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8" r:id="rId3"/>
    <p:sldId id="269" r:id="rId4"/>
    <p:sldId id="259" r:id="rId5"/>
    <p:sldId id="260" r:id="rId6"/>
    <p:sldId id="277" r:id="rId7"/>
    <p:sldId id="278" r:id="rId8"/>
    <p:sldId id="271" r:id="rId9"/>
    <p:sldId id="280" r:id="rId10"/>
    <p:sldId id="279" r:id="rId11"/>
    <p:sldId id="281" r:id="rId12"/>
    <p:sldId id="282" r:id="rId13"/>
    <p:sldId id="285" r:id="rId14"/>
    <p:sldId id="274" r:id="rId15"/>
    <p:sldId id="276" r:id="rId16"/>
    <p:sldId id="267" r:id="rId17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6" autoAdjust="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710565736896142E-2"/>
          <c:y val="1.8282442823813225E-2"/>
          <c:w val="0.94637775289925052"/>
          <c:h val="0.92071267874998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Stupac2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959012323527231E-3"/>
                  <c:y val="-6.515837104072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959012323527231E-3"/>
                  <c:y val="-0.1809954751131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959012323527916E-3"/>
                  <c:y val="-0.14841628959276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369876540440903E-3"/>
                  <c:y val="-0.2027149321266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369876540440903E-3"/>
                  <c:y val="-0.22081447963800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</c:strCache>
            </c:strRef>
          </c:cat>
          <c:val>
            <c:numRef>
              <c:f>List1!$B$2:$B$6</c:f>
              <c:numCache>
                <c:formatCode>0.00%</c:formatCode>
                <c:ptCount val="5"/>
                <c:pt idx="0" formatCode="0%">
                  <c:v>0.37</c:v>
                </c:pt>
                <c:pt idx="1">
                  <c:v>0.65700000000000003</c:v>
                </c:pt>
                <c:pt idx="2">
                  <c:v>0.64200000000000002</c:v>
                </c:pt>
                <c:pt idx="3" formatCode="0%">
                  <c:v>0.78</c:v>
                </c:pt>
                <c:pt idx="4">
                  <c:v>0.79700000000000004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Skup 2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Stupac1</c:v>
                </c:pt>
              </c:strCache>
            </c:strRef>
          </c:tx>
          <c:invertIfNegative val="0"/>
          <c:cat>
            <c:strRef>
              <c:f>List1!$A$2:$A$6</c:f>
              <c:strCache>
                <c:ptCount val="5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665184"/>
        <c:axId val="179665744"/>
        <c:axId val="0"/>
      </c:bar3DChart>
      <c:catAx>
        <c:axId val="17966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rebuchet MS" panose="020B0603020202020204" pitchFamily="34" charset="0"/>
              </a:defRPr>
            </a:pPr>
            <a:endParaRPr lang="sr-Latn-RS"/>
          </a:p>
        </c:txPr>
        <c:crossAx val="179665744"/>
        <c:crosses val="autoZero"/>
        <c:auto val="1"/>
        <c:lblAlgn val="ctr"/>
        <c:lblOffset val="100"/>
        <c:noMultiLvlLbl val="0"/>
      </c:catAx>
      <c:valAx>
        <c:axId val="179665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rebuchet MS" panose="020B0603020202020204" pitchFamily="34" charset="0"/>
              </a:defRPr>
            </a:pPr>
            <a:endParaRPr lang="sr-Latn-RS"/>
          </a:p>
        </c:txPr>
        <c:crossAx val="17966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5889542750714516E-18"/>
                  <c:y val="-0.22081447963800899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219259242645423E-3"/>
                  <c:y val="-0.3330316742081448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baseline="0" dirty="0">
                        <a:latin typeface="Trebuchet MS" panose="020B0603020202020204" pitchFamily="34" charset="0"/>
                      </a:rPr>
                      <a:t>178</a:t>
                    </a:r>
                    <a:endParaRPr lang="en-US" sz="105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739753080881808E-3"/>
                  <c:y val="-5.7918552036199097E-2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39753080881808E-3"/>
                  <c:y val="-0.22081447963800899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24977375565610865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6219259242645423E-3"/>
                  <c:y val="-0.19547511312217195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7479506161763616E-3"/>
                  <c:y val="-0.14117647058823529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0.3294117647058824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6219259242645423E-3"/>
                  <c:y val="-0.26425339366515832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7479506161763616E-3"/>
                  <c:y val="-0.23891402714932128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0.43800904977375565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4959012323527231E-3"/>
                  <c:y val="-0.30045248868778279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7479506161763616E-3"/>
                  <c:y val="-0.22081447963800899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4755711087308509E-7"/>
                  <c:y val="-0.33303167420814478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0.32579185520361992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5.6219259242645423E-3"/>
                  <c:y val="-0.27873303167420815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8739753080881808E-3"/>
                  <c:y val="-0.19909502262443438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0.1592760180995475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8739753080881808E-3"/>
                  <c:y val="-0.17013574660633485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8739753080881808E-3"/>
                  <c:y val="-0.26063348416289595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0.4090497737556561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7.963800904977375E-2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3.7479506161763616E-3"/>
                  <c:y val="-0.23167420814479639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1.1243851848529085E-2"/>
                  <c:y val="-0.22081447963800904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0"/>
                  <c:y val="-0.38371040723981897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rebuchet MS" panose="020B0603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rebuchet MS" panose="020B0603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List1!$A$2:$A$28</c:f>
              <c:strCache>
                <c:ptCount val="25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DK</c:v>
                </c:pt>
                <c:pt idx="4">
                  <c:v>DE</c:v>
                </c:pt>
                <c:pt idx="5">
                  <c:v>EE</c:v>
                </c:pt>
                <c:pt idx="6">
                  <c:v>IR</c:v>
                </c:pt>
                <c:pt idx="7">
                  <c:v>ES</c:v>
                </c:pt>
                <c:pt idx="8">
                  <c:v>EL</c:v>
                </c:pt>
                <c:pt idx="9">
                  <c:v>FR</c:v>
                </c:pt>
                <c:pt idx="10">
                  <c:v>IT</c:v>
                </c:pt>
                <c:pt idx="11">
                  <c:v>CY</c:v>
                </c:pt>
                <c:pt idx="12">
                  <c:v>LV</c:v>
                </c:pt>
                <c:pt idx="13">
                  <c:v>LT</c:v>
                </c:pt>
                <c:pt idx="14">
                  <c:v>LU</c:v>
                </c:pt>
                <c:pt idx="15">
                  <c:v>HR</c:v>
                </c:pt>
                <c:pt idx="16">
                  <c:v>HU</c:v>
                </c:pt>
                <c:pt idx="17">
                  <c:v>MT</c:v>
                </c:pt>
                <c:pt idx="18">
                  <c:v>NL</c:v>
                </c:pt>
                <c:pt idx="19">
                  <c:v>AT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SI</c:v>
                </c:pt>
                <c:pt idx="24">
                  <c:v>SK</c:v>
                </c:pt>
              </c:strCache>
            </c:strRef>
          </c:cat>
          <c:val>
            <c:numRef>
              <c:f>List1!$B$2:$B$28</c:f>
              <c:numCache>
                <c:formatCode>General</c:formatCode>
                <c:ptCount val="27"/>
                <c:pt idx="0">
                  <c:v>100</c:v>
                </c:pt>
                <c:pt idx="1">
                  <c:v>178</c:v>
                </c:pt>
                <c:pt idx="2">
                  <c:v>0</c:v>
                </c:pt>
                <c:pt idx="3">
                  <c:v>100</c:v>
                </c:pt>
                <c:pt idx="4">
                  <c:v>119</c:v>
                </c:pt>
                <c:pt idx="5">
                  <c:v>90</c:v>
                </c:pt>
                <c:pt idx="6">
                  <c:v>62</c:v>
                </c:pt>
                <c:pt idx="7">
                  <c:v>170</c:v>
                </c:pt>
                <c:pt idx="8">
                  <c:v>135</c:v>
                </c:pt>
                <c:pt idx="9">
                  <c:v>125</c:v>
                </c:pt>
                <c:pt idx="10">
                  <c:v>230</c:v>
                </c:pt>
                <c:pt idx="11">
                  <c:v>150</c:v>
                </c:pt>
                <c:pt idx="12">
                  <c:v>100</c:v>
                </c:pt>
                <c:pt idx="13">
                  <c:v>181</c:v>
                </c:pt>
                <c:pt idx="14">
                  <c:v>172</c:v>
                </c:pt>
                <c:pt idx="15">
                  <c:v>140</c:v>
                </c:pt>
                <c:pt idx="16">
                  <c:v>100</c:v>
                </c:pt>
                <c:pt idx="17">
                  <c:v>75</c:v>
                </c:pt>
                <c:pt idx="18">
                  <c:v>80</c:v>
                </c:pt>
                <c:pt idx="19">
                  <c:v>125</c:v>
                </c:pt>
                <c:pt idx="20">
                  <c:v>210</c:v>
                </c:pt>
                <c:pt idx="21">
                  <c:v>0</c:v>
                </c:pt>
                <c:pt idx="22">
                  <c:v>106</c:v>
                </c:pt>
                <c:pt idx="23">
                  <c:v>102</c:v>
                </c:pt>
                <c:pt idx="24">
                  <c:v>200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Skup 2</c:v>
                </c:pt>
              </c:strCache>
            </c:strRef>
          </c:tx>
          <c:invertIfNegative val="0"/>
          <c:cat>
            <c:strRef>
              <c:f>List1!$A$2:$A$28</c:f>
              <c:strCache>
                <c:ptCount val="25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DK</c:v>
                </c:pt>
                <c:pt idx="4">
                  <c:v>DE</c:v>
                </c:pt>
                <c:pt idx="5">
                  <c:v>EE</c:v>
                </c:pt>
                <c:pt idx="6">
                  <c:v>IR</c:v>
                </c:pt>
                <c:pt idx="7">
                  <c:v>ES</c:v>
                </c:pt>
                <c:pt idx="8">
                  <c:v>EL</c:v>
                </c:pt>
                <c:pt idx="9">
                  <c:v>FR</c:v>
                </c:pt>
                <c:pt idx="10">
                  <c:v>IT</c:v>
                </c:pt>
                <c:pt idx="11">
                  <c:v>CY</c:v>
                </c:pt>
                <c:pt idx="12">
                  <c:v>LV</c:v>
                </c:pt>
                <c:pt idx="13">
                  <c:v>LT</c:v>
                </c:pt>
                <c:pt idx="14">
                  <c:v>LU</c:v>
                </c:pt>
                <c:pt idx="15">
                  <c:v>HR</c:v>
                </c:pt>
                <c:pt idx="16">
                  <c:v>HU</c:v>
                </c:pt>
                <c:pt idx="17">
                  <c:v>MT</c:v>
                </c:pt>
                <c:pt idx="18">
                  <c:v>NL</c:v>
                </c:pt>
                <c:pt idx="19">
                  <c:v>AT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SI</c:v>
                </c:pt>
                <c:pt idx="24">
                  <c:v>SK</c:v>
                </c:pt>
              </c:strCache>
            </c:strRef>
          </c:cat>
          <c:val>
            <c:numRef>
              <c:f>List1!$C$2:$C$28</c:f>
              <c:numCache>
                <c:formatCode>General</c:formatCode>
                <c:ptCount val="2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668544"/>
        <c:axId val="179669104"/>
        <c:axId val="0"/>
      </c:bar3DChart>
      <c:catAx>
        <c:axId val="17966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rebuchet MS" panose="020B0603020202020204" pitchFamily="34" charset="0"/>
              </a:defRPr>
            </a:pPr>
            <a:endParaRPr lang="sr-Latn-RS"/>
          </a:p>
        </c:txPr>
        <c:crossAx val="179669104"/>
        <c:crosses val="autoZero"/>
        <c:auto val="1"/>
        <c:lblAlgn val="ctr"/>
        <c:lblOffset val="100"/>
        <c:noMultiLvlLbl val="0"/>
      </c:catAx>
      <c:valAx>
        <c:axId val="17966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latin typeface="Trebuchet MS" panose="020B0603020202020204" pitchFamily="34" charset="0"/>
              </a:defRPr>
            </a:pPr>
            <a:endParaRPr lang="sr-Latn-RS"/>
          </a:p>
        </c:txPr>
        <c:crossAx val="17966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prosječna cijena po porciji</c:v>
                </c:pt>
              </c:strCache>
            </c:strRef>
          </c:tx>
          <c:invertIfNegative val="0"/>
          <c:cat>
            <c:strRef>
              <c:f>List1!$A$2:$A$26</c:f>
              <c:strCache>
                <c:ptCount val="25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DK</c:v>
                </c:pt>
                <c:pt idx="4">
                  <c:v>DE</c:v>
                </c:pt>
                <c:pt idx="5">
                  <c:v>EE</c:v>
                </c:pt>
                <c:pt idx="6">
                  <c:v>IR</c:v>
                </c:pt>
                <c:pt idx="7">
                  <c:v>ES</c:v>
                </c:pt>
                <c:pt idx="8">
                  <c:v>EL</c:v>
                </c:pt>
                <c:pt idx="9">
                  <c:v>FR</c:v>
                </c:pt>
                <c:pt idx="10">
                  <c:v>IT</c:v>
                </c:pt>
                <c:pt idx="11">
                  <c:v>CY</c:v>
                </c:pt>
                <c:pt idx="12">
                  <c:v>LV</c:v>
                </c:pt>
                <c:pt idx="13">
                  <c:v>LT</c:v>
                </c:pt>
                <c:pt idx="14">
                  <c:v>LU</c:v>
                </c:pt>
                <c:pt idx="15">
                  <c:v>HR</c:v>
                </c:pt>
                <c:pt idx="16">
                  <c:v>HU</c:v>
                </c:pt>
                <c:pt idx="17">
                  <c:v>MT</c:v>
                </c:pt>
                <c:pt idx="18">
                  <c:v>NL</c:v>
                </c:pt>
                <c:pt idx="19">
                  <c:v>AT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SI</c:v>
                </c:pt>
                <c:pt idx="24">
                  <c:v>SK</c:v>
                </c:pt>
              </c:strCache>
            </c:strRef>
          </c:cat>
          <c:val>
            <c:numRef>
              <c:f>List1!$B$2:$B$26</c:f>
              <c:numCache>
                <c:formatCode>#,##0.00\ [$€-1];[Red]\-#,##0.00\ [$€-1]</c:formatCode>
                <c:ptCount val="25"/>
                <c:pt idx="0">
                  <c:v>0.28000000000000003</c:v>
                </c:pt>
                <c:pt idx="1">
                  <c:v>0.35</c:v>
                </c:pt>
                <c:pt idx="2">
                  <c:v>0.39</c:v>
                </c:pt>
                <c:pt idx="3">
                  <c:v>0.17</c:v>
                </c:pt>
                <c:pt idx="4">
                  <c:v>0.35</c:v>
                </c:pt>
                <c:pt idx="5">
                  <c:v>8.0000000000000002E-3</c:v>
                </c:pt>
                <c:pt idx="6">
                  <c:v>0.33</c:v>
                </c:pt>
                <c:pt idx="7">
                  <c:v>0.42</c:v>
                </c:pt>
                <c:pt idx="8">
                  <c:v>0.19</c:v>
                </c:pt>
                <c:pt idx="9">
                  <c:v>0.3</c:v>
                </c:pt>
                <c:pt idx="10">
                  <c:v>0.8</c:v>
                </c:pt>
                <c:pt idx="11">
                  <c:v>0.36</c:v>
                </c:pt>
                <c:pt idx="12">
                  <c:v>0.18</c:v>
                </c:pt>
                <c:pt idx="13">
                  <c:v>0.15</c:v>
                </c:pt>
                <c:pt idx="14">
                  <c:v>0.26</c:v>
                </c:pt>
                <c:pt idx="15">
                  <c:v>0.27</c:v>
                </c:pt>
                <c:pt idx="16">
                  <c:v>0.21</c:v>
                </c:pt>
                <c:pt idx="17">
                  <c:v>0.3</c:v>
                </c:pt>
                <c:pt idx="18">
                  <c:v>0.42</c:v>
                </c:pt>
                <c:pt idx="19">
                  <c:v>0.55000000000000004</c:v>
                </c:pt>
                <c:pt idx="20">
                  <c:v>0.28999999999999998</c:v>
                </c:pt>
                <c:pt idx="21">
                  <c:v>0</c:v>
                </c:pt>
                <c:pt idx="22">
                  <c:v>0.06</c:v>
                </c:pt>
                <c:pt idx="23">
                  <c:v>0.16</c:v>
                </c:pt>
                <c:pt idx="24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869680"/>
        <c:axId val="179870240"/>
        <c:axId val="0"/>
      </c:bar3DChart>
      <c:catAx>
        <c:axId val="17986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latin typeface="Trebuchet MS" panose="020B0603020202020204" pitchFamily="34" charset="0"/>
              </a:defRPr>
            </a:pPr>
            <a:endParaRPr lang="sr-Latn-RS"/>
          </a:p>
        </c:txPr>
        <c:crossAx val="179870240"/>
        <c:crosses val="autoZero"/>
        <c:auto val="1"/>
        <c:lblAlgn val="ctr"/>
        <c:lblOffset val="100"/>
        <c:noMultiLvlLbl val="0"/>
      </c:catAx>
      <c:valAx>
        <c:axId val="179870240"/>
        <c:scaling>
          <c:orientation val="minMax"/>
        </c:scaling>
        <c:delete val="0"/>
        <c:axPos val="l"/>
        <c:majorGridlines/>
        <c:numFmt formatCode="#,##0.00\ [$€-1];[Red]\-#,##0.00\ [$€-1]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rebuchet MS" panose="020B0603020202020204" pitchFamily="34" charset="0"/>
              </a:defRPr>
            </a:pPr>
            <a:endParaRPr lang="sr-Latn-RS"/>
          </a:p>
        </c:txPr>
        <c:crossAx val="17986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E5940-E570-49C0-8222-578AEBA81D0F}" type="datetimeFigureOut">
              <a:rPr lang="hr-HR" smtClean="0"/>
              <a:t>13.10.2015.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FBFA5-BD83-4E65-9E0E-10B80035B7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356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F9EF8-3BB9-4F40-8455-3F9F0614040D}" type="datetimeFigureOut">
              <a:rPr lang="hr-HR" smtClean="0"/>
              <a:t>13.10.2015.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DED4E-956C-4F1F-A8C8-B25DE8936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84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ED4E-956C-4F1F-A8C8-B25DE893670F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1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FA9131D-80A8-41FC-AA38-6B61FB148BF3}" type="slidenum">
              <a:rPr lang="hr-HR" smtClean="0">
                <a:solidFill>
                  <a:srgbClr val="94C600"/>
                </a:solidFill>
              </a:rPr>
              <a:pPr/>
              <a:t>‹#›</a:t>
            </a:fld>
            <a:endParaRPr lang="hr-HR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3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5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69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54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07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63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11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0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75500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0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6245E3-ED12-46DD-91A0-FB46FFCB1CC6}" type="datetimeFigureOut">
              <a:rPr lang="hr-HR" smtClean="0"/>
              <a:pPr/>
              <a:t>13.10.2015.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FA9131D-80A8-41FC-AA38-6B61FB148B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1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r/url?sa=i&amp;rct=j&amp;q=&amp;esrc=s&amp;source=images&amp;cd=&amp;cad=rja&amp;uact=8&amp;ved=0CAcQjRw&amp;url=http://www.playbuzz.com/tillieannboliard10/what-book-genre-should-you-write&amp;ei=didkVfLaGsvjUdKLgMAG&amp;bvm=bv.93990622,d.d24&amp;psig=AFQjCNFtU87zpGxVtq0ki9j7XIv6SdL4zg&amp;ust=1432712071973478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ec.europa.eu/agriculture/fruit-and-vegetables/school-fruit-scheme/index_en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3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SHEMA ŠKOLSKOG </a:t>
            </a:r>
            <a:br>
              <a:rPr lang="hr-HR" sz="3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</a:br>
            <a:r>
              <a:rPr lang="hr-HR" sz="3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VOĆA I POVRĆA  </a:t>
            </a:r>
            <a:endParaRPr lang="hr-HR" sz="3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 algn="ctr">
              <a:buClrTx/>
              <a:buSzTx/>
            </a:pPr>
            <a:r>
              <a:rPr lang="hr-HR" sz="2400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MINISTARSTVO POLJOPRIVREDE</a:t>
            </a:r>
            <a:endParaRPr lang="hr-HR" sz="2400" i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lvl="0" algn="ctr">
              <a:buClrTx/>
              <a:buSzTx/>
            </a:pPr>
            <a:r>
              <a:rPr lang="hr-HR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Mali Lošinj</a:t>
            </a:r>
            <a:r>
              <a:rPr lang="hr-HR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, 13. </a:t>
            </a:r>
            <a:r>
              <a:rPr lang="hr-HR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listopada</a:t>
            </a:r>
            <a:r>
              <a:rPr lang="hr-HR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2015.</a:t>
            </a:r>
          </a:p>
          <a:p>
            <a:pPr lvl="0" algn="ctr">
              <a:buClrTx/>
              <a:buSzTx/>
            </a:pPr>
            <a:endParaRPr lang="hr-HR" sz="2800" cap="all" dirty="0" smtClean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808602" cy="936104"/>
          </a:xfrm>
        </p:spPr>
        <p:txBody>
          <a:bodyPr>
            <a:noAutofit/>
          </a:bodyPr>
          <a:lstStyle/>
          <a:p>
            <a:r>
              <a:rPr lang="hr-HR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/>
            </a:r>
            <a:br>
              <a:rPr lang="hr-HR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</a:br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korištenje </a:t>
            </a:r>
            <a:r>
              <a:rPr lang="hr-HR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proračuna EU za </a:t>
            </a:r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razvOJ </a:t>
            </a:r>
            <a:r>
              <a:rPr lang="hr-HR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programa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489078"/>
              </p:ext>
            </p:extLst>
          </p:nvPr>
        </p:nvGraphicFramePr>
        <p:xfrm>
          <a:off x="1331640" y="1988840"/>
          <a:ext cx="65527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59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84776" cy="648072"/>
          </a:xfrm>
        </p:spPr>
        <p:txBody>
          <a:bodyPr>
            <a:noAutofit/>
          </a:bodyPr>
          <a:lstStyle/>
          <a:p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porcija </a:t>
            </a:r>
            <a:r>
              <a:rPr lang="hr-HR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po </a:t>
            </a:r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djetetu = 133 </a:t>
            </a:r>
            <a:r>
              <a:rPr lang="hr-HR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grama</a:t>
            </a:r>
            <a:endParaRPr lang="hr-HR" sz="3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397031"/>
              </p:ext>
            </p:extLst>
          </p:nvPr>
        </p:nvGraphicFramePr>
        <p:xfrm>
          <a:off x="1042988" y="1628800"/>
          <a:ext cx="6985396" cy="42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55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128792" cy="792088"/>
          </a:xfrm>
        </p:spPr>
        <p:txBody>
          <a:bodyPr>
            <a:normAutofit/>
          </a:bodyPr>
          <a:lstStyle/>
          <a:p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prosječnA cijenA = </a:t>
            </a:r>
            <a:r>
              <a:rPr lang="hr-HR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0,30 </a:t>
            </a:r>
            <a:r>
              <a:rPr lang="hr-HR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centi</a:t>
            </a:r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</a:t>
            </a:r>
            <a:endParaRPr lang="hr-HR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028130"/>
              </p:ext>
            </p:extLst>
          </p:nvPr>
        </p:nvGraphicFramePr>
        <p:xfrm>
          <a:off x="1043608" y="1700808"/>
          <a:ext cx="677703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71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txBody>
          <a:bodyPr>
            <a:normAutofit/>
          </a:bodyPr>
          <a:lstStyle/>
          <a:p>
            <a:r>
              <a:rPr lang="hr-HR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Distribuirani proizvodi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3" y="2323653"/>
            <a:ext cx="6768868" cy="3481612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hr-HR" sz="1600" dirty="0" smtClean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r>
              <a:rPr lang="hr-HR" sz="16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n</a:t>
            </a:r>
            <a:r>
              <a:rPr lang="hr-HR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ajčešće </a:t>
            </a:r>
            <a:r>
              <a:rPr lang="hr-HR" sz="16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se </a:t>
            </a:r>
            <a:r>
              <a:rPr lang="hr-HR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isporučuju svježi </a:t>
            </a:r>
            <a:r>
              <a:rPr lang="hr-HR" sz="16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proizvodi, radije nego prerađeni</a:t>
            </a:r>
          </a:p>
          <a:p>
            <a:r>
              <a:rPr lang="hr-HR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voće </a:t>
            </a:r>
            <a:r>
              <a:rPr lang="hr-HR" sz="16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i </a:t>
            </a:r>
            <a:r>
              <a:rPr lang="hr-HR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povrće lokalnih proizvođača </a:t>
            </a:r>
          </a:p>
          <a:p>
            <a:r>
              <a:rPr lang="hr-HR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proizvodi </a:t>
            </a:r>
            <a:r>
              <a:rPr lang="hr-HR" sz="16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su vezani uz kulinarske i </a:t>
            </a:r>
            <a:r>
              <a:rPr lang="hr-HR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kulturološke </a:t>
            </a:r>
            <a:r>
              <a:rPr lang="hr-HR" sz="16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običaje </a:t>
            </a:r>
            <a:r>
              <a:rPr lang="hr-HR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države članice</a:t>
            </a:r>
            <a:endParaRPr lang="hr-HR" sz="16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PRATEĆE MJERE</a:t>
            </a:r>
            <a:endParaRPr lang="hr-HR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posjet </a:t>
            </a:r>
            <a:endParaRPr lang="hr-HR" sz="160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lvl="1"/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poljoprivrednom gospodarstvu koje se bavi proizvodnjom voća i povrća </a:t>
            </a:r>
            <a:endParaRPr lang="hr-HR" sz="160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lvl="1"/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proizvođačkim organizacijama </a:t>
            </a:r>
            <a:endParaRPr lang="hr-HR" sz="160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lvl="1"/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kapacitetima za skladištenje, sortiranje i pakiranje </a:t>
            </a:r>
            <a:endParaRPr lang="hr-HR" sz="160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lvl="1"/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seljačkim tržnicama </a:t>
            </a:r>
          </a:p>
          <a:p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održavanje nastave u vrtu </a:t>
            </a:r>
          </a:p>
          <a:p>
            <a:r>
              <a:rPr lang="hr-HR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k</a:t>
            </a:r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ušaonice</a:t>
            </a:r>
            <a:r>
              <a:rPr lang="hr-HR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i</a:t>
            </a:r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satovi degustacije </a:t>
            </a:r>
          </a:p>
          <a:p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edukacija djece o poljoprivredi, </a:t>
            </a:r>
            <a:endParaRPr lang="hr-HR" sz="1600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marL="68580" indent="0">
              <a:buNone/>
            </a:pPr>
            <a:r>
              <a:rPr lang="vi-VN" sz="16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zdravim </a:t>
            </a:r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prehrambenim navikama i</a:t>
            </a:r>
            <a:endParaRPr lang="hr-HR" sz="1600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marL="68580" indent="0">
              <a:buNone/>
            </a:pPr>
            <a:r>
              <a:rPr lang="vi-VN" sz="16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zaštiti </a:t>
            </a:r>
            <a:r>
              <a:rPr lang="vi-VN" sz="16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okoliša</a:t>
            </a:r>
          </a:p>
          <a:p>
            <a:endParaRPr lang="vi-VN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2504800" cy="17567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9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cap="all" dirty="0" smtClean="0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SHEMA ŠKOLSKOG VOĆA I POVRĆA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16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zdravstveni, </a:t>
            </a:r>
            <a:r>
              <a:rPr lang="hr-HR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edukativni, ekološki, sociološki i ekonomski aspekt</a:t>
            </a:r>
          </a:p>
          <a:p>
            <a:pPr lvl="1"/>
            <a:r>
              <a:rPr lang="vi-VN" sz="1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svjež</a:t>
            </a:r>
            <a:r>
              <a:rPr lang="hr-HR" sz="1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e</a:t>
            </a:r>
            <a:r>
              <a:rPr lang="vi-VN" sz="1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vi-VN" sz="1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voće i </a:t>
            </a:r>
            <a:r>
              <a:rPr lang="vi-VN" sz="1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povrće</a:t>
            </a:r>
            <a:endParaRPr lang="hr-HR" sz="140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lvl="1"/>
            <a:r>
              <a:rPr lang="vi-VN" sz="1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lokalnog podrijetla </a:t>
            </a:r>
            <a:endParaRPr lang="hr-HR" sz="14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lvl="1"/>
            <a:r>
              <a:rPr lang="hr-HR" sz="1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oblikovanje prehrambenih navika</a:t>
            </a:r>
          </a:p>
          <a:p>
            <a:pPr lvl="1"/>
            <a:r>
              <a:rPr lang="hr-HR" sz="1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podizanje razine svijesti</a:t>
            </a:r>
          </a:p>
          <a:p>
            <a:pPr lvl="1"/>
            <a:r>
              <a:rPr lang="hr-HR" sz="1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reducira se rasipanje hrane</a:t>
            </a:r>
          </a:p>
          <a:p>
            <a:pPr lvl="1"/>
            <a:r>
              <a:rPr lang="hr-HR" sz="1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manji troškovi</a:t>
            </a:r>
          </a:p>
          <a:p>
            <a:pPr marL="68580" indent="0">
              <a:buNone/>
            </a:pPr>
            <a:endParaRPr lang="hr-HR" sz="1600" i="1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r>
              <a:rPr lang="hr-HR" sz="1600" i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the</a:t>
            </a:r>
            <a:r>
              <a:rPr lang="hr-HR" sz="16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</a:t>
            </a:r>
            <a:r>
              <a:rPr lang="hr-HR" sz="1600" i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school</a:t>
            </a:r>
            <a:r>
              <a:rPr lang="hr-HR" sz="16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</a:t>
            </a:r>
            <a:r>
              <a:rPr lang="hr-HR" sz="1600" i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scheme</a:t>
            </a:r>
            <a:r>
              <a:rPr lang="hr-HR" sz="16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</a:t>
            </a:r>
          </a:p>
          <a:p>
            <a:pPr lvl="1"/>
            <a:r>
              <a:rPr lang="hr-HR" sz="1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smanjenje unosa masti, šećera i soli motiv je  Europske unije da pored sektora voća i povrća, sektora banana i sektora mlijeka i mliječnih proizvoda uključi i proizvode iz ostalih sektora poljoprivredne proizvodnje (med, žitarice, jaja,…)</a:t>
            </a:r>
          </a:p>
          <a:p>
            <a:pPr marL="68580" indent="0">
              <a:buNone/>
            </a:pPr>
            <a:endParaRPr lang="hr-HR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6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4406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HVALA </a:t>
            </a:r>
            <a:br>
              <a:rPr lang="hr-H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</a:br>
            <a:r>
              <a:rPr lang="hr-H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NA PAŽNJI</a:t>
            </a:r>
            <a:endParaRPr lang="hr-HR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 algn="ctr">
              <a:buClrTx/>
              <a:buSzTx/>
            </a:pPr>
            <a:r>
              <a:rPr lang="hr-HR" sz="2200" cap="all" dirty="0">
                <a:ln w="0"/>
                <a:solidFill>
                  <a:srgbClr val="CAF278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MINISTARSVO POLJOPRIVREDE</a:t>
            </a:r>
          </a:p>
          <a:p>
            <a:pPr lvl="0" algn="ctr">
              <a:buClrTx/>
              <a:buSzTx/>
            </a:pPr>
            <a:r>
              <a:rPr lang="hr-HR" sz="1600" dirty="0" smtClean="0">
                <a:ln w="0"/>
                <a:solidFill>
                  <a:srgbClr val="CAF278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Andreja </a:t>
            </a:r>
            <a:r>
              <a:rPr lang="hr-HR" sz="1600" dirty="0">
                <a:ln w="0"/>
                <a:solidFill>
                  <a:srgbClr val="CAF278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Martonja </a:t>
            </a:r>
            <a:r>
              <a:rPr lang="hr-HR" sz="1600" dirty="0" smtClean="0">
                <a:ln w="0"/>
                <a:solidFill>
                  <a:srgbClr val="CAF278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Hitrec</a:t>
            </a:r>
          </a:p>
          <a:p>
            <a:pPr lvl="0" algn="ctr">
              <a:buClrTx/>
              <a:buSzTx/>
            </a:pPr>
            <a:r>
              <a:rPr lang="hr-HR" sz="1600" dirty="0" err="1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andreja.martonja</a:t>
            </a:r>
            <a:r>
              <a:rPr lang="hr-HR" sz="16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@</a:t>
            </a:r>
            <a:r>
              <a:rPr lang="hr-HR" sz="1600" dirty="0" err="1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mps.hr</a:t>
            </a:r>
            <a:endParaRPr lang="hr-HR" sz="160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33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altLang="sr-Latn-RS" sz="32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UHRANJENOST DJECE</a:t>
            </a:r>
            <a:endParaRPr lang="hr-HR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323652"/>
            <a:ext cx="7056900" cy="350897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indent="-342900" eaLnBrk="0" fontAlgn="base" hangingPunct="0"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2000" kern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praćenje stanja uhranjenosti djece u dobi od 7 do 14 godina pokazalo je da 26,4 % školske djece ima prekomjernu tjelesnu masu: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1800" kern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15,2 % djece ima povećanu tjelesnu masu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1800" kern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11,2 % djece je debelo</a:t>
            </a:r>
          </a:p>
          <a:p>
            <a:pPr marL="68580" indent="0">
              <a:buNone/>
            </a:pP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2808312" cy="17281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29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PREHRAMBENE NAVIKE DJECE</a:t>
            </a:r>
            <a:endParaRPr lang="hr-HR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indent="-342900" eaLnBrk="0" fontAlgn="base" hangingPunct="0"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2000" kern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ispitivanje prehrambenih navika djece u osnovnim školama pokazalo je da: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1800" kern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66 % djece ne jede voće svaki dan </a:t>
            </a:r>
          </a:p>
          <a:p>
            <a:pPr marL="742950" lvl="1" indent="-285750" eaLnBrk="0" fontAlgn="base" hangingPunct="0"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1800" kern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76 % </a:t>
            </a:r>
            <a:r>
              <a:rPr lang="hr-HR" altLang="sr-Latn-RS" sz="1800" kern="0" dirty="0">
                <a:ln w="0"/>
                <a:solidFill>
                  <a:srgbClr val="CAF278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djece </a:t>
            </a:r>
            <a:r>
              <a:rPr lang="hr-HR" altLang="sr-Latn-RS" sz="1800" kern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ne jede povrće svaki dan </a:t>
            </a:r>
          </a:p>
          <a:p>
            <a:pPr marL="457200" lvl="1" indent="0" eaLnBrk="0" fontAlgn="base" hangingPunct="0">
              <a:spcAft>
                <a:spcPct val="0"/>
              </a:spcAft>
              <a:buClr>
                <a:srgbClr val="81CA6A"/>
              </a:buClr>
              <a:buSzPct val="75000"/>
              <a:buNone/>
            </a:pPr>
            <a:r>
              <a:rPr lang="hr-HR" altLang="sr-Latn-RS" sz="1800" b="1" kern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/>
            </a:r>
            <a:br>
              <a:rPr lang="hr-HR" altLang="sr-Latn-RS" sz="1800" b="1" kern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</a:br>
            <a:endParaRPr lang="hr-HR" altLang="sr-Latn-RS" sz="1800" b="1" kern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  <a:ea typeface="Microsoft YaHei"/>
            </a:endParaRPr>
          </a:p>
          <a:p>
            <a:pPr marL="68580" indent="0">
              <a:buNone/>
            </a:pP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8" y="4077072"/>
            <a:ext cx="2376264" cy="153238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83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300984" cy="1463040"/>
          </a:xfrm>
        </p:spPr>
        <p:txBody>
          <a:bodyPr anchor="t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/>
            </a:r>
            <a:b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</a:br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PRAVNI </a:t>
            </a:r>
            <a:r>
              <a:rPr lang="hr-HR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OKVIR</a:t>
            </a:r>
            <a:endParaRPr lang="hr-HR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716016" y="2103834"/>
            <a:ext cx="3300573" cy="243967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NacionalnA STRATEGIJA za </a:t>
            </a:r>
            <a:r>
              <a:rPr lang="hr-HR" sz="2400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provedbu Sheme školskog voća </a:t>
            </a:r>
            <a:r>
              <a:rPr lang="hr-HR" sz="2400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I POVRĆA</a:t>
            </a:r>
            <a:endParaRPr lang="hr-HR" sz="2400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http://www.curleyk8.com/wp-content/uploads/2014/03/Books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86363"/>
            <a:ext cx="2304256" cy="21021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528392" cy="720080"/>
          </a:xfrm>
        </p:spPr>
        <p:txBody>
          <a:bodyPr anchor="t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hr-HR" sz="3200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+mn-ea"/>
                <a:cs typeface="+mn-cs"/>
              </a:rPr>
              <a:t>NADLEŽNA tijela</a:t>
            </a:r>
            <a:r>
              <a:rPr lang="hr-HR" sz="32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hr-HR" sz="32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+mn-ea"/>
                <a:cs typeface="+mn-cs"/>
              </a:rPr>
            </a:br>
            <a:endParaRPr lang="hr-HR" sz="32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764351" y="1556792"/>
            <a:ext cx="309634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rgbClr val="CAF278">
                  <a:lumMod val="75000"/>
                </a:srgbClr>
              </a:buClr>
              <a:buSzPct val="76000"/>
            </a:pPr>
            <a:endParaRPr lang="hr-HR" sz="1600" dirty="0" smtClean="0">
              <a:ln w="0"/>
              <a:solidFill>
                <a:srgbClr val="956B43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>
              <a:buClr>
                <a:srgbClr val="CAF278">
                  <a:lumMod val="75000"/>
                </a:srgbClr>
              </a:buClr>
              <a:buSzPct val="76000"/>
            </a:pPr>
            <a:endParaRPr lang="hr-HR" sz="1200" dirty="0" smtClean="0">
              <a:ln w="0"/>
              <a:solidFill>
                <a:srgbClr val="956B43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>
              <a:buClr>
                <a:srgbClr val="CAF278">
                  <a:lumMod val="75000"/>
                </a:srgbClr>
              </a:buClr>
              <a:buSzPct val="76000"/>
            </a:pPr>
            <a:endParaRPr lang="hr-HR" sz="1200" dirty="0">
              <a:ln w="0"/>
              <a:solidFill>
                <a:srgbClr val="956B43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>
              <a:buClr>
                <a:srgbClr val="CAF278">
                  <a:lumMod val="75000"/>
                </a:srgbClr>
              </a:buClr>
              <a:buSzPct val="76000"/>
            </a:pPr>
            <a:endParaRPr lang="hr-HR" sz="1600" dirty="0">
              <a:ln w="0"/>
              <a:solidFill>
                <a:srgbClr val="956B43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marL="342900" indent="-342900">
              <a:buClr>
                <a:srgbClr val="CAF278">
                  <a:lumMod val="75000"/>
                </a:srgbClr>
              </a:buClr>
              <a:buSzPct val="76000"/>
              <a:buFont typeface="Courier New" panose="02070309020205020404" pitchFamily="49" charset="0"/>
              <a:buChar char="o"/>
            </a:pPr>
            <a:endParaRPr lang="hr-HR" sz="1600" dirty="0">
              <a:ln w="0"/>
              <a:solidFill>
                <a:srgbClr val="956B43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pic>
        <p:nvPicPr>
          <p:cNvPr id="12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2990511" cy="276108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962360"/>
              </p:ext>
            </p:extLst>
          </p:nvPr>
        </p:nvGraphicFramePr>
        <p:xfrm>
          <a:off x="5161585" y="2924944"/>
          <a:ext cx="2301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Objekt ljudske za pakera" showAsIcon="1" r:id="rId4" imgW="2301120" imgH="685440" progId="Package">
                  <p:embed/>
                </p:oleObj>
              </mc:Choice>
              <mc:Fallback>
                <p:oleObj name="Objekt ljudske za pakera" showAsIcon="1" r:id="rId4" imgW="2301120" imgH="685440" progId="Package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585" y="2924944"/>
                        <a:ext cx="23018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6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POTPORa</a:t>
            </a:r>
            <a:endParaRPr lang="hr-HR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736592" y="2780928"/>
            <a:ext cx="3298784" cy="287397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81CA6A"/>
              </a:buClr>
              <a:buSzPct val="75000"/>
            </a:pPr>
            <a:r>
              <a:rPr lang="hr-HR" altLang="sr-Latn-RS" sz="2000" kern="0" cap="all" dirty="0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PRIHVATLJIVI TROŠKOVI</a:t>
            </a:r>
          </a:p>
          <a:p>
            <a:pPr marL="342900" lvl="0" indent="-3429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endParaRPr lang="hr-HR" altLang="sr-Latn-RS" sz="2000" kern="0" dirty="0" smtClean="0">
              <a:ln w="0"/>
              <a:gradFill flip="none">
                <a:gsLst>
                  <a:gs pos="0">
                    <a:srgbClr val="94C600">
                      <a:tint val="75000"/>
                      <a:shade val="75000"/>
                      <a:satMod val="170000"/>
                    </a:srgbClr>
                  </a:gs>
                  <a:gs pos="49000">
                    <a:srgbClr val="94C600">
                      <a:tint val="88000"/>
                      <a:shade val="65000"/>
                      <a:satMod val="172000"/>
                    </a:srgbClr>
                  </a:gs>
                  <a:gs pos="50000">
                    <a:srgbClr val="94C600">
                      <a:shade val="65000"/>
                      <a:satMod val="130000"/>
                    </a:srgbClr>
                  </a:gs>
                  <a:gs pos="92000">
                    <a:srgbClr val="94C600">
                      <a:shade val="50000"/>
                      <a:satMod val="120000"/>
                    </a:srgbClr>
                  </a:gs>
                  <a:gs pos="100000">
                    <a:srgbClr val="94C600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  <a:ea typeface="Microsoft YaHei"/>
            </a:endParaRPr>
          </a:p>
          <a:p>
            <a:pPr marL="342900" lvl="0" indent="-3429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2000" kern="0" dirty="0" smtClean="0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isporuka </a:t>
            </a:r>
            <a:r>
              <a:rPr lang="hr-HR" altLang="sr-Latn-RS" sz="2000" kern="0" dirty="0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voća i povrća</a:t>
            </a:r>
          </a:p>
          <a:p>
            <a:pPr marL="342900" lvl="0" indent="-3429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2000" kern="0" dirty="0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aktivnosti </a:t>
            </a:r>
            <a:r>
              <a:rPr lang="hr-HR" altLang="sr-Latn-RS" sz="2000" kern="0" dirty="0" err="1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monitoringa</a:t>
            </a:r>
            <a:r>
              <a:rPr lang="hr-HR" altLang="sr-Latn-RS" sz="2000" kern="0" dirty="0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 i evaluacije</a:t>
            </a:r>
            <a:r>
              <a:rPr lang="hr-HR" altLang="sr-Latn-RS" sz="2000" i="1" kern="0" dirty="0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 </a:t>
            </a:r>
          </a:p>
          <a:p>
            <a:pPr marL="342900" lvl="0" indent="-3429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2000" kern="0" dirty="0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aktivnosti komunikacije</a:t>
            </a:r>
          </a:p>
          <a:p>
            <a:pPr marL="342900" lvl="0" indent="-3429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81CA6A"/>
              </a:buClr>
              <a:buSzPct val="75000"/>
              <a:buFont typeface="Courier New" panose="02070309020205020404" pitchFamily="49" charset="0"/>
              <a:buChar char="o"/>
            </a:pPr>
            <a:r>
              <a:rPr lang="hr-HR" altLang="sr-Latn-RS" sz="2000" kern="0" dirty="0">
                <a:ln w="0"/>
                <a:gradFill flip="none">
                  <a:gsLst>
                    <a:gs pos="0">
                      <a:srgbClr val="94C6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4C6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4C600">
                        <a:shade val="65000"/>
                        <a:satMod val="130000"/>
                      </a:srgbClr>
                    </a:gs>
                    <a:gs pos="92000">
                      <a:srgbClr val="94C600">
                        <a:shade val="50000"/>
                        <a:satMod val="120000"/>
                      </a:srgbClr>
                    </a:gs>
                    <a:gs pos="100000">
                      <a:srgbClr val="94C6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  <a:ea typeface="Microsoft YaHei"/>
              </a:rPr>
              <a:t>prateće mjere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2597121" cy="158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PROVEDBA SHEME</a:t>
            </a:r>
            <a:endParaRPr lang="hr-HR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u školskoj godini 2013./2014.  </a:t>
            </a:r>
          </a:p>
          <a:p>
            <a:pPr lvl="1"/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85,01 % od 162.773 učenika </a:t>
            </a:r>
          </a:p>
          <a:p>
            <a:pPr marL="365760" lvl="1" indent="0">
              <a:buNone/>
            </a:pPr>
            <a:r>
              <a:rPr lang="hr-HR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</a:t>
            </a:r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  od 1. do 4. razreda osnovne škole </a:t>
            </a:r>
          </a:p>
          <a:p>
            <a:pPr lvl="1"/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81,44 % škola od ukupno 884 škole</a:t>
            </a:r>
          </a:p>
          <a:p>
            <a:pPr lvl="1"/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82,7 </a:t>
            </a:r>
            <a:r>
              <a:rPr lang="hr-HR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% </a:t>
            </a:r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iskorišteno </a:t>
            </a:r>
            <a:r>
              <a:rPr lang="hr-HR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financijskih sredstava iz </a:t>
            </a:r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EU  </a:t>
            </a:r>
          </a:p>
          <a:p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u školskoj godini 2014./2015. </a:t>
            </a:r>
          </a:p>
          <a:p>
            <a:pPr lvl="1"/>
            <a:r>
              <a:rPr lang="hr-HR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88,44 % </a:t>
            </a:r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od 330.889 </a:t>
            </a:r>
            <a:r>
              <a:rPr lang="hr-HR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učenika </a:t>
            </a:r>
            <a:endParaRPr lang="hr-HR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marL="365760" lvl="1" indent="0">
              <a:buNone/>
            </a:pPr>
            <a:r>
              <a:rPr lang="hr-HR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</a:t>
            </a:r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 od </a:t>
            </a:r>
            <a:r>
              <a:rPr lang="hr-HR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1. do 8. razreda osnovne škole </a:t>
            </a:r>
          </a:p>
          <a:p>
            <a:pPr lvl="1"/>
            <a:r>
              <a:rPr lang="hr-HR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87,9 % škola odnosno </a:t>
            </a:r>
            <a:r>
              <a:rPr lang="pl-P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773 škole od </a:t>
            </a:r>
            <a:endParaRPr lang="pl-P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marL="365760" lvl="1" indent="0">
              <a:buNone/>
            </a:pPr>
            <a:r>
              <a:rPr lang="pl-P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ukupno 884 škole </a:t>
            </a:r>
          </a:p>
          <a:p>
            <a:pPr lvl="1"/>
            <a:endParaRPr lang="hr-HR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1584176" cy="1368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024744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SHEMA ŠKOLSKOG VOĆA I POVRĆA</a:t>
            </a:r>
            <a:endParaRPr lang="hr-HR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od školske godine 2009./2010. 24 DČ (osim GB, SE i FI) </a:t>
            </a:r>
          </a:p>
          <a:p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od školske godine 2013./2014. 25 </a:t>
            </a:r>
            <a:r>
              <a:rPr lang="hr-HR" sz="1800" dirty="0">
                <a:ln w="0"/>
                <a:solidFill>
                  <a:srgbClr val="CAF278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DČ </a:t>
            </a:r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(HR)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90.000.000 €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&gt; 9,8 mil. djece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&gt; 66.000 škola</a:t>
            </a:r>
          </a:p>
          <a:p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ciljna skupina - djeca od 6 do 10 godina </a:t>
            </a:r>
          </a:p>
          <a:p>
            <a:pPr marL="68580" indent="0">
              <a:buNone/>
            </a:pPr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    (moguće od jaslica do srednje škole)</a:t>
            </a:r>
          </a:p>
          <a:p>
            <a:r>
              <a:rPr lang="hr-HR" sz="18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od </a:t>
            </a:r>
            <a:r>
              <a:rPr lang="hr-HR" sz="1800" dirty="0">
                <a:ln w="0"/>
                <a:solidFill>
                  <a:srgbClr val="CAF278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školske godine </a:t>
            </a:r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2014</a:t>
            </a:r>
            <a:r>
              <a:rPr lang="hr-HR" sz="18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./2015</a:t>
            </a:r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. </a:t>
            </a:r>
          </a:p>
          <a:p>
            <a:pPr lvl="1"/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150.000.000 </a:t>
            </a:r>
            <a:r>
              <a:rPr lang="hr-HR" sz="18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€ </a:t>
            </a:r>
            <a:endParaRPr lang="hr-HR" sz="1800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lvl="1"/>
            <a:r>
              <a:rPr lang="hr-HR" sz="18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stopa sufinanciranja </a:t>
            </a:r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75 </a:t>
            </a:r>
            <a:r>
              <a:rPr lang="hr-HR" sz="18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% - </a:t>
            </a:r>
            <a:r>
              <a:rPr lang="hr-HR" sz="18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90 </a:t>
            </a:r>
            <a:r>
              <a:rPr lang="hr-HR" sz="180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% </a:t>
            </a:r>
            <a:endParaRPr lang="hr-HR" sz="1800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  <a:p>
            <a:pPr marL="365760" lvl="1" indent="0">
              <a:buNone/>
            </a:pPr>
            <a:endParaRPr lang="hr-HR" sz="1400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  <a:hlinkClick r:id="rId2"/>
            </a:endParaRPr>
          </a:p>
          <a:p>
            <a:pPr marL="365760" lvl="1" indent="0">
              <a:buNone/>
            </a:pPr>
            <a:endParaRPr lang="hr-HR" sz="140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12976"/>
            <a:ext cx="2027684" cy="216636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87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096634" cy="288032"/>
          </a:xfrm>
        </p:spPr>
        <p:txBody>
          <a:bodyPr>
            <a:normAutofit fontScale="90000"/>
          </a:bodyPr>
          <a:lstStyle/>
          <a:p>
            <a:r>
              <a:rPr lang="hr-HR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Sudjelovanje u </a:t>
            </a:r>
            <a:r>
              <a:rPr lang="hr-HR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shemi</a:t>
            </a:r>
            <a:r>
              <a:rPr lang="hr-HR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/>
            </a:r>
            <a:br>
              <a:rPr lang="hr-HR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</a:br>
            <a:endParaRPr lang="hr-HR" sz="2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881851"/>
              </p:ext>
            </p:extLst>
          </p:nvPr>
        </p:nvGraphicFramePr>
        <p:xfrm>
          <a:off x="971600" y="1412776"/>
          <a:ext cx="7128793" cy="478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977"/>
                <a:gridCol w="1178459"/>
                <a:gridCol w="1203218"/>
                <a:gridCol w="1203218"/>
                <a:gridCol w="1203218"/>
                <a:gridCol w="1112703"/>
              </a:tblGrid>
              <a:tr h="336953">
                <a:tc>
                  <a:txBody>
                    <a:bodyPr/>
                    <a:lstStyle/>
                    <a:p>
                      <a:endParaRPr lang="hr-HR" sz="1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aseline="2000" dirty="0" smtClean="0">
                          <a:latin typeface="Trebuchet MS" panose="020B0603020202020204" pitchFamily="34" charset="0"/>
                        </a:rPr>
                        <a:t>2009/2010</a:t>
                      </a:r>
                      <a:endParaRPr lang="hr-HR" sz="1800" baseline="20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aseline="2000" dirty="0" smtClean="0">
                          <a:latin typeface="Trebuchet MS" panose="020B0603020202020204" pitchFamily="34" charset="0"/>
                        </a:rPr>
                        <a:t>2010/2011</a:t>
                      </a:r>
                      <a:endParaRPr lang="hr-HR" sz="1800" baseline="20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aseline="2000" dirty="0" smtClean="0">
                          <a:latin typeface="Trebuchet MS" panose="020B0603020202020204" pitchFamily="34" charset="0"/>
                        </a:rPr>
                        <a:t>2011/2012</a:t>
                      </a:r>
                      <a:endParaRPr lang="hr-HR" sz="1800" baseline="20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aseline="2000" dirty="0" smtClean="0">
                          <a:latin typeface="Trebuchet MS" panose="020B0603020202020204" pitchFamily="34" charset="0"/>
                        </a:rPr>
                        <a:t>2012/2013</a:t>
                      </a:r>
                      <a:endParaRPr lang="hr-HR" sz="1800" baseline="20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aseline="2000" dirty="0" smtClean="0">
                          <a:latin typeface="Trebuchet MS" panose="020B0603020202020204" pitchFamily="34" charset="0"/>
                        </a:rPr>
                        <a:t>2013/2014</a:t>
                      </a:r>
                      <a:endParaRPr lang="hr-HR" sz="1800" baseline="20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743167">
                <a:tc>
                  <a:txBody>
                    <a:bodyPr/>
                    <a:lstStyle/>
                    <a:p>
                      <a:r>
                        <a:rPr lang="hr-HR" sz="1100" b="1" i="0" dirty="0" smtClean="0">
                          <a:latin typeface="Trebuchet MS" panose="020B0603020202020204" pitchFamily="34" charset="0"/>
                        </a:rPr>
                        <a:t>Broj</a:t>
                      </a:r>
                      <a:r>
                        <a:rPr lang="hr-HR" sz="1100" b="1" i="0" baseline="0" dirty="0" smtClean="0">
                          <a:latin typeface="Trebuchet MS" panose="020B0603020202020204" pitchFamily="34" charset="0"/>
                        </a:rPr>
                        <a:t> država članica EU koje sudjeluju u Shemi</a:t>
                      </a:r>
                      <a:endParaRPr lang="hr-HR" sz="1100" b="1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21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24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23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23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25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01247">
                <a:tc>
                  <a:txBody>
                    <a:bodyPr/>
                    <a:lstStyle/>
                    <a:p>
                      <a:r>
                        <a:rPr lang="hr-HR" sz="1100" b="1" i="0" dirty="0" smtClean="0">
                          <a:latin typeface="Trebuchet MS" panose="020B0603020202020204" pitchFamily="34" charset="0"/>
                        </a:rPr>
                        <a:t>Države članice EU koje</a:t>
                      </a:r>
                      <a:r>
                        <a:rPr lang="hr-HR" sz="1100" b="1" i="0" baseline="0" dirty="0" smtClean="0">
                          <a:latin typeface="Trebuchet MS" panose="020B0603020202020204" pitchFamily="34" charset="0"/>
                        </a:rPr>
                        <a:t> ne sudjeluju u Shemi</a:t>
                      </a:r>
                      <a:endParaRPr lang="hr-HR" sz="1100" b="1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UK-FI-SE-LV</a:t>
                      </a:r>
                    </a:p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-EL-BG - DK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FI-SE-UK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FI-SE-UK/EL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FI-SE-UK/CY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FI-SE-UK</a:t>
                      </a:r>
                    </a:p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HR-nova 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319">
                <a:tc>
                  <a:txBody>
                    <a:bodyPr/>
                    <a:lstStyle/>
                    <a:p>
                      <a:r>
                        <a:rPr lang="hr-HR" sz="1100" b="1" i="0" dirty="0" smtClean="0">
                          <a:latin typeface="Trebuchet MS" panose="020B0603020202020204" pitchFamily="34" charset="0"/>
                        </a:rPr>
                        <a:t>Broj djece </a:t>
                      </a:r>
                      <a:r>
                        <a:rPr lang="hr-HR" sz="1100" b="1" i="0" baseline="0" dirty="0" smtClean="0">
                          <a:latin typeface="Trebuchet MS" panose="020B0603020202020204" pitchFamily="34" charset="0"/>
                        </a:rPr>
                        <a:t>koja</a:t>
                      </a:r>
                      <a:r>
                        <a:rPr lang="hr-HR" sz="1100" b="1" i="0" dirty="0" smtClean="0">
                          <a:latin typeface="Trebuchet MS" panose="020B0603020202020204" pitchFamily="34" charset="0"/>
                        </a:rPr>
                        <a:t> sudjeluju Shemi (u mil.)</a:t>
                      </a:r>
                      <a:endParaRPr lang="hr-HR" sz="1100" b="1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4,7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8,146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8,138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8,636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9,800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9023">
                <a:tc>
                  <a:txBody>
                    <a:bodyPr/>
                    <a:lstStyle/>
                    <a:p>
                      <a:r>
                        <a:rPr lang="hr-HR" sz="1100" b="1" i="0" dirty="0" smtClean="0">
                          <a:latin typeface="Trebuchet MS" panose="020B0603020202020204" pitchFamily="34" charset="0"/>
                        </a:rPr>
                        <a:t>Broj škola koje sudjeluju u Shemi</a:t>
                      </a:r>
                      <a:endParaRPr lang="hr-HR" sz="1100" b="1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32,273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64,267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66,120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61,396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66,781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168">
                <a:tc>
                  <a:txBody>
                    <a:bodyPr/>
                    <a:lstStyle/>
                    <a:p>
                      <a:r>
                        <a:rPr lang="hr-HR" sz="1100" b="1" i="0" baseline="0" dirty="0" smtClean="0">
                          <a:latin typeface="Trebuchet MS" panose="020B0603020202020204" pitchFamily="34" charset="0"/>
                        </a:rPr>
                        <a:t>Proračun EU </a:t>
                      </a:r>
                    </a:p>
                    <a:p>
                      <a:r>
                        <a:rPr lang="hr-HR" sz="1100" b="1" i="0" baseline="0" dirty="0" smtClean="0">
                          <a:latin typeface="Trebuchet MS" panose="020B0603020202020204" pitchFamily="34" charset="0"/>
                        </a:rPr>
                        <a:t>(u mil. EUR)</a:t>
                      </a:r>
                      <a:endParaRPr lang="hr-HR" sz="1100" b="1" i="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88,60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88,80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90,00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90,00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90,00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8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Iskorištenost proračuna EU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(u mil. EUR)</a:t>
                      </a:r>
                      <a:endParaRPr kumimoji="0" lang="hr-H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29,20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58,30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57,80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70,20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71,70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Iskorištenost proračuna EU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(u %)</a:t>
                      </a:r>
                      <a:endParaRPr kumimoji="0" lang="hr-H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33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65,7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64,2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78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aseline="0" dirty="0" smtClean="0">
                          <a:latin typeface="Trebuchet MS" panose="020B0603020202020204" pitchFamily="34" charset="0"/>
                        </a:rPr>
                        <a:t>79,7</a:t>
                      </a:r>
                      <a:endParaRPr lang="hr-HR" sz="1100" baseline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522</Words>
  <Application>Microsoft Office PowerPoint</Application>
  <PresentationFormat>Prikaz na zaslonu (4:3)</PresentationFormat>
  <Paragraphs>136</Paragraphs>
  <Slides>16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5" baseType="lpstr">
      <vt:lpstr>Microsoft YaHei</vt:lpstr>
      <vt:lpstr>Calibri</vt:lpstr>
      <vt:lpstr>Century Gothic</vt:lpstr>
      <vt:lpstr>Courier New</vt:lpstr>
      <vt:lpstr>Trebuchet MS</vt:lpstr>
      <vt:lpstr>Verdana</vt:lpstr>
      <vt:lpstr>Wingdings 2</vt:lpstr>
      <vt:lpstr>Austin</vt:lpstr>
      <vt:lpstr>Objekt ljudske za pakera</vt:lpstr>
      <vt:lpstr>SHEMA ŠKOLSKOG  VOĆA I POVRĆA  </vt:lpstr>
      <vt:lpstr>UHRANJENOST DJECE</vt:lpstr>
      <vt:lpstr>PREHRAMBENE NAVIKE DJECE</vt:lpstr>
      <vt:lpstr> PRAVNI OKVIR</vt:lpstr>
      <vt:lpstr>NADLEŽNA tijela </vt:lpstr>
      <vt:lpstr>POTPORa</vt:lpstr>
      <vt:lpstr>PROVEDBA SHEME</vt:lpstr>
      <vt:lpstr>SHEMA ŠKOLSKOG VOĆA I POVRĆA</vt:lpstr>
      <vt:lpstr>Sudjelovanje u shemi </vt:lpstr>
      <vt:lpstr> korištenje proračuna EU za razvOJ programa</vt:lpstr>
      <vt:lpstr>porcija po djetetu = 133 grama</vt:lpstr>
      <vt:lpstr>prosječnA cijenA = 0,30 centi </vt:lpstr>
      <vt:lpstr>Distribuirani proizvodi</vt:lpstr>
      <vt:lpstr>PRATEĆE MJERE</vt:lpstr>
      <vt:lpstr>SHEMA ŠKOLSKOG VOĆA I POVRĆA </vt:lpstr>
      <vt:lpstr>HVALA  NA PAŽNJI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SHEMA ŠKOLSKOG  VOĆA I POVRĆA</dc:title>
  <dc:creator>Korisnik</dc:creator>
  <cp:lastModifiedBy>WIN7</cp:lastModifiedBy>
  <cp:revision>84</cp:revision>
  <cp:lastPrinted>2015-10-13T07:14:39Z</cp:lastPrinted>
  <dcterms:created xsi:type="dcterms:W3CDTF">2015-05-26T04:02:08Z</dcterms:created>
  <dcterms:modified xsi:type="dcterms:W3CDTF">2015-10-13T14:05:48Z</dcterms:modified>
</cp:coreProperties>
</file>