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72" r:id="rId6"/>
    <p:sldId id="280" r:id="rId7"/>
    <p:sldId id="260" r:id="rId8"/>
    <p:sldId id="275" r:id="rId9"/>
    <p:sldId id="276" r:id="rId10"/>
    <p:sldId id="279" r:id="rId11"/>
    <p:sldId id="274" r:id="rId12"/>
    <p:sldId id="261" r:id="rId13"/>
    <p:sldId id="277" r:id="rId14"/>
    <p:sldId id="262" r:id="rId15"/>
    <p:sldId id="263" r:id="rId16"/>
    <p:sldId id="264" r:id="rId17"/>
    <p:sldId id="265" r:id="rId18"/>
    <p:sldId id="267" r:id="rId19"/>
    <p:sldId id="273" r:id="rId20"/>
    <p:sldId id="268" r:id="rId21"/>
    <p:sldId id="281" r:id="rId22"/>
    <p:sldId id="266" r:id="rId23"/>
    <p:sldId id="269" r:id="rId24"/>
    <p:sldId id="270" r:id="rId25"/>
    <p:sldId id="271" r:id="rId26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76767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D506720-9F16-468D-8B87-A2BBEA5F63C7}" type="datetimeFigureOut">
              <a:rPr lang="hr-HR"/>
              <a:pPr>
                <a:defRPr/>
              </a:pPr>
              <a:t>8.11.2016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noProof="0"/>
              <a:t>Kliknite da biste uredili stilove teksta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4332833-F458-4E69-9B0E-5C47449B4A6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402726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zervirano mjesto slike slajd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/>
          </a:p>
        </p:txBody>
      </p:sp>
      <p:sp>
        <p:nvSpPr>
          <p:cNvPr id="15363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5869420-9A73-49DF-990F-6EEA06BD8E8D}" type="slidenum">
              <a:rPr lang="hr-H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288992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13.11.2012</a:t>
            </a:r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Izvješće o radu HUROŠ-a</a:t>
            </a: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60A93-E447-4B73-81F5-330F18DACDD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13.11.2012</a:t>
            </a:r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Izvješće o radu HUROŠ-a</a:t>
            </a: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CFE56-9D30-4034-B0CA-06D20551B2E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13.11.2012</a:t>
            </a:r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Izvješće o radu HUROŠ-a</a:t>
            </a: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DD70E-43B6-4009-A590-5B9D3191A79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13.11.2012</a:t>
            </a:r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Izvješće o radu HUROŠ-a</a:t>
            </a: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E13EB-082D-48AC-B0D9-3CDC1E50964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13.11.2012</a:t>
            </a:r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Izvješće o radu HUROŠ-a</a:t>
            </a: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ED389-372B-4EDF-84D5-14C2AA03AA0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13.11.2012</a:t>
            </a:r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Izvješće o radu HUROŠ-a</a:t>
            </a:r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B4468-7ED5-45C8-8ACB-CF9DEF27D99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13.11.2012</a:t>
            </a:r>
            <a:endParaRPr lang="hr-HR"/>
          </a:p>
        </p:txBody>
      </p:sp>
      <p:sp>
        <p:nvSpPr>
          <p:cNvPr id="8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Izvješće o radu HUROŠ-a</a:t>
            </a:r>
          </a:p>
        </p:txBody>
      </p:sp>
      <p:sp>
        <p:nvSpPr>
          <p:cNvPr id="9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83B7B-84A9-41E0-B6D4-1083FD9418B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13.11.2012</a:t>
            </a:r>
            <a:endParaRPr lang="hr-HR"/>
          </a:p>
        </p:txBody>
      </p:sp>
      <p:sp>
        <p:nvSpPr>
          <p:cNvPr id="4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Izvješće o radu HUROŠ-a</a:t>
            </a:r>
          </a:p>
        </p:txBody>
      </p:sp>
      <p:sp>
        <p:nvSpPr>
          <p:cNvPr id="5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B9B9C-D627-4828-AD4D-294449CEAD6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13.11.2012</a:t>
            </a:r>
            <a:endParaRPr lang="hr-HR"/>
          </a:p>
        </p:txBody>
      </p:sp>
      <p:sp>
        <p:nvSpPr>
          <p:cNvPr id="3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Izvješće o radu HUROŠ-a</a:t>
            </a:r>
          </a:p>
        </p:txBody>
      </p:sp>
      <p:sp>
        <p:nvSpPr>
          <p:cNvPr id="4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C028A-A69B-4292-AB50-16C86E2C025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13.11.2012</a:t>
            </a:r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Izvješće o radu HUROŠ-a</a:t>
            </a:r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39CBF-C5FC-44DA-9247-CD88470F3EF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13.11.2012</a:t>
            </a:r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Izvješće o radu HUROŠ-a</a:t>
            </a:r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1CF05-CE58-4E18-B7D7-E3D3CC3A5F9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B2B2B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zervirano mjesto naslova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Kliknite da biste uredili stil naslova matrice</a:t>
            </a:r>
          </a:p>
        </p:txBody>
      </p:sp>
      <p:sp>
        <p:nvSpPr>
          <p:cNvPr id="1027" name="Rezervirano mjesto teksta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sr-Latn-CS"/>
              <a:t>13.11.2012</a:t>
            </a:r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hr-HR"/>
              <a:t>Izvješće o radu HUROŠ-a</a:t>
            </a: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3F5485C-3175-4CBC-8FE3-5FB66126851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ros.hr/" TargetMode="External"/><Relationship Id="rId2" Type="http://schemas.openxmlformats.org/officeDocument/2006/relationships/hyperlink" Target="http://www.huros.skole.h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hyperlink" Target="mailto:racunovodstvo@huros.hr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ros.hr/" TargetMode="External"/><Relationship Id="rId2" Type="http://schemas.openxmlformats.org/officeDocument/2006/relationships/hyperlink" Target="http://www.huros.skole.h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mailto:tajnistvo@huros.hr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slov 1"/>
          <p:cNvSpPr>
            <a:spLocks noGrp="1"/>
          </p:cNvSpPr>
          <p:nvPr>
            <p:ph type="ctrTitle"/>
          </p:nvPr>
        </p:nvSpPr>
        <p:spPr>
          <a:xfrm>
            <a:off x="685800" y="2320925"/>
            <a:ext cx="7772400" cy="2763838"/>
          </a:xfrm>
        </p:spPr>
        <p:txBody>
          <a:bodyPr/>
          <a:lstStyle/>
          <a:p>
            <a:r>
              <a:rPr lang="hr-HR" sz="4000" b="1" dirty="0">
                <a:solidFill>
                  <a:srgbClr val="C00000"/>
                </a:solidFill>
                <a:latin typeface="Book Antiqua" pitchFamily="18" charset="0"/>
              </a:rPr>
              <a:t>IZVJEŠĆE O RADU HUROŠ-a  </a:t>
            </a:r>
            <a:r>
              <a:rPr lang="hr-HR" sz="3600" b="1" i="1" dirty="0">
                <a:solidFill>
                  <a:srgbClr val="C00000"/>
                </a:solidFill>
                <a:latin typeface="Times New Roman" pitchFamily="18" charset="0"/>
              </a:rPr>
              <a:t>2012. - 2016. g.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435600" y="5734050"/>
            <a:ext cx="3633788" cy="719138"/>
          </a:xfrm>
        </p:spPr>
        <p:txBody>
          <a:bodyPr>
            <a:normAutofit/>
          </a:bodyPr>
          <a:lstStyle/>
          <a:p>
            <a:r>
              <a:rPr lang="hr-HR" sz="1600" b="1" dirty="0">
                <a:solidFill>
                  <a:schemeClr val="tx1"/>
                </a:solidFill>
                <a:latin typeface="Book Antiqua" pitchFamily="18" charset="0"/>
              </a:rPr>
              <a:t>PREDSJEDNIK HUROŠ-a</a:t>
            </a:r>
            <a:r>
              <a:rPr lang="hr-HR" sz="1800" b="1" dirty="0">
                <a:solidFill>
                  <a:schemeClr val="tx1"/>
                </a:solidFill>
                <a:latin typeface="Book Antiqua" pitchFamily="18" charset="0"/>
              </a:rPr>
              <a:t>:</a:t>
            </a:r>
          </a:p>
          <a:p>
            <a:r>
              <a:rPr lang="hr-HR" sz="1800" b="1" i="1" dirty="0">
                <a:solidFill>
                  <a:schemeClr val="tx1"/>
                </a:solidFill>
                <a:latin typeface="Book Antiqua" pitchFamily="18" charset="0"/>
              </a:rPr>
              <a:t>Nikica Mihaljević, prof.</a:t>
            </a:r>
            <a:endParaRPr lang="hr-HR" sz="1800" i="1" dirty="0">
              <a:solidFill>
                <a:srgbClr val="898989"/>
              </a:solidFill>
              <a:latin typeface="Book Antiqua" pitchFamily="18" charset="0"/>
            </a:endParaRPr>
          </a:p>
        </p:txBody>
      </p:sp>
      <p:sp>
        <p:nvSpPr>
          <p:cNvPr id="6" name="Rezervirano mjesto datuma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8. 11. 2016.</a:t>
            </a:r>
            <a:endParaRPr lang="hr-HR" dirty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947958">
            <a:off x="571500" y="476250"/>
            <a:ext cx="23050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zervirano mjesto podnožj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/>
              <a:t>Izvješće o radu HUROŠ-a 2012. -2016.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C00000"/>
                </a:solidFill>
                <a:latin typeface="Book Antiqua" pitchFamily="18" charset="0"/>
              </a:rPr>
              <a:t>TAJNIŠTVO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8. 11. 2016.</a:t>
            </a:r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/>
              <a:t>Izvješće o radu HUROŠ-a 2012.-.2016.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59632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hr-HR" sz="3200" b="1" dirty="0">
                <a:solidFill>
                  <a:srgbClr val="C00000"/>
                </a:solidFill>
                <a:latin typeface="Book Antiqua" pitchFamily="18" charset="0"/>
              </a:rPr>
              <a:t>POSLOVI TAJNIŠTVA I RAČUNOVODSTVA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hr-HR" sz="2400" dirty="0">
              <a:latin typeface="Book Antiqua" pitchFamily="18" charset="0"/>
            </a:endParaRPr>
          </a:p>
          <a:p>
            <a:pPr>
              <a:lnSpc>
                <a:spcPct val="80000"/>
              </a:lnSpc>
            </a:pPr>
            <a:r>
              <a:rPr lang="hr-HR" sz="2400" dirty="0">
                <a:latin typeface="Book Antiqua" pitchFamily="18" charset="0"/>
              </a:rPr>
              <a:t>Administrativno - normativni poslovi: arhiva, zapisnici, odluke, potvrde, materijali sa stručnih skupova i sl.</a:t>
            </a:r>
          </a:p>
          <a:p>
            <a:pPr>
              <a:lnSpc>
                <a:spcPct val="80000"/>
              </a:lnSpc>
            </a:pPr>
            <a:r>
              <a:rPr lang="hr-HR" sz="2400" dirty="0">
                <a:latin typeface="Book Antiqua" pitchFamily="18" charset="0"/>
              </a:rPr>
              <a:t>Vođenje i ažuriranje web stranica:</a:t>
            </a:r>
          </a:p>
          <a:p>
            <a:pPr algn="ctr">
              <a:lnSpc>
                <a:spcPct val="80000"/>
              </a:lnSpc>
              <a:buNone/>
            </a:pPr>
            <a:r>
              <a:rPr lang="hr-HR" sz="2400" dirty="0">
                <a:latin typeface="Book Antiqua" pitchFamily="18" charset="0"/>
                <a:hlinkClick r:id="rId2"/>
              </a:rPr>
              <a:t>www.huros.skole.hr</a:t>
            </a:r>
            <a:r>
              <a:rPr lang="hr-HR" sz="2400" dirty="0">
                <a:latin typeface="Book Antiqua" pitchFamily="18" charset="0"/>
              </a:rPr>
              <a:t>  </a:t>
            </a:r>
          </a:p>
          <a:p>
            <a:pPr algn="ctr">
              <a:lnSpc>
                <a:spcPct val="80000"/>
              </a:lnSpc>
              <a:buNone/>
            </a:pPr>
            <a:r>
              <a:rPr lang="hr-HR" sz="2400" dirty="0">
                <a:latin typeface="Book Antiqua" pitchFamily="18" charset="0"/>
                <a:hlinkClick r:id="rId3"/>
              </a:rPr>
              <a:t>www.huros.hr</a:t>
            </a:r>
            <a:r>
              <a:rPr lang="hr-HR" sz="2400" dirty="0">
                <a:latin typeface="Book Antiqua" pitchFamily="18" charset="0"/>
              </a:rPr>
              <a:t>   </a:t>
            </a:r>
          </a:p>
          <a:p>
            <a:pPr>
              <a:lnSpc>
                <a:spcPct val="80000"/>
              </a:lnSpc>
            </a:pPr>
            <a:r>
              <a:rPr lang="hr-HR" sz="2400" dirty="0">
                <a:latin typeface="Book Antiqua" pitchFamily="18" charset="0"/>
              </a:rPr>
              <a:t>Koordiniranje rada županijskih ogranaka, ažuriranje   zajedničke baze članstva na državnoj razini kao i baze članstva po ograncima </a:t>
            </a:r>
          </a:p>
          <a:p>
            <a:pPr>
              <a:lnSpc>
                <a:spcPct val="80000"/>
              </a:lnSpc>
            </a:pPr>
            <a:r>
              <a:rPr lang="hr-HR" sz="2400" dirty="0">
                <a:latin typeface="Book Antiqua" pitchFamily="18" charset="0"/>
              </a:rPr>
              <a:t>Surađuje s računovodstvom i financijskim servisom Udruge u skladu s pozitivnim zakonskim propisima RH</a:t>
            </a:r>
          </a:p>
          <a:p>
            <a:pPr>
              <a:lnSpc>
                <a:spcPct val="80000"/>
              </a:lnSpc>
            </a:pPr>
            <a:r>
              <a:rPr lang="vi-VN" sz="2400" dirty="0">
                <a:latin typeface="Book Antiqua" pitchFamily="18" charset="0"/>
              </a:rPr>
              <a:t>Surađuje</a:t>
            </a:r>
            <a:r>
              <a:rPr lang="hr-HR" sz="2400" dirty="0">
                <a:latin typeface="Book Antiqua" pitchFamily="18" charset="0"/>
              </a:rPr>
              <a:t> s odvjetnikom Udruge</a:t>
            </a:r>
          </a:p>
          <a:p>
            <a:pPr>
              <a:lnSpc>
                <a:spcPct val="80000"/>
              </a:lnSpc>
            </a:pPr>
            <a:r>
              <a:rPr lang="hr-HR" sz="2400" dirty="0">
                <a:latin typeface="Book Antiqua" pitchFamily="18" charset="0"/>
              </a:rPr>
              <a:t>E-mail: </a:t>
            </a:r>
            <a:r>
              <a:rPr lang="hr-HR" sz="2400" dirty="0" err="1">
                <a:latin typeface="Book Antiqua" pitchFamily="18" charset="0"/>
                <a:hlinkClick r:id="rId4"/>
              </a:rPr>
              <a:t>racunovodstvo</a:t>
            </a:r>
            <a:r>
              <a:rPr lang="hr-HR" sz="2400" dirty="0">
                <a:latin typeface="Book Antiqua" pitchFamily="18" charset="0"/>
                <a:hlinkClick r:id="rId4"/>
              </a:rPr>
              <a:t>@</a:t>
            </a:r>
            <a:r>
              <a:rPr lang="hr-HR" sz="2400" dirty="0" err="1">
                <a:latin typeface="Book Antiqua" pitchFamily="18" charset="0"/>
                <a:hlinkClick r:id="rId4"/>
              </a:rPr>
              <a:t>huros.hr</a:t>
            </a:r>
            <a:endParaRPr lang="hr-HR" sz="2400" dirty="0">
              <a:latin typeface="Book Antiqua" pitchFamily="18" charset="0"/>
            </a:endParaRPr>
          </a:p>
          <a:p>
            <a:pPr>
              <a:lnSpc>
                <a:spcPct val="80000"/>
              </a:lnSpc>
            </a:pPr>
            <a:endParaRPr lang="hr-HR" sz="2400" dirty="0"/>
          </a:p>
          <a:p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8. 11. 2016.</a:t>
            </a:r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/>
              <a:t>Izvješće o radu HUROŠ-a 2012. – 2016.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59632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1" dirty="0">
                <a:solidFill>
                  <a:srgbClr val="C00000"/>
                </a:solidFill>
                <a:latin typeface="Book Antiqua" pitchFamily="18" charset="0"/>
              </a:rPr>
              <a:t>VII. STRUČNO USAVRŠAVANJE U ORGANIZACIJI HUROŠ-a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hr-HR" sz="2600" b="1" dirty="0">
                <a:latin typeface="Book Antiqua" pitchFamily="18" charset="0"/>
              </a:rPr>
              <a:t>ORGANIZIRANA  ČETIRI  (4) STRUČNA SKUPA </a:t>
            </a:r>
          </a:p>
          <a:p>
            <a:pPr>
              <a:buNone/>
            </a:pPr>
            <a:endParaRPr lang="hr-HR" sz="2600" dirty="0">
              <a:latin typeface="Book Antiqua" pitchFamily="18" charset="0"/>
            </a:endParaRPr>
          </a:p>
          <a:p>
            <a:pPr>
              <a:buFont typeface="Arial" charset="0"/>
              <a:buAutoNum type="arabicPeriod"/>
            </a:pPr>
            <a:r>
              <a:rPr lang="hr-HR" sz="2400" b="1" u="sng" dirty="0">
                <a:latin typeface="Book Antiqua" pitchFamily="18" charset="0"/>
              </a:rPr>
              <a:t>OPATIJA</a:t>
            </a:r>
            <a:r>
              <a:rPr lang="hr-HR" sz="2400" dirty="0">
                <a:latin typeface="Book Antiqua" pitchFamily="18" charset="0"/>
              </a:rPr>
              <a:t>, 21. – 23. listopada 2013. g. - oko 450 ravnatelja</a:t>
            </a:r>
          </a:p>
          <a:p>
            <a:pPr>
              <a:buNone/>
            </a:pPr>
            <a:r>
              <a:rPr lang="hr-HR" sz="2400" dirty="0">
                <a:latin typeface="Book Antiqua" pitchFamily="18" charset="0"/>
              </a:rPr>
              <a:t>TEMA:</a:t>
            </a:r>
            <a:r>
              <a:rPr lang="hr-HR" sz="2400" b="1" dirty="0">
                <a:latin typeface="Book Antiqua" pitchFamily="18" charset="0"/>
              </a:rPr>
              <a:t>”Kvalitetnim upravljanjem do bolje škole”</a:t>
            </a:r>
          </a:p>
          <a:p>
            <a:pPr>
              <a:buNone/>
            </a:pPr>
            <a:r>
              <a:rPr lang="hr-HR" sz="2400" b="1" dirty="0">
                <a:latin typeface="Book Antiqua" pitchFamily="18" charset="0"/>
              </a:rPr>
              <a:t>2.   </a:t>
            </a:r>
            <a:r>
              <a:rPr lang="hr-HR" sz="2400" b="1" u="sng" dirty="0">
                <a:latin typeface="Book Antiqua" pitchFamily="18" charset="0"/>
              </a:rPr>
              <a:t>SOLARIS</a:t>
            </a:r>
            <a:r>
              <a:rPr lang="hr-HR" sz="2400" u="sng" dirty="0">
                <a:latin typeface="Book Antiqua" pitchFamily="18" charset="0"/>
              </a:rPr>
              <a:t>, </a:t>
            </a:r>
            <a:r>
              <a:rPr lang="hr-HR" sz="2400" dirty="0">
                <a:latin typeface="Book Antiqua" pitchFamily="18" charset="0"/>
              </a:rPr>
              <a:t>13. – 15. listopada 2014.  g. – oko 400 ravnatelja</a:t>
            </a:r>
          </a:p>
          <a:p>
            <a:pPr>
              <a:buNone/>
            </a:pPr>
            <a:r>
              <a:rPr lang="hr-HR" sz="2400" dirty="0">
                <a:latin typeface="Book Antiqua" pitchFamily="18" charset="0"/>
              </a:rPr>
              <a:t>TEMA</a:t>
            </a:r>
            <a:r>
              <a:rPr lang="hr-HR" sz="2400" b="1" dirty="0">
                <a:latin typeface="Book Antiqua" pitchFamily="18" charset="0"/>
              </a:rPr>
              <a:t>:”Ravnatelj u razvoju sustava vrijednosti škole”                       </a:t>
            </a:r>
            <a:endParaRPr lang="hr-HR" sz="2400" dirty="0">
              <a:latin typeface="Book Antiqua" pitchFamily="18" charset="0"/>
            </a:endParaRPr>
          </a:p>
          <a:p>
            <a:pPr>
              <a:buNone/>
            </a:pPr>
            <a:r>
              <a:rPr lang="hr-HR" sz="2400" b="1" dirty="0">
                <a:latin typeface="Book Antiqua" pitchFamily="18" charset="0"/>
              </a:rPr>
              <a:t>3.   </a:t>
            </a:r>
            <a:r>
              <a:rPr lang="hr-HR" sz="2400" b="1" u="sng" dirty="0">
                <a:latin typeface="Book Antiqua" pitchFamily="18" charset="0"/>
              </a:rPr>
              <a:t>M. LOŠINJ</a:t>
            </a:r>
            <a:r>
              <a:rPr lang="hr-HR" sz="2400" b="1" dirty="0">
                <a:latin typeface="Book Antiqua" pitchFamily="18" charset="0"/>
              </a:rPr>
              <a:t>, </a:t>
            </a:r>
            <a:r>
              <a:rPr lang="hr-HR" sz="2400" dirty="0">
                <a:latin typeface="Book Antiqua" pitchFamily="18" charset="0"/>
              </a:rPr>
              <a:t>12. – 14. listopada 2015. g. – oko 480 ravnatelja</a:t>
            </a:r>
          </a:p>
          <a:p>
            <a:pPr>
              <a:buNone/>
            </a:pPr>
            <a:r>
              <a:rPr lang="hr-HR" sz="2400" dirty="0">
                <a:latin typeface="Book Antiqua" pitchFamily="18" charset="0"/>
              </a:rPr>
              <a:t>TEMA</a:t>
            </a:r>
            <a:r>
              <a:rPr lang="hr-HR" sz="2400" b="1" dirty="0">
                <a:latin typeface="Book Antiqua" pitchFamily="18" charset="0"/>
              </a:rPr>
              <a:t>:”Promjenama do kvalitetnije škole”</a:t>
            </a:r>
          </a:p>
          <a:p>
            <a:pPr>
              <a:buNone/>
            </a:pPr>
            <a:r>
              <a:rPr lang="hr-HR" sz="2400" b="1" dirty="0">
                <a:latin typeface="Book Antiqua" pitchFamily="18" charset="0"/>
              </a:rPr>
              <a:t>4.   </a:t>
            </a:r>
            <a:r>
              <a:rPr lang="hr-HR" sz="2400" b="1" u="sng" dirty="0">
                <a:latin typeface="Book Antiqua" pitchFamily="18" charset="0"/>
              </a:rPr>
              <a:t>DUBROVNIK, </a:t>
            </a:r>
            <a:r>
              <a:rPr lang="hr-HR" sz="2400" dirty="0">
                <a:latin typeface="Book Antiqua" pitchFamily="18" charset="0"/>
              </a:rPr>
              <a:t>8. - 9. studenog 2016. g.  - oko 430 ravnatelja                                           - Izborna skupština </a:t>
            </a:r>
          </a:p>
          <a:p>
            <a:pPr>
              <a:buNone/>
            </a:pPr>
            <a:r>
              <a:rPr lang="hr-HR" sz="2400" dirty="0">
                <a:latin typeface="Book Antiqua" pitchFamily="18" charset="0"/>
              </a:rPr>
              <a:t>TEMA</a:t>
            </a:r>
            <a:r>
              <a:rPr lang="hr-HR" sz="2400" b="1" dirty="0">
                <a:latin typeface="Book Antiqua" pitchFamily="18" charset="0"/>
              </a:rPr>
              <a:t>:”Obrazovanje i licenciranje ravnatelja”</a:t>
            </a:r>
          </a:p>
          <a:p>
            <a:pPr>
              <a:buNone/>
            </a:pPr>
            <a:r>
              <a:rPr lang="hr-HR" sz="2400" b="1" dirty="0">
                <a:latin typeface="Book Antiqua" pitchFamily="18" charset="0"/>
              </a:rPr>
              <a:t>     </a:t>
            </a:r>
          </a:p>
          <a:p>
            <a:pPr>
              <a:buFont typeface="Arial" charset="0"/>
              <a:buAutoNum type="arabicPeriod"/>
            </a:pPr>
            <a:endParaRPr lang="hr-HR" dirty="0"/>
          </a:p>
          <a:p>
            <a:pPr>
              <a:buFont typeface="Arial" charset="0"/>
              <a:buAutoNum type="arabicPeriod"/>
            </a:pP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8. 11. 2016.</a:t>
            </a:r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/>
              <a:t>Izvješće o radu HUROŠ-a 2012. – 2016.</a:t>
            </a:r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87624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1" dirty="0">
                <a:latin typeface="Book Antiqua" pitchFamily="18" charset="0"/>
              </a:rPr>
              <a:t> </a:t>
            </a:r>
            <a:r>
              <a:rPr lang="hr-HR" sz="3200" b="1" dirty="0">
                <a:solidFill>
                  <a:srgbClr val="C00000"/>
                </a:solidFill>
                <a:latin typeface="Book Antiqua" pitchFamily="18" charset="0"/>
              </a:rPr>
              <a:t>OBILJEŽAVANJE  20.  OBLJETNICE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274746"/>
            <a:ext cx="8229600" cy="4851417"/>
          </a:xfrm>
        </p:spPr>
        <p:txBody>
          <a:bodyPr/>
          <a:lstStyle/>
          <a:p>
            <a:r>
              <a:rPr lang="hr-HR" altLang="en-US" sz="2400" dirty="0">
                <a:latin typeface="Book Antiqua" pitchFamily="18" charset="0"/>
              </a:rPr>
              <a:t>Svečanost održana </a:t>
            </a:r>
            <a:r>
              <a:rPr lang="hr-HR" altLang="en-US" sz="2400" b="1" dirty="0">
                <a:latin typeface="Book Antiqua" pitchFamily="18" charset="0"/>
              </a:rPr>
              <a:t>4. svibnja 2015</a:t>
            </a:r>
            <a:r>
              <a:rPr lang="hr-HR" altLang="en-US" sz="2400" dirty="0">
                <a:latin typeface="Book Antiqua" pitchFamily="18" charset="0"/>
              </a:rPr>
              <a:t>. g. u </a:t>
            </a:r>
          </a:p>
          <a:p>
            <a:pPr marL="0" indent="0">
              <a:buNone/>
            </a:pPr>
            <a:r>
              <a:rPr lang="hr-HR" altLang="en-US" sz="2000" b="1" dirty="0">
                <a:latin typeface="Book Antiqua" pitchFamily="18" charset="0"/>
              </a:rPr>
              <a:t>     HRVATSKOM NARODNOM KAZALIŠTU U ZAGREBU</a:t>
            </a:r>
          </a:p>
          <a:p>
            <a:r>
              <a:rPr lang="hr-HR" altLang="en-US" sz="2000" dirty="0">
                <a:latin typeface="Book Antiqua" pitchFamily="18" charset="0"/>
              </a:rPr>
              <a:t>Visoko pokroviteljstvo predsjednice Republike Hrvatske,              gđe  </a:t>
            </a:r>
            <a:r>
              <a:rPr lang="hr-HR" altLang="en-US" sz="2000" dirty="0" err="1">
                <a:latin typeface="Book Antiqua" pitchFamily="18" charset="0"/>
              </a:rPr>
              <a:t>Kolinde</a:t>
            </a:r>
            <a:r>
              <a:rPr lang="hr-HR" altLang="en-US" sz="2000" dirty="0">
                <a:latin typeface="Book Antiqua" pitchFamily="18" charset="0"/>
              </a:rPr>
              <a:t>  Grabar  Kitarović</a:t>
            </a:r>
          </a:p>
          <a:p>
            <a:r>
              <a:rPr lang="hr-HR" altLang="en-US" sz="2000" dirty="0">
                <a:latin typeface="Book Antiqua" pitchFamily="18" charset="0"/>
              </a:rPr>
              <a:t>Prisutno preko 50 gostiju i uzvanika, a nazočne pozdravili </a:t>
            </a:r>
            <a:r>
              <a:rPr lang="hr-HR" altLang="en-US" sz="2000" dirty="0" smtClean="0">
                <a:latin typeface="Book Antiqua" pitchFamily="18" charset="0"/>
              </a:rPr>
              <a:t>         </a:t>
            </a:r>
            <a:r>
              <a:rPr lang="hr-HR" altLang="en-US" sz="2000" dirty="0" err="1" smtClean="0">
                <a:latin typeface="Book Antiqua" pitchFamily="18" charset="0"/>
              </a:rPr>
              <a:t>gosp</a:t>
            </a:r>
            <a:r>
              <a:rPr lang="hr-HR" altLang="en-US" sz="2000" dirty="0">
                <a:latin typeface="Book Antiqua" pitchFamily="18" charset="0"/>
              </a:rPr>
              <a:t>. Vedran  Mornar, ministar i  gosp. Milan Bandić, gradonačelnik grada Zagreba</a:t>
            </a:r>
          </a:p>
          <a:p>
            <a:r>
              <a:rPr lang="hr-HR" altLang="en-US" sz="2000" dirty="0">
                <a:latin typeface="Book Antiqua" pitchFamily="18" charset="0"/>
              </a:rPr>
              <a:t>Prisutno oko 350 ravnateljica i ravnatelja RH</a:t>
            </a:r>
          </a:p>
          <a:p>
            <a:r>
              <a:rPr lang="hr-HR" altLang="en-US" sz="2000" dirty="0">
                <a:latin typeface="Book Antiqua" pitchFamily="18" charset="0"/>
              </a:rPr>
              <a:t>Svečani program u trajanju oko sat vremena u izvedbi preko 100 vrhunskih umjetnika, glazbenika i glumaca </a:t>
            </a:r>
          </a:p>
          <a:p>
            <a:r>
              <a:rPr lang="hr-HR" altLang="en-US" sz="2000" dirty="0">
                <a:latin typeface="Book Antiqua" pitchFamily="18" charset="0"/>
              </a:rPr>
              <a:t>Osigurani prigodni pokloni za sve sudionike</a:t>
            </a:r>
          </a:p>
          <a:p>
            <a:r>
              <a:rPr lang="hr-HR" altLang="en-US" sz="2000" dirty="0">
                <a:latin typeface="Book Antiqua" pitchFamily="18" charset="0"/>
              </a:rPr>
              <a:t>Priređen svečani domjenak za sve sudionike</a:t>
            </a:r>
          </a:p>
          <a:p>
            <a:r>
              <a:rPr lang="hr-HR" altLang="en-US" sz="2000" dirty="0">
                <a:latin typeface="Book Antiqua" pitchFamily="18" charset="0"/>
              </a:rPr>
              <a:t>Sponzori</a:t>
            </a:r>
            <a:r>
              <a:rPr lang="hr-HR" altLang="en-US" sz="2000" dirty="0" smtClean="0">
                <a:latin typeface="Book Antiqua" pitchFamily="18" charset="0"/>
              </a:rPr>
              <a:t>:  </a:t>
            </a:r>
            <a:r>
              <a:rPr lang="hr-HR" altLang="en-US" sz="2000" dirty="0">
                <a:latin typeface="Book Antiqua" pitchFamily="18" charset="0"/>
              </a:rPr>
              <a:t>Školska knjiga, Profil klet, </a:t>
            </a:r>
            <a:r>
              <a:rPr lang="hr-HR" altLang="en-US" sz="2000" smtClean="0">
                <a:latin typeface="Book Antiqua" pitchFamily="18" charset="0"/>
              </a:rPr>
              <a:t>Agencija Dubrovnik sun</a:t>
            </a:r>
            <a:r>
              <a:rPr lang="hr-HR" altLang="en-US" sz="2000" dirty="0" smtClean="0">
                <a:latin typeface="Book Antiqua" pitchFamily="18" charset="0"/>
              </a:rPr>
              <a:t>, Narodne novine, Opstanak i </a:t>
            </a:r>
            <a:r>
              <a:rPr lang="hr-HR" altLang="en-US" sz="2000" dirty="0" err="1" smtClean="0">
                <a:latin typeface="Book Antiqua" pitchFamily="18" charset="0"/>
              </a:rPr>
              <a:t>dr</a:t>
            </a:r>
            <a:r>
              <a:rPr lang="hr-HR" altLang="en-US" sz="2000" dirty="0" smtClean="0">
                <a:latin typeface="Book Antiqua" pitchFamily="18" charset="0"/>
              </a:rPr>
              <a:t>.</a:t>
            </a:r>
            <a:endParaRPr lang="hr-HR" altLang="en-US" sz="2000" dirty="0">
              <a:latin typeface="Book Antiqua" pitchFamily="18" charset="0"/>
            </a:endParaRP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8. 11. 2016.</a:t>
            </a:r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/>
              <a:t>Izvješće o radu HUROŠ-a 2012. – 2016.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115616" cy="1044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slov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hr-HR" sz="2800" b="1" dirty="0">
                <a:solidFill>
                  <a:srgbClr val="C00000"/>
                </a:solidFill>
                <a:latin typeface="Book Antiqua" pitchFamily="18" charset="0"/>
              </a:rPr>
              <a:t>VIII. SURADNJA S MINISTARSTVOM ZNANOSTI, OBRAZOVANJA I SPORTA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929222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None/>
            </a:pPr>
            <a:endParaRPr lang="hr-HR" sz="1500" dirty="0">
              <a:latin typeface="Book Antiqua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hr-HR" sz="1500" dirty="0">
              <a:latin typeface="Book Antiqua" pitchFamily="18" charset="0"/>
            </a:endParaRPr>
          </a:p>
          <a:p>
            <a:pPr>
              <a:lnSpc>
                <a:spcPct val="80000"/>
              </a:lnSpc>
              <a:buAutoNum type="arabicPeriod"/>
            </a:pPr>
            <a:r>
              <a:rPr lang="hr-HR" sz="1600" dirty="0">
                <a:latin typeface="Book Antiqua" pitchFamily="18" charset="0"/>
              </a:rPr>
              <a:t>Od 2012. – 2016. promijenila su se 4 ministra: </a:t>
            </a:r>
            <a:r>
              <a:rPr lang="hr-HR" sz="1600" dirty="0" err="1" smtClean="0">
                <a:latin typeface="Book Antiqua" pitchFamily="18" charset="0"/>
              </a:rPr>
              <a:t>gosp</a:t>
            </a:r>
            <a:r>
              <a:rPr lang="hr-HR" sz="1600" dirty="0" smtClean="0">
                <a:latin typeface="Book Antiqua" pitchFamily="18" charset="0"/>
              </a:rPr>
              <a:t>. Željko Jovanović</a:t>
            </a:r>
            <a:r>
              <a:rPr lang="hr-HR" sz="1600" dirty="0">
                <a:latin typeface="Book Antiqua" pitchFamily="18" charset="0"/>
              </a:rPr>
              <a:t>, </a:t>
            </a:r>
            <a:r>
              <a:rPr lang="hr-HR" sz="1600" dirty="0" err="1" smtClean="0">
                <a:latin typeface="Book Antiqua" pitchFamily="18" charset="0"/>
              </a:rPr>
              <a:t>gosp</a:t>
            </a:r>
            <a:r>
              <a:rPr lang="hr-HR" sz="1600" dirty="0" smtClean="0">
                <a:latin typeface="Book Antiqua" pitchFamily="18" charset="0"/>
              </a:rPr>
              <a:t>. Vedran Mornar</a:t>
            </a:r>
            <a:r>
              <a:rPr lang="hr-HR" sz="1600" dirty="0">
                <a:latin typeface="Book Antiqua" pitchFamily="18" charset="0"/>
              </a:rPr>
              <a:t>, </a:t>
            </a:r>
            <a:r>
              <a:rPr lang="hr-HR" sz="1600" dirty="0" err="1" smtClean="0">
                <a:latin typeface="Book Antiqua" pitchFamily="18" charset="0"/>
              </a:rPr>
              <a:t>gosp</a:t>
            </a:r>
            <a:r>
              <a:rPr lang="hr-HR" sz="1600" dirty="0" smtClean="0">
                <a:latin typeface="Book Antiqua" pitchFamily="18" charset="0"/>
              </a:rPr>
              <a:t>. Predrag Šustar </a:t>
            </a:r>
            <a:r>
              <a:rPr lang="hr-HR" sz="1600" dirty="0">
                <a:latin typeface="Book Antiqua" pitchFamily="18" charset="0"/>
              </a:rPr>
              <a:t>i </a:t>
            </a:r>
            <a:r>
              <a:rPr lang="hr-HR" sz="1600" dirty="0" err="1" smtClean="0">
                <a:latin typeface="Book Antiqua" pitchFamily="18" charset="0"/>
              </a:rPr>
              <a:t>gosp</a:t>
            </a:r>
            <a:r>
              <a:rPr lang="hr-HR" sz="1600" dirty="0" smtClean="0">
                <a:latin typeface="Book Antiqua" pitchFamily="18" charset="0"/>
              </a:rPr>
              <a:t>. Pavo Barišić </a:t>
            </a:r>
            <a:endParaRPr lang="hr-HR" sz="1600" dirty="0">
              <a:latin typeface="Book Antiqua" pitchFamily="18" charset="0"/>
            </a:endParaRPr>
          </a:p>
          <a:p>
            <a:pPr>
              <a:lnSpc>
                <a:spcPct val="80000"/>
              </a:lnSpc>
              <a:buAutoNum type="arabicPeriod"/>
            </a:pPr>
            <a:r>
              <a:rPr lang="hr-HR" sz="1600" dirty="0">
                <a:latin typeface="Book Antiqua" pitchFamily="18" charset="0"/>
              </a:rPr>
              <a:t>Sudjelovanje u 3 radne skupine koje su radile na izradi Nacrta izmjena i dopuna Zakona o odgoju i obrazovanju u osnovnoj i srednjoj školi  (Mihaljević)                                                              - NN 94/13 od 22. 07. 2013. g. ; NN 152/14 od 22. 12. 2014. g. i 3. 10. – 17. 10. 2016. g.</a:t>
            </a:r>
          </a:p>
          <a:p>
            <a:pPr marL="457200" indent="-457200">
              <a:lnSpc>
                <a:spcPct val="80000"/>
              </a:lnSpc>
              <a:buNone/>
            </a:pPr>
            <a:r>
              <a:rPr lang="hr-HR" sz="1600" dirty="0">
                <a:latin typeface="Book Antiqua" pitchFamily="18" charset="0"/>
              </a:rPr>
              <a:t>3.    Sudjelovanje u Radnoj skupini kod izrade Nacionalne strategije </a:t>
            </a:r>
            <a:r>
              <a:rPr lang="hr-HR" sz="1600" dirty="0" smtClean="0">
                <a:latin typeface="Book Antiqua" pitchFamily="18" charset="0"/>
              </a:rPr>
              <a:t>znanosti, obrazovanja  </a:t>
            </a:r>
            <a:r>
              <a:rPr lang="hr-HR" sz="1600" dirty="0">
                <a:latin typeface="Book Antiqua" pitchFamily="18" charset="0"/>
              </a:rPr>
              <a:t>i tehnologije - 5. cilj – Upravljanje i rukovođenje u odgojno-obrazovnim ustanovama 2013. /14. g. (Mihaljević i Matić </a:t>
            </a:r>
            <a:r>
              <a:rPr lang="hr-HR" sz="1600" dirty="0" err="1">
                <a:latin typeface="Book Antiqua" pitchFamily="18" charset="0"/>
              </a:rPr>
              <a:t>Roško</a:t>
            </a:r>
            <a:r>
              <a:rPr lang="hr-HR" sz="1600" dirty="0">
                <a:latin typeface="Book Antiqua" pitchFamily="18" charset="0"/>
              </a:rPr>
              <a:t>)</a:t>
            </a:r>
          </a:p>
          <a:p>
            <a:pPr marL="457200" indent="-457200">
              <a:lnSpc>
                <a:spcPct val="80000"/>
              </a:lnSpc>
              <a:buNone/>
            </a:pPr>
            <a:r>
              <a:rPr lang="hr-HR" sz="1600" dirty="0">
                <a:latin typeface="Book Antiqua" pitchFamily="18" charset="0"/>
              </a:rPr>
              <a:t> 4.   Sudjelovanje u raspravi o Nacionalnoj strategiji na saborskom Odboru za obrazovanje, kulturu i sport  9.  7.  2014. g. (Mihaljević)</a:t>
            </a:r>
          </a:p>
          <a:p>
            <a:pPr>
              <a:lnSpc>
                <a:spcPct val="80000"/>
              </a:lnSpc>
              <a:buNone/>
            </a:pPr>
            <a:r>
              <a:rPr lang="hr-HR" sz="1600" dirty="0">
                <a:latin typeface="Book Antiqua" pitchFamily="18" charset="0"/>
              </a:rPr>
              <a:t> 5.   Sudjelovanje u operativnom timu na izradi elemenata i kriterija za  elektronički upis učenika u prvi razred srednje škole (Mihaljević)</a:t>
            </a:r>
          </a:p>
          <a:p>
            <a:pPr>
              <a:lnSpc>
                <a:spcPct val="80000"/>
              </a:lnSpc>
              <a:buNone/>
            </a:pPr>
            <a:r>
              <a:rPr lang="hr-HR" sz="1600" dirty="0">
                <a:latin typeface="Book Antiqua" pitchFamily="18" charset="0"/>
              </a:rPr>
              <a:t> 6.   Sudjelovanje u radnoj skupini za izradu Pravilnika o tjednoj normi učitelja i stručnih suradnika 2014. g.                                                                                                                    (B.  </a:t>
            </a:r>
            <a:r>
              <a:rPr lang="hr-HR" sz="1600" dirty="0" err="1">
                <a:latin typeface="Book Antiqua" pitchFamily="18" charset="0"/>
              </a:rPr>
              <a:t>Šćuric</a:t>
            </a:r>
            <a:r>
              <a:rPr lang="hr-HR" sz="1600" dirty="0">
                <a:latin typeface="Book Antiqua" pitchFamily="18" charset="0"/>
              </a:rPr>
              <a:t>, članica Predsjedništva i ravnateljica OŠ Otona Ivekovića iz Zagreba)</a:t>
            </a:r>
          </a:p>
          <a:p>
            <a:pPr>
              <a:lnSpc>
                <a:spcPct val="80000"/>
              </a:lnSpc>
              <a:buNone/>
            </a:pPr>
            <a:r>
              <a:rPr lang="hr-HR" sz="1600" dirty="0">
                <a:latin typeface="Book Antiqua" pitchFamily="18" charset="0"/>
              </a:rPr>
              <a:t> 7.   Sudjelovanje u radu Radne skupine za izradu Pravilnika o djelokrugu tajnika 2014. g.   (B.  Šarušić – tajnik Udruge i ravnatelj  OŠ Malešnica iz Zagreba)</a:t>
            </a:r>
          </a:p>
          <a:p>
            <a:pPr>
              <a:lnSpc>
                <a:spcPct val="80000"/>
              </a:lnSpc>
              <a:buNone/>
            </a:pPr>
            <a:r>
              <a:rPr lang="hr-HR" sz="1600" dirty="0">
                <a:latin typeface="Book Antiqua" pitchFamily="18" charset="0"/>
              </a:rPr>
              <a:t> 8.   Sudjelovanje u radnoj skupini za pripremu </a:t>
            </a:r>
            <a:r>
              <a:rPr lang="hr-HR" sz="1600" dirty="0" err="1">
                <a:latin typeface="Book Antiqua" pitchFamily="18" charset="0"/>
              </a:rPr>
              <a:t>kurikularne</a:t>
            </a:r>
            <a:r>
              <a:rPr lang="hr-HR" sz="1600" dirty="0">
                <a:latin typeface="Book Antiqua" pitchFamily="18" charset="0"/>
              </a:rPr>
              <a:t> reforme 2014. – 2015. g. </a:t>
            </a:r>
          </a:p>
          <a:p>
            <a:pPr>
              <a:lnSpc>
                <a:spcPct val="80000"/>
              </a:lnSpc>
              <a:buNone/>
            </a:pPr>
            <a:r>
              <a:rPr lang="hr-HR" sz="1600" dirty="0">
                <a:latin typeface="Book Antiqua" pitchFamily="18" charset="0"/>
              </a:rPr>
              <a:t> 9.   Sudjelovanje u radu Ekspertne radne skupine za izradu kriterija i modela licenciranja ravnatelja 2015. – 2016. g. (Mihaljević)</a:t>
            </a:r>
          </a:p>
          <a:p>
            <a:pPr>
              <a:lnSpc>
                <a:spcPct val="80000"/>
              </a:lnSpc>
              <a:buNone/>
            </a:pPr>
            <a:r>
              <a:rPr lang="hr-HR" sz="1600" dirty="0">
                <a:latin typeface="Book Antiqua" pitchFamily="18" charset="0"/>
              </a:rPr>
              <a:t>10.  Sudjelovanje kod izrade kalendara rada škola za svaku školsku godinu 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8. 11. 2016.</a:t>
            </a:r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/>
              <a:t>Izvješće o radu HUROŠ-a 2012. – 2016.</a:t>
            </a:r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87624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slov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91512" cy="1157288"/>
          </a:xfrm>
        </p:spPr>
        <p:txBody>
          <a:bodyPr/>
          <a:lstStyle/>
          <a:p>
            <a:r>
              <a:rPr lang="hr-HR" sz="3200" b="1" dirty="0">
                <a:solidFill>
                  <a:srgbClr val="C00000"/>
                </a:solidFill>
                <a:latin typeface="Book Antiqua" pitchFamily="18" charset="0"/>
              </a:rPr>
              <a:t>IX. SURADNJA S AGENCIJOM ZA ODGOJ I OBRAZOVANJE</a:t>
            </a:r>
          </a:p>
        </p:txBody>
      </p:sp>
      <p:sp>
        <p:nvSpPr>
          <p:cNvPr id="23554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000" dirty="0">
                <a:latin typeface="Book Antiqua" pitchFamily="18" charset="0"/>
              </a:rPr>
              <a:t>Suradnja s </a:t>
            </a:r>
            <a:r>
              <a:rPr lang="hr-HR" sz="2000" dirty="0" err="1" smtClean="0">
                <a:latin typeface="Book Antiqua" pitchFamily="18" charset="0"/>
              </a:rPr>
              <a:t>gosp</a:t>
            </a:r>
            <a:r>
              <a:rPr lang="hr-HR" sz="2000" dirty="0" smtClean="0">
                <a:latin typeface="Book Antiqua" pitchFamily="18" charset="0"/>
              </a:rPr>
              <a:t>. Vinkom Filipovićem – bivši ravnatelj</a:t>
            </a:r>
            <a:endParaRPr lang="hr-HR" sz="2000" dirty="0">
              <a:latin typeface="Book Antiqua" pitchFamily="18" charset="0"/>
            </a:endParaRPr>
          </a:p>
          <a:p>
            <a:r>
              <a:rPr lang="hr-HR" sz="2000" dirty="0">
                <a:latin typeface="Book Antiqua" pitchFamily="18" charset="0"/>
              </a:rPr>
              <a:t>Suorganizatori stručnog skupa za učitelje ( oko 120) u susjednoj Bosni i Hercegovini - Livno od 16.–18. 5. 2014. </a:t>
            </a:r>
          </a:p>
          <a:p>
            <a:r>
              <a:rPr lang="hr-HR" sz="2000" dirty="0">
                <a:latin typeface="Book Antiqua" pitchFamily="18" charset="0"/>
              </a:rPr>
              <a:t>Suradnja s </a:t>
            </a:r>
            <a:r>
              <a:rPr lang="hr-HR" sz="2000" dirty="0" err="1" smtClean="0">
                <a:latin typeface="Book Antiqua" pitchFamily="18" charset="0"/>
              </a:rPr>
              <a:t>gđom</a:t>
            </a:r>
            <a:r>
              <a:rPr lang="hr-HR" sz="2000" dirty="0" smtClean="0">
                <a:latin typeface="Book Antiqua" pitchFamily="18" charset="0"/>
              </a:rPr>
              <a:t> Jadrankom </a:t>
            </a:r>
            <a:r>
              <a:rPr lang="hr-HR" sz="2000" dirty="0" err="1">
                <a:latin typeface="Book Antiqua" pitchFamily="18" charset="0"/>
              </a:rPr>
              <a:t>Žarković</a:t>
            </a:r>
            <a:r>
              <a:rPr lang="hr-HR" sz="2000" dirty="0">
                <a:latin typeface="Book Antiqua" pitchFamily="18" charset="0"/>
              </a:rPr>
              <a:t> </a:t>
            </a:r>
            <a:r>
              <a:rPr lang="hr-HR" sz="2000" dirty="0" err="1" smtClean="0">
                <a:latin typeface="Book Antiqua" pitchFamily="18" charset="0"/>
              </a:rPr>
              <a:t>Pečenković</a:t>
            </a:r>
            <a:r>
              <a:rPr lang="hr-HR" sz="2000" dirty="0" smtClean="0">
                <a:latin typeface="Book Antiqua" pitchFamily="18" charset="0"/>
              </a:rPr>
              <a:t>, ravnateljica</a:t>
            </a:r>
            <a:endParaRPr lang="hr-HR" sz="2000" dirty="0">
              <a:latin typeface="Book Antiqua" pitchFamily="18" charset="0"/>
            </a:endParaRPr>
          </a:p>
          <a:p>
            <a:r>
              <a:rPr lang="hr-HR" sz="2000" dirty="0">
                <a:latin typeface="Book Antiqua" pitchFamily="18" charset="0"/>
              </a:rPr>
              <a:t>Suradnja sa </a:t>
            </a:r>
            <a:r>
              <a:rPr lang="hr-HR" sz="2000" dirty="0" err="1" smtClean="0">
                <a:latin typeface="Book Antiqua" pitchFamily="18" charset="0"/>
              </a:rPr>
              <a:t>gosp</a:t>
            </a:r>
            <a:r>
              <a:rPr lang="hr-HR" sz="2000" dirty="0">
                <a:latin typeface="Book Antiqua" pitchFamily="18" charset="0"/>
              </a:rPr>
              <a:t>. Mariom </a:t>
            </a:r>
            <a:r>
              <a:rPr lang="hr-HR" sz="2000" dirty="0" smtClean="0">
                <a:latin typeface="Book Antiqua" pitchFamily="18" charset="0"/>
              </a:rPr>
              <a:t>Rogačem, zamjenikom ravnateljice i </a:t>
            </a:r>
            <a:r>
              <a:rPr lang="hr-HR" sz="2000" dirty="0">
                <a:latin typeface="Book Antiqua" pitchFamily="18" charset="0"/>
              </a:rPr>
              <a:t>gosp. Vladom </a:t>
            </a:r>
            <a:r>
              <a:rPr lang="hr-HR" sz="2000" dirty="0" smtClean="0">
                <a:latin typeface="Book Antiqua" pitchFamily="18" charset="0"/>
              </a:rPr>
              <a:t>Matasom, </a:t>
            </a:r>
            <a:r>
              <a:rPr lang="hr-HR" sz="2000" dirty="0" err="1" smtClean="0">
                <a:latin typeface="Book Antiqua" pitchFamily="18" charset="0"/>
              </a:rPr>
              <a:t>savajetnikom</a:t>
            </a:r>
            <a:r>
              <a:rPr lang="hr-HR" sz="2000" dirty="0" smtClean="0">
                <a:latin typeface="Book Antiqua" pitchFamily="18" charset="0"/>
              </a:rPr>
              <a:t> za ravnatelje i voditelj podružnice Split</a:t>
            </a:r>
            <a:endParaRPr lang="hr-HR" sz="2000" dirty="0">
              <a:latin typeface="Book Antiqua" pitchFamily="18" charset="0"/>
            </a:endParaRPr>
          </a:p>
          <a:p>
            <a:r>
              <a:rPr lang="hr-HR" sz="2000" dirty="0">
                <a:latin typeface="Book Antiqua" pitchFamily="18" charset="0"/>
              </a:rPr>
              <a:t> Suorganizacija državnih stručnih skupova</a:t>
            </a:r>
          </a:p>
          <a:p>
            <a:r>
              <a:rPr lang="hr-HR" sz="2000" dirty="0">
                <a:latin typeface="Book Antiqua" pitchFamily="18" charset="0"/>
              </a:rPr>
              <a:t>Izrada potvrda sa stručnih skupova </a:t>
            </a:r>
          </a:p>
          <a:p>
            <a:r>
              <a:rPr lang="hr-HR" sz="2000" dirty="0">
                <a:latin typeface="Book Antiqua" pitchFamily="18" charset="0"/>
              </a:rPr>
              <a:t>Suradnja s voditeljima županijskih stručnih vijeća</a:t>
            </a:r>
          </a:p>
          <a:p>
            <a:r>
              <a:rPr lang="hr-HR" sz="2000" dirty="0">
                <a:latin typeface="Book Antiqua" pitchFamily="18" charset="0"/>
              </a:rPr>
              <a:t>Izrada elemenata i kriterija praćenja i vrednovanja nastavnog procesa – zajednički projekt</a:t>
            </a:r>
          </a:p>
          <a:p>
            <a:pPr>
              <a:buNone/>
            </a:pPr>
            <a:endParaRPr lang="hr-HR" sz="2400" dirty="0">
              <a:latin typeface="Book Antiqua" pitchFamily="18" charset="0"/>
            </a:endParaRPr>
          </a:p>
          <a:p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8. 11. 2016.</a:t>
            </a:r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/>
              <a:t>Izvješće o radu HUROŠ-a 2012. – 2016.</a:t>
            </a:r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1538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400" b="1" dirty="0">
                <a:solidFill>
                  <a:srgbClr val="C00000"/>
                </a:solidFill>
                <a:latin typeface="Book Antiqua" pitchFamily="18" charset="0"/>
              </a:rPr>
              <a:t>X. SURADNJA S NACIONALNIM CENTROM ZA VANJSKO VREDNOVANJE OBRAZOVANJA</a:t>
            </a:r>
          </a:p>
        </p:txBody>
      </p:sp>
      <p:sp>
        <p:nvSpPr>
          <p:cNvPr id="24578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sz="2400" dirty="0" smtClean="0">
                <a:latin typeface="Book Antiqua" pitchFamily="18" charset="0"/>
              </a:rPr>
              <a:t> </a:t>
            </a:r>
            <a:endParaRPr lang="hr-HR" sz="2400" dirty="0">
              <a:latin typeface="Book Antiqua" pitchFamily="18" charset="0"/>
            </a:endParaRPr>
          </a:p>
          <a:p>
            <a:r>
              <a:rPr lang="hr-HR" sz="2400" dirty="0">
                <a:latin typeface="Book Antiqua" pitchFamily="18" charset="0"/>
              </a:rPr>
              <a:t>Suorganizacija državnih stručnih skupova</a:t>
            </a:r>
          </a:p>
          <a:p>
            <a:r>
              <a:rPr lang="hr-HR" sz="2400" dirty="0">
                <a:latin typeface="Book Antiqua" pitchFamily="18" charset="0"/>
              </a:rPr>
              <a:t>Priprema vanjskog vrednovanja osnovnih škola</a:t>
            </a:r>
          </a:p>
          <a:p>
            <a:r>
              <a:rPr lang="hr-HR" sz="2400" dirty="0">
                <a:latin typeface="Book Antiqua" pitchFamily="18" charset="0"/>
              </a:rPr>
              <a:t>Provedba istraživanja za potrebe </a:t>
            </a:r>
            <a:r>
              <a:rPr lang="hr-HR" sz="2400" dirty="0" smtClean="0">
                <a:latin typeface="Book Antiqua" pitchFamily="18" charset="0"/>
              </a:rPr>
              <a:t>školstva</a:t>
            </a:r>
          </a:p>
          <a:p>
            <a:r>
              <a:rPr lang="hr-HR" sz="2400" dirty="0" smtClean="0">
                <a:latin typeface="Book Antiqua" pitchFamily="18" charset="0"/>
              </a:rPr>
              <a:t>Provedba istraživanja za međunarodnu suradnju</a:t>
            </a:r>
            <a:endParaRPr lang="hr-HR" sz="2400" dirty="0">
              <a:latin typeface="Book Antiqua" pitchFamily="18" charset="0"/>
            </a:endParaRPr>
          </a:p>
          <a:p>
            <a:r>
              <a:rPr lang="hr-HR" sz="2400" dirty="0">
                <a:latin typeface="Book Antiqua" pitchFamily="18" charset="0"/>
              </a:rPr>
              <a:t>Promjena hrvatskog kvalifikacijskog okvira</a:t>
            </a:r>
          </a:p>
          <a:p>
            <a:r>
              <a:rPr lang="hr-HR" sz="2400" dirty="0">
                <a:latin typeface="Book Antiqua" pitchFamily="18" charset="0"/>
              </a:rPr>
              <a:t>Izrada standarda zanimanja ravnatelja</a:t>
            </a:r>
          </a:p>
          <a:p>
            <a:r>
              <a:rPr lang="hr-HR" sz="2400" dirty="0">
                <a:latin typeface="Book Antiqua" pitchFamily="18" charset="0"/>
              </a:rPr>
              <a:t>Izrada modela licenciranja ravnatelja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8. 11. 2016.</a:t>
            </a:r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/>
              <a:t>Izvješće o radu HUROŠ-a 2012. – 2016.</a:t>
            </a:r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43608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b="1" dirty="0">
                <a:solidFill>
                  <a:srgbClr val="C00000"/>
                </a:solidFill>
                <a:latin typeface="Book Antiqua" pitchFamily="18" charset="0"/>
              </a:rPr>
              <a:t>    </a:t>
            </a:r>
            <a:r>
              <a:rPr lang="hr-HR" sz="1600" b="1" dirty="0">
                <a:solidFill>
                  <a:srgbClr val="C00000"/>
                </a:solidFill>
                <a:latin typeface="Book Antiqua" pitchFamily="18" charset="0"/>
              </a:rPr>
              <a:t>XI. </a:t>
            </a:r>
            <a:r>
              <a:rPr lang="hr-HR" sz="1600" b="1" dirty="0" smtClean="0">
                <a:solidFill>
                  <a:srgbClr val="C00000"/>
                </a:solidFill>
                <a:latin typeface="Book Antiqua" pitchFamily="18" charset="0"/>
              </a:rPr>
              <a:t>SURADNJA  S  </a:t>
            </a:r>
            <a:r>
              <a:rPr lang="hr-HR" sz="1600" b="1" dirty="0">
                <a:solidFill>
                  <a:srgbClr val="C00000"/>
                </a:solidFill>
                <a:latin typeface="Book Antiqua" pitchFamily="18" charset="0"/>
              </a:rPr>
              <a:t>OSTALIM </a:t>
            </a:r>
            <a:r>
              <a:rPr lang="hr-HR" sz="1600" b="1" dirty="0" smtClean="0">
                <a:solidFill>
                  <a:srgbClr val="C00000"/>
                </a:solidFill>
                <a:latin typeface="Book Antiqua" pitchFamily="18" charset="0"/>
              </a:rPr>
              <a:t> UDRUGAMA</a:t>
            </a:r>
            <a:r>
              <a:rPr lang="hr-HR" sz="1600" b="1" dirty="0">
                <a:solidFill>
                  <a:srgbClr val="C00000"/>
                </a:solidFill>
                <a:latin typeface="Book Antiqua" pitchFamily="18" charset="0"/>
              </a:rPr>
              <a:t>, TIJELIMA LOKALNE </a:t>
            </a:r>
            <a:r>
              <a:rPr lang="hr-HR" sz="1600" b="1" dirty="0" smtClean="0">
                <a:solidFill>
                  <a:srgbClr val="C00000"/>
                </a:solidFill>
                <a:latin typeface="Book Antiqua" pitchFamily="18" charset="0"/>
              </a:rPr>
              <a:t> </a:t>
            </a:r>
            <a:r>
              <a:rPr lang="hr-HR" sz="1600" b="1" dirty="0">
                <a:solidFill>
                  <a:srgbClr val="C00000"/>
                </a:solidFill>
                <a:latin typeface="Book Antiqua" pitchFamily="18" charset="0"/>
              </a:rPr>
              <a:t>UPRAVE </a:t>
            </a:r>
            <a:r>
              <a:rPr lang="hr-HR" sz="1600" b="1" dirty="0" smtClean="0">
                <a:solidFill>
                  <a:srgbClr val="C00000"/>
                </a:solidFill>
                <a:latin typeface="Book Antiqua" pitchFamily="18" charset="0"/>
              </a:rPr>
              <a:t>, IZDAVAČIMA, SINDIKATIMA  </a:t>
            </a:r>
            <a:r>
              <a:rPr lang="hr-HR" sz="1600" b="1" dirty="0">
                <a:solidFill>
                  <a:srgbClr val="C00000"/>
                </a:solidFill>
                <a:latin typeface="Book Antiqua" pitchFamily="18" charset="0"/>
              </a:rPr>
              <a:t>I VJERSKIM </a:t>
            </a:r>
            <a:r>
              <a:rPr lang="hr-HR" sz="1600" b="1" dirty="0" smtClean="0">
                <a:solidFill>
                  <a:srgbClr val="C00000"/>
                </a:solidFill>
                <a:latin typeface="Book Antiqua" pitchFamily="18" charset="0"/>
              </a:rPr>
              <a:t> INSTITUCIJAMA</a:t>
            </a:r>
            <a:endParaRPr lang="hr-HR" sz="16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274746"/>
            <a:ext cx="8229600" cy="5081604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1500" b="1" u="sng" dirty="0">
                <a:latin typeface="Book Antiqua" pitchFamily="18" charset="0"/>
              </a:rPr>
              <a:t>UDRUGA  HRVATSKIH  SREDNJOŠKOLSKIH  RAVNATELJA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1300" dirty="0" smtClean="0">
                <a:latin typeface="Book Antiqua" pitchFamily="18" charset="0"/>
              </a:rPr>
              <a:t>       </a:t>
            </a:r>
            <a:r>
              <a:rPr lang="hr-HR" sz="1300" dirty="0" smtClean="0">
                <a:latin typeface="Book Antiqua" pitchFamily="18" charset="0"/>
              </a:rPr>
              <a:t>-   zajedničko </a:t>
            </a:r>
            <a:r>
              <a:rPr lang="hr-HR" sz="1300" dirty="0">
                <a:latin typeface="Book Antiqua" pitchFamily="18" charset="0"/>
              </a:rPr>
              <a:t>pripremanje Nacrta teksta izmjena i dopuna Zakona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1300" dirty="0">
                <a:latin typeface="Book Antiqua" pitchFamily="18" charset="0"/>
              </a:rPr>
              <a:t>	- pripremanje zajedničkih </a:t>
            </a:r>
            <a:r>
              <a:rPr lang="hr-HR" sz="1300" dirty="0" smtClean="0">
                <a:latin typeface="Book Antiqua" pitchFamily="18" charset="0"/>
              </a:rPr>
              <a:t>zaključaka oko statusa i položaja ravnatelja</a:t>
            </a:r>
            <a:endParaRPr lang="hr-HR" sz="1300" dirty="0">
              <a:latin typeface="Book Antiqu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1300" dirty="0">
                <a:latin typeface="Book Antiqua" pitchFamily="18" charset="0"/>
              </a:rPr>
              <a:t>	- proslava 20. obljetnice u West-inu i maloj dvorani V. Lisinskog u Zagrebu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1300" dirty="0">
                <a:latin typeface="Book Antiqua" pitchFamily="18" charset="0"/>
              </a:rPr>
              <a:t>	- </a:t>
            </a:r>
            <a:r>
              <a:rPr lang="hr-HR" sz="1300" dirty="0" smtClean="0">
                <a:latin typeface="Book Antiqua" pitchFamily="18" charset="0"/>
              </a:rPr>
              <a:t>pomoć oko organizacije međunarodne </a:t>
            </a:r>
            <a:r>
              <a:rPr lang="hr-HR" sz="1300" dirty="0">
                <a:latin typeface="Book Antiqua" pitchFamily="18" charset="0"/>
              </a:rPr>
              <a:t>konferencije u Dubrovniku </a:t>
            </a:r>
            <a:r>
              <a:rPr lang="hr-HR" sz="1300" dirty="0" smtClean="0">
                <a:latin typeface="Book Antiqua" pitchFamily="18" charset="0"/>
              </a:rPr>
              <a:t>u listopadu 2014</a:t>
            </a:r>
            <a:r>
              <a:rPr lang="hr-HR" sz="1300" dirty="0">
                <a:latin typeface="Book Antiqua" pitchFamily="18" charset="0"/>
              </a:rPr>
              <a:t>. g.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1500" b="1" u="sng" dirty="0" smtClean="0">
                <a:latin typeface="Book Antiqua" pitchFamily="18" charset="0"/>
              </a:rPr>
              <a:t>HRVATSKA ZAJEDNICA OSNOVNIH ŠKOLA</a:t>
            </a:r>
            <a:endParaRPr lang="hr-HR" sz="1500" b="1" u="sng" dirty="0">
              <a:latin typeface="Book Antiqu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1300" dirty="0" smtClean="0">
                <a:latin typeface="Book Antiqua" pitchFamily="18" charset="0"/>
              </a:rPr>
              <a:t>        </a:t>
            </a:r>
            <a:r>
              <a:rPr lang="hr-HR" sz="1300" dirty="0" smtClean="0">
                <a:latin typeface="Book Antiqua" pitchFamily="18" charset="0"/>
              </a:rPr>
              <a:t>- sudjelovanje </a:t>
            </a:r>
            <a:r>
              <a:rPr lang="hr-HR" sz="1300" dirty="0">
                <a:latin typeface="Book Antiqua" pitchFamily="18" charset="0"/>
              </a:rPr>
              <a:t>članova Udruge u radu Upravnog vijeća HZOŠ-a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1300" dirty="0">
                <a:latin typeface="Book Antiqua" pitchFamily="18" charset="0"/>
              </a:rPr>
              <a:t>	- sudjelovanje na stručnim skupovima u organizaciji HZOŠ-a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hr-HR" sz="1400" dirty="0">
                <a:latin typeface="Book Antiqua" pitchFamily="18" charset="0"/>
              </a:rPr>
              <a:t>       </a:t>
            </a:r>
            <a:r>
              <a:rPr lang="hr-HR" sz="1500" b="1" u="sng" dirty="0" smtClean="0">
                <a:latin typeface="Book Antiqua" pitchFamily="18" charset="0"/>
              </a:rPr>
              <a:t>HRVATSKI </a:t>
            </a:r>
            <a:r>
              <a:rPr lang="hr-HR" sz="1500" b="1" u="sng" dirty="0">
                <a:latin typeface="Book Antiqua" pitchFamily="18" charset="0"/>
              </a:rPr>
              <a:t>PEDAGOŠKO KNJIŽEVNI ZBOR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1300" dirty="0" smtClean="0">
                <a:latin typeface="Book Antiqua" pitchFamily="18" charset="0"/>
              </a:rPr>
              <a:t>-  suradnja </a:t>
            </a:r>
            <a:r>
              <a:rPr lang="hr-HR" sz="1300" dirty="0" smtClean="0">
                <a:latin typeface="Book Antiqua" pitchFamily="18" charset="0"/>
              </a:rPr>
              <a:t>na izdavačkoj djelatnosti - stručna literatura</a:t>
            </a:r>
            <a:endParaRPr lang="hr-HR" sz="1300" dirty="0">
              <a:latin typeface="Book Antiqu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1300" dirty="0">
                <a:latin typeface="Book Antiqua" pitchFamily="18" charset="0"/>
              </a:rPr>
              <a:t>	</a:t>
            </a:r>
            <a:r>
              <a:rPr lang="hr-HR" sz="1300" dirty="0" smtClean="0">
                <a:latin typeface="Book Antiqua" pitchFamily="18" charset="0"/>
              </a:rPr>
              <a:t>-  </a:t>
            </a:r>
            <a:r>
              <a:rPr lang="hr-HR" sz="1300" dirty="0">
                <a:latin typeface="Book Antiqua" pitchFamily="18" charset="0"/>
              </a:rPr>
              <a:t>sudjelovanje na stručnim skupovima u organizaciji HPKZ-a</a:t>
            </a:r>
          </a:p>
          <a:p>
            <a:pPr fontAlgn="auto">
              <a:spcAft>
                <a:spcPts val="0"/>
              </a:spcAft>
              <a:defRPr/>
            </a:pPr>
            <a:r>
              <a:rPr lang="hr-HR" sz="1500" b="1" u="sng" dirty="0">
                <a:latin typeface="Book Antiqua" pitchFamily="18" charset="0"/>
              </a:rPr>
              <a:t>SURADNJA S UREDIMA LOKALNE UPRAVE, GRADSKIM UREDOM ZA OBRAZOVANJE KULTURU I </a:t>
            </a:r>
            <a:r>
              <a:rPr lang="hr-HR" sz="1500" b="1" u="sng" dirty="0" smtClean="0">
                <a:latin typeface="Book Antiqua" pitchFamily="18" charset="0"/>
              </a:rPr>
              <a:t>SPORT GRADA </a:t>
            </a:r>
            <a:r>
              <a:rPr lang="hr-HR" sz="1500" b="1" u="sng" dirty="0" smtClean="0">
                <a:latin typeface="Book Antiqua" pitchFamily="18" charset="0"/>
              </a:rPr>
              <a:t>ZAGREBA</a:t>
            </a:r>
          </a:p>
          <a:p>
            <a:pPr fontAlgn="auto">
              <a:spcAft>
                <a:spcPts val="0"/>
              </a:spcAft>
              <a:defRPr/>
            </a:pPr>
            <a:r>
              <a:rPr lang="hr-HR" sz="1400" dirty="0" smtClean="0">
                <a:latin typeface="Book Antiqua" pitchFamily="18" charset="0"/>
              </a:rPr>
              <a:t>Suradnja s Klubom umirovljenika prosvjetnih radnika grada Zagreba</a:t>
            </a:r>
            <a:endParaRPr lang="hr-HR" sz="1400" dirty="0" smtClean="0">
              <a:latin typeface="Book Antiqua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hr-HR" sz="1300" dirty="0" smtClean="0">
                <a:latin typeface="Book Antiqua" pitchFamily="18" charset="0"/>
              </a:rPr>
              <a:t>Suradnja </a:t>
            </a:r>
            <a:r>
              <a:rPr lang="hr-HR" sz="1300" dirty="0">
                <a:latin typeface="Book Antiqua" pitchFamily="18" charset="0"/>
              </a:rPr>
              <a:t>s CARNET-om – CUC-ove konferencije, E-škole i </a:t>
            </a:r>
            <a:r>
              <a:rPr lang="hr-HR" sz="1300" dirty="0" err="1">
                <a:latin typeface="Book Antiqua" pitchFamily="18" charset="0"/>
              </a:rPr>
              <a:t>sl</a:t>
            </a:r>
            <a:r>
              <a:rPr lang="hr-HR" sz="1300" dirty="0" smtClean="0">
                <a:latin typeface="Book Antiqua" pitchFamily="18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hr-HR" sz="1300" dirty="0" smtClean="0">
                <a:latin typeface="Book Antiqua" pitchFamily="18" charset="0"/>
              </a:rPr>
              <a:t>Suradnja sa Učiteljskim i sindikatom Preporod</a:t>
            </a:r>
          </a:p>
          <a:p>
            <a:pPr fontAlgn="auto">
              <a:spcAft>
                <a:spcPts val="0"/>
              </a:spcAft>
              <a:defRPr/>
            </a:pPr>
            <a:r>
              <a:rPr lang="hr-HR" sz="1300" dirty="0" smtClean="0">
                <a:latin typeface="Book Antiqua" pitchFamily="18" charset="0"/>
              </a:rPr>
              <a:t>Suradnja s izdavačkim kućama : Školska knjiga,  Profil Klijet, Alfa i </a:t>
            </a:r>
            <a:r>
              <a:rPr lang="hr-HR" sz="1300" dirty="0" err="1" smtClean="0">
                <a:latin typeface="Book Antiqua" pitchFamily="18" charset="0"/>
              </a:rPr>
              <a:t>dr</a:t>
            </a:r>
            <a:r>
              <a:rPr lang="hr-HR" sz="1300" dirty="0" smtClean="0">
                <a:latin typeface="Book Antiqua" pitchFamily="18" charset="0"/>
              </a:rPr>
              <a:t>.</a:t>
            </a:r>
            <a:endParaRPr lang="hr-HR" sz="1300" dirty="0">
              <a:latin typeface="Book Antiqu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1300" dirty="0">
                <a:latin typeface="Book Antiqua" pitchFamily="18" charset="0"/>
              </a:rPr>
              <a:t>Tradicionalni Božićni prijem kod kardinala J. Bozanića kao i obilježavanje 25. godišnjice biskupske službe kardinala  J. Bozanića - 2014. g.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1300" dirty="0">
                <a:latin typeface="Book Antiqua" pitchFamily="18" charset="0"/>
              </a:rPr>
              <a:t>Svečana akademija povodom 25. g. uvođenja vjeronauka u škole održana  3. 10. 2016. g. u Hrvatskom narodnom kazalištu u Zagrebu 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r-Latn-CS" dirty="0" smtClean="0"/>
              <a:t>8. 11. 2016.</a:t>
            </a:r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/>
              <a:t>2012</a:t>
            </a:r>
            <a:r>
              <a:rPr lang="hr-HR" dirty="0"/>
              <a:t>. – 2016.</a:t>
            </a:r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62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>
                <a:solidFill>
                  <a:srgbClr val="C00000"/>
                </a:solidFill>
              </a:rPr>
              <a:t>  </a:t>
            </a:r>
            <a:r>
              <a:rPr lang="hr-HR" sz="3200" b="1" dirty="0">
                <a:solidFill>
                  <a:srgbClr val="C00000"/>
                </a:solidFill>
                <a:latin typeface="Book Antiqua" pitchFamily="18" charset="0"/>
              </a:rPr>
              <a:t>XII. MEĐUNARODNA</a:t>
            </a:r>
            <a:br>
              <a:rPr lang="hr-HR" sz="3200" b="1" dirty="0">
                <a:solidFill>
                  <a:srgbClr val="C00000"/>
                </a:solidFill>
                <a:latin typeface="Book Antiqua" pitchFamily="18" charset="0"/>
              </a:rPr>
            </a:br>
            <a:r>
              <a:rPr lang="hr-HR" sz="3200" b="1" dirty="0">
                <a:solidFill>
                  <a:srgbClr val="C00000"/>
                </a:solidFill>
                <a:latin typeface="Book Antiqua" pitchFamily="18" charset="0"/>
              </a:rPr>
              <a:t>I REGIONALNA SURADNJA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hr-HR" sz="2000" dirty="0">
              <a:latin typeface="Book Antiqua" pitchFamily="18" charset="0"/>
            </a:endParaRPr>
          </a:p>
          <a:p>
            <a:pPr>
              <a:lnSpc>
                <a:spcPct val="80000"/>
              </a:lnSpc>
            </a:pPr>
            <a:r>
              <a:rPr lang="hr-HR" sz="2000" dirty="0">
                <a:latin typeface="Book Antiqua" pitchFamily="18" charset="0"/>
              </a:rPr>
              <a:t>Predsjedništvo donijelo odluku o imenovanju Povjerenstva za međunarodnu suradnju koji vodi kolegica </a:t>
            </a:r>
          </a:p>
          <a:p>
            <a:pPr>
              <a:lnSpc>
                <a:spcPct val="80000"/>
              </a:lnSpc>
              <a:buNone/>
            </a:pPr>
            <a:r>
              <a:rPr lang="hr-HR" sz="2000" dirty="0">
                <a:latin typeface="Book Antiqua" pitchFamily="18" charset="0"/>
              </a:rPr>
              <a:t>     </a:t>
            </a:r>
            <a:r>
              <a:rPr lang="hr-HR" sz="2000" dirty="0" err="1">
                <a:latin typeface="Book Antiqua" pitchFamily="18" charset="0"/>
              </a:rPr>
              <a:t>Biseka</a:t>
            </a:r>
            <a:r>
              <a:rPr lang="hr-HR" sz="2000" dirty="0">
                <a:latin typeface="Book Antiqua" pitchFamily="18" charset="0"/>
              </a:rPr>
              <a:t> Matić </a:t>
            </a:r>
            <a:r>
              <a:rPr lang="hr-HR" sz="2000" dirty="0" err="1">
                <a:latin typeface="Book Antiqua" pitchFamily="18" charset="0"/>
              </a:rPr>
              <a:t>Roško</a:t>
            </a:r>
            <a:r>
              <a:rPr lang="hr-HR" sz="2000" dirty="0">
                <a:latin typeface="Book Antiqua" pitchFamily="18" charset="0"/>
              </a:rPr>
              <a:t>, ravnateljica OŠ Horvati iz Zagreba</a:t>
            </a:r>
          </a:p>
          <a:p>
            <a:pPr>
              <a:lnSpc>
                <a:spcPct val="80000"/>
              </a:lnSpc>
            </a:pPr>
            <a:r>
              <a:rPr lang="hr-HR" sz="2000" dirty="0">
                <a:latin typeface="Book Antiqua" pitchFamily="18" charset="0"/>
              </a:rPr>
              <a:t>Udruga je postala punopravna članica međunarodne asocijacije udruga - ESHA-e 2012. godine</a:t>
            </a:r>
          </a:p>
          <a:p>
            <a:pPr>
              <a:lnSpc>
                <a:spcPct val="80000"/>
              </a:lnSpc>
            </a:pPr>
            <a:r>
              <a:rPr lang="hr-HR" sz="2000" dirty="0">
                <a:latin typeface="Book Antiqua" pitchFamily="18" charset="0"/>
              </a:rPr>
              <a:t>Članovi predsjedništva  ESHA-e su: </a:t>
            </a:r>
          </a:p>
          <a:p>
            <a:pPr>
              <a:lnSpc>
                <a:spcPct val="80000"/>
              </a:lnSpc>
              <a:buNone/>
            </a:pPr>
            <a:r>
              <a:rPr lang="hr-HR" sz="2000" dirty="0">
                <a:latin typeface="Book Antiqua" pitchFamily="18" charset="0"/>
              </a:rPr>
              <a:t>     Nikica Mihaljević i Biserka Matić </a:t>
            </a:r>
            <a:r>
              <a:rPr lang="hr-HR" sz="2000" dirty="0" err="1">
                <a:latin typeface="Book Antiqua" pitchFamily="18" charset="0"/>
              </a:rPr>
              <a:t>Roško</a:t>
            </a:r>
            <a:endParaRPr lang="hr-HR" sz="2000" dirty="0">
              <a:latin typeface="Book Antiqua" pitchFamily="18" charset="0"/>
            </a:endParaRPr>
          </a:p>
          <a:p>
            <a:pPr>
              <a:lnSpc>
                <a:spcPct val="80000"/>
              </a:lnSpc>
            </a:pPr>
            <a:r>
              <a:rPr lang="hr-HR" sz="2000" dirty="0">
                <a:latin typeface="Book Antiqua" pitchFamily="18" charset="0"/>
              </a:rPr>
              <a:t>Predsjedništvo ESHA-e u Lisabonu od 24. - 26. 10. 2013. g.</a:t>
            </a:r>
          </a:p>
          <a:p>
            <a:pPr>
              <a:lnSpc>
                <a:spcPct val="80000"/>
              </a:lnSpc>
            </a:pPr>
            <a:r>
              <a:rPr lang="hr-HR" sz="2000" dirty="0">
                <a:latin typeface="Book Antiqua" pitchFamily="18" charset="0"/>
              </a:rPr>
              <a:t>Predsjedništvo ESHA-e u Helsinkiju od 30. 3. – 2. 4. 2014. g.</a:t>
            </a:r>
          </a:p>
          <a:p>
            <a:pPr>
              <a:lnSpc>
                <a:spcPct val="80000"/>
              </a:lnSpc>
            </a:pPr>
            <a:r>
              <a:rPr lang="hr-HR" sz="2000" dirty="0">
                <a:latin typeface="Book Antiqua" pitchFamily="18" charset="0"/>
              </a:rPr>
              <a:t>Predsjedništvo ESHA-e u </a:t>
            </a:r>
            <a:r>
              <a:rPr lang="hr-HR" sz="2000" dirty="0" err="1">
                <a:latin typeface="Book Antiqua" pitchFamily="18" charset="0"/>
              </a:rPr>
              <a:t>Bergenu</a:t>
            </a:r>
            <a:r>
              <a:rPr lang="hr-HR" sz="2000" dirty="0">
                <a:latin typeface="Book Antiqua" pitchFamily="18" charset="0"/>
              </a:rPr>
              <a:t> od 28. – 31. 10. 2015. g. </a:t>
            </a:r>
          </a:p>
          <a:p>
            <a:pPr>
              <a:lnSpc>
                <a:spcPct val="80000"/>
              </a:lnSpc>
            </a:pPr>
            <a:r>
              <a:rPr lang="hr-HR" sz="2000" dirty="0">
                <a:latin typeface="Book Antiqua" pitchFamily="18" charset="0"/>
              </a:rPr>
              <a:t>Međunarodna konferencija ESHA-e od 28. – 31. 10. 2014. g.  u Dubrovniku</a:t>
            </a:r>
          </a:p>
          <a:p>
            <a:pPr>
              <a:lnSpc>
                <a:spcPct val="80000"/>
              </a:lnSpc>
            </a:pPr>
            <a:r>
              <a:rPr lang="hr-HR" sz="2000" dirty="0">
                <a:latin typeface="Book Antiqua" pitchFamily="18" charset="0"/>
              </a:rPr>
              <a:t>Međunarodna konferencija ESHA-e od 18. – 21. 10. 2016. g.               u </a:t>
            </a:r>
            <a:r>
              <a:rPr lang="hr-HR" sz="2000" dirty="0" err="1">
                <a:latin typeface="Book Antiqua" pitchFamily="18" charset="0"/>
              </a:rPr>
              <a:t>Mastrihtu</a:t>
            </a:r>
            <a:r>
              <a:rPr lang="hr-HR" sz="2000" dirty="0">
                <a:latin typeface="Book Antiqua" pitchFamily="18" charset="0"/>
              </a:rPr>
              <a:t> - Nizozemska</a:t>
            </a:r>
          </a:p>
          <a:p>
            <a:pPr>
              <a:lnSpc>
                <a:spcPct val="80000"/>
              </a:lnSpc>
              <a:buNone/>
            </a:pPr>
            <a:endParaRPr lang="hr-HR" sz="2000" dirty="0">
              <a:latin typeface="Book Antiqua" pitchFamily="18" charset="0"/>
            </a:endParaRP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8. 11. 2016.</a:t>
            </a:r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/>
              <a:t>Izvješće o radu HUROŠ-a 2012. – 2016.</a:t>
            </a:r>
          </a:p>
        </p:txBody>
      </p:sp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87624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1" dirty="0">
                <a:solidFill>
                  <a:srgbClr val="C00000"/>
                </a:solidFill>
                <a:latin typeface="Book Antiqua" pitchFamily="18" charset="0"/>
              </a:rPr>
              <a:t>REGIONALNA SURADNJA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/>
          <a:lstStyle/>
          <a:p>
            <a:pPr marL="971550" lvl="1" indent="-514350">
              <a:buNone/>
            </a:pPr>
            <a:r>
              <a:rPr lang="hr-HR" sz="2000" dirty="0">
                <a:latin typeface="Book Antiqua" pitchFamily="18" charset="0"/>
              </a:rPr>
              <a:t>1.  Regionalna konferencija održana od 22. – 24. 11. 2012. g. u Sarajevu </a:t>
            </a:r>
            <a:r>
              <a:rPr lang="hr-HR" sz="2000" dirty="0" smtClean="0">
                <a:latin typeface="Book Antiqua" pitchFamily="18" charset="0"/>
              </a:rPr>
              <a:t>– Bosna i Hercegovina</a:t>
            </a:r>
            <a:endParaRPr lang="hr-HR" sz="2000" dirty="0">
              <a:latin typeface="Book Antiqua" pitchFamily="18" charset="0"/>
            </a:endParaRPr>
          </a:p>
          <a:p>
            <a:pPr marL="971550" lvl="1" indent="-514350">
              <a:buNone/>
            </a:pPr>
            <a:r>
              <a:rPr lang="hr-HR" sz="2000" dirty="0">
                <a:latin typeface="Book Antiqua" pitchFamily="18" charset="0"/>
              </a:rPr>
              <a:t>TEMA: </a:t>
            </a:r>
            <a:r>
              <a:rPr lang="hr-HR" sz="2000" b="1" dirty="0">
                <a:latin typeface="Book Antiqua" pitchFamily="18" charset="0"/>
              </a:rPr>
              <a:t>“Izazovi vođenja”</a:t>
            </a:r>
          </a:p>
          <a:p>
            <a:pPr marL="971550" lvl="1" indent="-514350"/>
            <a:r>
              <a:rPr lang="hr-HR" sz="2000" dirty="0">
                <a:latin typeface="Book Antiqua" pitchFamily="18" charset="0"/>
              </a:rPr>
              <a:t> Pripremna konferencija u Podgorici 20. 6. 2013. g.</a:t>
            </a:r>
          </a:p>
          <a:p>
            <a:pPr marL="971550" lvl="1" indent="-514350">
              <a:buNone/>
            </a:pPr>
            <a:r>
              <a:rPr lang="hr-HR" sz="2000" dirty="0">
                <a:latin typeface="Book Antiqua" pitchFamily="18" charset="0"/>
              </a:rPr>
              <a:t>2. Regionalna konferencija u Budvi od 3.- 5. 10. 2013. g</a:t>
            </a:r>
            <a:r>
              <a:rPr lang="hr-HR" sz="2000" dirty="0" smtClean="0">
                <a:latin typeface="Book Antiqua" pitchFamily="18" charset="0"/>
              </a:rPr>
              <a:t>. – Crna gora</a:t>
            </a:r>
            <a:endParaRPr lang="hr-HR" sz="2000" dirty="0">
              <a:latin typeface="Book Antiqua" pitchFamily="18" charset="0"/>
            </a:endParaRPr>
          </a:p>
          <a:p>
            <a:pPr marL="971550" lvl="1" indent="-514350">
              <a:buNone/>
            </a:pPr>
            <a:r>
              <a:rPr lang="hr-HR" sz="2000" dirty="0">
                <a:latin typeface="Book Antiqua" pitchFamily="18" charset="0"/>
              </a:rPr>
              <a:t>TEMA: </a:t>
            </a:r>
            <a:r>
              <a:rPr lang="hr-HR" sz="2000" b="1" dirty="0">
                <a:latin typeface="Book Antiqua" pitchFamily="18" charset="0"/>
              </a:rPr>
              <a:t>„Autonomija škole i nastavnika”</a:t>
            </a:r>
          </a:p>
          <a:p>
            <a:pPr marL="971550" lvl="1" indent="-514350"/>
            <a:r>
              <a:rPr lang="hr-HR" sz="2000" dirty="0">
                <a:latin typeface="Book Antiqua" pitchFamily="18" charset="0"/>
              </a:rPr>
              <a:t>Pripremna konferencija u Beogradu od 15. – 16. 5. 2015. g.</a:t>
            </a:r>
          </a:p>
          <a:p>
            <a:pPr marL="971550" lvl="1" indent="-514350">
              <a:buNone/>
            </a:pPr>
            <a:r>
              <a:rPr lang="hr-HR" sz="2000" dirty="0">
                <a:latin typeface="Book Antiqua" pitchFamily="18" charset="0"/>
              </a:rPr>
              <a:t>3. Regionalna konferencija u Beogradu od 25. – 27.  10.  2015. g</a:t>
            </a:r>
            <a:r>
              <a:rPr lang="hr-HR" sz="2000" dirty="0" smtClean="0">
                <a:latin typeface="Book Antiqua" pitchFamily="18" charset="0"/>
              </a:rPr>
              <a:t>. </a:t>
            </a:r>
            <a:endParaRPr lang="hr-HR" sz="2000" dirty="0">
              <a:latin typeface="Book Antiqua" pitchFamily="18" charset="0"/>
            </a:endParaRPr>
          </a:p>
          <a:p>
            <a:pPr marL="971550" lvl="1" indent="-514350">
              <a:buNone/>
            </a:pPr>
            <a:r>
              <a:rPr lang="hr-HR" sz="2000" dirty="0">
                <a:latin typeface="Book Antiqua" pitchFamily="18" charset="0"/>
              </a:rPr>
              <a:t>TEMA:</a:t>
            </a:r>
            <a:r>
              <a:rPr lang="hr-HR" sz="2000" b="1" dirty="0">
                <a:latin typeface="Book Antiqua" pitchFamily="18" charset="0"/>
              </a:rPr>
              <a:t>”Motivacija u obrazovanju”</a:t>
            </a:r>
          </a:p>
          <a:p>
            <a:pPr marL="971550" lvl="1" indent="-514350">
              <a:buNone/>
            </a:pPr>
            <a:r>
              <a:rPr lang="hr-HR" sz="2000" dirty="0">
                <a:latin typeface="Book Antiqua" pitchFamily="18" charset="0"/>
              </a:rPr>
              <a:t>-       Pripremna konferencija u Ljubljani od 8. i 9. 4. 2016. </a:t>
            </a:r>
          </a:p>
          <a:p>
            <a:pPr marL="971550" lvl="1" indent="-514350">
              <a:buNone/>
            </a:pPr>
            <a:r>
              <a:rPr lang="hr-HR" sz="2000" dirty="0">
                <a:latin typeface="Book Antiqua" pitchFamily="18" charset="0"/>
              </a:rPr>
              <a:t>4. </a:t>
            </a:r>
            <a:r>
              <a:rPr lang="hr-HR" sz="2000" b="1" dirty="0">
                <a:latin typeface="Book Antiqua" pitchFamily="18" charset="0"/>
              </a:rPr>
              <a:t>Organizirano studijsko putovanje hrvatskim školama u </a:t>
            </a:r>
            <a:r>
              <a:rPr lang="hr-HR" sz="2000" b="1" dirty="0" smtClean="0">
                <a:latin typeface="Book Antiqua" pitchFamily="18" charset="0"/>
              </a:rPr>
              <a:t>BiH – Banja </a:t>
            </a:r>
            <a:r>
              <a:rPr lang="hr-HR" sz="2000" b="1" dirty="0">
                <a:latin typeface="Book Antiqua" pitchFamily="18" charset="0"/>
              </a:rPr>
              <a:t>Luka, Kiseljak, Sarajevo i Mostar od 3</a:t>
            </a:r>
            <a:r>
              <a:rPr lang="hr-HR" sz="2000" b="1" dirty="0" smtClean="0">
                <a:latin typeface="Book Antiqua" pitchFamily="18" charset="0"/>
              </a:rPr>
              <a:t>.–5</a:t>
            </a:r>
            <a:r>
              <a:rPr lang="hr-HR" sz="2000" b="1" dirty="0">
                <a:latin typeface="Book Antiqua" pitchFamily="18" charset="0"/>
              </a:rPr>
              <a:t>.  6.  2016</a:t>
            </a:r>
            <a:r>
              <a:rPr lang="hr-HR" sz="2000" b="1" dirty="0" smtClean="0">
                <a:latin typeface="Book Antiqua" pitchFamily="18" charset="0"/>
              </a:rPr>
              <a:t>. g</a:t>
            </a:r>
            <a:r>
              <a:rPr lang="hr-HR" sz="2000" b="1" dirty="0">
                <a:latin typeface="Book Antiqua" pitchFamily="18" charset="0"/>
              </a:rPr>
              <a:t>.</a:t>
            </a:r>
          </a:p>
          <a:p>
            <a:pPr marL="971550" lvl="1" indent="-514350"/>
            <a:endParaRPr lang="hr-HR" sz="1600" dirty="0">
              <a:latin typeface="Book Antiqua" pitchFamily="18" charset="0"/>
            </a:endParaRPr>
          </a:p>
          <a:p>
            <a:pPr marL="971550" lvl="1" indent="-514350"/>
            <a:endParaRPr lang="hr-HR" sz="1600" dirty="0">
              <a:latin typeface="Book Antiqua" pitchFamily="18" charset="0"/>
            </a:endParaRPr>
          </a:p>
          <a:p>
            <a:pPr marL="971550" lvl="1" indent="-514350">
              <a:buNone/>
            </a:pPr>
            <a:endParaRPr lang="hr-HR" sz="1800" dirty="0">
              <a:latin typeface="Book Antiqua" pitchFamily="18" charset="0"/>
            </a:endParaRP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8. 11. 2016.</a:t>
            </a:r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/>
              <a:t>Izvješće o radu HUROŠ-a 2012. – 2016.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59632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1" dirty="0">
                <a:solidFill>
                  <a:srgbClr val="C00000"/>
                </a:solidFill>
                <a:latin typeface="Book Antiqua" pitchFamily="18" charset="0"/>
              </a:rPr>
              <a:t>I. SKUPŠTINE</a:t>
            </a:r>
            <a:r>
              <a:rPr lang="hr-HR" sz="3200" b="1" dirty="0">
                <a:solidFill>
                  <a:srgbClr val="C00000"/>
                </a:solidFill>
              </a:rPr>
              <a:t>  </a:t>
            </a:r>
            <a:r>
              <a:rPr lang="hr-HR" sz="3200" b="1" dirty="0">
                <a:solidFill>
                  <a:srgbClr val="C00000"/>
                </a:solidFill>
                <a:latin typeface="Book Antiqua" pitchFamily="18" charset="0"/>
              </a:rPr>
              <a:t>HUROŠ-a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975" cy="452596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hr-HR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r-HR" sz="2000" b="1" u="sng" dirty="0">
                <a:latin typeface="Times New Roman" pitchFamily="18" charset="0"/>
                <a:cs typeface="Times New Roman" pitchFamily="18" charset="0"/>
              </a:rPr>
              <a:t>ODRŽANE  TRI  ( 3 ) SKUPŠTINE</a:t>
            </a:r>
            <a:r>
              <a:rPr lang="hr-HR" sz="2000" u="sng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hr-HR" sz="13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hr-HR" sz="1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r-HR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PULA - 13. 11. 2012. – REDOVNA  IZBORNA  SKUPŠTINA  </a:t>
            </a:r>
          </a:p>
          <a:p>
            <a:pPr>
              <a:lnSpc>
                <a:spcPct val="80000"/>
              </a:lnSpc>
              <a:buNone/>
            </a:pPr>
            <a:r>
              <a:rPr lang="hr-HR" sz="1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r-HR" sz="1700" dirty="0">
                <a:latin typeface="Times New Roman" pitchFamily="18" charset="0"/>
                <a:cs typeface="Times New Roman" pitchFamily="18" charset="0"/>
              </a:rPr>
              <a:t>Usvojeno izvješće o radu od 2009. – 2012. g.</a:t>
            </a:r>
          </a:p>
          <a:p>
            <a:pPr>
              <a:lnSpc>
                <a:spcPct val="80000"/>
              </a:lnSpc>
              <a:buNone/>
            </a:pPr>
            <a:r>
              <a:rPr lang="hr-HR" sz="1700" dirty="0">
                <a:latin typeface="Times New Roman" pitchFamily="18" charset="0"/>
                <a:cs typeface="Times New Roman" pitchFamily="18" charset="0"/>
              </a:rPr>
              <a:t>	Usvojeno financijsko izvješće za 2011. g.</a:t>
            </a:r>
          </a:p>
          <a:p>
            <a:pPr>
              <a:lnSpc>
                <a:spcPct val="80000"/>
              </a:lnSpc>
              <a:buNone/>
            </a:pPr>
            <a:r>
              <a:rPr lang="hr-HR" sz="1700" b="1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hr-HR" sz="1700" dirty="0">
                <a:latin typeface="Book Antiqua" pitchFamily="18" charset="0"/>
                <a:cs typeface="Times New Roman" pitchFamily="18" charset="0"/>
              </a:rPr>
              <a:t>Izabran predsjednik i Nadzorni odbor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hr-HR" sz="800" dirty="0">
              <a:latin typeface="Book Antiqua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hr-HR" sz="13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hr-HR" sz="1600" b="1" dirty="0">
                <a:latin typeface="Times New Roman" pitchFamily="18" charset="0"/>
                <a:cs typeface="Times New Roman" pitchFamily="18" charset="0"/>
              </a:rPr>
              <a:t>.     </a:t>
            </a:r>
            <a:r>
              <a:rPr lang="hr-HR" sz="1600" b="1" i="1" u="sng" dirty="0">
                <a:latin typeface="Times New Roman" pitchFamily="18" charset="0"/>
                <a:cs typeface="Times New Roman" pitchFamily="18" charset="0"/>
              </a:rPr>
              <a:t>OPATIJA – 22. 10. 2013. - REDOVNA  IZVJEŠTAJNA  SKUPŠTINA</a:t>
            </a:r>
          </a:p>
          <a:p>
            <a:pPr>
              <a:lnSpc>
                <a:spcPct val="80000"/>
              </a:lnSpc>
              <a:buNone/>
            </a:pPr>
            <a:r>
              <a:rPr lang="hr-HR" sz="1400" dirty="0">
                <a:latin typeface="Book Antiqua" pitchFamily="18" charset="0"/>
                <a:cs typeface="Times New Roman" pitchFamily="18" charset="0"/>
              </a:rPr>
              <a:t>	</a:t>
            </a:r>
            <a:r>
              <a:rPr lang="hr-HR" sz="1700" dirty="0">
                <a:latin typeface="Book Antiqua" pitchFamily="18" charset="0"/>
                <a:cs typeface="Times New Roman" pitchFamily="18" charset="0"/>
              </a:rPr>
              <a:t>Usvojeno izvješće o radu za 2012. g.</a:t>
            </a:r>
          </a:p>
          <a:p>
            <a:pPr>
              <a:lnSpc>
                <a:spcPct val="80000"/>
              </a:lnSpc>
              <a:buNone/>
            </a:pPr>
            <a:r>
              <a:rPr lang="hr-HR" sz="1700" dirty="0">
                <a:latin typeface="Book Antiqua" pitchFamily="18" charset="0"/>
                <a:cs typeface="Times New Roman" pitchFamily="18" charset="0"/>
              </a:rPr>
              <a:t>	Usvojeno financijsko izvješće za 2012. g.</a:t>
            </a:r>
          </a:p>
          <a:p>
            <a:pPr>
              <a:lnSpc>
                <a:spcPct val="80000"/>
              </a:lnSpc>
              <a:buNone/>
            </a:pPr>
            <a:endParaRPr lang="hr-HR" sz="1400" dirty="0">
              <a:latin typeface="Book Antiqua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hr-HR" sz="13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hr-HR" sz="1600" b="1" dirty="0">
                <a:latin typeface="Times New Roman" pitchFamily="18" charset="0"/>
                <a:cs typeface="Times New Roman" pitchFamily="18" charset="0"/>
              </a:rPr>
              <a:t>.     </a:t>
            </a:r>
            <a:r>
              <a:rPr lang="hr-HR" sz="1600" b="1" i="1" u="sng" dirty="0">
                <a:latin typeface="Times New Roman" pitchFamily="18" charset="0"/>
                <a:cs typeface="Times New Roman" pitchFamily="18" charset="0"/>
              </a:rPr>
              <a:t>SOLARIS - 15. 10. 2014. - REDOVNA  IZVJEŠTAJNA   SKUPŠTINA</a:t>
            </a:r>
          </a:p>
          <a:p>
            <a:pPr>
              <a:lnSpc>
                <a:spcPct val="80000"/>
              </a:lnSpc>
              <a:buNone/>
            </a:pPr>
            <a:r>
              <a:rPr lang="hr-HR" sz="1400" dirty="0">
                <a:latin typeface="Book Antiqua" pitchFamily="18" charset="0"/>
                <a:cs typeface="Times New Roman" pitchFamily="18" charset="0"/>
              </a:rPr>
              <a:t>	</a:t>
            </a:r>
            <a:r>
              <a:rPr lang="hr-HR" sz="1700" dirty="0">
                <a:latin typeface="Book Antiqua" pitchFamily="18" charset="0"/>
                <a:cs typeface="Times New Roman" pitchFamily="18" charset="0"/>
              </a:rPr>
              <a:t>Usvojeno izvješće o radu za 2013. g.</a:t>
            </a:r>
          </a:p>
          <a:p>
            <a:pPr>
              <a:lnSpc>
                <a:spcPct val="80000"/>
              </a:lnSpc>
              <a:buNone/>
            </a:pPr>
            <a:r>
              <a:rPr lang="hr-HR" sz="1700" dirty="0">
                <a:latin typeface="Book Antiqua" pitchFamily="18" charset="0"/>
                <a:cs typeface="Times New Roman" pitchFamily="18" charset="0"/>
              </a:rPr>
              <a:t>	Usvojeno financijsko izvješće za 2013. g.</a:t>
            </a:r>
          </a:p>
          <a:p>
            <a:pPr>
              <a:lnSpc>
                <a:spcPct val="80000"/>
              </a:lnSpc>
              <a:buNone/>
            </a:pPr>
            <a:r>
              <a:rPr lang="hr-HR" sz="1700" dirty="0">
                <a:latin typeface="Book Antiqua" pitchFamily="18" charset="0"/>
                <a:cs typeface="Times New Roman" pitchFamily="18" charset="0"/>
              </a:rPr>
              <a:t>	Usvojena izmjena  Statuta  </a:t>
            </a:r>
            <a:r>
              <a:rPr lang="hr-HR" sz="1700" dirty="0" err="1">
                <a:latin typeface="Book Antiqua" pitchFamily="18" charset="0"/>
                <a:cs typeface="Times New Roman" pitchFamily="18" charset="0"/>
              </a:rPr>
              <a:t>čl</a:t>
            </a:r>
            <a:r>
              <a:rPr lang="hr-HR" sz="1700" dirty="0">
                <a:latin typeface="Book Antiqua" pitchFamily="18" charset="0"/>
                <a:cs typeface="Times New Roman" pitchFamily="18" charset="0"/>
              </a:rPr>
              <a:t>. 44 – zamjenik predsjednika ogranka</a:t>
            </a:r>
          </a:p>
          <a:p>
            <a:pPr>
              <a:lnSpc>
                <a:spcPct val="80000"/>
              </a:lnSpc>
              <a:buNone/>
            </a:pPr>
            <a:r>
              <a:rPr lang="hr-HR" sz="1700" dirty="0">
                <a:latin typeface="Book Antiqua" pitchFamily="18" charset="0"/>
                <a:cs typeface="Times New Roman" pitchFamily="18" charset="0"/>
              </a:rPr>
              <a:t>	Počasni član Udruge gosp. Andrija </a:t>
            </a:r>
            <a:r>
              <a:rPr lang="hr-HR" sz="1700" dirty="0" err="1">
                <a:latin typeface="Book Antiqua" pitchFamily="18" charset="0"/>
                <a:cs typeface="Times New Roman" pitchFamily="18" charset="0"/>
              </a:rPr>
              <a:t>Buntić</a:t>
            </a:r>
            <a:r>
              <a:rPr lang="hr-HR" sz="1700" dirty="0">
                <a:latin typeface="Book Antiqua" pitchFamily="18" charset="0"/>
                <a:cs typeface="Times New Roman" pitchFamily="18" charset="0"/>
              </a:rPr>
              <a:t>, predsjednik Kluba umirovljenika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hr-HR" sz="800" dirty="0">
              <a:latin typeface="Book Antiqua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hr-HR" sz="1600" b="1" dirty="0">
                <a:latin typeface="Times New Roman" pitchFamily="18" charset="0"/>
                <a:cs typeface="Times New Roman" pitchFamily="18" charset="0"/>
              </a:rPr>
              <a:t>3.     </a:t>
            </a:r>
            <a:r>
              <a:rPr lang="hr-HR" sz="1600" b="1" i="1" u="sng" dirty="0">
                <a:latin typeface="Times New Roman" pitchFamily="18" charset="0"/>
                <a:cs typeface="Times New Roman" pitchFamily="18" charset="0"/>
              </a:rPr>
              <a:t>M. LOŠINJ - 14. 10. 2015. -  REDOVNA  IZVJEŠTAJNA  SKUPŠTINA</a:t>
            </a:r>
          </a:p>
          <a:p>
            <a:pPr>
              <a:lnSpc>
                <a:spcPct val="80000"/>
              </a:lnSpc>
              <a:buNone/>
            </a:pPr>
            <a:r>
              <a:rPr lang="hr-HR" sz="1400" dirty="0">
                <a:latin typeface="Book Antiqua" pitchFamily="18" charset="0"/>
                <a:cs typeface="Times New Roman" pitchFamily="18" charset="0"/>
              </a:rPr>
              <a:t>	</a:t>
            </a:r>
            <a:r>
              <a:rPr lang="hr-HR" sz="1700" dirty="0">
                <a:latin typeface="Book Antiqua" pitchFamily="18" charset="0"/>
                <a:cs typeface="Times New Roman" pitchFamily="18" charset="0"/>
              </a:rPr>
              <a:t>Usvojeno izvješće o radu za 2014. g.</a:t>
            </a:r>
          </a:p>
          <a:p>
            <a:pPr>
              <a:lnSpc>
                <a:spcPct val="80000"/>
              </a:lnSpc>
              <a:buNone/>
            </a:pPr>
            <a:r>
              <a:rPr lang="hr-HR" sz="1700" dirty="0">
                <a:latin typeface="Book Antiqua" pitchFamily="18" charset="0"/>
                <a:cs typeface="Times New Roman" pitchFamily="18" charset="0"/>
              </a:rPr>
              <a:t>	Usvojeno financijsko izvješće za 2014. g.</a:t>
            </a:r>
          </a:p>
          <a:p>
            <a:pPr>
              <a:lnSpc>
                <a:spcPct val="80000"/>
              </a:lnSpc>
              <a:buNone/>
            </a:pPr>
            <a:r>
              <a:rPr lang="hr-HR" sz="1700" dirty="0">
                <a:latin typeface="Book Antiqua" pitchFamily="18" charset="0"/>
                <a:cs typeface="Times New Roman" pitchFamily="18" charset="0"/>
              </a:rPr>
              <a:t>	Usvojene Izmjene i dopune Statuta prema Zakonu o udrugama</a:t>
            </a:r>
          </a:p>
          <a:p>
            <a:pPr>
              <a:lnSpc>
                <a:spcPct val="80000"/>
              </a:lnSpc>
              <a:buNone/>
            </a:pPr>
            <a:r>
              <a:rPr lang="hr-HR" sz="1700" dirty="0">
                <a:latin typeface="Book Antiqua" pitchFamily="18" charset="0"/>
                <a:cs typeface="Times New Roman" pitchFamily="18" charset="0"/>
              </a:rPr>
              <a:t>	Imenovan likvidator Udruge</a:t>
            </a:r>
          </a:p>
          <a:p>
            <a:pPr>
              <a:lnSpc>
                <a:spcPct val="80000"/>
              </a:lnSpc>
              <a:buNone/>
            </a:pPr>
            <a:r>
              <a:rPr lang="hr-HR" sz="1700" dirty="0">
                <a:latin typeface="Book Antiqua" pitchFamily="18" charset="0"/>
                <a:cs typeface="Times New Roman" pitchFamily="18" charset="0"/>
              </a:rPr>
              <a:t>	K</a:t>
            </a:r>
            <a:r>
              <a:rPr lang="hr-HR" sz="1500" dirty="0">
                <a:latin typeface="Book Antiqua" pitchFamily="18" charset="0"/>
                <a:cs typeface="Times New Roman" pitchFamily="18" charset="0"/>
              </a:rPr>
              <a:t>olegica </a:t>
            </a:r>
            <a:r>
              <a:rPr lang="hr-HR" sz="1500" dirty="0" err="1">
                <a:latin typeface="Book Antiqua" pitchFamily="18" charset="0"/>
                <a:cs typeface="Times New Roman" pitchFamily="18" charset="0"/>
              </a:rPr>
              <a:t>Marita</a:t>
            </a:r>
            <a:r>
              <a:rPr lang="hr-HR" sz="150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hr-HR" sz="1500" dirty="0" err="1">
                <a:latin typeface="Book Antiqua" pitchFamily="18" charset="0"/>
                <a:cs typeface="Times New Roman" pitchFamily="18" charset="0"/>
              </a:rPr>
              <a:t>Guć</a:t>
            </a:r>
            <a:r>
              <a:rPr lang="hr-HR" sz="1500" dirty="0">
                <a:latin typeface="Book Antiqua" pitchFamily="18" charset="0"/>
                <a:cs typeface="Times New Roman" pitchFamily="18" charset="0"/>
              </a:rPr>
              <a:t>, ravnateljica  OŠ </a:t>
            </a:r>
            <a:r>
              <a:rPr lang="hr-HR" sz="1500" dirty="0" err="1">
                <a:latin typeface="Book Antiqua" pitchFamily="18" charset="0"/>
                <a:cs typeface="Times New Roman" pitchFamily="18" charset="0"/>
              </a:rPr>
              <a:t>Manuš</a:t>
            </a:r>
            <a:r>
              <a:rPr lang="hr-HR" sz="1500" dirty="0">
                <a:latin typeface="Book Antiqua" pitchFamily="18" charset="0"/>
                <a:cs typeface="Times New Roman" pitchFamily="18" charset="0"/>
              </a:rPr>
              <a:t> - Split izabrana u Nadzorni odbor umjesto kolege Mije Bajića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hr-HR" sz="800" dirty="0">
              <a:latin typeface="Book Antiqua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hr-HR" sz="1400" b="1" dirty="0">
                <a:latin typeface="Book Antiqua" pitchFamily="18" charset="0"/>
                <a:cs typeface="Times New Roman" pitchFamily="18" charset="0"/>
              </a:rPr>
              <a:t>	</a:t>
            </a:r>
            <a:r>
              <a:rPr lang="hr-HR" sz="1600" b="1" dirty="0">
                <a:solidFill>
                  <a:srgbClr val="C00000"/>
                </a:solidFill>
                <a:latin typeface="Book Antiqua" pitchFamily="18" charset="0"/>
                <a:cs typeface="Times New Roman" pitchFamily="18" charset="0"/>
              </a:rPr>
              <a:t>DUBROVNIK –  8. 11. 2016. – REDOVNA IZBORNA SKUPŠTINA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8. 11. 2016.</a:t>
            </a:r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/>
              <a:t>Izvješće o radu HUROŠ-a 2012. – 2016.</a:t>
            </a:r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87624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037"/>
          </a:xfrm>
        </p:spPr>
        <p:txBody>
          <a:bodyPr/>
          <a:lstStyle/>
          <a:p>
            <a:r>
              <a:rPr lang="hr-HR" sz="3200" b="1" dirty="0"/>
              <a:t>   </a:t>
            </a:r>
            <a:r>
              <a:rPr lang="hr-HR" sz="3200" b="1" dirty="0">
                <a:solidFill>
                  <a:srgbClr val="C00000"/>
                </a:solidFill>
                <a:latin typeface="Book Antiqua" pitchFamily="18" charset="0"/>
              </a:rPr>
              <a:t>XIII. SURADNJA </a:t>
            </a:r>
            <a:r>
              <a:rPr lang="hr-HR" sz="3200" b="1" dirty="0" smtClean="0">
                <a:solidFill>
                  <a:srgbClr val="C00000"/>
                </a:solidFill>
                <a:latin typeface="Book Antiqua" pitchFamily="18" charset="0"/>
              </a:rPr>
              <a:t>SA </a:t>
            </a:r>
            <a:r>
              <a:rPr lang="hr-HR" sz="3200" b="1" dirty="0">
                <a:solidFill>
                  <a:srgbClr val="C00000"/>
                </a:solidFill>
                <a:latin typeface="Book Antiqua" pitchFamily="18" charset="0"/>
              </a:rPr>
              <a:t>ŽUPANIJSKIM OGRANCIMA HUROŠ-a</a:t>
            </a:r>
          </a:p>
        </p:txBody>
      </p:sp>
      <p:sp>
        <p:nvSpPr>
          <p:cNvPr id="27650" name="Rezervirano mjesto sadržaja 2"/>
          <p:cNvSpPr>
            <a:spLocks noGrp="1"/>
          </p:cNvSpPr>
          <p:nvPr>
            <p:ph idx="1"/>
          </p:nvPr>
        </p:nvSpPr>
        <p:spPr>
          <a:xfrm>
            <a:off x="457200" y="1844674"/>
            <a:ext cx="8229600" cy="4511675"/>
          </a:xfrm>
        </p:spPr>
        <p:txBody>
          <a:bodyPr/>
          <a:lstStyle/>
          <a:p>
            <a:r>
              <a:rPr lang="hr-HR" sz="2400" dirty="0">
                <a:latin typeface="Book Antiqua" pitchFamily="18" charset="0"/>
              </a:rPr>
              <a:t>Sudjelovanje u radu ogranaka: Grad Zagreb,  Zagrebačka županija, Sisačko - moslavačka županija, Međimurska županija i sl. </a:t>
            </a:r>
          </a:p>
          <a:p>
            <a:r>
              <a:rPr lang="hr-HR" sz="2400" dirty="0">
                <a:latin typeface="Book Antiqua" pitchFamily="18" charset="0"/>
              </a:rPr>
              <a:t>Aktivno uključiti u rad dubrovačko - neretvanski,      ličko - senjski, bjelovarsko - bilogorski i               krapinsko - zagorski ogranak</a:t>
            </a:r>
          </a:p>
          <a:p>
            <a:r>
              <a:rPr lang="hr-HR" sz="2400" b="1" dirty="0">
                <a:latin typeface="Book Antiqua" pitchFamily="18" charset="0"/>
              </a:rPr>
              <a:t>Održati izborne skupštine do kraja godine u svim ograncima u kojima su izbori održani 2012. g.</a:t>
            </a:r>
          </a:p>
          <a:p>
            <a:r>
              <a:rPr lang="hr-HR" sz="2400" dirty="0">
                <a:latin typeface="Book Antiqua" pitchFamily="18" charset="0"/>
              </a:rPr>
              <a:t>Posjet Novigradskom proljeću 2014. g.</a:t>
            </a:r>
          </a:p>
          <a:p>
            <a:r>
              <a:rPr lang="hr-HR" sz="2400" dirty="0">
                <a:latin typeface="Book Antiqua" pitchFamily="18" charset="0"/>
              </a:rPr>
              <a:t>Nazočnost na značajnijim obljetnicama škola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8. 11. 2016.</a:t>
            </a:r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/>
              <a:t>Izvješće o radu HUROŠ-a 2012. – 2016.</a:t>
            </a:r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87624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hr-HR" sz="3200" b="1" dirty="0">
                <a:solidFill>
                  <a:srgbClr val="C00000"/>
                </a:solidFill>
                <a:latin typeface="Book Antiqua" panose="02040602050305030304" pitchFamily="18" charset="0"/>
              </a:rPr>
              <a:t>BROJ ČLANOVA PO </a:t>
            </a:r>
            <a:br>
              <a:rPr lang="hr-HR" sz="3200" b="1" dirty="0">
                <a:solidFill>
                  <a:srgbClr val="C00000"/>
                </a:solidFill>
                <a:latin typeface="Book Antiqua" panose="02040602050305030304" pitchFamily="18" charset="0"/>
              </a:rPr>
            </a:br>
            <a:r>
              <a:rPr lang="hr-HR" sz="3200" b="1" dirty="0">
                <a:solidFill>
                  <a:srgbClr val="C00000"/>
                </a:solidFill>
                <a:latin typeface="Book Antiqua" panose="02040602050305030304" pitchFamily="18" charset="0"/>
              </a:rPr>
              <a:t>ŽUPANIJSKIM OGRANCIMA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8.11.2016.</a:t>
            </a:r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/>
              <a:t>Izvješće o radu HUROŠ-a 2012. – 2016.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0100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Rezervirano mjesto sadržaja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59394501"/>
              </p:ext>
            </p:extLst>
          </p:nvPr>
        </p:nvGraphicFramePr>
        <p:xfrm>
          <a:off x="1259632" y="1196752"/>
          <a:ext cx="6552727" cy="55562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6316">
                  <a:extLst>
                    <a:ext uri="{9D8B030D-6E8A-4147-A177-3AD203B41FA5}">
                      <a16:colId xmlns="" xmlns:a16="http://schemas.microsoft.com/office/drawing/2014/main" val="2423302687"/>
                    </a:ext>
                  </a:extLst>
                </a:gridCol>
                <a:gridCol w="2744766">
                  <a:extLst>
                    <a:ext uri="{9D8B030D-6E8A-4147-A177-3AD203B41FA5}">
                      <a16:colId xmlns="" xmlns:a16="http://schemas.microsoft.com/office/drawing/2014/main" val="111649817"/>
                    </a:ext>
                  </a:extLst>
                </a:gridCol>
                <a:gridCol w="694329">
                  <a:extLst>
                    <a:ext uri="{9D8B030D-6E8A-4147-A177-3AD203B41FA5}">
                      <a16:colId xmlns="" xmlns:a16="http://schemas.microsoft.com/office/drawing/2014/main" val="92308238"/>
                    </a:ext>
                  </a:extLst>
                </a:gridCol>
                <a:gridCol w="694329">
                  <a:extLst>
                    <a:ext uri="{9D8B030D-6E8A-4147-A177-3AD203B41FA5}">
                      <a16:colId xmlns="" xmlns:a16="http://schemas.microsoft.com/office/drawing/2014/main" val="2176817528"/>
                    </a:ext>
                  </a:extLst>
                </a:gridCol>
                <a:gridCol w="694329">
                  <a:extLst>
                    <a:ext uri="{9D8B030D-6E8A-4147-A177-3AD203B41FA5}">
                      <a16:colId xmlns="" xmlns:a16="http://schemas.microsoft.com/office/drawing/2014/main" val="1159691295"/>
                    </a:ext>
                  </a:extLst>
                </a:gridCol>
                <a:gridCol w="694329">
                  <a:extLst>
                    <a:ext uri="{9D8B030D-6E8A-4147-A177-3AD203B41FA5}">
                      <a16:colId xmlns="" xmlns:a16="http://schemas.microsoft.com/office/drawing/2014/main" val="2341336701"/>
                    </a:ext>
                  </a:extLst>
                </a:gridCol>
                <a:gridCol w="694329">
                  <a:extLst>
                    <a:ext uri="{9D8B030D-6E8A-4147-A177-3AD203B41FA5}">
                      <a16:colId xmlns="" xmlns:a16="http://schemas.microsoft.com/office/drawing/2014/main" val="1118225258"/>
                    </a:ext>
                  </a:extLst>
                </a:gridCol>
              </a:tblGrid>
              <a:tr h="26505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hr-HR" sz="1800" b="1" u="none" strike="noStrike" dirty="0">
                          <a:effectLst/>
                        </a:rPr>
                        <a:t>ČLANOVI HUROŠ-a PO ŽUPANIJAMA</a:t>
                      </a:r>
                      <a:endParaRPr lang="hr-H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extLst>
                  <a:ext uri="{0D108BD9-81ED-4DB2-BD59-A6C34878D82A}">
                    <a16:rowId xmlns="" xmlns:a16="http://schemas.microsoft.com/office/drawing/2014/main" val="1276875832"/>
                  </a:ext>
                </a:extLst>
              </a:tr>
              <a:tr h="207259">
                <a:tc>
                  <a:txBody>
                    <a:bodyPr/>
                    <a:lstStyle/>
                    <a:p>
                      <a:pPr algn="l" fontAlgn="b"/>
                      <a:endParaRPr lang="hr-H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r-H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u="none" strike="noStrike">
                          <a:effectLst/>
                        </a:rPr>
                        <a:t>2012.</a:t>
                      </a:r>
                      <a:endParaRPr lang="hr-H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u="none" strike="noStrike">
                          <a:effectLst/>
                        </a:rPr>
                        <a:t>2013.</a:t>
                      </a:r>
                      <a:endParaRPr lang="hr-H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u="none" strike="noStrike">
                          <a:effectLst/>
                        </a:rPr>
                        <a:t>2014.</a:t>
                      </a:r>
                      <a:endParaRPr lang="hr-H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u="none" strike="noStrike">
                          <a:effectLst/>
                        </a:rPr>
                        <a:t>2015.</a:t>
                      </a:r>
                      <a:endParaRPr lang="hr-H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u="none" strike="noStrike" dirty="0">
                          <a:effectLst/>
                        </a:rPr>
                        <a:t>4.11.16.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extLst>
                  <a:ext uri="{0D108BD9-81ED-4DB2-BD59-A6C34878D82A}">
                    <a16:rowId xmlns="" xmlns:a16="http://schemas.microsoft.com/office/drawing/2014/main" val="3527834864"/>
                  </a:ext>
                </a:extLst>
              </a:tr>
              <a:tr h="207259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u="none" strike="noStrike">
                          <a:effectLst/>
                        </a:rPr>
                        <a:t>1.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u="none" strike="noStrike">
                          <a:effectLst/>
                        </a:rPr>
                        <a:t>Zagrebačka županija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45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40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42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45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47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extLst>
                  <a:ext uri="{0D108BD9-81ED-4DB2-BD59-A6C34878D82A}">
                    <a16:rowId xmlns="" xmlns:a16="http://schemas.microsoft.com/office/drawing/2014/main" val="2317103357"/>
                  </a:ext>
                </a:extLst>
              </a:tr>
              <a:tr h="207259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u="none" strike="noStrike">
                          <a:effectLst/>
                        </a:rPr>
                        <a:t>2.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u="none" strike="noStrike">
                          <a:effectLst/>
                        </a:rPr>
                        <a:t>Krapinsko-zagorska županija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32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28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27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22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26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extLst>
                  <a:ext uri="{0D108BD9-81ED-4DB2-BD59-A6C34878D82A}">
                    <a16:rowId xmlns="" xmlns:a16="http://schemas.microsoft.com/office/drawing/2014/main" val="467240982"/>
                  </a:ext>
                </a:extLst>
              </a:tr>
              <a:tr h="207259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u="none" strike="noStrike">
                          <a:effectLst/>
                        </a:rPr>
                        <a:t>3.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u="none" strike="noStrike">
                          <a:effectLst/>
                        </a:rPr>
                        <a:t>Sisačko-moslavačka županija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35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33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31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32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32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extLst>
                  <a:ext uri="{0D108BD9-81ED-4DB2-BD59-A6C34878D82A}">
                    <a16:rowId xmlns="" xmlns:a16="http://schemas.microsoft.com/office/drawing/2014/main" val="3924458286"/>
                  </a:ext>
                </a:extLst>
              </a:tr>
              <a:tr h="207259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u="none" strike="noStrike">
                          <a:effectLst/>
                        </a:rPr>
                        <a:t>4.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u="none" strike="noStrike">
                          <a:effectLst/>
                        </a:rPr>
                        <a:t>Karlovačka županija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30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27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30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30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28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extLst>
                  <a:ext uri="{0D108BD9-81ED-4DB2-BD59-A6C34878D82A}">
                    <a16:rowId xmlns="" xmlns:a16="http://schemas.microsoft.com/office/drawing/2014/main" val="4157865834"/>
                  </a:ext>
                </a:extLst>
              </a:tr>
              <a:tr h="207259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u="none" strike="noStrike">
                          <a:effectLst/>
                        </a:rPr>
                        <a:t>5.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u="none" strike="noStrike">
                          <a:effectLst/>
                        </a:rPr>
                        <a:t>Varaždinska županija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35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35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</a:rPr>
                        <a:t>36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35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37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extLst>
                  <a:ext uri="{0D108BD9-81ED-4DB2-BD59-A6C34878D82A}">
                    <a16:rowId xmlns="" xmlns:a16="http://schemas.microsoft.com/office/drawing/2014/main" val="536950974"/>
                  </a:ext>
                </a:extLst>
              </a:tr>
              <a:tr h="207259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u="none" strike="noStrike">
                          <a:effectLst/>
                        </a:rPr>
                        <a:t>6.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u="none" strike="noStrike">
                          <a:effectLst/>
                        </a:rPr>
                        <a:t>Koprivničko-križevačka županija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19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19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19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21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19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extLst>
                  <a:ext uri="{0D108BD9-81ED-4DB2-BD59-A6C34878D82A}">
                    <a16:rowId xmlns="" xmlns:a16="http://schemas.microsoft.com/office/drawing/2014/main" val="2410703314"/>
                  </a:ext>
                </a:extLst>
              </a:tr>
              <a:tr h="207259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u="none" strike="noStrike">
                          <a:effectLst/>
                        </a:rPr>
                        <a:t>7.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u="none" strike="noStrike">
                          <a:effectLst/>
                        </a:rPr>
                        <a:t>Bjelovarsko-bilogorska županija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21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19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16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13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15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extLst>
                  <a:ext uri="{0D108BD9-81ED-4DB2-BD59-A6C34878D82A}">
                    <a16:rowId xmlns="" xmlns:a16="http://schemas.microsoft.com/office/drawing/2014/main" val="1640980994"/>
                  </a:ext>
                </a:extLst>
              </a:tr>
              <a:tr h="207259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u="none" strike="noStrike">
                          <a:effectLst/>
                        </a:rPr>
                        <a:t>8.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u="none" strike="noStrike">
                          <a:effectLst/>
                        </a:rPr>
                        <a:t>Primorsko-goranska županija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53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49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49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44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50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extLst>
                  <a:ext uri="{0D108BD9-81ED-4DB2-BD59-A6C34878D82A}">
                    <a16:rowId xmlns="" xmlns:a16="http://schemas.microsoft.com/office/drawing/2014/main" val="2898210520"/>
                  </a:ext>
                </a:extLst>
              </a:tr>
              <a:tr h="207259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u="none" strike="noStrike">
                          <a:effectLst/>
                        </a:rPr>
                        <a:t>9.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u="none" strike="noStrike">
                          <a:effectLst/>
                        </a:rPr>
                        <a:t>Ličko-senjska županija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14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13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10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10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11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extLst>
                  <a:ext uri="{0D108BD9-81ED-4DB2-BD59-A6C34878D82A}">
                    <a16:rowId xmlns="" xmlns:a16="http://schemas.microsoft.com/office/drawing/2014/main" val="1155033534"/>
                  </a:ext>
                </a:extLst>
              </a:tr>
              <a:tr h="207259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u="none" strike="noStrike">
                          <a:effectLst/>
                        </a:rPr>
                        <a:t>10.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u="none" strike="noStrike">
                          <a:effectLst/>
                        </a:rPr>
                        <a:t>Virovitičko-podravska županija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17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13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12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13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17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extLst>
                  <a:ext uri="{0D108BD9-81ED-4DB2-BD59-A6C34878D82A}">
                    <a16:rowId xmlns="" xmlns:a16="http://schemas.microsoft.com/office/drawing/2014/main" val="3217306651"/>
                  </a:ext>
                </a:extLst>
              </a:tr>
              <a:tr h="207259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u="none" strike="noStrike">
                          <a:effectLst/>
                        </a:rPr>
                        <a:t>11.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u="none" strike="noStrike">
                          <a:effectLst/>
                        </a:rPr>
                        <a:t>Požeško-slavonska županija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11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7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10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6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7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extLst>
                  <a:ext uri="{0D108BD9-81ED-4DB2-BD59-A6C34878D82A}">
                    <a16:rowId xmlns="" xmlns:a16="http://schemas.microsoft.com/office/drawing/2014/main" val="571181029"/>
                  </a:ext>
                </a:extLst>
              </a:tr>
              <a:tr h="207259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u="none" strike="noStrike">
                          <a:effectLst/>
                        </a:rPr>
                        <a:t>12.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u="none" strike="noStrike">
                          <a:effectLst/>
                        </a:rPr>
                        <a:t>Brodsko-posavska županija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34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30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31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29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32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extLst>
                  <a:ext uri="{0D108BD9-81ED-4DB2-BD59-A6C34878D82A}">
                    <a16:rowId xmlns="" xmlns:a16="http://schemas.microsoft.com/office/drawing/2014/main" val="1853099169"/>
                  </a:ext>
                </a:extLst>
              </a:tr>
              <a:tr h="207259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u="none" strike="noStrike">
                          <a:effectLst/>
                        </a:rPr>
                        <a:t>13.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u="none" strike="noStrike">
                          <a:effectLst/>
                        </a:rPr>
                        <a:t>Zadarska županija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31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28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29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26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29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extLst>
                  <a:ext uri="{0D108BD9-81ED-4DB2-BD59-A6C34878D82A}">
                    <a16:rowId xmlns="" xmlns:a16="http://schemas.microsoft.com/office/drawing/2014/main" val="1636197176"/>
                  </a:ext>
                </a:extLst>
              </a:tr>
              <a:tr h="207259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u="none" strike="noStrike">
                          <a:effectLst/>
                        </a:rPr>
                        <a:t>14.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u="none" strike="noStrike">
                          <a:effectLst/>
                        </a:rPr>
                        <a:t>Osječko-baranjska županija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67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53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54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45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50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extLst>
                  <a:ext uri="{0D108BD9-81ED-4DB2-BD59-A6C34878D82A}">
                    <a16:rowId xmlns="" xmlns:a16="http://schemas.microsoft.com/office/drawing/2014/main" val="1021075327"/>
                  </a:ext>
                </a:extLst>
              </a:tr>
              <a:tr h="207259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u="none" strike="noStrike">
                          <a:effectLst/>
                        </a:rPr>
                        <a:t>15.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u="none" strike="noStrike">
                          <a:effectLst/>
                        </a:rPr>
                        <a:t>Šibensko-kninska županija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20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21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21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23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21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extLst>
                  <a:ext uri="{0D108BD9-81ED-4DB2-BD59-A6C34878D82A}">
                    <a16:rowId xmlns="" xmlns:a16="http://schemas.microsoft.com/office/drawing/2014/main" val="2112640711"/>
                  </a:ext>
                </a:extLst>
              </a:tr>
              <a:tr h="207259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u="none" strike="noStrike">
                          <a:effectLst/>
                        </a:rPr>
                        <a:t>16.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u="none" strike="noStrike">
                          <a:effectLst/>
                        </a:rPr>
                        <a:t>Vukovarsko-srijemska županija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51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47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40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42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46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extLst>
                  <a:ext uri="{0D108BD9-81ED-4DB2-BD59-A6C34878D82A}">
                    <a16:rowId xmlns="" xmlns:a16="http://schemas.microsoft.com/office/drawing/2014/main" val="493649296"/>
                  </a:ext>
                </a:extLst>
              </a:tr>
              <a:tr h="207259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u="none" strike="noStrike">
                          <a:effectLst/>
                        </a:rPr>
                        <a:t>17.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u="none" strike="noStrike">
                          <a:effectLst/>
                        </a:rPr>
                        <a:t>Splitsko-dalmatinska županija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82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72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66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66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</a:rPr>
                        <a:t>74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extLst>
                  <a:ext uri="{0D108BD9-81ED-4DB2-BD59-A6C34878D82A}">
                    <a16:rowId xmlns="" xmlns:a16="http://schemas.microsoft.com/office/drawing/2014/main" val="3834180626"/>
                  </a:ext>
                </a:extLst>
              </a:tr>
              <a:tr h="207259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u="none" strike="noStrike">
                          <a:effectLst/>
                        </a:rPr>
                        <a:t>18.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u="none" strike="noStrike">
                          <a:effectLst/>
                        </a:rPr>
                        <a:t>Istarska županija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45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47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43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38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43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extLst>
                  <a:ext uri="{0D108BD9-81ED-4DB2-BD59-A6C34878D82A}">
                    <a16:rowId xmlns="" xmlns:a16="http://schemas.microsoft.com/office/drawing/2014/main" val="1183406510"/>
                  </a:ext>
                </a:extLst>
              </a:tr>
              <a:tr h="207259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u="none" strike="noStrike">
                          <a:effectLst/>
                        </a:rPr>
                        <a:t>19.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u="none" strike="noStrike">
                          <a:effectLst/>
                        </a:rPr>
                        <a:t>Dubrovačko-neretvanska županija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32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30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29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28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26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extLst>
                  <a:ext uri="{0D108BD9-81ED-4DB2-BD59-A6C34878D82A}">
                    <a16:rowId xmlns="" xmlns:a16="http://schemas.microsoft.com/office/drawing/2014/main" val="2287099116"/>
                  </a:ext>
                </a:extLst>
              </a:tr>
              <a:tr h="207259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u="none" strike="noStrike">
                          <a:effectLst/>
                        </a:rPr>
                        <a:t>20.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u="none" strike="noStrike">
                          <a:effectLst/>
                        </a:rPr>
                        <a:t>Međimurska županija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28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24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23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26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27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extLst>
                  <a:ext uri="{0D108BD9-81ED-4DB2-BD59-A6C34878D82A}">
                    <a16:rowId xmlns="" xmlns:a16="http://schemas.microsoft.com/office/drawing/2014/main" val="2460032348"/>
                  </a:ext>
                </a:extLst>
              </a:tr>
              <a:tr h="207259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u="none" strike="noStrike">
                          <a:effectLst/>
                        </a:rPr>
                        <a:t>21.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u="none" strike="noStrike">
                          <a:effectLst/>
                        </a:rPr>
                        <a:t>Grad Zagreb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101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97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99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95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104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extLst>
                  <a:ext uri="{0D108BD9-81ED-4DB2-BD59-A6C34878D82A}">
                    <a16:rowId xmlns="" xmlns:a16="http://schemas.microsoft.com/office/drawing/2014/main" val="4248056147"/>
                  </a:ext>
                </a:extLst>
              </a:tr>
              <a:tr h="236159"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1" u="none" strike="noStrike">
                          <a:effectLst/>
                        </a:rPr>
                        <a:t> </a:t>
                      </a:r>
                      <a:endParaRPr lang="hr-H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1" u="none" strike="noStrike">
                          <a:effectLst/>
                        </a:rPr>
                        <a:t>UKUPNO</a:t>
                      </a:r>
                      <a:endParaRPr lang="hr-H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u="none" strike="noStrike">
                          <a:effectLst/>
                        </a:rPr>
                        <a:t>803</a:t>
                      </a:r>
                      <a:endParaRPr lang="hr-H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u="none" strike="noStrike">
                          <a:effectLst/>
                        </a:rPr>
                        <a:t>732</a:t>
                      </a:r>
                      <a:endParaRPr lang="hr-H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u="none" strike="noStrike">
                          <a:effectLst/>
                        </a:rPr>
                        <a:t>717</a:t>
                      </a:r>
                      <a:endParaRPr lang="hr-H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u="none" strike="noStrike">
                          <a:effectLst/>
                        </a:rPr>
                        <a:t>689</a:t>
                      </a:r>
                      <a:endParaRPr lang="hr-H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u="none" strike="noStrike" dirty="0">
                          <a:effectLst/>
                        </a:rPr>
                        <a:t>741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extLst>
                  <a:ext uri="{0D108BD9-81ED-4DB2-BD59-A6C34878D82A}">
                    <a16:rowId xmlns="" xmlns:a16="http://schemas.microsoft.com/office/drawing/2014/main" val="707288634"/>
                  </a:ext>
                </a:extLst>
              </a:tr>
              <a:tr h="207259">
                <a:tc>
                  <a:txBody>
                    <a:bodyPr/>
                    <a:lstStyle/>
                    <a:p>
                      <a:pPr algn="l" fontAlgn="b"/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1" marR="5231" marT="5231" marB="0" anchor="b"/>
                </a:tc>
                <a:extLst>
                  <a:ext uri="{0D108BD9-81ED-4DB2-BD59-A6C34878D82A}">
                    <a16:rowId xmlns="" xmlns:a16="http://schemas.microsoft.com/office/drawing/2014/main" val="6061080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5872953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Naslov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8147050" cy="1084263"/>
          </a:xfrm>
        </p:spPr>
        <p:txBody>
          <a:bodyPr/>
          <a:lstStyle/>
          <a:p>
            <a:r>
              <a:rPr lang="hr-HR" sz="3200" b="1" dirty="0">
                <a:solidFill>
                  <a:srgbClr val="C00000"/>
                </a:solidFill>
                <a:latin typeface="Book Antiqua" pitchFamily="18" charset="0"/>
              </a:rPr>
              <a:t>XIV. SURADNJA S MEDIJIMA</a:t>
            </a:r>
          </a:p>
        </p:txBody>
      </p:sp>
      <p:sp>
        <p:nvSpPr>
          <p:cNvPr id="28674" name="Rezervirano mjesto sadržaja 2"/>
          <p:cNvSpPr>
            <a:spLocks noGrp="1"/>
          </p:cNvSpPr>
          <p:nvPr>
            <p:ph idx="1"/>
          </p:nvPr>
        </p:nvSpPr>
        <p:spPr>
          <a:xfrm>
            <a:off x="827088" y="1643050"/>
            <a:ext cx="7859712" cy="4483113"/>
          </a:xfrm>
        </p:spPr>
        <p:txBody>
          <a:bodyPr/>
          <a:lstStyle/>
          <a:p>
            <a:r>
              <a:rPr lang="hr-HR" dirty="0">
                <a:latin typeface="Book Antiqua" pitchFamily="18" charset="0"/>
              </a:rPr>
              <a:t>Školske novine</a:t>
            </a:r>
          </a:p>
          <a:p>
            <a:r>
              <a:rPr lang="hr-HR" dirty="0">
                <a:latin typeface="Book Antiqua" pitchFamily="18" charset="0"/>
              </a:rPr>
              <a:t>Ostale dnevne tiskovine</a:t>
            </a:r>
          </a:p>
          <a:p>
            <a:r>
              <a:rPr lang="hr-HR" dirty="0">
                <a:latin typeface="Book Antiqua" pitchFamily="18" charset="0"/>
              </a:rPr>
              <a:t>Sudjelovanje u radijskim emisijama posvećenim školstvu</a:t>
            </a:r>
          </a:p>
          <a:p>
            <a:r>
              <a:rPr lang="hr-HR" dirty="0">
                <a:latin typeface="Book Antiqua" pitchFamily="18" charset="0"/>
              </a:rPr>
              <a:t>TV emisije posvećene školstvu</a:t>
            </a:r>
          </a:p>
          <a:p>
            <a:r>
              <a:rPr lang="hr-HR" dirty="0">
                <a:latin typeface="Book Antiqua" pitchFamily="18" charset="0"/>
              </a:rPr>
              <a:t>Portali koji se bave aktualnim temama iz školske problematike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8. 11. 2016.</a:t>
            </a:r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/>
              <a:t>Izvješće o radu HUROŠ-a 2012. – 2016.</a:t>
            </a:r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59632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1" dirty="0">
                <a:solidFill>
                  <a:srgbClr val="C00000"/>
                </a:solidFill>
                <a:latin typeface="Book Antiqua" pitchFamily="18" charset="0"/>
              </a:rPr>
              <a:t>XV. PRAVNA </a:t>
            </a:r>
            <a:r>
              <a:rPr lang="hr-HR" sz="3200" b="1" dirty="0" smtClean="0">
                <a:solidFill>
                  <a:srgbClr val="C00000"/>
                </a:solidFill>
                <a:latin typeface="Book Antiqua" pitchFamily="18" charset="0"/>
              </a:rPr>
              <a:t>POMOĆ           ČLANOVIMA HUROŠ-a</a:t>
            </a:r>
            <a:endParaRPr lang="hr-HR" sz="32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sz="2400" dirty="0">
                <a:latin typeface="Book Antiqua" pitchFamily="18" charset="0"/>
              </a:rPr>
              <a:t>Odlukom Predsjedništva potpisan ugovor s odvjetnikom Hrvojem </a:t>
            </a:r>
            <a:r>
              <a:rPr lang="hr-HR" sz="2400" dirty="0" err="1">
                <a:latin typeface="Book Antiqua" pitchFamily="18" charset="0"/>
              </a:rPr>
              <a:t>Kuprešakom</a:t>
            </a:r>
            <a:endParaRPr lang="hr-HR" sz="2400" dirty="0">
              <a:latin typeface="Book Antiqua" pitchFamily="18" charset="0"/>
            </a:endParaRPr>
          </a:p>
          <a:p>
            <a:r>
              <a:rPr lang="hr-HR" sz="2400" dirty="0">
                <a:latin typeface="Book Antiqua" pitchFamily="18" charset="0"/>
              </a:rPr>
              <a:t>Osigurano pružanje pravne pomoći članovima Hrvatske udruge ravnatelja osnovnih škola</a:t>
            </a:r>
          </a:p>
          <a:p>
            <a:pPr lvl="1">
              <a:buNone/>
            </a:pPr>
            <a:r>
              <a:rPr lang="hr-HR" sz="2400" dirty="0">
                <a:latin typeface="Book Antiqua" pitchFamily="18" charset="0"/>
              </a:rPr>
              <a:t>Obveze odvjetnika: </a:t>
            </a:r>
          </a:p>
          <a:p>
            <a:pPr lvl="1"/>
            <a:r>
              <a:rPr lang="hr-HR" sz="2400" dirty="0">
                <a:latin typeface="Book Antiqua" pitchFamily="18" charset="0"/>
              </a:rPr>
              <a:t>Pružanje pismene i usmene savjetodavne pomoći članovima HUROŠ-a</a:t>
            </a:r>
          </a:p>
          <a:p>
            <a:pPr lvl="1"/>
            <a:r>
              <a:rPr lang="hr-HR" sz="2400" dirty="0">
                <a:latin typeface="Book Antiqua" pitchFamily="18" charset="0"/>
              </a:rPr>
              <a:t>Mjesečno izvješće o pruženoj pismenoj pomoći članovima</a:t>
            </a:r>
          </a:p>
          <a:p>
            <a:pPr lvl="1"/>
            <a:r>
              <a:rPr lang="hr-HR" sz="2400" dirty="0">
                <a:latin typeface="Book Antiqua" pitchFamily="18" charset="0"/>
              </a:rPr>
              <a:t>Aktualni sat s odvjetnikom na stručnim skupovima</a:t>
            </a:r>
          </a:p>
          <a:p>
            <a:pPr lvl="1"/>
            <a:r>
              <a:rPr lang="hr-HR" sz="2400" dirty="0">
                <a:latin typeface="Book Antiqua" pitchFamily="18" charset="0"/>
              </a:rPr>
              <a:t>Po potrebi sudjelovanje na sjednicama Predsjedništva</a:t>
            </a:r>
          </a:p>
          <a:p>
            <a:endParaRPr lang="hr-HR" sz="3000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8. 11. 2016.</a:t>
            </a:r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/>
              <a:t>Izvješće o radu HUROŠ-a 2012. – 2016.</a:t>
            </a:r>
          </a:p>
        </p:txBody>
      </p:sp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59632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37"/>
          </a:xfrm>
        </p:spPr>
        <p:txBody>
          <a:bodyPr>
            <a:normAutofit/>
          </a:bodyPr>
          <a:lstStyle/>
          <a:p>
            <a:r>
              <a:rPr lang="hr-HR" sz="3200" b="1" dirty="0">
                <a:solidFill>
                  <a:srgbClr val="C00000"/>
                </a:solidFill>
                <a:latin typeface="Book Antiqua" pitchFamily="18" charset="0"/>
              </a:rPr>
              <a:t>XVI</a:t>
            </a:r>
            <a:r>
              <a:rPr lang="hr-HR" sz="3200" b="1">
                <a:solidFill>
                  <a:srgbClr val="C00000"/>
                </a:solidFill>
                <a:latin typeface="Book Antiqua" pitchFamily="18" charset="0"/>
              </a:rPr>
              <a:t>. </a:t>
            </a:r>
            <a:r>
              <a:rPr lang="hr-HR" sz="3200" b="1" smtClean="0">
                <a:solidFill>
                  <a:srgbClr val="C00000"/>
                </a:solidFill>
                <a:latin typeface="Book Antiqua" pitchFamily="18" charset="0"/>
              </a:rPr>
              <a:t> POMOĆ  </a:t>
            </a:r>
            <a:r>
              <a:rPr lang="hr-HR" sz="3200" b="1" dirty="0">
                <a:solidFill>
                  <a:srgbClr val="C00000"/>
                </a:solidFill>
                <a:latin typeface="Book Antiqua" pitchFamily="18" charset="0"/>
              </a:rPr>
              <a:t>RAVNATELJIMA ČLANOVIMA UDRUGE</a:t>
            </a:r>
          </a:p>
        </p:txBody>
      </p:sp>
      <p:sp>
        <p:nvSpPr>
          <p:cNvPr id="30722" name="Rezervirano mjesto sadržaja 2"/>
          <p:cNvSpPr>
            <a:spLocks noGrp="1"/>
          </p:cNvSpPr>
          <p:nvPr>
            <p:ph idx="1"/>
          </p:nvPr>
        </p:nvSpPr>
        <p:spPr>
          <a:xfrm>
            <a:off x="457200" y="2067952"/>
            <a:ext cx="8229600" cy="4058212"/>
          </a:xfrm>
        </p:spPr>
        <p:txBody>
          <a:bodyPr/>
          <a:lstStyle/>
          <a:p>
            <a:r>
              <a:rPr lang="hr-HR" dirty="0">
                <a:latin typeface="Book Antiqua" pitchFamily="18" charset="0"/>
              </a:rPr>
              <a:t>Pomoći pri zbrinjavanju u struci ravnatelja koji ne prođu na reizboru</a:t>
            </a:r>
          </a:p>
          <a:p>
            <a:r>
              <a:rPr lang="hr-HR" dirty="0">
                <a:latin typeface="Book Antiqua" pitchFamily="18" charset="0"/>
              </a:rPr>
              <a:t>Dostojan ispraćaj ravnatelja nakon odlaska u zasluženu mirovinu</a:t>
            </a:r>
          </a:p>
          <a:p>
            <a:r>
              <a:rPr lang="hr-HR" dirty="0">
                <a:latin typeface="Book Antiqua" pitchFamily="18" charset="0"/>
              </a:rPr>
              <a:t>Pomoći teško oboljelim kolegicama i kolegama prema mogućnostima Udruge</a:t>
            </a:r>
          </a:p>
          <a:p>
            <a:pPr>
              <a:buNone/>
            </a:pPr>
            <a:endParaRPr lang="hr-HR" dirty="0">
              <a:latin typeface="Book Antiqua" pitchFamily="18" charset="0"/>
            </a:endParaRP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8. 11. 2016.</a:t>
            </a:r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/>
              <a:t>Izvješće o radu HUROŠ-a  2012. – 2016.</a:t>
            </a:r>
          </a:p>
        </p:txBody>
      </p:sp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59632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Naslov 1"/>
          <p:cNvSpPr>
            <a:spLocks noGrp="1"/>
          </p:cNvSpPr>
          <p:nvPr>
            <p:ph type="ctrTitle"/>
          </p:nvPr>
        </p:nvSpPr>
        <p:spPr>
          <a:xfrm>
            <a:off x="685800" y="2822575"/>
            <a:ext cx="7772400" cy="1470025"/>
          </a:xfrm>
        </p:spPr>
        <p:txBody>
          <a:bodyPr/>
          <a:lstStyle/>
          <a:p>
            <a:r>
              <a:rPr lang="hr-HR" sz="3600" b="1" dirty="0">
                <a:solidFill>
                  <a:srgbClr val="C00000"/>
                </a:solidFill>
                <a:latin typeface="Book Antiqua" pitchFamily="18" charset="0"/>
              </a:rPr>
              <a:t>HVALA NA POZORNOSTI!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8. 11. 2016.</a:t>
            </a:r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/>
              <a:t>Izvješće o radu HUROŠ-a 2012. – 2016.</a:t>
            </a:r>
          </a:p>
        </p:txBody>
      </p:sp>
      <p:pic>
        <p:nvPicPr>
          <p:cNvPr id="317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31640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slov 1"/>
          <p:cNvSpPr>
            <a:spLocks noGrp="1"/>
          </p:cNvSpPr>
          <p:nvPr>
            <p:ph type="title"/>
          </p:nvPr>
        </p:nvSpPr>
        <p:spPr>
          <a:xfrm>
            <a:off x="457200" y="414338"/>
            <a:ext cx="8229600" cy="1143000"/>
          </a:xfrm>
        </p:spPr>
        <p:txBody>
          <a:bodyPr/>
          <a:lstStyle/>
          <a:p>
            <a:r>
              <a:rPr lang="hr-HR" sz="2800" b="1" dirty="0">
                <a:latin typeface="Book Antiqua" pitchFamily="18" charset="0"/>
              </a:rPr>
              <a:t>  </a:t>
            </a:r>
            <a:r>
              <a:rPr lang="hr-HR" sz="2800" b="1" dirty="0">
                <a:solidFill>
                  <a:srgbClr val="C00000"/>
                </a:solidFill>
                <a:latin typeface="Book Antiqua" pitchFamily="18" charset="0"/>
              </a:rPr>
              <a:t>II. PREDSJEDNIŠTVO I NADZORNI ODBOR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2922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hr-HR" sz="1700" dirty="0">
                <a:latin typeface="Book Antiqua" pitchFamily="18" charset="0"/>
              </a:rPr>
              <a:t>     </a:t>
            </a:r>
            <a:r>
              <a:rPr lang="hr-HR" sz="2200" b="1" u="sng" dirty="0">
                <a:latin typeface="Book Antiqua" pitchFamily="18" charset="0"/>
              </a:rPr>
              <a:t>ODRŽANO  DEVET (9)  SJEDNICA  PREDSJEDNIŠTVA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hr-HR" sz="1700" b="1" dirty="0">
              <a:latin typeface="Book Antiqua" pitchFamily="18" charset="0"/>
            </a:endParaRPr>
          </a:p>
          <a:p>
            <a:pPr>
              <a:lnSpc>
                <a:spcPct val="80000"/>
              </a:lnSpc>
            </a:pPr>
            <a:r>
              <a:rPr lang="hr-HR" sz="1600" dirty="0">
                <a:latin typeface="Book Antiqua" pitchFamily="18" charset="0"/>
              </a:rPr>
              <a:t>Izabran glavni tajnik i tri (3) dopredsjednika na prijedlog predsjednika</a:t>
            </a:r>
            <a:r>
              <a:rPr lang="hr-HR" sz="1600" b="1" dirty="0">
                <a:latin typeface="Book Antiqua" pitchFamily="18" charset="0"/>
              </a:rPr>
              <a:t> </a:t>
            </a:r>
            <a:r>
              <a:rPr lang="hr-HR" sz="1600" dirty="0">
                <a:latin typeface="Book Antiqua" pitchFamily="18" charset="0"/>
              </a:rPr>
              <a:t>prema Statutu</a:t>
            </a:r>
          </a:p>
          <a:p>
            <a:pPr>
              <a:lnSpc>
                <a:spcPct val="80000"/>
              </a:lnSpc>
            </a:pPr>
            <a:r>
              <a:rPr lang="hr-HR" sz="1600" dirty="0">
                <a:latin typeface="Book Antiqua" pitchFamily="18" charset="0"/>
              </a:rPr>
              <a:t>Izabran Izvršni odbor od devet (9 ) članova na prijedlog predsjednika prema Statutu</a:t>
            </a:r>
          </a:p>
          <a:p>
            <a:pPr>
              <a:lnSpc>
                <a:spcPct val="80000"/>
              </a:lnSpc>
            </a:pPr>
            <a:r>
              <a:rPr lang="hr-HR" sz="1600" dirty="0">
                <a:latin typeface="Book Antiqua" pitchFamily="18" charset="0"/>
              </a:rPr>
              <a:t>Usvajani  godišnji planovi i programi rada za svaku godinu od 2012. – 2016. g.</a:t>
            </a:r>
          </a:p>
          <a:p>
            <a:pPr>
              <a:lnSpc>
                <a:spcPct val="80000"/>
              </a:lnSpc>
            </a:pPr>
            <a:r>
              <a:rPr lang="hr-HR" sz="1600" dirty="0">
                <a:latin typeface="Book Antiqua" pitchFamily="18" charset="0"/>
              </a:rPr>
              <a:t>Usvajani godišnji financijski planovi za svaku godinu od 2012. – 2016. g.</a:t>
            </a:r>
          </a:p>
          <a:p>
            <a:pPr>
              <a:lnSpc>
                <a:spcPct val="80000"/>
              </a:lnSpc>
            </a:pPr>
            <a:r>
              <a:rPr lang="hr-HR" sz="1600" dirty="0">
                <a:latin typeface="Book Antiqua" pitchFamily="18" charset="0"/>
              </a:rPr>
              <a:t>Usvajana  izvješća o realizaciji godišnjih planova za svaku godinu od 2011. – 2015. g.</a:t>
            </a:r>
          </a:p>
          <a:p>
            <a:pPr>
              <a:lnSpc>
                <a:spcPct val="80000"/>
              </a:lnSpc>
            </a:pPr>
            <a:r>
              <a:rPr lang="hr-HR" sz="1600" dirty="0">
                <a:latin typeface="Book Antiqua" pitchFamily="18" charset="0"/>
              </a:rPr>
              <a:t>Usvajana godišnja financijska izvješća za svaku godinu od 2011. – 2015. g.</a:t>
            </a:r>
          </a:p>
          <a:p>
            <a:pPr>
              <a:lnSpc>
                <a:spcPct val="80000"/>
              </a:lnSpc>
            </a:pPr>
            <a:r>
              <a:rPr lang="hr-HR" sz="1600" dirty="0">
                <a:latin typeface="Book Antiqua" pitchFamily="18" charset="0"/>
              </a:rPr>
              <a:t>Organizirani stručni skupovi </a:t>
            </a:r>
            <a:r>
              <a:rPr lang="hr-HR" sz="1500" dirty="0">
                <a:latin typeface="Book Antiqua" pitchFamily="18" charset="0"/>
              </a:rPr>
              <a:t>Opatija-2013., </a:t>
            </a:r>
            <a:r>
              <a:rPr lang="hr-HR" sz="1500" dirty="0" err="1">
                <a:latin typeface="Book Antiqua" pitchFamily="18" charset="0"/>
              </a:rPr>
              <a:t>Solaris</a:t>
            </a:r>
            <a:r>
              <a:rPr lang="hr-HR" sz="1500" dirty="0">
                <a:latin typeface="Book Antiqua" pitchFamily="18" charset="0"/>
              </a:rPr>
              <a:t>-2014., M. Lošinj–2015. i Dubrovnik 2016. g.</a:t>
            </a:r>
          </a:p>
          <a:p>
            <a:pPr>
              <a:lnSpc>
                <a:spcPct val="80000"/>
              </a:lnSpc>
            </a:pPr>
            <a:r>
              <a:rPr lang="hr-HR" sz="1600" dirty="0">
                <a:latin typeface="Book Antiqua" pitchFamily="18" charset="0"/>
              </a:rPr>
              <a:t>Donesena odluka o obilježavanju 20. - te obljetnice rada Udruge </a:t>
            </a:r>
          </a:p>
          <a:p>
            <a:pPr>
              <a:lnSpc>
                <a:spcPct val="80000"/>
              </a:lnSpc>
            </a:pPr>
            <a:r>
              <a:rPr lang="hr-HR" sz="1600" dirty="0">
                <a:latin typeface="Book Antiqua" pitchFamily="18" charset="0"/>
              </a:rPr>
              <a:t>Razmatrane Izmjene i dopune Zakona o odgoju i obrazovanju u osnovnoj i srednjoj školi</a:t>
            </a:r>
          </a:p>
          <a:p>
            <a:pPr>
              <a:lnSpc>
                <a:spcPct val="80000"/>
              </a:lnSpc>
            </a:pPr>
            <a:r>
              <a:rPr lang="hr-HR" sz="1600" dirty="0">
                <a:latin typeface="Book Antiqua" pitchFamily="18" charset="0"/>
              </a:rPr>
              <a:t>Sudjelovanje članova predsjedništva u izradi Nacionalne strategije znanosti, obrazovanja i tehnologije i nekih pravilnika </a:t>
            </a:r>
          </a:p>
          <a:p>
            <a:pPr>
              <a:lnSpc>
                <a:spcPct val="80000"/>
              </a:lnSpc>
            </a:pPr>
            <a:r>
              <a:rPr lang="hr-HR" sz="1600" dirty="0">
                <a:latin typeface="Book Antiqua" pitchFamily="18" charset="0"/>
              </a:rPr>
              <a:t>Razmatrane Izmjene i dopune Statuta prema Zakonu o udruga</a:t>
            </a:r>
          </a:p>
          <a:p>
            <a:pPr>
              <a:lnSpc>
                <a:spcPct val="80000"/>
              </a:lnSpc>
            </a:pPr>
            <a:r>
              <a:rPr lang="hr-HR" sz="1600" dirty="0">
                <a:latin typeface="Book Antiqua" pitchFamily="18" charset="0"/>
              </a:rPr>
              <a:t>Usvojen sporazum o suradnji s Klubom umirovljenika prosvjetnih radnika grada Zagreba</a:t>
            </a:r>
          </a:p>
          <a:p>
            <a:pPr>
              <a:lnSpc>
                <a:spcPct val="80000"/>
              </a:lnSpc>
            </a:pPr>
            <a:r>
              <a:rPr lang="hr-HR" sz="1600" dirty="0">
                <a:latin typeface="Book Antiqua" pitchFamily="18" charset="0"/>
              </a:rPr>
              <a:t>Usvojena odluka o promjeni odvjetnika HUROŠ-a</a:t>
            </a:r>
          </a:p>
          <a:p>
            <a:pPr>
              <a:lnSpc>
                <a:spcPct val="80000"/>
              </a:lnSpc>
            </a:pPr>
            <a:r>
              <a:rPr lang="hr-HR" sz="1600" dirty="0">
                <a:latin typeface="Book Antiqua" pitchFamily="18" charset="0"/>
              </a:rPr>
              <a:t>Pripremani  materijali  za stručne skupove, redovne i izbornu Skupštinu</a:t>
            </a:r>
          </a:p>
          <a:p>
            <a:pPr>
              <a:lnSpc>
                <a:spcPct val="80000"/>
              </a:lnSpc>
            </a:pPr>
            <a:r>
              <a:rPr lang="hr-HR" sz="1600" b="1" dirty="0">
                <a:latin typeface="Book Antiqua" pitchFamily="18" charset="0"/>
              </a:rPr>
              <a:t>Nadzorni odbor se sastao četiri (4) puta – obavljen uvid u financijsko poslovanje prije usvajanja završnog izvješća za svaku kalendarsku godinu</a:t>
            </a:r>
          </a:p>
          <a:p>
            <a:pPr>
              <a:lnSpc>
                <a:spcPct val="80000"/>
              </a:lnSpc>
              <a:buNone/>
            </a:pPr>
            <a:endParaRPr lang="hr-HR" sz="1600" dirty="0">
              <a:latin typeface="Book Antiqua" pitchFamily="18" charset="0"/>
            </a:endParaRPr>
          </a:p>
          <a:p>
            <a:pPr>
              <a:lnSpc>
                <a:spcPct val="80000"/>
              </a:lnSpc>
            </a:pPr>
            <a:r>
              <a:rPr lang="hr-HR" sz="1700" b="1" dirty="0">
                <a:latin typeface="Book Antiqua" pitchFamily="18" charset="0"/>
              </a:rPr>
              <a:t>ZAPISNICI S ODLUKAMA NALAZE SE NA WEB STRANICI UDRGE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hr-HR" sz="1700" dirty="0">
                <a:latin typeface="Book Antiqua" pitchFamily="18" charset="0"/>
                <a:hlinkClick r:id="rId2"/>
              </a:rPr>
              <a:t>www.huros.skole.hr</a:t>
            </a:r>
            <a:endParaRPr lang="hr-HR" sz="1700" dirty="0">
              <a:latin typeface="Book Antiqua" pitchFamily="18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hr-HR" sz="1700" dirty="0">
                <a:latin typeface="Book Antiqua" pitchFamily="18" charset="0"/>
                <a:hlinkClick r:id="rId3"/>
              </a:rPr>
              <a:t>www.huros.hr</a:t>
            </a:r>
            <a:endParaRPr lang="hr-HR" sz="1700" dirty="0">
              <a:latin typeface="Book Antiqua" pitchFamily="18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endParaRPr lang="hr-HR" sz="1700" dirty="0">
              <a:latin typeface="Book Antiqua" pitchFamily="18" charset="0"/>
            </a:endParaRP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468313" y="63817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sr-Latn-CS" dirty="0"/>
              <a:t>8. 11. 2016.</a:t>
            </a:r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/>
              <a:t>Izvješće o radu HUROŠ-a 2012. - 2016.</a:t>
            </a:r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0010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slov 1"/>
          <p:cNvSpPr>
            <a:spLocks noGrp="1"/>
          </p:cNvSpPr>
          <p:nvPr>
            <p:ph type="title"/>
          </p:nvPr>
        </p:nvSpPr>
        <p:spPr>
          <a:xfrm>
            <a:off x="457200" y="341313"/>
            <a:ext cx="8229600" cy="1143000"/>
          </a:xfrm>
        </p:spPr>
        <p:txBody>
          <a:bodyPr/>
          <a:lstStyle/>
          <a:p>
            <a:r>
              <a:rPr lang="hr-HR" sz="3200" b="1" dirty="0">
                <a:solidFill>
                  <a:srgbClr val="C00000"/>
                </a:solidFill>
                <a:latin typeface="Book Antiqua" pitchFamily="18" charset="0"/>
              </a:rPr>
              <a:t>III. IZVRŠNI ODBOR HUROŠ-a</a:t>
            </a:r>
          </a:p>
        </p:txBody>
      </p:sp>
      <p:sp>
        <p:nvSpPr>
          <p:cNvPr id="18434" name="Rezervirano mjesto sadržaja 2"/>
          <p:cNvSpPr>
            <a:spLocks noGrp="1"/>
          </p:cNvSpPr>
          <p:nvPr>
            <p:ph idx="1"/>
          </p:nvPr>
        </p:nvSpPr>
        <p:spPr>
          <a:xfrm>
            <a:off x="457200" y="1782763"/>
            <a:ext cx="8229600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hr-HR" sz="2000" b="1" dirty="0">
                <a:latin typeface="Book Antiqua" pitchFamily="18" charset="0"/>
              </a:rPr>
              <a:t>    </a:t>
            </a:r>
            <a:r>
              <a:rPr lang="hr-HR" sz="2000" b="1" u="sng" dirty="0">
                <a:latin typeface="Book Antiqua" pitchFamily="18" charset="0"/>
              </a:rPr>
              <a:t>ODRŽANE  ČETIRI (4)  SJEDNICE  IZVRŠNOG  ODBORA</a:t>
            </a:r>
          </a:p>
          <a:p>
            <a:r>
              <a:rPr lang="hr-HR" sz="2000" dirty="0">
                <a:latin typeface="Book Antiqua" pitchFamily="18" charset="0"/>
              </a:rPr>
              <a:t>Prema Statutu, operativno tijelo Predsjedništva sastavljeno od devet  članova: predsjednik, glavni tajnik, tri dopredsjednika i četiri člana Predsjedništva po regionalnom principu</a:t>
            </a:r>
          </a:p>
          <a:p>
            <a:r>
              <a:rPr lang="hr-HR" sz="2000" dirty="0">
                <a:latin typeface="Book Antiqua" pitchFamily="18" charset="0"/>
              </a:rPr>
              <a:t>Pripremani materijali za sjednice Predsjedništva, materijali za stručne skupove i materijali za skupštine</a:t>
            </a:r>
          </a:p>
          <a:p>
            <a:r>
              <a:rPr lang="hr-HR" sz="2000" dirty="0">
                <a:latin typeface="Book Antiqua" pitchFamily="18" charset="0"/>
              </a:rPr>
              <a:t>Pripremani materijali i organizacija 20. – te obljetnice rada Udruge</a:t>
            </a:r>
          </a:p>
          <a:p>
            <a:r>
              <a:rPr lang="hr-HR" sz="2000" dirty="0">
                <a:latin typeface="Book Antiqua" pitchFamily="18" charset="0"/>
              </a:rPr>
              <a:t>Pripremani prijedlozi Nacrta teksta izmjena i dopuna Zakona o odgoju i obrazovanju  u osnovnoj i srednjoj školi</a:t>
            </a:r>
          </a:p>
          <a:p>
            <a:r>
              <a:rPr lang="hr-HR" sz="2000" dirty="0">
                <a:latin typeface="Book Antiqua" pitchFamily="18" charset="0"/>
              </a:rPr>
              <a:t>Pripremane izmjene i dopune Statuta Udruge</a:t>
            </a:r>
          </a:p>
          <a:p>
            <a:r>
              <a:rPr lang="hr-HR" sz="2000" dirty="0">
                <a:latin typeface="Book Antiqua" pitchFamily="18" charset="0"/>
              </a:rPr>
              <a:t>Pripremani zaključci i odluke za sjednice Predsjedništva</a:t>
            </a:r>
          </a:p>
          <a:p>
            <a:pPr>
              <a:buNone/>
            </a:pPr>
            <a:endParaRPr lang="hr-HR" sz="2000" dirty="0">
              <a:latin typeface="Book Antiqua" pitchFamily="18" charset="0"/>
            </a:endParaRPr>
          </a:p>
          <a:p>
            <a:r>
              <a:rPr lang="hr-HR" sz="1400" b="1" dirty="0">
                <a:latin typeface="Book Antiqua" pitchFamily="18" charset="0"/>
              </a:rPr>
              <a:t>ZAPISNICI O RADU IZVRŠNOG ODBORA NALAZE SE NA WEB STRANICI UDRUGE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8. 11. 2016.</a:t>
            </a:r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/>
              <a:t>Izvješće o radu HUROŠ-a 2012. – 2016.</a:t>
            </a:r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87624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1" dirty="0">
                <a:solidFill>
                  <a:srgbClr val="C00000"/>
                </a:solidFill>
                <a:latin typeface="Book Antiqua" pitchFamily="18" charset="0"/>
              </a:rPr>
              <a:t>IV. PREDSJEDNIK</a:t>
            </a:r>
          </a:p>
        </p:txBody>
      </p:sp>
      <p:sp>
        <p:nvSpPr>
          <p:cNvPr id="19458" name="Rezervirano mjesto sadržaja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50882"/>
          </a:xfrm>
        </p:spPr>
        <p:txBody>
          <a:bodyPr/>
          <a:lstStyle/>
          <a:p>
            <a:r>
              <a:rPr lang="hr-HR" sz="1600" dirty="0">
                <a:latin typeface="Book Antiqua" pitchFamily="18" charset="0"/>
              </a:rPr>
              <a:t>Sazivao i predsjedao sjednicama Predsjedništva, Izvršnog i Nadzornog odbora </a:t>
            </a:r>
          </a:p>
          <a:p>
            <a:r>
              <a:rPr lang="hr-HR" sz="1600" dirty="0">
                <a:latin typeface="Book Antiqua" pitchFamily="18" charset="0"/>
              </a:rPr>
              <a:t>Izrađivao godišnje planove i programe rada i podnosio izvješća o radu Predsjedništvu i Skupštini</a:t>
            </a:r>
          </a:p>
          <a:p>
            <a:r>
              <a:rPr lang="hr-HR" sz="1600" dirty="0">
                <a:latin typeface="Book Antiqua" pitchFamily="18" charset="0"/>
              </a:rPr>
              <a:t>Koordinirao rad glavnog tajništva, županijskih ogranaka, Nadzornog odbora te Povjerenstva za međunarodnu suradnju </a:t>
            </a:r>
          </a:p>
          <a:p>
            <a:r>
              <a:rPr lang="hr-HR" sz="1600" dirty="0">
                <a:latin typeface="Book Antiqua" pitchFamily="18" charset="0"/>
              </a:rPr>
              <a:t>Posebno se zalagao da se konačno riješi stalno sjedište Udruge </a:t>
            </a:r>
          </a:p>
          <a:p>
            <a:r>
              <a:rPr lang="hr-HR" sz="1600" dirty="0">
                <a:latin typeface="Book Antiqua" pitchFamily="18" charset="0"/>
              </a:rPr>
              <a:t>Pripremao i organizirao stručne skupove, teme, predavače, goste i sl.</a:t>
            </a:r>
          </a:p>
          <a:p>
            <a:r>
              <a:rPr lang="hr-HR" sz="1600" dirty="0">
                <a:latin typeface="Book Antiqua" pitchFamily="18" charset="0"/>
              </a:rPr>
              <a:t>Pripremao i organizirao proslavu 20. – te obljetnice rada Udruge</a:t>
            </a:r>
          </a:p>
          <a:p>
            <a:r>
              <a:rPr lang="hr-HR" sz="1600" dirty="0">
                <a:latin typeface="Book Antiqua" pitchFamily="18" charset="0"/>
              </a:rPr>
              <a:t>Sudjelovao u radnim skupinama kod izmjena i dopuna Zakona o odgoju i obrazovanju u osnovnoj i srednjoj školi, izradi Nacionalne strategije znanosti, obrazovanja i tehnologije,  pripremi modela licenciranja ravnatelja, izradi pravilnika, kalendara rada, kriterija i elemenata za upis učenika u srednju školu i sl.</a:t>
            </a:r>
          </a:p>
          <a:p>
            <a:r>
              <a:rPr lang="hr-HR" sz="1600" dirty="0">
                <a:latin typeface="Book Antiqua" pitchFamily="18" charset="0"/>
              </a:rPr>
              <a:t>Predstavljao i zastupao Udrugu u svim važnim događajima</a:t>
            </a:r>
          </a:p>
          <a:p>
            <a:r>
              <a:rPr lang="hr-HR" sz="1600" dirty="0">
                <a:latin typeface="Book Antiqua" pitchFamily="18" charset="0"/>
              </a:rPr>
              <a:t>Na sjednicama osiguravao timski rad i demokratsku slobodu odlučivanja </a:t>
            </a:r>
          </a:p>
          <a:p>
            <a:r>
              <a:rPr lang="hr-HR" sz="1600" dirty="0">
                <a:latin typeface="Book Antiqua" pitchFamily="18" charset="0"/>
              </a:rPr>
              <a:t>Zalagao se za kvalitetu međuljudskih i kolegijalnih odnosa u tijelima Udruge </a:t>
            </a:r>
          </a:p>
          <a:p>
            <a:r>
              <a:rPr lang="hr-HR" sz="1600" dirty="0">
                <a:latin typeface="Book Antiqua" pitchFamily="18" charset="0"/>
              </a:rPr>
              <a:t>Potpisivao sve odluke i druge akte koje je usvajala Skupština i  Predsjedništvo </a:t>
            </a:r>
          </a:p>
          <a:p>
            <a:r>
              <a:rPr lang="hr-HR" sz="1600" dirty="0">
                <a:latin typeface="Book Antiqua" pitchFamily="18" charset="0"/>
              </a:rPr>
              <a:t>Brinuo o statusu i položaju ravnatelja i vodio brigu o zbrinjavanju ravnatelja koji nisu prošli na reizboru</a:t>
            </a:r>
          </a:p>
          <a:p>
            <a:endParaRPr lang="hr-HR" sz="1800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8. 11. 2016.</a:t>
            </a:r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/>
              <a:t>Izvješće o radu HUROŠ-a 2012. – 2016.</a:t>
            </a:r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87624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hr-HR" sz="3200" b="1" u="sng" dirty="0">
                <a:solidFill>
                  <a:srgbClr val="C00000"/>
                </a:solidFill>
                <a:latin typeface="Book Antiqua" pitchFamily="18" charset="0"/>
              </a:rPr>
              <a:t>V.  NOVO  SJEDIŠTE  HUROŠ-a                          </a:t>
            </a:r>
            <a:r>
              <a:rPr lang="hr-HR" sz="2400" b="1" u="sng" dirty="0">
                <a:solidFill>
                  <a:srgbClr val="C00000"/>
                </a:solidFill>
                <a:latin typeface="Book Antiqua" pitchFamily="18" charset="0"/>
              </a:rPr>
              <a:t>ODLUKOM PREDSJEDNIŠTVA od 13. 10. 2016</a:t>
            </a:r>
            <a:r>
              <a:rPr lang="hr-HR" sz="2800" b="1" u="sng" dirty="0">
                <a:solidFill>
                  <a:srgbClr val="C00000"/>
                </a:solidFill>
                <a:latin typeface="Book Antiqua" pitchFamily="18" charset="0"/>
              </a:rPr>
              <a:t>. g. </a:t>
            </a:r>
            <a:br>
              <a:rPr lang="hr-HR" sz="2800" b="1" u="sng" dirty="0">
                <a:solidFill>
                  <a:srgbClr val="C00000"/>
                </a:solidFill>
                <a:latin typeface="Book Antiqua" pitchFamily="18" charset="0"/>
              </a:rPr>
            </a:br>
            <a:r>
              <a:rPr lang="hr-HR" sz="2800" b="1" u="sng" dirty="0">
                <a:solidFill>
                  <a:srgbClr val="FF0000"/>
                </a:solidFill>
                <a:latin typeface="Book Antiqua" pitchFamily="18" charset="0"/>
              </a:rPr>
              <a:t>U HRVATSKOM UČITELJSKOM DOMU </a:t>
            </a:r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00808"/>
            <a:ext cx="6480720" cy="4536504"/>
          </a:xfrm>
        </p:spPr>
      </p:pic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8. 11. 2016.</a:t>
            </a:r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/>
              <a:t>Izvješće o radu HUROŠ-a 2012. – 2016.</a:t>
            </a:r>
          </a:p>
        </p:txBody>
      </p:sp>
    </p:spTree>
    <p:extLst>
      <p:ext uri="{BB962C8B-B14F-4D97-AF65-F5344CB8AC3E}">
        <p14:creationId xmlns="" xmlns:p14="http://schemas.microsoft.com/office/powerpoint/2010/main" val="149368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slov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r>
              <a:rPr lang="hr-HR" sz="3600" b="1" dirty="0">
                <a:latin typeface="Book Antiqua" pitchFamily="18" charset="0"/>
                <a:cs typeface="Arial" charset="0"/>
              </a:rPr>
              <a:t>     </a:t>
            </a:r>
            <a:r>
              <a:rPr lang="hr-HR" sz="3600" b="1" dirty="0">
                <a:solidFill>
                  <a:srgbClr val="C00000"/>
                </a:solidFill>
                <a:latin typeface="Book Antiqua" pitchFamily="18" charset="0"/>
                <a:cs typeface="Arial" charset="0"/>
              </a:rPr>
              <a:t>VI. TAJNIŠTVO HUROŠ-a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80000"/>
              </a:lnSpc>
            </a:pPr>
            <a:endParaRPr lang="hr-HR" sz="2800" b="1" dirty="0">
              <a:latin typeface="Book Antiqua" pitchFamily="18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hr-HR" sz="3300" b="1" dirty="0">
                <a:solidFill>
                  <a:srgbClr val="FF0000"/>
                </a:solidFill>
                <a:latin typeface="Book Antiqua" pitchFamily="18" charset="0"/>
              </a:rPr>
              <a:t>HRVATSKI  UČITELJSKI  DOM</a:t>
            </a:r>
          </a:p>
          <a:p>
            <a:pPr algn="ctr">
              <a:lnSpc>
                <a:spcPct val="80000"/>
              </a:lnSpc>
              <a:buNone/>
            </a:pPr>
            <a:endParaRPr lang="hr-HR" sz="2800" dirty="0">
              <a:latin typeface="Book Antiqua" pitchFamily="18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hr-HR" sz="2600" dirty="0">
                <a:latin typeface="Book Antiqua" pitchFamily="18" charset="0"/>
              </a:rPr>
              <a:t>Trg  maršala  Tita  4</a:t>
            </a:r>
          </a:p>
          <a:p>
            <a:pPr algn="ctr">
              <a:lnSpc>
                <a:spcPct val="80000"/>
              </a:lnSpc>
              <a:buNone/>
            </a:pPr>
            <a:endParaRPr lang="hr-HR" sz="2800" dirty="0">
              <a:latin typeface="Book Antiqua" pitchFamily="18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hr-HR" sz="2600" b="1" dirty="0">
                <a:latin typeface="Book Antiqua" pitchFamily="18" charset="0"/>
              </a:rPr>
              <a:t>10000 ZAGREB</a:t>
            </a:r>
          </a:p>
          <a:p>
            <a:pPr algn="ctr">
              <a:lnSpc>
                <a:spcPct val="80000"/>
              </a:lnSpc>
              <a:buNone/>
            </a:pPr>
            <a:endParaRPr lang="hr-HR" sz="2800" dirty="0">
              <a:latin typeface="Book Antiqua" pitchFamily="18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hr-HR" sz="2600" b="1" dirty="0">
                <a:latin typeface="Book Antiqua" pitchFamily="18" charset="0"/>
              </a:rPr>
              <a:t>TEL./FAX.: 01 410 7820</a:t>
            </a:r>
          </a:p>
          <a:p>
            <a:pPr algn="ctr">
              <a:lnSpc>
                <a:spcPct val="80000"/>
              </a:lnSpc>
              <a:buNone/>
            </a:pPr>
            <a:endParaRPr lang="hr-HR" sz="2800" dirty="0">
              <a:latin typeface="Book Antiqua" pitchFamily="18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hr-HR" sz="3500" dirty="0" err="1">
                <a:latin typeface="Book Antiqua" pitchFamily="18" charset="0"/>
                <a:hlinkClick r:id="rId2"/>
              </a:rPr>
              <a:t>tajnistvo</a:t>
            </a:r>
            <a:r>
              <a:rPr lang="hr-HR" sz="3500" dirty="0">
                <a:latin typeface="Book Antiqua" pitchFamily="18" charset="0"/>
                <a:hlinkClick r:id="rId2"/>
              </a:rPr>
              <a:t>@</a:t>
            </a:r>
            <a:r>
              <a:rPr lang="hr-HR" sz="3500" dirty="0" err="1">
                <a:latin typeface="Book Antiqua" pitchFamily="18" charset="0"/>
                <a:hlinkClick r:id="rId2"/>
              </a:rPr>
              <a:t>huros.hr</a:t>
            </a:r>
            <a:endParaRPr lang="hr-HR" sz="3500" dirty="0">
              <a:latin typeface="Book Antiqua" pitchFamily="18" charset="0"/>
            </a:endParaRPr>
          </a:p>
          <a:p>
            <a:pPr algn="ctr">
              <a:lnSpc>
                <a:spcPct val="80000"/>
              </a:lnSpc>
              <a:buNone/>
            </a:pPr>
            <a:endParaRPr lang="hr-HR" sz="2800" u="sng" dirty="0">
              <a:latin typeface="Book Antiqua" pitchFamily="18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hr-HR" sz="3100" b="1" u="sng" dirty="0">
                <a:latin typeface="Book Antiqua" pitchFamily="18" charset="0"/>
              </a:rPr>
              <a:t>RADNO VRIJEME:</a:t>
            </a:r>
          </a:p>
          <a:p>
            <a:pPr algn="ctr">
              <a:lnSpc>
                <a:spcPct val="80000"/>
              </a:lnSpc>
              <a:buNone/>
            </a:pPr>
            <a:endParaRPr lang="hr-HR" sz="2800" dirty="0">
              <a:latin typeface="Book Antiqua" pitchFamily="18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hr-HR" sz="2400" b="1" dirty="0">
                <a:latin typeface="Book Antiqua" pitchFamily="18" charset="0"/>
              </a:rPr>
              <a:t>PONEDJELJAK  I  ČETVRTAK  OD  9,00 – 13,00 sati</a:t>
            </a:r>
          </a:p>
          <a:p>
            <a:pPr>
              <a:lnSpc>
                <a:spcPct val="80000"/>
              </a:lnSpc>
            </a:pPr>
            <a:endParaRPr lang="hr-HR" sz="2800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8. 11. 2016.</a:t>
            </a:r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/>
              <a:t>Izvješće o radu HUROŠ-a 2012. – 2016.</a:t>
            </a:r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59632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C00000"/>
                </a:solidFill>
                <a:latin typeface="Book Antiqua" pitchFamily="18" charset="0"/>
              </a:rPr>
              <a:t>TAJNIŠTVO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8. 11. 2016.</a:t>
            </a:r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/>
              <a:t>Izvješće o radu HUROŠ-a 2012. – 2016.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396439"/>
            <a:ext cx="6572295" cy="476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01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C00000"/>
                </a:solidFill>
                <a:latin typeface="Book Antiqua" pitchFamily="18" charset="0"/>
              </a:rPr>
              <a:t>TAJNIŠTVO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8. 11. 2016.</a:t>
            </a:r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/>
              <a:t>Izvješće o radu HUROŠ-a 2012. – 2016.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5852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600200"/>
            <a:ext cx="671517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1948</TotalTime>
  <Words>2472</Words>
  <Application>Microsoft Office PowerPoint</Application>
  <PresentationFormat>Prikaz na zaslonu (4:3)</PresentationFormat>
  <Paragraphs>441</Paragraphs>
  <Slides>25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25</vt:i4>
      </vt:variant>
    </vt:vector>
  </HeadingPairs>
  <TitlesOfParts>
    <vt:vector size="26" baseType="lpstr">
      <vt:lpstr>Office tema</vt:lpstr>
      <vt:lpstr>IZVJEŠĆE O RADU HUROŠ-a  2012. - 2016. g.</vt:lpstr>
      <vt:lpstr>I. SKUPŠTINE  HUROŠ-a</vt:lpstr>
      <vt:lpstr>  II. PREDSJEDNIŠTVO I NADZORNI ODBOR </vt:lpstr>
      <vt:lpstr>III. IZVRŠNI ODBOR HUROŠ-a</vt:lpstr>
      <vt:lpstr>IV. PREDSJEDNIK</vt:lpstr>
      <vt:lpstr>V.  NOVO  SJEDIŠTE  HUROŠ-a                          ODLUKOM PREDSJEDNIŠTVA od 13. 10. 2016. g.  U HRVATSKOM UČITELJSKOM DOMU </vt:lpstr>
      <vt:lpstr>     VI. TAJNIŠTVO HUROŠ-a </vt:lpstr>
      <vt:lpstr>TAJNIŠTVO</vt:lpstr>
      <vt:lpstr>TAJNIŠTVO</vt:lpstr>
      <vt:lpstr>TAJNIŠTVO</vt:lpstr>
      <vt:lpstr>POSLOVI TAJNIŠTVA I RAČUNOVODSTVA</vt:lpstr>
      <vt:lpstr>VII. STRUČNO USAVRŠAVANJE U ORGANIZACIJI HUROŠ-a</vt:lpstr>
      <vt:lpstr> OBILJEŽAVANJE  20.  OBLJETNICE </vt:lpstr>
      <vt:lpstr>VIII. SURADNJA S MINISTARSTVOM ZNANOSTI, OBRAZOVANJA I SPORTA</vt:lpstr>
      <vt:lpstr>IX. SURADNJA S AGENCIJOM ZA ODGOJ I OBRAZOVANJE</vt:lpstr>
      <vt:lpstr>X. SURADNJA S NACIONALNIM CENTROM ZA VANJSKO VREDNOVANJE OBRAZOVANJA</vt:lpstr>
      <vt:lpstr>    XI. SURADNJA  S  OSTALIM  UDRUGAMA, TIJELIMA LOKALNE  UPRAVE , IZDAVAČIMA, SINDIKATIMA  I VJERSKIM  INSTITUCIJAMA</vt:lpstr>
      <vt:lpstr>  XII. MEĐUNARODNA I REGIONALNA SURADNJA</vt:lpstr>
      <vt:lpstr>REGIONALNA SURADNJA</vt:lpstr>
      <vt:lpstr>   XIII. SURADNJA SA ŽUPANIJSKIM OGRANCIMA HUROŠ-a</vt:lpstr>
      <vt:lpstr>BROJ ČLANOVA PO  ŽUPANIJSKIM OGRANCIMA</vt:lpstr>
      <vt:lpstr>XIV. SURADNJA S MEDIJIMA</vt:lpstr>
      <vt:lpstr>XV. PRAVNA POMOĆ           ČLANOVIMA HUROŠ-a</vt:lpstr>
      <vt:lpstr>XVI.  POMOĆ  RAVNATELJIMA ČLANOVIMA UDRUGE</vt:lpstr>
      <vt:lpstr>HVALA NA POZORNOSTI!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IZVJEŠĆE O RADU HUROŠ-a  2009.-2012. GOD.</dc:title>
  <dc:creator>Ravnatelj</dc:creator>
  <cp:lastModifiedBy>Korisnik</cp:lastModifiedBy>
  <cp:revision>285</cp:revision>
  <dcterms:created xsi:type="dcterms:W3CDTF">2012-11-02T19:49:44Z</dcterms:created>
  <dcterms:modified xsi:type="dcterms:W3CDTF">2016-11-08T01:36:53Z</dcterms:modified>
</cp:coreProperties>
</file>