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85" r:id="rId3"/>
    <p:sldId id="275" r:id="rId4"/>
    <p:sldId id="283" r:id="rId5"/>
    <p:sldId id="286" r:id="rId6"/>
    <p:sldId id="284" r:id="rId7"/>
    <p:sldId id="282" r:id="rId8"/>
    <p:sldId id="276" r:id="rId9"/>
    <p:sldId id="278" r:id="rId10"/>
    <p:sldId id="279" r:id="rId11"/>
    <p:sldId id="280" r:id="rId12"/>
    <p:sldId id="258" r:id="rId13"/>
    <p:sldId id="259" r:id="rId14"/>
    <p:sldId id="260" r:id="rId15"/>
    <p:sldId id="281" r:id="rId16"/>
    <p:sldId id="287" r:id="rId17"/>
    <p:sldId id="274" r:id="rId18"/>
  </p:sldIdLst>
  <p:sldSz cx="9144000" cy="6858000" type="screen4x3"/>
  <p:notesSz cx="6797675" cy="992663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7C3A4-DD70-46DC-8C4C-D529AC7B3B85}" type="datetimeFigureOut">
              <a:rPr lang="hr-HR" smtClean="0"/>
              <a:t>4.11.2016.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C6AACBD-6779-4BCB-A19D-903C8F162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8250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7C3A4-DD70-46DC-8C4C-D529AC7B3B85}" type="datetimeFigureOut">
              <a:rPr lang="hr-HR" smtClean="0"/>
              <a:t>4.11.2016.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C6AACBD-6779-4BCB-A19D-903C8F162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7478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7C3A4-DD70-46DC-8C4C-D529AC7B3B85}" type="datetimeFigureOut">
              <a:rPr lang="hr-HR" smtClean="0"/>
              <a:t>4.11.2016.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C6AACBD-6779-4BCB-A19D-903C8F16243A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8701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7C3A4-DD70-46DC-8C4C-D529AC7B3B85}" type="datetimeFigureOut">
              <a:rPr lang="hr-HR" smtClean="0"/>
              <a:t>4.11.2016.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C6AACBD-6779-4BCB-A19D-903C8F162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5282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7C3A4-DD70-46DC-8C4C-D529AC7B3B85}" type="datetimeFigureOut">
              <a:rPr lang="hr-HR" smtClean="0"/>
              <a:t>4.11.2016.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C6AACBD-6779-4BCB-A19D-903C8F16243A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8507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7C3A4-DD70-46DC-8C4C-D529AC7B3B85}" type="datetimeFigureOut">
              <a:rPr lang="hr-HR" smtClean="0"/>
              <a:t>4.11.2016.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C6AACBD-6779-4BCB-A19D-903C8F162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7109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7C3A4-DD70-46DC-8C4C-D529AC7B3B85}" type="datetimeFigureOut">
              <a:rPr lang="hr-HR" smtClean="0"/>
              <a:t>4.11.2016.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CBD-6779-4BCB-A19D-903C8F162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5922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7C3A4-DD70-46DC-8C4C-D529AC7B3B85}" type="datetimeFigureOut">
              <a:rPr lang="hr-HR" smtClean="0"/>
              <a:t>4.11.2016.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CBD-6779-4BCB-A19D-903C8F162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111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7C3A4-DD70-46DC-8C4C-D529AC7B3B85}" type="datetimeFigureOut">
              <a:rPr lang="hr-HR" smtClean="0"/>
              <a:t>4.11.2016.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CBD-6779-4BCB-A19D-903C8F162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072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7C3A4-DD70-46DC-8C4C-D529AC7B3B85}" type="datetimeFigureOut">
              <a:rPr lang="hr-HR" smtClean="0"/>
              <a:t>4.11.2016.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C6AACBD-6779-4BCB-A19D-903C8F162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5519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7C3A4-DD70-46DC-8C4C-D529AC7B3B85}" type="datetimeFigureOut">
              <a:rPr lang="hr-HR" smtClean="0"/>
              <a:t>4.11.2016.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C6AACBD-6779-4BCB-A19D-903C8F162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9112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7C3A4-DD70-46DC-8C4C-D529AC7B3B85}" type="datetimeFigureOut">
              <a:rPr lang="hr-HR" smtClean="0"/>
              <a:t>4.11.2016.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C6AACBD-6779-4BCB-A19D-903C8F162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366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7C3A4-DD70-46DC-8C4C-D529AC7B3B85}" type="datetimeFigureOut">
              <a:rPr lang="hr-HR" smtClean="0"/>
              <a:t>4.11.2016.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CBD-6779-4BCB-A19D-903C8F162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903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7C3A4-DD70-46DC-8C4C-D529AC7B3B85}" type="datetimeFigureOut">
              <a:rPr lang="hr-HR" smtClean="0"/>
              <a:t>4.11.2016.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CBD-6779-4BCB-A19D-903C8F162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256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7C3A4-DD70-46DC-8C4C-D529AC7B3B85}" type="datetimeFigureOut">
              <a:rPr lang="hr-HR" smtClean="0"/>
              <a:t>4.11.2016.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CBD-6779-4BCB-A19D-903C8F162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565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7C3A4-DD70-46DC-8C4C-D529AC7B3B85}" type="datetimeFigureOut">
              <a:rPr lang="hr-HR" smtClean="0"/>
              <a:t>4.11.2016.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C6AACBD-6779-4BCB-A19D-903C8F162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358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7C3A4-DD70-46DC-8C4C-D529AC7B3B85}" type="datetimeFigureOut">
              <a:rPr lang="hr-HR" smtClean="0"/>
              <a:t>4.11.2016.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C6AACBD-6779-4BCB-A19D-903C8F1624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660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es.or.at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os.hr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esf@mzos.hr" TargetMode="External"/><Relationship Id="rId2" Type="http://schemas.openxmlformats.org/officeDocument/2006/relationships/hyperlink" Target="mailto:ivana.pilko@mzos.h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zos.hr/" TargetMode="External"/><Relationship Id="rId2" Type="http://schemas.openxmlformats.org/officeDocument/2006/relationships/hyperlink" Target="http://www.strukturnifondovi.h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79512" y="162084"/>
            <a:ext cx="4464496" cy="1152128"/>
          </a:xfrm>
        </p:spPr>
        <p:txBody>
          <a:bodyPr>
            <a:noAutofit/>
          </a:bodyPr>
          <a:lstStyle/>
          <a:p>
            <a:r>
              <a:rPr lang="hr-H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Ivana </a:t>
            </a:r>
            <a:r>
              <a:rPr lang="hr-HR" sz="14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Pilk</a:t>
            </a:r>
            <a:r>
              <a:rPr lang="en-GB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endParaRPr lang="hr-HR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hr-HR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Voditeljica Službe za posebne programe, strategije i međunarodnu suradnju</a:t>
            </a:r>
          </a:p>
          <a:p>
            <a:r>
              <a:rPr lang="hr-HR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Ministarstvo </a:t>
            </a:r>
            <a:r>
              <a:rPr lang="hr-HR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znanosti</a:t>
            </a:r>
            <a:r>
              <a:rPr lang="en-GB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hr-HR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r-HR" sz="1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obrazovanj</a:t>
            </a:r>
            <a:r>
              <a:rPr lang="en-GB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endParaRPr lang="hr-HR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052736"/>
            <a:ext cx="299083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Naslov 1"/>
          <p:cNvSpPr>
            <a:spLocks noGrp="1"/>
          </p:cNvSpPr>
          <p:nvPr>
            <p:ph type="ctrTitle"/>
          </p:nvPr>
        </p:nvSpPr>
        <p:spPr>
          <a:xfrm>
            <a:off x="1403648" y="3573016"/>
            <a:ext cx="7740352" cy="2376264"/>
          </a:xfrm>
        </p:spPr>
        <p:txBody>
          <a:bodyPr>
            <a:noAutofit/>
          </a:bodyPr>
          <a:lstStyle/>
          <a:p>
            <a:pPr algn="ctr"/>
            <a:r>
              <a:rPr lang="hr-HR" sz="24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NACIONALNI NATJEČAJI, MEĐUNARODNA SURADNJA </a:t>
            </a:r>
            <a:r>
              <a:rPr lang="en-GB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GB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r-HR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</a:t>
            </a:r>
            <a:r>
              <a:rPr lang="hr-HR" sz="24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FONDOVI EU </a:t>
            </a:r>
            <a:r>
              <a:rPr lang="en-GB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GB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GB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r-HR" sz="2000" b="1" i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hr-HR" sz="20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MOGUĆNOSTI FINANCIRANJA ZA ODGOJNO-OBRAZOVNE </a:t>
            </a:r>
            <a:r>
              <a:rPr lang="hr-HR" sz="2000" b="1" i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USTANOVE</a:t>
            </a:r>
            <a:r>
              <a:rPr lang="en-GB" sz="2000" b="1" i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</a:t>
            </a:r>
            <a:endParaRPr lang="hr-HR" sz="2000" b="1" i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85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340768"/>
            <a:ext cx="7990180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37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764704"/>
            <a:ext cx="7558147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7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696744" cy="476672"/>
          </a:xfrm>
        </p:spPr>
        <p:txBody>
          <a:bodyPr>
            <a:normAutofit/>
          </a:bodyPr>
          <a:lstStyle/>
          <a:p>
            <a:pPr algn="ctr"/>
            <a:r>
              <a:rPr lang="hr-HR" sz="1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MEĐUNARODNA OBRAZOVNA SURADNJA</a:t>
            </a:r>
            <a:endParaRPr lang="hr-HR" sz="14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55576" y="764704"/>
            <a:ext cx="7992888" cy="5400600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hr-HR" sz="1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Natječaj </a:t>
            </a:r>
            <a:r>
              <a:rPr lang="hr-HR" sz="14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 potporu međunarodnoj suradnji osnovnih i srednjih </a:t>
            </a:r>
            <a:r>
              <a:rPr lang="hr-HR" sz="1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škola</a:t>
            </a:r>
            <a:endParaRPr lang="en-GB" sz="14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" indent="0" algn="ctr">
              <a:buNone/>
            </a:pPr>
            <a:endParaRPr lang="hr-HR" sz="14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hr-H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MZO </a:t>
            </a:r>
            <a:r>
              <a:rPr lang="hr-H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jednom godišnje raspisuje natječaj za potporu međunarodnoj suradnji osnovnih i srednjih škola za suradnju sa školama iz zemalja koje ne sudjeluju u Programu za cjeloživotno učenje (Srbija, BiH, </a:t>
            </a:r>
            <a:r>
              <a:rPr lang="en-GB" sz="1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Crna</a:t>
            </a:r>
            <a:r>
              <a:rPr lang="en-GB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Gora, </a:t>
            </a:r>
            <a:r>
              <a:rPr lang="hr-H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Mađarska, Austrija) </a:t>
            </a:r>
          </a:p>
          <a:p>
            <a:pPr marL="68580" indent="0">
              <a:buNone/>
            </a:pPr>
            <a:endParaRPr lang="hr-HR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1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Cilj</a:t>
            </a:r>
            <a:r>
              <a:rPr lang="hr-HR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1"/>
            <a:r>
              <a:rPr lang="hr-H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jačanje prekogranične suradnje škola</a:t>
            </a:r>
          </a:p>
          <a:p>
            <a:pPr lvl="1"/>
            <a:r>
              <a:rPr lang="hr-H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razvijanje inovativnih pristupa podučavanju i obrazovanju o europskim vrijednostima te suradnja s učenicima pripadnicima hrvatske manjine u inozemstvu</a:t>
            </a:r>
          </a:p>
          <a:p>
            <a:pPr lvl="1"/>
            <a:r>
              <a:rPr lang="hr-H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projektne aktivnosti mogu sadržavati razmjenu učenika, posjete, međunarodnu prezentaciju nacionalnih i kulturnih dobara i dr.</a:t>
            </a:r>
          </a:p>
          <a:p>
            <a:pPr marL="365760" lvl="1" indent="0">
              <a:buNone/>
            </a:pPr>
            <a:endParaRPr lang="hr-HR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hr-H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Natječaj se raspisuje </a:t>
            </a:r>
            <a:r>
              <a:rPr lang="hr-HR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tijekom travnja </a:t>
            </a:r>
            <a:r>
              <a:rPr lang="hr-H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 projekte koji će se provoditi u sljedećoj školskoj godini</a:t>
            </a:r>
            <a:endParaRPr lang="en-GB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hr-H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Iznos financijske potpore – </a:t>
            </a:r>
            <a:r>
              <a:rPr lang="en-GB" sz="1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20.000,00 </a:t>
            </a:r>
            <a:r>
              <a:rPr lang="en-GB" sz="1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kn</a:t>
            </a:r>
            <a:endParaRPr lang="hr-HR" sz="14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" indent="0">
              <a:buNone/>
            </a:pPr>
            <a:r>
              <a:rPr lang="hr-H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endParaRPr lang="en-GB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" indent="0">
              <a:buNone/>
            </a:pPr>
            <a:r>
              <a:rPr lang="hr-HR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www.mzos.hr &gt;</a:t>
            </a:r>
            <a:r>
              <a:rPr lang="en-GB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Međunarodna suradnja &gt;</a:t>
            </a:r>
            <a:r>
              <a:rPr lang="en-GB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Međunarodna suradnja škola</a:t>
            </a:r>
          </a:p>
          <a:p>
            <a:pPr marL="68580" indent="0">
              <a:buNone/>
            </a:pPr>
            <a:r>
              <a:rPr lang="hr-H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</a:p>
          <a:p>
            <a:pPr marL="68580" indent="0">
              <a:buNone/>
            </a:pPr>
            <a:endParaRPr lang="vi-VN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vi-VN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8580" indent="0">
              <a:buNone/>
            </a:pPr>
            <a:endParaRPr lang="hr-H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20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27584" y="764704"/>
            <a:ext cx="8136904" cy="5472608"/>
          </a:xfrm>
        </p:spPr>
        <p:txBody>
          <a:bodyPr>
            <a:normAutofit fontScale="85000" lnSpcReduction="10000"/>
          </a:bodyPr>
          <a:lstStyle/>
          <a:p>
            <a:pPr marL="68580" indent="0" algn="ctr">
              <a:buNone/>
            </a:pPr>
            <a:r>
              <a:rPr lang="hr-HR" sz="21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ACES mreža</a:t>
            </a:r>
          </a:p>
          <a:p>
            <a:pPr marL="68580" indent="0">
              <a:buNone/>
            </a:pPr>
            <a:endParaRPr lang="vi-VN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vi-VN" sz="1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hr-HR" sz="1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cademy</a:t>
            </a:r>
            <a:r>
              <a:rPr lang="hr-H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r-HR" sz="1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</a:t>
            </a:r>
            <a:r>
              <a:rPr lang="hr-H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vi-VN" sz="1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hr-HR" sz="1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entral</a:t>
            </a:r>
            <a:r>
              <a:rPr lang="hr-H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vi-VN" sz="1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hr-HR" sz="1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uropean</a:t>
            </a:r>
            <a:r>
              <a:rPr lang="hr-H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vi-VN" sz="1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hr-HR" sz="1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chools</a:t>
            </a:r>
            <a:r>
              <a:rPr lang="vi-VN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vi-VN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mreža </a:t>
            </a:r>
            <a:r>
              <a:rPr lang="hr-H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koju su </a:t>
            </a:r>
            <a:r>
              <a:rPr lang="vi-VN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2006</a:t>
            </a:r>
            <a:r>
              <a:rPr lang="vi-VN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godine </a:t>
            </a:r>
            <a:r>
              <a:rPr lang="vi-VN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inicira</a:t>
            </a:r>
            <a:r>
              <a:rPr lang="hr-H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</a:t>
            </a:r>
            <a:r>
              <a:rPr lang="vi-VN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Interkultur</a:t>
            </a:r>
            <a:r>
              <a:rPr lang="hr-H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</a:t>
            </a:r>
            <a:r>
              <a:rPr lang="vi-VN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  <a:r>
              <a:rPr lang="hr-H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vi-VN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cent</a:t>
            </a:r>
            <a:r>
              <a:rPr lang="hr-H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vi-VN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 </a:t>
            </a:r>
            <a:r>
              <a:rPr lang="vi-VN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 Beča pod pokroviteljstvom Zaklade </a:t>
            </a:r>
            <a:r>
              <a:rPr lang="vi-VN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Erste</a:t>
            </a:r>
            <a:endParaRPr lang="hr-H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en-GB" sz="14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Cilj</a:t>
            </a:r>
            <a:r>
              <a:rPr lang="en-GB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GB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vi-VN" sz="14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multilateraln</a:t>
            </a:r>
            <a:r>
              <a:rPr lang="en-GB" sz="14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vi-VN" sz="14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suradnj</a:t>
            </a:r>
            <a:r>
              <a:rPr lang="en-GB" sz="14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vi-VN" sz="14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vi-VN" sz="1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osnovnih i srednjih </a:t>
            </a:r>
            <a:r>
              <a:rPr lang="vi-VN" sz="14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škola </a:t>
            </a:r>
            <a:r>
              <a:rPr lang="vi-VN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 svrhom promoviranja ideje "europskih vrijednosti" </a:t>
            </a:r>
            <a:r>
              <a:rPr lang="hr-H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vi-VN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vi-VN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multikulturalnost, međusobno razumijevanje, solidarnost i mirni suživot svih </a:t>
            </a:r>
            <a:r>
              <a:rPr lang="vi-VN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građana Europe</a:t>
            </a:r>
            <a:endParaRPr lang="vi-VN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endParaRPr lang="vi-VN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vi-VN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Uz Hrvatsku, članice ACES-a su: Albanija, Austrija, BiH, Bugarska, Crna Gora, Češka, Kosovo, Mađarska, Makedonija, </a:t>
            </a:r>
            <a:r>
              <a:rPr lang="vi-VN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Rumunjska</a:t>
            </a:r>
            <a:r>
              <a:rPr lang="vi-VN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Slovačka, Slovenija i </a:t>
            </a:r>
            <a:r>
              <a:rPr lang="vi-VN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Srbija</a:t>
            </a:r>
            <a:endParaRPr lang="hr-H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hr-HR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vi-VN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 </a:t>
            </a:r>
            <a:r>
              <a:rPr lang="vi-VN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projektu </a:t>
            </a:r>
            <a:r>
              <a:rPr lang="vi-VN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pravo </a:t>
            </a:r>
            <a:r>
              <a:rPr lang="vi-VN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sudjelovanja imaju </a:t>
            </a:r>
            <a:r>
              <a:rPr lang="vi-VN" sz="1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učenici od </a:t>
            </a:r>
            <a:r>
              <a:rPr lang="vi-VN" sz="1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 </a:t>
            </a:r>
            <a:r>
              <a:rPr lang="vi-VN" sz="1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</a:t>
            </a:r>
            <a:r>
              <a:rPr lang="vi-VN" sz="1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17 godina</a:t>
            </a:r>
            <a:endParaRPr lang="vi-VN" sz="1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vi-VN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vi-VN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Prijave </a:t>
            </a:r>
            <a:r>
              <a:rPr lang="vi-VN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šalju elektronskim putem popunjavanjem prijavnog obrasca na </a:t>
            </a:r>
            <a:r>
              <a:rPr lang="vi-VN" sz="1400" b="1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www.aces.or.at</a:t>
            </a:r>
            <a:endParaRPr lang="hr-HR" sz="1400" b="1" dirty="0" smtClean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8580" indent="0" algn="just">
              <a:buNone/>
            </a:pPr>
            <a:endParaRPr lang="hr-HR" sz="1400" b="1" dirty="0" smtClean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vi-VN" sz="1400" b="1" dirty="0" smtClean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vi-VN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Radni jezik projekta </a:t>
            </a:r>
            <a:r>
              <a:rPr lang="en-GB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vi-VN" sz="14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engleski</a:t>
            </a:r>
            <a:endParaRPr lang="vi-VN" sz="14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hr-H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vi-VN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Informacija </a:t>
            </a:r>
            <a:r>
              <a:rPr lang="vi-VN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objavi natječaja </a:t>
            </a:r>
            <a:r>
              <a:rPr lang="vi-VN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objavljuje </a:t>
            </a:r>
            <a:r>
              <a:rPr lang="vi-VN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</a:t>
            </a:r>
            <a:r>
              <a:rPr lang="vi-VN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mrežnim </a:t>
            </a:r>
            <a:r>
              <a:rPr lang="vi-VN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stranicama </a:t>
            </a:r>
            <a:r>
              <a:rPr lang="vi-VN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MZO-a</a:t>
            </a:r>
            <a:endParaRPr lang="vi-VN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endParaRPr lang="vi-VN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vi-VN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 pronalaženje partnerskih škola </a:t>
            </a:r>
            <a:r>
              <a:rPr lang="vi-VN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</a:t>
            </a:r>
            <a:r>
              <a:rPr lang="vi-VN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mrežnoj stranici ACES-a dostupan je </a:t>
            </a:r>
            <a:r>
              <a:rPr lang="vi-VN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alat </a:t>
            </a:r>
            <a:r>
              <a:rPr lang="vi-VN" sz="1400" i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"Partner finder</a:t>
            </a:r>
            <a:r>
              <a:rPr lang="vi-VN" sz="1400" i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"</a:t>
            </a:r>
            <a:endParaRPr lang="hr-HR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8580" indent="0" algn="just">
              <a:buNone/>
            </a:pPr>
            <a:endParaRPr lang="hr-HR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8580" indent="0" algn="just">
              <a:buNone/>
            </a:pPr>
            <a:endParaRPr lang="vi-VN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8580" indent="0">
              <a:buNone/>
            </a:pPr>
            <a:endParaRPr lang="vi-VN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8580" indent="0">
              <a:buNone/>
            </a:pPr>
            <a:endParaRPr lang="hr-H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80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55576" y="476672"/>
            <a:ext cx="8352928" cy="6192688"/>
          </a:xfrm>
        </p:spPr>
        <p:txBody>
          <a:bodyPr>
            <a:normAutofit fontScale="47500" lnSpcReduction="20000"/>
          </a:bodyPr>
          <a:lstStyle/>
          <a:p>
            <a:pPr marL="68580" indent="0">
              <a:buNone/>
            </a:pPr>
            <a:endParaRPr lang="hr-HR" sz="2000" b="1" dirty="0" smtClean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8580" indent="0" algn="ctr">
              <a:buNone/>
            </a:pPr>
            <a:r>
              <a:rPr lang="vi-VN" sz="3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ASPNet MREŽA</a:t>
            </a:r>
            <a:endParaRPr lang="en-GB" sz="3400" b="1" dirty="0" smtClean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8580" indent="0" algn="ctr">
              <a:buNone/>
            </a:pPr>
            <a:endParaRPr lang="hr-HR" sz="3400" b="1" dirty="0" smtClean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8580" indent="0" algn="just">
              <a:buNone/>
            </a:pPr>
            <a:r>
              <a:rPr lang="vi-VN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UNESCO </a:t>
            </a:r>
            <a:r>
              <a:rPr lang="en-GB" sz="18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mreža</a:t>
            </a:r>
            <a:r>
              <a:rPr lang="en-GB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vi-VN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–promicanj</a:t>
            </a:r>
            <a:r>
              <a:rPr lang="en-GB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vi-VN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vi-VN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načela</a:t>
            </a:r>
            <a:r>
              <a:rPr lang="hr-HR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vi-VN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UNESCO-a</a:t>
            </a:r>
            <a:r>
              <a:rPr lang="vi-VN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unaprjeđivanja mira i međunarodne suradnje promicanjem obrazovanja, znanosti i kulture u </a:t>
            </a:r>
            <a:r>
              <a:rPr lang="vi-VN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školama</a:t>
            </a:r>
            <a:endParaRPr lang="vi-VN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8580" indent="0">
              <a:buNone/>
            </a:pPr>
            <a:r>
              <a:rPr lang="vi-VN" sz="2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Četiri </a:t>
            </a:r>
            <a:r>
              <a:rPr lang="vi-VN" sz="2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glavne teme u okviru rada ASPNet mreže škola su:</a:t>
            </a:r>
          </a:p>
          <a:p>
            <a:pPr marL="612775">
              <a:buFont typeface="Wingdings" panose="05000000000000000000" pitchFamily="2" charset="2"/>
              <a:buChar char="Ø"/>
            </a:pPr>
            <a:r>
              <a:rPr lang="en-GB" sz="2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vi-VN" sz="23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uloga </a:t>
            </a:r>
            <a:r>
              <a:rPr lang="vi-VN" sz="23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Ujedinjenih naroda u svijetu i osvješćivanje brige za svijet oko </a:t>
            </a:r>
            <a:r>
              <a:rPr lang="vi-VN" sz="23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nas</a:t>
            </a:r>
            <a:endParaRPr lang="vi-VN" sz="23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12775">
              <a:buFont typeface="Wingdings" panose="05000000000000000000" pitchFamily="2" charset="2"/>
              <a:buChar char="Ø"/>
            </a:pPr>
            <a:r>
              <a:rPr lang="en-GB" sz="23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vi-VN" sz="23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obrazovanje </a:t>
            </a:r>
            <a:r>
              <a:rPr lang="vi-VN" sz="23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 održivi </a:t>
            </a:r>
            <a:r>
              <a:rPr lang="vi-VN" sz="23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razvoj</a:t>
            </a:r>
            <a:endParaRPr lang="vi-VN" sz="23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12775">
              <a:buFont typeface="Wingdings" panose="05000000000000000000" pitchFamily="2" charset="2"/>
              <a:buChar char="Ø"/>
            </a:pPr>
            <a:r>
              <a:rPr lang="en-GB" sz="23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vi-VN" sz="23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mir </a:t>
            </a:r>
            <a:r>
              <a:rPr lang="vi-VN" sz="23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ljudska </a:t>
            </a:r>
            <a:r>
              <a:rPr lang="vi-VN" sz="23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prava</a:t>
            </a:r>
            <a:endParaRPr lang="vi-VN" sz="23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12775">
              <a:buFont typeface="Wingdings" panose="05000000000000000000" pitchFamily="2" charset="2"/>
              <a:buChar char="Ø"/>
            </a:pPr>
            <a:r>
              <a:rPr lang="en-GB" sz="23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vi-VN" sz="23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interkulturalno učenje</a:t>
            </a:r>
            <a:endParaRPr lang="vi-VN" sz="23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8580" indent="0">
              <a:buNone/>
            </a:pPr>
            <a:endParaRPr lang="hr-HR" sz="1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8580" indent="0">
              <a:buNone/>
            </a:pPr>
            <a:r>
              <a:rPr lang="vi-VN" sz="2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Uključivanje </a:t>
            </a:r>
            <a:r>
              <a:rPr lang="vi-VN" sz="2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 ASPNet mrežu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vi-VN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Sve odgojno-obrazovne ustanove mogu podnijeti zahtjev za pristupanje ASPNet </a:t>
            </a:r>
            <a:r>
              <a:rPr lang="vi-VN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mreži</a:t>
            </a:r>
            <a:endParaRPr lang="hr-HR" sz="2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vi-VN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Ravnatelj </a:t>
            </a:r>
            <a:r>
              <a:rPr lang="vi-VN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škole treba ispuniti prijavni obrazac zahtjeva za članstvo u ASPNet </a:t>
            </a:r>
            <a:r>
              <a:rPr lang="vi-VN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mreži </a:t>
            </a:r>
            <a:endParaRPr lang="en-GB" sz="2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hr-HR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vi-VN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rijave </a:t>
            </a:r>
            <a:r>
              <a:rPr lang="vi-VN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šalju </a:t>
            </a:r>
            <a:r>
              <a:rPr lang="vi-VN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Nacionalno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</a:t>
            </a:r>
            <a:r>
              <a:rPr lang="vi-VN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koordinator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</a:t>
            </a:r>
            <a:r>
              <a:rPr lang="vi-VN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vi-VN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 UNESCO ASPNet </a:t>
            </a:r>
            <a:r>
              <a:rPr lang="vi-VN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mrežu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MZO 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</a:t>
            </a:r>
            <a:r>
              <a:rPr lang="vi-VN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kontakt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vi-VN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prijavni </a:t>
            </a:r>
            <a:r>
              <a:rPr lang="vi-VN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obrasci i detaljne upute dostupni na mrežnim stranicama </a:t>
            </a:r>
            <a:r>
              <a:rPr lang="vi-VN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www.mzos.hr</a:t>
            </a: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hr-HR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vi-VN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Škola dobiva </a:t>
            </a:r>
            <a:r>
              <a:rPr lang="vi-VN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certifikat za sudjelovanje u mreži, članstvo je besplatno, trogodišnje i </a:t>
            </a:r>
            <a:r>
              <a:rPr lang="vi-VN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obnovljivo</a:t>
            </a:r>
            <a:endParaRPr lang="vi-VN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8580" indent="0">
              <a:buNone/>
            </a:pPr>
            <a:endParaRPr lang="hr-HR" sz="1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8580" indent="0">
              <a:buNone/>
            </a:pPr>
            <a:r>
              <a:rPr lang="vi-VN" sz="2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Uključenjem </a:t>
            </a:r>
            <a:r>
              <a:rPr lang="vi-VN" sz="2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 UNESCO ASPNet mrežu škola stječe pravo na: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vi-VN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pristup </a:t>
            </a:r>
            <a:r>
              <a:rPr lang="vi-VN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svim informacijama i radnim materijalima objavljenim na mrežnim stranicama UNESCO ASPNet </a:t>
            </a:r>
            <a:r>
              <a:rPr lang="vi-VN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mreže</a:t>
            </a:r>
            <a:endParaRPr lang="vi-VN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vi-VN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sudjelovanje </a:t>
            </a:r>
            <a:r>
              <a:rPr lang="vi-VN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 inicijativama UNESCO-a (projektima, kampanjama, natječajima) i </a:t>
            </a:r>
            <a:r>
              <a:rPr lang="vi-VN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aktivnostima </a:t>
            </a:r>
            <a:r>
              <a:rPr lang="vi-VN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vrednovanja </a:t>
            </a:r>
            <a:r>
              <a:rPr lang="vi-VN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materijala </a:t>
            </a:r>
            <a:r>
              <a:rPr lang="vi-VN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</a:t>
            </a:r>
            <a:r>
              <a:rPr lang="vi-VN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projekata</a:t>
            </a:r>
            <a:endParaRPr lang="vi-VN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vi-VN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korištenje </a:t>
            </a:r>
            <a:r>
              <a:rPr lang="vi-VN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ASPNet logotipa na plakatima, </a:t>
            </a:r>
            <a:r>
              <a:rPr lang="vi-VN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letcima </a:t>
            </a:r>
            <a:r>
              <a:rPr lang="vi-VN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svim školskim </a:t>
            </a:r>
            <a:r>
              <a:rPr lang="vi-VN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dokumentima</a:t>
            </a:r>
            <a:endParaRPr lang="vi-VN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vi-VN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sudjelovanje </a:t>
            </a:r>
            <a:r>
              <a:rPr lang="vi-VN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godišnjem sastanku ASPNet </a:t>
            </a:r>
            <a:r>
              <a:rPr lang="vi-VN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koordinatora</a:t>
            </a:r>
            <a:endParaRPr lang="vi-VN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8580" indent="0">
              <a:buNone/>
            </a:pPr>
            <a:endParaRPr lang="hr-HR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8580" indent="0">
              <a:buNone/>
            </a:pPr>
            <a:endParaRPr lang="vi-VN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8580" indent="0">
              <a:buNone/>
            </a:pPr>
            <a:endParaRPr lang="hr-H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02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692696"/>
            <a:ext cx="7344816" cy="57606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r-HR" sz="15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Natječaj </a:t>
            </a:r>
            <a:r>
              <a:rPr lang="hr-HR" sz="15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 dodjelu bespovratnih sredstava projektima udruga u području izvaninstitucionalnoga odgoja i obrazovanja djece i </a:t>
            </a:r>
            <a:r>
              <a:rPr lang="hr-HR" sz="15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mladih</a:t>
            </a:r>
            <a:endParaRPr lang="en-GB" sz="15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hr-H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Područja </a:t>
            </a:r>
            <a:r>
              <a:rPr lang="hr-HR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prijave: </a:t>
            </a:r>
          </a:p>
          <a:p>
            <a:r>
              <a:rPr lang="hr-HR" sz="13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Promicanje </a:t>
            </a:r>
            <a:r>
              <a:rPr lang="hr-HR" sz="1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jednakopravnosti, socijalne uključenosti te očuvanja nacionalnoga i lokalnog identiteta</a:t>
            </a:r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GB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 </a:t>
            </a:r>
            <a:r>
              <a:rPr lang="hr-HR" sz="13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potpodručja</a:t>
            </a:r>
            <a:r>
              <a:rPr lang="hr-HR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</a:p>
          <a:p>
            <a:r>
              <a:rPr lang="hr-HR" sz="13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Unapređenje </a:t>
            </a:r>
            <a:r>
              <a:rPr lang="hr-HR" sz="1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kvalitete života djece i mladih </a:t>
            </a:r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GB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  <a:r>
              <a:rPr lang="hr-HR" sz="13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potpodručja</a:t>
            </a:r>
            <a:r>
              <a:rPr lang="hr-HR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endParaRPr lang="en-GB" sz="13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hr-HR" sz="1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Prijava </a:t>
            </a:r>
            <a:r>
              <a:rPr lang="hr-HR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projekta u partnerstvu </a:t>
            </a:r>
            <a:r>
              <a:rPr lang="hr-HR" sz="13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obvezna je s najmanje jednom odgojno-obrazovnom ustanovom</a:t>
            </a:r>
            <a:r>
              <a:rPr lang="hr-HR" sz="1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</a:t>
            </a:r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županiji/općini/gradu </a:t>
            </a:r>
            <a:r>
              <a:rPr lang="hr-HR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kojoj se projekt provodi </a:t>
            </a:r>
          </a:p>
          <a:p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Partneri </a:t>
            </a:r>
            <a:r>
              <a:rPr lang="hr-HR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nositelja projekta sudjeluju u izradi i provedbi projekta te su </a:t>
            </a:r>
            <a:r>
              <a:rPr lang="hr-HR" sz="13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planirani troškovi partnera na provedbi projektnih aktivnosti prihvatljivi</a:t>
            </a:r>
            <a:r>
              <a:rPr lang="hr-HR" sz="13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jednako kao i troškovi korisnika bespovratnih sredstava </a:t>
            </a:r>
          </a:p>
          <a:p>
            <a:pPr marL="0" indent="0">
              <a:buNone/>
            </a:pPr>
            <a:endParaRPr lang="hr-HR" sz="1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Ukupna </a:t>
            </a:r>
            <a:r>
              <a:rPr lang="hr-HR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planirana vrijednost </a:t>
            </a:r>
            <a:r>
              <a:rPr lang="en-GB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hr-HR" sz="13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atječaja</a:t>
            </a:r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3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 do 10 </a:t>
            </a:r>
            <a:r>
              <a:rPr lang="en-GB" sz="1300" b="1" dirty="0" err="1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milijuna</a:t>
            </a:r>
            <a:r>
              <a:rPr lang="hr-HR" sz="13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300" b="1" dirty="0" err="1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kuna</a:t>
            </a:r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hr-HR" sz="1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najmanji </a:t>
            </a:r>
            <a:r>
              <a:rPr lang="hr-HR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iznos </a:t>
            </a:r>
            <a:r>
              <a:rPr lang="en-GB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50.000,00</a:t>
            </a:r>
            <a:r>
              <a:rPr lang="hr-HR" sz="13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GB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hr-HR" sz="1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najveći </a:t>
            </a:r>
            <a:r>
              <a:rPr lang="hr-HR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iznos </a:t>
            </a:r>
            <a:r>
              <a:rPr lang="en-GB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200.000,00</a:t>
            </a:r>
            <a:r>
              <a:rPr lang="hr-HR" sz="13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GB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hr-HR" sz="1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pl-P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Natječaj se objavljuje na mrežnim stranicama </a:t>
            </a:r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MZO-a </a:t>
            </a:r>
            <a:r>
              <a:rPr lang="hr-HR" sz="13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tijekom ožujka, </a:t>
            </a:r>
            <a:r>
              <a:rPr lang="hr-HR" sz="13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provedba projekata započinje tijekom naredne školske godine</a:t>
            </a:r>
            <a:endParaRPr lang="hr-HR" sz="13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56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403648" y="836712"/>
            <a:ext cx="7488832" cy="56166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1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Javni poziv za godišnju nagradu “Luka </a:t>
            </a:r>
            <a:r>
              <a:rPr lang="hr-HR" sz="1400" b="1" dirty="0" err="1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Ritz</a:t>
            </a:r>
            <a:r>
              <a:rPr lang="hr-HR" sz="1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za promicanje tolerancije i škole bez nasilja </a:t>
            </a:r>
          </a:p>
          <a:p>
            <a:pPr marL="0" indent="0">
              <a:buNone/>
            </a:pPr>
            <a:endParaRPr lang="hr-HR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hr-HR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Javni poziv </a:t>
            </a:r>
            <a:r>
              <a:rPr lang="hr-HR" sz="13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objavlj</a:t>
            </a:r>
            <a:r>
              <a:rPr lang="en-GB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 </a:t>
            </a:r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mrežnim stranicama </a:t>
            </a:r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MZO-a </a:t>
            </a:r>
            <a:r>
              <a:rPr lang="en-GB" sz="13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26. </a:t>
            </a:r>
            <a:r>
              <a:rPr lang="en-GB" sz="1300" dirty="0" err="1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listopada</a:t>
            </a:r>
            <a:r>
              <a:rPr lang="en-GB" sz="13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2016.</a:t>
            </a:r>
            <a:r>
              <a:rPr lang="en-GB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sz="13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</a:t>
            </a:r>
            <a:r>
              <a:rPr lang="hr-HR" sz="13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traje do </a:t>
            </a:r>
            <a:r>
              <a:rPr lang="en-GB" sz="13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14. </a:t>
            </a:r>
            <a:r>
              <a:rPr lang="hr-HR" sz="13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travnja</a:t>
            </a:r>
            <a:r>
              <a:rPr lang="en-GB" sz="13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2017.</a:t>
            </a:r>
            <a:endParaRPr lang="hr-HR" sz="1300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hr-HR" sz="1300" dirty="0" smtClean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hr-HR" sz="13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Prijavitelji:</a:t>
            </a:r>
            <a:r>
              <a:rPr lang="hr-HR" sz="13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osnovne i srednje škole, učenički domovi</a:t>
            </a:r>
            <a:endParaRPr lang="en-GB" sz="13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hr-HR" sz="13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Nagrada je namijenjena po jednom učeniku/učenici osnovne</a:t>
            </a:r>
            <a:r>
              <a:rPr lang="en-GB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srednje škole </a:t>
            </a:r>
            <a:r>
              <a:rPr lang="en-GB" sz="13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3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učeničkog</a:t>
            </a:r>
            <a:r>
              <a:rPr lang="en-GB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3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doma</a:t>
            </a:r>
            <a:r>
              <a:rPr lang="en-GB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 promicanje tolerancije, humanoga i nenasilnog ponašanja te njegovanja pozitivnog odnosa među učenicima i odraslim osobama</a:t>
            </a:r>
          </a:p>
          <a:p>
            <a:pPr marL="0" indent="0">
              <a:buNone/>
            </a:pPr>
            <a:endParaRPr lang="hr-HR" sz="13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hr-HR" sz="13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Učenik</a:t>
            </a:r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jednogodišnja stipendija u iznosu od 12.000,00 kn, posebno priznanje i statua</a:t>
            </a:r>
          </a:p>
          <a:p>
            <a:r>
              <a:rPr lang="hr-HR" sz="13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Škola/učenički dom</a:t>
            </a:r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posebno </a:t>
            </a:r>
            <a:r>
              <a:rPr lang="hr-HR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priznanje</a:t>
            </a:r>
            <a:endParaRPr lang="en-GB" sz="13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13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Dodjela</a:t>
            </a:r>
            <a:r>
              <a:rPr lang="en-GB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3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nagrade</a:t>
            </a:r>
            <a:r>
              <a:rPr lang="en-GB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 </a:t>
            </a:r>
            <a:r>
              <a:rPr lang="en-GB" sz="13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lipnju</a:t>
            </a:r>
            <a:r>
              <a:rPr lang="en-GB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2017.</a:t>
            </a:r>
            <a:endParaRPr lang="hr-HR" sz="13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hr-HR" sz="1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42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59832" y="2132856"/>
            <a:ext cx="5109295" cy="3240360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hr-HR" sz="22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Ivana Pilko</a:t>
            </a:r>
          </a:p>
          <a:p>
            <a:pPr marL="68580" indent="0">
              <a:buNone/>
            </a:pPr>
            <a:r>
              <a:rPr lang="hr-HR" sz="1500" dirty="0" smtClean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Ministarstvo </a:t>
            </a:r>
            <a:r>
              <a:rPr lang="hr-HR" sz="1500" dirty="0" smtClean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znanosti</a:t>
            </a:r>
            <a:r>
              <a:rPr lang="en-GB" sz="1500" dirty="0" smtClean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500" dirty="0" err="1" smtClean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hr-HR" sz="1500" dirty="0" smtClean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obrazovanja</a:t>
            </a:r>
            <a:endParaRPr lang="hr-HR" sz="1500" dirty="0" smtClean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68630" lvl="1" indent="0">
              <a:buNone/>
            </a:pPr>
            <a:r>
              <a:rPr lang="hr-HR" sz="1300" dirty="0" smtClean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Uprava za stand</a:t>
            </a:r>
            <a:r>
              <a:rPr lang="hr-HR" sz="13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hr-HR" sz="1300" dirty="0" smtClean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rd, strategije i posebne programe</a:t>
            </a:r>
          </a:p>
          <a:p>
            <a:pPr marL="468630" lvl="1" indent="0">
              <a:buNone/>
            </a:pPr>
            <a:r>
              <a:rPr lang="hr-HR" sz="1300" dirty="0" smtClean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Služba za posebne programe, strategije i međunarodnu suradnju</a:t>
            </a:r>
            <a:endParaRPr lang="en-GB" sz="1300" dirty="0" smtClean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" indent="0">
              <a:buNone/>
            </a:pPr>
            <a:endParaRPr lang="en-GB" sz="1500" dirty="0" smtClean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" indent="0">
              <a:buNone/>
            </a:pPr>
            <a:endParaRPr lang="hr-HR" sz="1500" dirty="0" smtClean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" indent="0">
              <a:buNone/>
            </a:pP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01/ 4594 - 404</a:t>
            </a:r>
            <a:endParaRPr lang="hr-HR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" indent="0">
              <a:buNone/>
            </a:pPr>
            <a:r>
              <a:rPr lang="hr-HR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ivana.pilko@mzos.hr</a:t>
            </a:r>
            <a:endParaRPr lang="en-GB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" indent="0">
              <a:buNone/>
            </a:pPr>
            <a:r>
              <a:rPr lang="en-GB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esf@mzos.hr</a:t>
            </a:r>
            <a:endParaRPr lang="en-GB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" indent="0">
              <a:buNone/>
            </a:pPr>
            <a:endParaRPr lang="hr-HR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19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 txBox="1">
            <a:spLocks/>
          </p:cNvSpPr>
          <p:nvPr/>
        </p:nvSpPr>
        <p:spPr>
          <a:xfrm>
            <a:off x="2339752" y="332656"/>
            <a:ext cx="3528392" cy="3404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r-HR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Sadržaj</a:t>
            </a:r>
            <a:endParaRPr lang="hr-HR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Naslov 1"/>
          <p:cNvSpPr txBox="1">
            <a:spLocks/>
          </p:cNvSpPr>
          <p:nvPr/>
        </p:nvSpPr>
        <p:spPr>
          <a:xfrm>
            <a:off x="1122565" y="1772816"/>
            <a:ext cx="6329755" cy="4320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r-H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Natječaji u okviru Europskog socijalnog fonda (ESF)</a:t>
            </a:r>
          </a:p>
        </p:txBody>
      </p:sp>
      <p:sp>
        <p:nvSpPr>
          <p:cNvPr id="8" name="Naslov 1"/>
          <p:cNvSpPr txBox="1">
            <a:spLocks/>
          </p:cNvSpPr>
          <p:nvPr/>
        </p:nvSpPr>
        <p:spPr>
          <a:xfrm>
            <a:off x="1122565" y="2780928"/>
            <a:ext cx="6329755" cy="1368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r-H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hr-H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Međunarodna </a:t>
            </a:r>
            <a:r>
              <a:rPr lang="vi-VN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obrazovna </a:t>
            </a:r>
            <a:r>
              <a:rPr lang="vi-VN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suradnja</a:t>
            </a:r>
            <a:endParaRPr lang="hr-HR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00050" indent="-400050">
              <a:buAutoNum type="romanUcPeriod"/>
            </a:pPr>
            <a:endParaRPr lang="hr-HR" sz="1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vi-VN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Natječaj </a:t>
            </a:r>
            <a:r>
              <a:rPr lang="vi-VN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MZO-a</a:t>
            </a:r>
            <a:endParaRPr lang="hr-HR" sz="12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vi-VN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ACES mreža</a:t>
            </a:r>
            <a:endParaRPr lang="hr-HR" sz="12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vi-VN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ASPNet mreža</a:t>
            </a:r>
            <a:endParaRPr lang="hr-HR" sz="12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Naslov 1"/>
          <p:cNvSpPr txBox="1">
            <a:spLocks/>
          </p:cNvSpPr>
          <p:nvPr/>
        </p:nvSpPr>
        <p:spPr>
          <a:xfrm>
            <a:off x="1122565" y="4797152"/>
            <a:ext cx="6329755" cy="10801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r-H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</a:t>
            </a:r>
            <a:r>
              <a:rPr lang="hr-H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GB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Nacionalni</a:t>
            </a:r>
            <a:r>
              <a:rPr lang="en-GB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natječaji</a:t>
            </a:r>
            <a:endParaRPr lang="en-GB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hr-HR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Suradnja s organizacijama civilnoga društva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Godišnja nagrada “Luka </a:t>
            </a:r>
            <a:r>
              <a:rPr lang="hr-HR" sz="1200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Ritz</a:t>
            </a:r>
            <a:r>
              <a:rPr lang="hr-HR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</a:p>
          <a:p>
            <a:endParaRPr lang="hr-HR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20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772" y="44624"/>
            <a:ext cx="4968552" cy="432048"/>
          </a:xfrm>
        </p:spPr>
        <p:txBody>
          <a:bodyPr>
            <a:normAutofit/>
          </a:bodyPr>
          <a:lstStyle/>
          <a:p>
            <a:r>
              <a:rPr lang="en-GB" sz="18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EUROPSKI SOCIJALNI FOND (ESF)</a:t>
            </a:r>
            <a:endParaRPr lang="hr-HR" sz="1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99592" y="836712"/>
            <a:ext cx="7935224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Poticanje rada s darovitim učenicima na </a:t>
            </a:r>
            <a:r>
              <a:rPr lang="hr-HR" sz="1600" b="1" dirty="0" err="1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predtercijarnoj</a:t>
            </a:r>
            <a:r>
              <a:rPr lang="hr-HR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razini</a:t>
            </a:r>
            <a:endParaRPr lang="en-GB" sz="16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endParaRPr lang="en-GB" sz="16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 algn="just"/>
            <a:r>
              <a:rPr lang="hr-HR" sz="12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Cilj</a:t>
            </a:r>
            <a:r>
              <a:rPr lang="hr-HR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Razvoj potencijala darovitih učenika u skladu s njihovim sklonostima, sposobnostima i interesima </a:t>
            </a:r>
          </a:p>
          <a:p>
            <a:pPr lvl="2" algn="just"/>
            <a:r>
              <a:rPr lang="en-GB" sz="12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hr-HR" sz="1200" b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rijavitelji</a:t>
            </a:r>
            <a:r>
              <a:rPr lang="hr-HR" sz="12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hr-HR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osnovne i srednje škole, jedinice lokalne i regionalne samouprave</a:t>
            </a:r>
            <a:endParaRPr lang="en-GB" sz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 algn="just"/>
            <a:r>
              <a:rPr lang="en-GB" sz="12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Partneri</a:t>
            </a:r>
            <a:r>
              <a:rPr lang="en-GB" sz="1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GB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osnovne</a:t>
            </a:r>
            <a:r>
              <a:rPr lang="en-GB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srednje</a:t>
            </a:r>
            <a:r>
              <a:rPr lang="en-GB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škole</a:t>
            </a:r>
            <a:r>
              <a:rPr lang="en-GB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JL(R)S, </a:t>
            </a:r>
            <a:r>
              <a:rPr lang="en-GB" sz="1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visoka</a:t>
            </a:r>
            <a:r>
              <a:rPr lang="en-GB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učilišta</a:t>
            </a:r>
            <a:r>
              <a:rPr lang="en-GB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sz="1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znanstvene</a:t>
            </a:r>
            <a:r>
              <a:rPr lang="en-GB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organizacije</a:t>
            </a:r>
            <a:r>
              <a:rPr lang="en-GB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udruge, </a:t>
            </a:r>
            <a:r>
              <a:rPr lang="en-GB" sz="1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zadruge</a:t>
            </a:r>
            <a:r>
              <a:rPr lang="en-GB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sz="1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trgovačka</a:t>
            </a:r>
            <a:r>
              <a:rPr lang="en-GB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društva</a:t>
            </a:r>
            <a:endParaRPr lang="en-GB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 algn="just"/>
            <a:r>
              <a:rPr lang="hr-HR" sz="12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Aktivnosti</a:t>
            </a:r>
            <a:r>
              <a:rPr lang="hr-HR" sz="12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pPr lvl="3" algn="just"/>
            <a:r>
              <a:rPr lang="en-GB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rana</a:t>
            </a:r>
            <a:r>
              <a:rPr lang="en-GB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identifikacija</a:t>
            </a:r>
            <a:r>
              <a:rPr lang="en-GB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darovitih</a:t>
            </a:r>
            <a:r>
              <a:rPr lang="en-GB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 </a:t>
            </a:r>
            <a:r>
              <a:rPr lang="en-GB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svim</a:t>
            </a:r>
            <a:r>
              <a:rPr lang="en-GB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područjima</a:t>
            </a:r>
            <a:endParaRPr lang="en-GB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3" algn="just"/>
            <a:r>
              <a:rPr lang="hr-H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jačanje </a:t>
            </a:r>
            <a:r>
              <a:rPr lang="hr-H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kompetencija </a:t>
            </a:r>
            <a:r>
              <a:rPr lang="hr-H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učitelja, nastavnika i stručnih suradnika u odgojno-obrazovnim ustanovama </a:t>
            </a:r>
          </a:p>
          <a:p>
            <a:pPr lvl="3" algn="just"/>
            <a:r>
              <a:rPr lang="hr-H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izrada i implementacija individualiziranih programa</a:t>
            </a:r>
            <a:r>
              <a:rPr lang="en-GB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 novih metoda i oblika rada s darovitim učenicima </a:t>
            </a:r>
          </a:p>
          <a:p>
            <a:pPr lvl="3" algn="just"/>
            <a:r>
              <a:rPr lang="hr-H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provedba izvannastavnih i izvanškolskih aktivnosti za darovite učenike </a:t>
            </a:r>
          </a:p>
          <a:p>
            <a:pPr marL="914400" lvl="2" indent="0" algn="just">
              <a:buNone/>
            </a:pPr>
            <a:endParaRPr lang="hr-HR" sz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 algn="just"/>
            <a:r>
              <a:rPr lang="hr-HR" sz="12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Indikativni iznos: </a:t>
            </a:r>
            <a:r>
              <a:rPr lang="hr-HR" sz="12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10.000.000,00 kn</a:t>
            </a:r>
          </a:p>
          <a:p>
            <a:pPr lvl="3" algn="just"/>
            <a:r>
              <a:rPr lang="hr-HR" sz="11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Najmanji iznos po projektu: </a:t>
            </a:r>
            <a:r>
              <a:rPr lang="hr-HR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400.000,00 kn</a:t>
            </a:r>
          </a:p>
          <a:p>
            <a:pPr lvl="3" algn="just"/>
            <a:r>
              <a:rPr lang="hr-HR" sz="11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Najviši iznos po projektu: </a:t>
            </a:r>
            <a:r>
              <a:rPr lang="hr-HR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1.000.000,00 kn</a:t>
            </a:r>
            <a:endParaRPr lang="hr-HR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51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99592" y="836712"/>
            <a:ext cx="7935224" cy="4608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Poticanje rada s darovitim učenicima na </a:t>
            </a:r>
            <a:r>
              <a:rPr lang="hr-HR" sz="1600" b="1" dirty="0" err="1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predtercijarnoj</a:t>
            </a:r>
            <a:r>
              <a:rPr lang="hr-HR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razini</a:t>
            </a:r>
            <a:endParaRPr lang="en-GB" sz="16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endParaRPr lang="en-GB" sz="16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endParaRPr lang="en-GB" sz="1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/>
            <a:r>
              <a:rPr lang="en-GB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hr-HR" sz="1400" b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bjav</a:t>
            </a:r>
            <a:r>
              <a:rPr lang="en-GB" sz="1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hr-HR" sz="1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GB" sz="14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13.</a:t>
            </a:r>
            <a:r>
              <a:rPr lang="hr-HR" sz="14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listopada 2016.</a:t>
            </a:r>
            <a:endParaRPr lang="en-GB" sz="1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/>
            <a:r>
              <a:rPr lang="en-GB" sz="14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Rok</a:t>
            </a:r>
            <a:r>
              <a:rPr lang="en-GB" sz="1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GB" sz="14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12. </a:t>
            </a:r>
            <a:r>
              <a:rPr lang="en-GB" sz="14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prosinca</a:t>
            </a:r>
            <a:r>
              <a:rPr lang="en-GB" sz="14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2016</a:t>
            </a:r>
            <a:r>
              <a:rPr lang="en-GB" sz="1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do 16 sati </a:t>
            </a:r>
            <a:endParaRPr lang="en-GB" sz="14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 algn="just">
              <a:buNone/>
            </a:pPr>
            <a:r>
              <a:rPr lang="en-GB" sz="14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GB" sz="1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GB" sz="1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Agencija</a:t>
            </a:r>
            <a:r>
              <a:rPr lang="en-GB" sz="1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</a:t>
            </a:r>
            <a:r>
              <a:rPr lang="en-GB" sz="1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strukovno</a:t>
            </a:r>
            <a:r>
              <a:rPr lang="en-GB" sz="1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obrazovanje</a:t>
            </a:r>
            <a:r>
              <a:rPr lang="en-GB" sz="1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obrazovanje</a:t>
            </a:r>
            <a:r>
              <a:rPr lang="en-GB" sz="1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odraslih</a:t>
            </a:r>
            <a:r>
              <a:rPr lang="en-GB" sz="1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1" algn="just"/>
            <a:r>
              <a:rPr lang="en-GB" sz="1400" b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Ugovaranje</a:t>
            </a:r>
            <a:r>
              <a:rPr lang="en-GB" sz="1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GB" sz="1400" dirty="0" err="1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svibanj</a:t>
            </a:r>
            <a:r>
              <a:rPr lang="en-GB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2017.</a:t>
            </a:r>
          </a:p>
          <a:p>
            <a:pPr lvl="1" algn="just"/>
            <a:r>
              <a:rPr lang="pl-PL" sz="1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Trajanje provedbe </a:t>
            </a:r>
            <a:r>
              <a:rPr lang="pl-PL" sz="1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projekata</a:t>
            </a:r>
            <a:r>
              <a:rPr lang="en-GB" sz="1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pl-PL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</a:t>
            </a:r>
            <a:r>
              <a:rPr lang="en-GB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l-PL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en-GB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l-PL" sz="14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 mjeseci</a:t>
            </a:r>
            <a:endParaRPr lang="en-GB" sz="1400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/>
            <a:endParaRPr lang="hr-HR" sz="14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endParaRPr lang="en-GB" sz="16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/>
            <a:r>
              <a:rPr lang="en-GB" sz="13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Prijavitelj</a:t>
            </a:r>
            <a:r>
              <a:rPr lang="en-GB" sz="13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3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može</a:t>
            </a:r>
            <a:r>
              <a:rPr lang="en-GB" sz="13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3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dostaviti</a:t>
            </a:r>
            <a:r>
              <a:rPr lang="en-GB" sz="13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3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jednu</a:t>
            </a:r>
            <a:r>
              <a:rPr lang="en-GB" sz="13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3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prijavu</a:t>
            </a:r>
            <a:endParaRPr lang="en-GB" sz="13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/>
            <a:r>
              <a:rPr lang="en-GB" sz="13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Prijavitelj</a:t>
            </a:r>
            <a:r>
              <a:rPr lang="en-GB" sz="13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3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može</a:t>
            </a:r>
            <a:r>
              <a:rPr lang="en-GB" sz="13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3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istovremeno</a:t>
            </a:r>
            <a:r>
              <a:rPr lang="en-GB" sz="13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3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biti</a:t>
            </a:r>
            <a:r>
              <a:rPr lang="en-GB" sz="13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partner u </a:t>
            </a:r>
            <a:r>
              <a:rPr lang="en-GB" sz="13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drugoj</a:t>
            </a:r>
            <a:r>
              <a:rPr lang="en-GB" sz="13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3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prijavi</a:t>
            </a:r>
            <a:endParaRPr lang="en-GB" sz="13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/>
            <a:r>
              <a:rPr lang="en-GB" sz="13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Partner </a:t>
            </a:r>
            <a:r>
              <a:rPr lang="en-GB" sz="13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može</a:t>
            </a:r>
            <a:r>
              <a:rPr lang="en-GB" sz="13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3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sudjelovati</a:t>
            </a:r>
            <a:r>
              <a:rPr lang="en-GB" sz="13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 </a:t>
            </a:r>
            <a:r>
              <a:rPr lang="en-GB" sz="13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više</a:t>
            </a:r>
            <a:r>
              <a:rPr lang="en-GB" sz="13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3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projekata</a:t>
            </a:r>
            <a:endParaRPr lang="en-GB" sz="13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80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128" y="692696"/>
            <a:ext cx="7848872" cy="35283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Element 2. Jačanje kompetencija učitelja, nastavnika i stručnih suradnika u osnovnim i srednjim školama </a:t>
            </a:r>
            <a:endParaRPr lang="hr-H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GB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hr-H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Stručno </a:t>
            </a:r>
            <a:r>
              <a:rPr lang="hr-H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usavršavanje učitelja, nastavnika i stručnih suradnika vezano za: </a:t>
            </a:r>
            <a:endParaRPr lang="en-GB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hr-H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hr-H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procjenu </a:t>
            </a:r>
            <a:r>
              <a:rPr lang="hr-H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osobina i identifikaciju darovite djece i učenika </a:t>
            </a:r>
          </a:p>
          <a:p>
            <a:pPr lvl="1"/>
            <a:r>
              <a:rPr lang="hr-H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izradu </a:t>
            </a:r>
            <a:r>
              <a:rPr lang="hr-H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individualiziranih programa za darovitu djecu </a:t>
            </a:r>
          </a:p>
          <a:p>
            <a:pPr lvl="1"/>
            <a:r>
              <a:rPr lang="hr-H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unapređenje </a:t>
            </a:r>
            <a:r>
              <a:rPr lang="hr-H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mentorskoga rada učitelja, nastavnika i stručnih suradnika s darovitim učenicima </a:t>
            </a:r>
          </a:p>
          <a:p>
            <a:pPr lvl="1"/>
            <a:r>
              <a:rPr lang="hr-H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razvoj </a:t>
            </a:r>
            <a:r>
              <a:rPr lang="hr-H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metoda i oblika rada prilagođenih za rad s darovitom djecom </a:t>
            </a:r>
          </a:p>
          <a:p>
            <a:pPr lvl="1"/>
            <a:r>
              <a:rPr lang="hr-H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studijske </a:t>
            </a:r>
            <a:r>
              <a:rPr lang="hr-H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posjete u zemlje koje mogu poslužiti kao primjer dobre prakse rada s darovitim učenicima </a:t>
            </a:r>
          </a:p>
          <a:p>
            <a:pPr marL="0" indent="0">
              <a:buNone/>
            </a:pPr>
            <a:endParaRPr lang="en-GB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19379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2495" y="764704"/>
            <a:ext cx="7848872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Element </a:t>
            </a:r>
            <a:r>
              <a:rPr lang="hr-HR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Izrada i provedba individualiziranih programa rada te novih metoda i oblika rada, praćenja i poticanja (potencijalno) darovitih učenika </a:t>
            </a:r>
            <a:endParaRPr lang="en-GB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hr-HR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hr-H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provedba </a:t>
            </a:r>
            <a:r>
              <a:rPr lang="hr-H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postupaka utvrđivanja darovitosti </a:t>
            </a:r>
          </a:p>
          <a:p>
            <a:pPr lvl="1"/>
            <a:r>
              <a:rPr lang="it-IT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izrada </a:t>
            </a:r>
            <a:r>
              <a:rPr 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provedba individualiziranih programa za darovite učenike po pojedinim područjima </a:t>
            </a:r>
            <a:r>
              <a:rPr lang="it-IT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darovitosti </a:t>
            </a:r>
            <a:endParaRPr lang="it-IT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hr-H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osmišljavanje </a:t>
            </a:r>
            <a:r>
              <a:rPr lang="hr-H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provedba novih metoda i oblika rada s darovitim učenicima </a:t>
            </a:r>
          </a:p>
          <a:p>
            <a:pPr lvl="1"/>
            <a:r>
              <a:rPr lang="hr-H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izrada </a:t>
            </a:r>
            <a:r>
              <a:rPr lang="hr-H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provedba fakultativnih programa te izvannastavnih i izvanškolskih aktivnosti za </a:t>
            </a:r>
            <a:endParaRPr lang="en-GB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hr-H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osmišljavanje </a:t>
            </a:r>
            <a:r>
              <a:rPr lang="hr-H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provedba ostalih odgojno-obrazovnih aktivnosti, programa, istraživačkih projekata i projektnih zadataka </a:t>
            </a:r>
          </a:p>
          <a:p>
            <a:pPr lvl="1"/>
            <a:r>
              <a:rPr lang="hr-H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izrada </a:t>
            </a:r>
            <a:r>
              <a:rPr lang="hr-H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nastavnih i didaktičkih materijala, audio-vizualnih i interaktivnih materijala, razvoj alata za e-učenje te ostalih sadržaja </a:t>
            </a:r>
          </a:p>
          <a:p>
            <a:pPr lvl="1"/>
            <a:r>
              <a:rPr lang="hr-H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uspostava </a:t>
            </a:r>
            <a:r>
              <a:rPr lang="hr-H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mehanizama suradnje sa stručnjacima iz područja interesa (npr. poslovnim sektorom) </a:t>
            </a:r>
          </a:p>
          <a:p>
            <a:pPr lvl="1"/>
            <a:r>
              <a:rPr lang="hr-H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izrada </a:t>
            </a:r>
            <a:r>
              <a:rPr lang="hr-H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modela praćenja darovitih učenika u sustavu obrazovanja (broj identificiranih darovitih učenika, broj educiranih odgojno-obrazovnih radnika, broj i vrsta odgojno-obrazovnih ustanova, broj individualiziranih programa rada s darovitim učenicima) </a:t>
            </a:r>
          </a:p>
          <a:p>
            <a:pPr marL="0" indent="0">
              <a:buNone/>
            </a:pPr>
            <a:endParaRPr lang="hr-HR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52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99592" y="836712"/>
            <a:ext cx="7935224" cy="5760640"/>
          </a:xfrm>
        </p:spPr>
        <p:txBody>
          <a:bodyPr>
            <a:normAutofit/>
          </a:bodyPr>
          <a:lstStyle/>
          <a:p>
            <a:pPr marL="914400" lvl="2" indent="0" algn="ctr">
              <a:buNone/>
            </a:pPr>
            <a:r>
              <a:rPr lang="hr-HR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Mjesto </a:t>
            </a:r>
            <a:r>
              <a:rPr lang="hr-HR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datum održavanja jednodnevnih informativnih radionica </a:t>
            </a:r>
          </a:p>
          <a:p>
            <a:pPr lvl="2" algn="just"/>
            <a:endParaRPr lang="hr-HR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 algn="just"/>
            <a:r>
              <a:rPr lang="hr-HR" b="1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Zagreb</a:t>
            </a:r>
            <a:r>
              <a:rPr lang="en-GB" b="1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</a:t>
            </a:r>
            <a:r>
              <a:rPr lang="hr-HR" b="1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b="1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</a:t>
            </a:r>
            <a:r>
              <a:rPr lang="hr-HR" b="1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GB" b="1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b="1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10.</a:t>
            </a:r>
            <a:r>
              <a:rPr lang="en-GB" b="1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b="1" dirty="0" err="1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b="1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3. 11. 2016. </a:t>
            </a:r>
            <a:endParaRPr lang="en-GB" b="1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 algn="just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Ministarstvo 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znanosti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obrazovanja, </a:t>
            </a:r>
            <a:r>
              <a:rPr lang="hr-HR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Donje Svetice 38, 10000 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Zagreb</a:t>
            </a:r>
            <a:endParaRPr lang="en-GB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 algn="just">
              <a:buNone/>
            </a:pPr>
            <a:endParaRPr lang="hr-HR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 algn="just"/>
            <a:r>
              <a:rPr lang="hr-HR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Rijeka</a:t>
            </a:r>
            <a:r>
              <a:rPr lang="en-GB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hr-HR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</a:t>
            </a:r>
            <a:r>
              <a:rPr lang="en-GB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r>
              <a:rPr lang="hr-HR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hr-HR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2016.</a:t>
            </a:r>
            <a:endParaRPr lang="en-GB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 algn="just">
              <a:buNone/>
            </a:pPr>
            <a:r>
              <a:rPr lang="hr-H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Gradska </a:t>
            </a:r>
            <a:r>
              <a:rPr lang="hr-HR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vijećnica, Korzo 16, 51000 </a:t>
            </a:r>
            <a:r>
              <a:rPr lang="hr-H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Rijeka</a:t>
            </a:r>
            <a:endParaRPr lang="en-GB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 algn="just">
              <a:buNone/>
            </a:pPr>
            <a:endParaRPr lang="hr-HR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 algn="just"/>
            <a:r>
              <a:rPr lang="hr-HR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Split</a:t>
            </a:r>
            <a:r>
              <a:rPr lang="en-GB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hr-HR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10.</a:t>
            </a:r>
            <a:r>
              <a:rPr lang="en-GB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11.</a:t>
            </a:r>
            <a:r>
              <a:rPr lang="en-GB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2016.</a:t>
            </a:r>
            <a:endParaRPr lang="en-GB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 algn="just">
              <a:buNone/>
            </a:pPr>
            <a:r>
              <a:rPr lang="hr-H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Gradska </a:t>
            </a:r>
            <a:r>
              <a:rPr lang="hr-HR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knjižnica Marka Marulića Split, Slobode ul. 2, 21000, Split </a:t>
            </a:r>
            <a:endParaRPr lang="en-GB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 algn="just">
              <a:buNone/>
            </a:pPr>
            <a:r>
              <a:rPr lang="hr-HR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hr-HR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 algn="just"/>
            <a:r>
              <a:rPr lang="hr-HR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Osijek</a:t>
            </a:r>
            <a:r>
              <a:rPr lang="en-GB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hr-HR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15.</a:t>
            </a:r>
            <a:r>
              <a:rPr lang="en-GB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r>
              <a:rPr lang="hr-HR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hr-HR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2016</a:t>
            </a:r>
            <a:r>
              <a:rPr lang="en-GB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marL="914400" lvl="2" indent="0" algn="just">
              <a:buNone/>
            </a:pPr>
            <a:r>
              <a:rPr lang="hr-H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Gradska </a:t>
            </a:r>
            <a:r>
              <a:rPr lang="hr-HR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četvrt Gornji grad, adresa: Trg Lava </a:t>
            </a:r>
            <a:r>
              <a:rPr lang="hr-HR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Mirskog</a:t>
            </a:r>
            <a:r>
              <a:rPr lang="hr-HR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1, 31000 Osijek</a:t>
            </a:r>
          </a:p>
          <a:p>
            <a:pPr lvl="2" algn="just"/>
            <a:endParaRPr lang="hr-HR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GB" sz="1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Prijave</a:t>
            </a:r>
            <a:r>
              <a:rPr lang="en-GB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</a:t>
            </a:r>
            <a:r>
              <a:rPr lang="en-GB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mrežnim</a:t>
            </a:r>
            <a:r>
              <a:rPr lang="en-GB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stranicama</a:t>
            </a:r>
            <a:r>
              <a:rPr lang="en-GB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www.strukturnifondovi.hr</a:t>
            </a:r>
            <a:r>
              <a:rPr lang="en-GB" sz="1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www.mzos.hr</a:t>
            </a:r>
            <a:endParaRPr lang="en-GB" sz="14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563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11560" y="764704"/>
            <a:ext cx="8229600" cy="5040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Unapređenje pismenosti - temelj cjeloživotnog učenja </a:t>
            </a:r>
          </a:p>
          <a:p>
            <a:pPr marL="0" indent="0" algn="just">
              <a:buNone/>
            </a:pPr>
            <a:endParaRPr lang="hr-HR" sz="1400" b="1" dirty="0" smtClean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hr-HR" sz="1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Cilj:</a:t>
            </a:r>
            <a:r>
              <a:rPr lang="hr-HR" sz="1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Podići razinu informacijske pismenosti razvojem ključnih kompetencija učenika osnovnih i srednjih škola kako bi se pripremili za cjeloživotno učenje</a:t>
            </a:r>
          </a:p>
          <a:p>
            <a:pPr marL="0" indent="0" algn="just">
              <a:buNone/>
            </a:pPr>
            <a:endParaRPr lang="en-GB" sz="14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hr-HR" sz="1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Prihvatljivi prijavitelji: </a:t>
            </a:r>
            <a:r>
              <a:rPr lang="hr-HR" sz="1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osnovne i srednje </a:t>
            </a:r>
            <a:r>
              <a:rPr lang="en-GB" sz="1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škole</a:t>
            </a:r>
            <a:endParaRPr lang="en-GB" sz="14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400" b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Ciljne</a:t>
            </a:r>
            <a:r>
              <a:rPr lang="en-GB" sz="1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skupine</a:t>
            </a:r>
            <a:r>
              <a:rPr lang="en-GB" sz="1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GB" sz="1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učenici</a:t>
            </a:r>
            <a:r>
              <a:rPr lang="en-GB" sz="1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sz="1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odgojno-obrazovni</a:t>
            </a:r>
            <a:r>
              <a:rPr lang="en-GB" sz="1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radnici</a:t>
            </a:r>
            <a:endParaRPr lang="hr-HR" sz="14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hr-HR" sz="1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Aktivnosti:</a:t>
            </a:r>
            <a:r>
              <a:rPr lang="hr-HR" sz="1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stručno usavršavanje nastavnika/učitelja, organizacija i provedba studijskih posjeta, razvoj fakultativnih programa/kurikuluma, opremanje školskih knjižnica relevantnom građom, radionice za roditelje, radionice za učitelje/nastavnike i stručne suradnike</a:t>
            </a:r>
          </a:p>
          <a:p>
            <a:pPr lvl="3" algn="just">
              <a:buFont typeface="Arial" panose="020B0604020202020204" pitchFamily="34" charset="0"/>
              <a:buChar char="•"/>
            </a:pPr>
            <a:endParaRPr lang="hr-HR" sz="1400" dirty="0" smtClean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Indikativni iznos: </a:t>
            </a:r>
            <a:r>
              <a:rPr lang="hr-HR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26.775.000,00</a:t>
            </a:r>
            <a:r>
              <a:rPr lang="hr-HR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kn</a:t>
            </a:r>
          </a:p>
          <a:p>
            <a:pPr lvl="3" algn="just">
              <a:buFont typeface="Wingdings" panose="05000000000000000000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Najmanji iznos po projektu: </a:t>
            </a:r>
            <a:r>
              <a:rPr lang="hr-H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500.000,00 kn</a:t>
            </a:r>
          </a:p>
          <a:p>
            <a:pPr lvl="3" algn="just">
              <a:buFont typeface="Wingdings" panose="05000000000000000000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Najviši iznos po projektu: </a:t>
            </a:r>
            <a:r>
              <a:rPr lang="hr-H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1.500.000,00 kn</a:t>
            </a:r>
            <a:endParaRPr lang="en-GB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371600" lvl="3" indent="0" algn="just">
              <a:buNone/>
            </a:pPr>
            <a:endParaRPr lang="hr-HR" dirty="0" smtClean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Indikativni datum objave</a:t>
            </a:r>
            <a:r>
              <a:rPr lang="hr-H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GB" dirty="0" err="1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studeni</a:t>
            </a:r>
            <a:r>
              <a:rPr lang="en-GB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2016</a:t>
            </a:r>
            <a:r>
              <a:rPr lang="hr-HR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07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1"/>
          <p:cNvSpPr txBox="1">
            <a:spLocks/>
          </p:cNvSpPr>
          <p:nvPr/>
        </p:nvSpPr>
        <p:spPr>
          <a:xfrm>
            <a:off x="1835696" y="692696"/>
            <a:ext cx="6329755" cy="4320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www.strukturnifondovi.hr</a:t>
            </a:r>
            <a:endParaRPr lang="hr-HR" sz="16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7" y="1235016"/>
            <a:ext cx="6624736" cy="557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19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656</TotalTime>
  <Words>1353</Words>
  <Application>Microsoft Office PowerPoint</Application>
  <PresentationFormat>On-screen Show (4:3)</PresentationFormat>
  <Paragraphs>182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Century Gothic</vt:lpstr>
      <vt:lpstr>Tahoma</vt:lpstr>
      <vt:lpstr>Verdana</vt:lpstr>
      <vt:lpstr>Wingdings</vt:lpstr>
      <vt:lpstr>Wingdings 3</vt:lpstr>
      <vt:lpstr>Wisp</vt:lpstr>
      <vt:lpstr>NACIONALNI NATJEČAJI, MEĐUNARODNA SURADNJA  I FONDOVI EU   - MOGUĆNOSTI FINANCIRANJA ZA ODGOJNO-OBRAZOVNE USTANOVE -</vt:lpstr>
      <vt:lpstr>PowerPoint Presentation</vt:lpstr>
      <vt:lpstr>EUROPSKI SOCIJALNI FOND (ESF)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MEĐUNARODNA OBRAZOVNA SURADNJA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MZOŠ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ipilko</dc:creator>
  <cp:lastModifiedBy>Ivana Pilko Čunčić</cp:lastModifiedBy>
  <cp:revision>298</cp:revision>
  <cp:lastPrinted>2016-10-04T09:20:37Z</cp:lastPrinted>
  <dcterms:created xsi:type="dcterms:W3CDTF">2014-05-02T09:34:22Z</dcterms:created>
  <dcterms:modified xsi:type="dcterms:W3CDTF">2016-11-04T10:22:32Z</dcterms:modified>
</cp:coreProperties>
</file>