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Lst>
  <p:notesMasterIdLst>
    <p:notesMasterId r:id="rId28"/>
  </p:notesMasterIdLst>
  <p:sldIdLst>
    <p:sldId id="256" r:id="rId6"/>
    <p:sldId id="259" r:id="rId7"/>
    <p:sldId id="257" r:id="rId8"/>
    <p:sldId id="260" r:id="rId9"/>
    <p:sldId id="261" r:id="rId10"/>
    <p:sldId id="262" r:id="rId11"/>
    <p:sldId id="263" r:id="rId12"/>
    <p:sldId id="264" r:id="rId13"/>
    <p:sldId id="265" r:id="rId14"/>
    <p:sldId id="267" r:id="rId15"/>
    <p:sldId id="268" r:id="rId16"/>
    <p:sldId id="269" r:id="rId17"/>
    <p:sldId id="270" r:id="rId18"/>
    <p:sldId id="271" r:id="rId19"/>
    <p:sldId id="272" r:id="rId20"/>
    <p:sldId id="273" r:id="rId21"/>
    <p:sldId id="274" r:id="rId22"/>
    <p:sldId id="276" r:id="rId23"/>
    <p:sldId id="275" r:id="rId24"/>
    <p:sldId id="277" r:id="rId25"/>
    <p:sldId id="278" r:id="rId26"/>
    <p:sldId id="279" r:id="rId27"/>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78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2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Rezervirano mjesto datum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23AF9E-25A8-4F80-AB0E-CBF39441798F}" type="datetimeFigureOut">
              <a:rPr lang="hr-HR" smtClean="0"/>
              <a:t>9.11.2016.</a:t>
            </a:fld>
            <a:endParaRPr lang="hr-HR"/>
          </a:p>
        </p:txBody>
      </p:sp>
      <p:sp>
        <p:nvSpPr>
          <p:cNvPr id="4" name="Rezervirano mjesto slike slajd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Rezervirano mjesto bilježaka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6" name="Rezervirano mjesto podnožj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Rezervirano mjesto broja slajd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DA937F-2D66-4FFC-9A48-93E35C7ED230}" type="slidenum">
              <a:rPr lang="hr-HR" smtClean="0"/>
              <a:t>‹#›</a:t>
            </a:fld>
            <a:endParaRPr lang="hr-HR"/>
          </a:p>
        </p:txBody>
      </p:sp>
    </p:spTree>
    <p:extLst>
      <p:ext uri="{BB962C8B-B14F-4D97-AF65-F5344CB8AC3E}">
        <p14:creationId xmlns:p14="http://schemas.microsoft.com/office/powerpoint/2010/main" val="4146556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a:p>
        </p:txBody>
      </p:sp>
      <p:sp>
        <p:nvSpPr>
          <p:cNvPr id="4" name="Rezervirano mjesto broja slajda 3"/>
          <p:cNvSpPr>
            <a:spLocks noGrp="1"/>
          </p:cNvSpPr>
          <p:nvPr>
            <p:ph type="sldNum" sz="quarter" idx="10"/>
          </p:nvPr>
        </p:nvSpPr>
        <p:spPr/>
        <p:txBody>
          <a:bodyPr/>
          <a:lstStyle/>
          <a:p>
            <a:fld id="{28DA937F-2D66-4FFC-9A48-93E35C7ED230}" type="slidenum">
              <a:rPr lang="hr-HR" smtClean="0"/>
              <a:t>15</a:t>
            </a:fld>
            <a:endParaRPr lang="hr-HR"/>
          </a:p>
        </p:txBody>
      </p:sp>
    </p:spTree>
    <p:extLst>
      <p:ext uri="{BB962C8B-B14F-4D97-AF65-F5344CB8AC3E}">
        <p14:creationId xmlns:p14="http://schemas.microsoft.com/office/powerpoint/2010/main" val="2627345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a:p>
        </p:txBody>
      </p:sp>
      <p:sp>
        <p:nvSpPr>
          <p:cNvPr id="4" name="Rezervirano mjesto broja slajda 3"/>
          <p:cNvSpPr>
            <a:spLocks noGrp="1"/>
          </p:cNvSpPr>
          <p:nvPr>
            <p:ph type="sldNum" sz="quarter" idx="10"/>
          </p:nvPr>
        </p:nvSpPr>
        <p:spPr/>
        <p:txBody>
          <a:bodyPr/>
          <a:lstStyle/>
          <a:p>
            <a:fld id="{28DA937F-2D66-4FFC-9A48-93E35C7ED230}" type="slidenum">
              <a:rPr lang="hr-HR" smtClean="0"/>
              <a:t>21</a:t>
            </a:fld>
            <a:endParaRPr lang="hr-HR"/>
          </a:p>
        </p:txBody>
      </p:sp>
    </p:spTree>
    <p:extLst>
      <p:ext uri="{BB962C8B-B14F-4D97-AF65-F5344CB8AC3E}">
        <p14:creationId xmlns:p14="http://schemas.microsoft.com/office/powerpoint/2010/main" val="890675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hr-HR" smtClean="0"/>
              <a:t>Uredite stil naslova matrice</a:t>
            </a:r>
            <a:endParaRPr lang="hr-HR"/>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smtClean="0"/>
              <a:t>Uredite stil podnaslova matrice</a:t>
            </a:r>
            <a:endParaRPr lang="hr-HR"/>
          </a:p>
        </p:txBody>
      </p:sp>
      <p:sp>
        <p:nvSpPr>
          <p:cNvPr id="4" name="Rezervirano mjesto datuma 3"/>
          <p:cNvSpPr>
            <a:spLocks noGrp="1"/>
          </p:cNvSpPr>
          <p:nvPr>
            <p:ph type="dt" sz="half" idx="10"/>
          </p:nvPr>
        </p:nvSpPr>
        <p:spPr/>
        <p:txBody>
          <a:bodyPr/>
          <a:lstStyle/>
          <a:p>
            <a:fld id="{60E77A55-1260-4DF7-8430-16C40D606CD3}" type="datetimeFigureOut">
              <a:rPr lang="hr-HR" smtClean="0"/>
              <a:t>9.11.2016.</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45FC8052-CB25-4A63-8B76-5B0518A94BC0}" type="slidenum">
              <a:rPr lang="hr-HR" smtClean="0"/>
              <a:t>‹#›</a:t>
            </a:fld>
            <a:endParaRPr lang="hr-HR"/>
          </a:p>
        </p:txBody>
      </p:sp>
    </p:spTree>
    <p:extLst>
      <p:ext uri="{BB962C8B-B14F-4D97-AF65-F5344CB8AC3E}">
        <p14:creationId xmlns:p14="http://schemas.microsoft.com/office/powerpoint/2010/main" val="1367016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okomitog teksta 2"/>
          <p:cNvSpPr>
            <a:spLocks noGrp="1"/>
          </p:cNvSpPr>
          <p:nvPr>
            <p:ph type="body" orient="vert" idx="1"/>
          </p:nvPr>
        </p:nvSpPr>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60E77A55-1260-4DF7-8430-16C40D606CD3}" type="datetimeFigureOut">
              <a:rPr lang="hr-HR" smtClean="0"/>
              <a:t>9.11.2016.</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45FC8052-CB25-4A63-8B76-5B0518A94BC0}" type="slidenum">
              <a:rPr lang="hr-HR" smtClean="0"/>
              <a:t>‹#›</a:t>
            </a:fld>
            <a:endParaRPr lang="hr-HR"/>
          </a:p>
        </p:txBody>
      </p:sp>
    </p:spTree>
    <p:extLst>
      <p:ext uri="{BB962C8B-B14F-4D97-AF65-F5344CB8AC3E}">
        <p14:creationId xmlns:p14="http://schemas.microsoft.com/office/powerpoint/2010/main" val="966845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8724900" y="365125"/>
            <a:ext cx="2628900" cy="5811838"/>
          </a:xfrm>
        </p:spPr>
        <p:txBody>
          <a:bodyPr vert="eaVert"/>
          <a:lstStyle/>
          <a:p>
            <a:r>
              <a:rPr lang="hr-HR" smtClean="0"/>
              <a:t>Uredite stil naslova matrice</a:t>
            </a:r>
            <a:endParaRPr lang="hr-HR"/>
          </a:p>
        </p:txBody>
      </p:sp>
      <p:sp>
        <p:nvSpPr>
          <p:cNvPr id="3" name="Rezervirano mjesto okomitog teksta 2"/>
          <p:cNvSpPr>
            <a:spLocks noGrp="1"/>
          </p:cNvSpPr>
          <p:nvPr>
            <p:ph type="body" orient="vert" idx="1"/>
          </p:nvPr>
        </p:nvSpPr>
        <p:spPr>
          <a:xfrm>
            <a:off x="838200" y="365125"/>
            <a:ext cx="7734300" cy="5811838"/>
          </a:xfrm>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60E77A55-1260-4DF7-8430-16C40D606CD3}" type="datetimeFigureOut">
              <a:rPr lang="hr-HR" smtClean="0"/>
              <a:t>9.11.2016.</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45FC8052-CB25-4A63-8B76-5B0518A94BC0}" type="slidenum">
              <a:rPr lang="hr-HR" smtClean="0"/>
              <a:t>‹#›</a:t>
            </a:fld>
            <a:endParaRPr lang="hr-HR"/>
          </a:p>
        </p:txBody>
      </p:sp>
    </p:spTree>
    <p:extLst>
      <p:ext uri="{BB962C8B-B14F-4D97-AF65-F5344CB8AC3E}">
        <p14:creationId xmlns:p14="http://schemas.microsoft.com/office/powerpoint/2010/main" val="15579511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hr-H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hr-HR"/>
          </a:p>
        </p:txBody>
      </p:sp>
      <p:sp>
        <p:nvSpPr>
          <p:cNvPr id="4" name="Date Placeholder 3"/>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5" name="Footer Placeholder 4"/>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40536212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5" name="Footer Placeholder 4"/>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10189667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hr-H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5" name="Footer Placeholder 4"/>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22891605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6" name="Footer Placeholder 5"/>
          <p:cNvSpPr>
            <a:spLocks noGrp="1"/>
          </p:cNvSpPr>
          <p:nvPr>
            <p:ph type="ftr" sz="quarter" idx="11"/>
          </p:nvPr>
        </p:nvSpPr>
        <p:spPr/>
        <p:txBody>
          <a:bodyPr/>
          <a:lstStyle/>
          <a:p>
            <a:endParaRPr lang="hr-HR">
              <a:solidFill>
                <a:prstClr val="black">
                  <a:tint val="75000"/>
                </a:prstClr>
              </a:solidFill>
            </a:endParaRPr>
          </a:p>
        </p:txBody>
      </p:sp>
      <p:sp>
        <p:nvSpPr>
          <p:cNvPr id="7" name="Slide Number Placeholder 6"/>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9623794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hr-H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8" name="Footer Placeholder 7"/>
          <p:cNvSpPr>
            <a:spLocks noGrp="1"/>
          </p:cNvSpPr>
          <p:nvPr>
            <p:ph type="ftr" sz="quarter" idx="11"/>
          </p:nvPr>
        </p:nvSpPr>
        <p:spPr/>
        <p:txBody>
          <a:bodyPr/>
          <a:lstStyle/>
          <a:p>
            <a:endParaRPr lang="hr-HR">
              <a:solidFill>
                <a:prstClr val="black">
                  <a:tint val="75000"/>
                </a:prstClr>
              </a:solidFill>
            </a:endParaRPr>
          </a:p>
        </p:txBody>
      </p:sp>
      <p:sp>
        <p:nvSpPr>
          <p:cNvPr id="9" name="Slide Number Placeholder 8"/>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1656823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4" name="Footer Placeholder 3"/>
          <p:cNvSpPr>
            <a:spLocks noGrp="1"/>
          </p:cNvSpPr>
          <p:nvPr>
            <p:ph type="ftr" sz="quarter" idx="11"/>
          </p:nvPr>
        </p:nvSpPr>
        <p:spPr/>
        <p:txBody>
          <a:bodyPr/>
          <a:lstStyle/>
          <a:p>
            <a:endParaRPr lang="hr-HR">
              <a:solidFill>
                <a:prstClr val="black">
                  <a:tint val="75000"/>
                </a:prstClr>
              </a:solidFill>
            </a:endParaRPr>
          </a:p>
        </p:txBody>
      </p:sp>
      <p:sp>
        <p:nvSpPr>
          <p:cNvPr id="5" name="Slide Number Placeholder 4"/>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814937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3" name="Footer Placeholder 2"/>
          <p:cNvSpPr>
            <a:spLocks noGrp="1"/>
          </p:cNvSpPr>
          <p:nvPr>
            <p:ph type="ftr" sz="quarter" idx="11"/>
          </p:nvPr>
        </p:nvSpPr>
        <p:spPr/>
        <p:txBody>
          <a:bodyPr/>
          <a:lstStyle/>
          <a:p>
            <a:endParaRPr lang="hr-HR">
              <a:solidFill>
                <a:prstClr val="black">
                  <a:tint val="75000"/>
                </a:prstClr>
              </a:solidFill>
            </a:endParaRPr>
          </a:p>
        </p:txBody>
      </p:sp>
      <p:sp>
        <p:nvSpPr>
          <p:cNvPr id="4" name="Slide Number Placeholder 3"/>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41021583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hr-H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6" name="Footer Placeholder 5"/>
          <p:cNvSpPr>
            <a:spLocks noGrp="1"/>
          </p:cNvSpPr>
          <p:nvPr>
            <p:ph type="ftr" sz="quarter" idx="11"/>
          </p:nvPr>
        </p:nvSpPr>
        <p:spPr/>
        <p:txBody>
          <a:bodyPr/>
          <a:lstStyle/>
          <a:p>
            <a:endParaRPr lang="hr-HR">
              <a:solidFill>
                <a:prstClr val="black">
                  <a:tint val="75000"/>
                </a:prstClr>
              </a:solidFill>
            </a:endParaRPr>
          </a:p>
        </p:txBody>
      </p:sp>
      <p:sp>
        <p:nvSpPr>
          <p:cNvPr id="7" name="Slide Number Placeholder 6"/>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381552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sadržaja 2"/>
          <p:cNvSpPr>
            <a:spLocks noGrp="1"/>
          </p:cNvSpPr>
          <p:nvPr>
            <p:ph idx="1"/>
          </p:nvPr>
        </p:nvSpPr>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60E77A55-1260-4DF7-8430-16C40D606CD3}" type="datetimeFigureOut">
              <a:rPr lang="hr-HR" smtClean="0"/>
              <a:t>9.11.2016.</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45FC8052-CB25-4A63-8B76-5B0518A94BC0}" type="slidenum">
              <a:rPr lang="hr-HR" smtClean="0"/>
              <a:t>‹#›</a:t>
            </a:fld>
            <a:endParaRPr lang="hr-HR"/>
          </a:p>
        </p:txBody>
      </p:sp>
    </p:spTree>
    <p:extLst>
      <p:ext uri="{BB962C8B-B14F-4D97-AF65-F5344CB8AC3E}">
        <p14:creationId xmlns:p14="http://schemas.microsoft.com/office/powerpoint/2010/main" val="15010194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hr-H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6" name="Footer Placeholder 5"/>
          <p:cNvSpPr>
            <a:spLocks noGrp="1"/>
          </p:cNvSpPr>
          <p:nvPr>
            <p:ph type="ftr" sz="quarter" idx="11"/>
          </p:nvPr>
        </p:nvSpPr>
        <p:spPr/>
        <p:txBody>
          <a:bodyPr/>
          <a:lstStyle/>
          <a:p>
            <a:endParaRPr lang="hr-HR">
              <a:solidFill>
                <a:prstClr val="black">
                  <a:tint val="75000"/>
                </a:prstClr>
              </a:solidFill>
            </a:endParaRPr>
          </a:p>
        </p:txBody>
      </p:sp>
      <p:sp>
        <p:nvSpPr>
          <p:cNvPr id="7" name="Slide Number Placeholder 6"/>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24806795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5" name="Footer Placeholder 4"/>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17081932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5" name="Footer Placeholder 4"/>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14219735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hr-H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hr-HR"/>
          </a:p>
        </p:txBody>
      </p:sp>
      <p:sp>
        <p:nvSpPr>
          <p:cNvPr id="4" name="Date Placeholder 3"/>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5" name="Footer Placeholder 4"/>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28785755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5" name="Footer Placeholder 4"/>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93353435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hr-H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5" name="Footer Placeholder 4"/>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2934636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6" name="Footer Placeholder 5"/>
          <p:cNvSpPr>
            <a:spLocks noGrp="1"/>
          </p:cNvSpPr>
          <p:nvPr>
            <p:ph type="ftr" sz="quarter" idx="11"/>
          </p:nvPr>
        </p:nvSpPr>
        <p:spPr/>
        <p:txBody>
          <a:bodyPr/>
          <a:lstStyle/>
          <a:p>
            <a:endParaRPr lang="hr-HR">
              <a:solidFill>
                <a:prstClr val="black">
                  <a:tint val="75000"/>
                </a:prstClr>
              </a:solidFill>
            </a:endParaRPr>
          </a:p>
        </p:txBody>
      </p:sp>
      <p:sp>
        <p:nvSpPr>
          <p:cNvPr id="7" name="Slide Number Placeholder 6"/>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262078141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hr-H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8" name="Footer Placeholder 7"/>
          <p:cNvSpPr>
            <a:spLocks noGrp="1"/>
          </p:cNvSpPr>
          <p:nvPr>
            <p:ph type="ftr" sz="quarter" idx="11"/>
          </p:nvPr>
        </p:nvSpPr>
        <p:spPr/>
        <p:txBody>
          <a:bodyPr/>
          <a:lstStyle/>
          <a:p>
            <a:endParaRPr lang="hr-HR">
              <a:solidFill>
                <a:prstClr val="black">
                  <a:tint val="75000"/>
                </a:prstClr>
              </a:solidFill>
            </a:endParaRPr>
          </a:p>
        </p:txBody>
      </p:sp>
      <p:sp>
        <p:nvSpPr>
          <p:cNvPr id="9" name="Slide Number Placeholder 8"/>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29381623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4" name="Footer Placeholder 3"/>
          <p:cNvSpPr>
            <a:spLocks noGrp="1"/>
          </p:cNvSpPr>
          <p:nvPr>
            <p:ph type="ftr" sz="quarter" idx="11"/>
          </p:nvPr>
        </p:nvSpPr>
        <p:spPr/>
        <p:txBody>
          <a:bodyPr/>
          <a:lstStyle/>
          <a:p>
            <a:endParaRPr lang="hr-HR">
              <a:solidFill>
                <a:prstClr val="black">
                  <a:tint val="75000"/>
                </a:prstClr>
              </a:solidFill>
            </a:endParaRPr>
          </a:p>
        </p:txBody>
      </p:sp>
      <p:sp>
        <p:nvSpPr>
          <p:cNvPr id="5" name="Slide Number Placeholder 4"/>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4770842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3" name="Footer Placeholder 2"/>
          <p:cNvSpPr>
            <a:spLocks noGrp="1"/>
          </p:cNvSpPr>
          <p:nvPr>
            <p:ph type="ftr" sz="quarter" idx="11"/>
          </p:nvPr>
        </p:nvSpPr>
        <p:spPr/>
        <p:txBody>
          <a:bodyPr/>
          <a:lstStyle/>
          <a:p>
            <a:endParaRPr lang="hr-HR">
              <a:solidFill>
                <a:prstClr val="black">
                  <a:tint val="75000"/>
                </a:prstClr>
              </a:solidFill>
            </a:endParaRPr>
          </a:p>
        </p:txBody>
      </p:sp>
      <p:sp>
        <p:nvSpPr>
          <p:cNvPr id="4" name="Slide Number Placeholder 3"/>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2003498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hr-HR" smtClean="0"/>
              <a:t>Uredite stil naslova matrice</a:t>
            </a:r>
            <a:endParaRPr lang="hr-HR"/>
          </a:p>
        </p:txBody>
      </p:sp>
      <p:sp>
        <p:nvSpPr>
          <p:cNvPr id="3" name="Rezervirano mjesto tekst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smtClean="0"/>
              <a:t>Uredite stilove teksta matrice</a:t>
            </a:r>
          </a:p>
        </p:txBody>
      </p:sp>
      <p:sp>
        <p:nvSpPr>
          <p:cNvPr id="4" name="Rezervirano mjesto datuma 3"/>
          <p:cNvSpPr>
            <a:spLocks noGrp="1"/>
          </p:cNvSpPr>
          <p:nvPr>
            <p:ph type="dt" sz="half" idx="10"/>
          </p:nvPr>
        </p:nvSpPr>
        <p:spPr/>
        <p:txBody>
          <a:bodyPr/>
          <a:lstStyle/>
          <a:p>
            <a:fld id="{60E77A55-1260-4DF7-8430-16C40D606CD3}" type="datetimeFigureOut">
              <a:rPr lang="hr-HR" smtClean="0"/>
              <a:t>9.11.2016.</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45FC8052-CB25-4A63-8B76-5B0518A94BC0}" type="slidenum">
              <a:rPr lang="hr-HR" smtClean="0"/>
              <a:t>‹#›</a:t>
            </a:fld>
            <a:endParaRPr lang="hr-HR"/>
          </a:p>
        </p:txBody>
      </p:sp>
    </p:spTree>
    <p:extLst>
      <p:ext uri="{BB962C8B-B14F-4D97-AF65-F5344CB8AC3E}">
        <p14:creationId xmlns:p14="http://schemas.microsoft.com/office/powerpoint/2010/main" val="93516000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hr-H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6" name="Footer Placeholder 5"/>
          <p:cNvSpPr>
            <a:spLocks noGrp="1"/>
          </p:cNvSpPr>
          <p:nvPr>
            <p:ph type="ftr" sz="quarter" idx="11"/>
          </p:nvPr>
        </p:nvSpPr>
        <p:spPr/>
        <p:txBody>
          <a:bodyPr/>
          <a:lstStyle/>
          <a:p>
            <a:endParaRPr lang="hr-HR">
              <a:solidFill>
                <a:prstClr val="black">
                  <a:tint val="75000"/>
                </a:prstClr>
              </a:solidFill>
            </a:endParaRPr>
          </a:p>
        </p:txBody>
      </p:sp>
      <p:sp>
        <p:nvSpPr>
          <p:cNvPr id="7" name="Slide Number Placeholder 6"/>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28719036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hr-H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6" name="Footer Placeholder 5"/>
          <p:cNvSpPr>
            <a:spLocks noGrp="1"/>
          </p:cNvSpPr>
          <p:nvPr>
            <p:ph type="ftr" sz="quarter" idx="11"/>
          </p:nvPr>
        </p:nvSpPr>
        <p:spPr/>
        <p:txBody>
          <a:bodyPr/>
          <a:lstStyle/>
          <a:p>
            <a:endParaRPr lang="hr-HR">
              <a:solidFill>
                <a:prstClr val="black">
                  <a:tint val="75000"/>
                </a:prstClr>
              </a:solidFill>
            </a:endParaRPr>
          </a:p>
        </p:txBody>
      </p:sp>
      <p:sp>
        <p:nvSpPr>
          <p:cNvPr id="7" name="Slide Number Placeholder 6"/>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414835421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5" name="Footer Placeholder 4"/>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97562132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5" name="Footer Placeholder 4"/>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52098762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hr-H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hr-HR"/>
          </a:p>
        </p:txBody>
      </p:sp>
      <p:sp>
        <p:nvSpPr>
          <p:cNvPr id="4" name="Date Placeholder 3"/>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5" name="Footer Placeholder 4"/>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96199998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5" name="Footer Placeholder 4"/>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113275211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hr-H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5" name="Footer Placeholder 4"/>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251697584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6" name="Footer Placeholder 5"/>
          <p:cNvSpPr>
            <a:spLocks noGrp="1"/>
          </p:cNvSpPr>
          <p:nvPr>
            <p:ph type="ftr" sz="quarter" idx="11"/>
          </p:nvPr>
        </p:nvSpPr>
        <p:spPr/>
        <p:txBody>
          <a:bodyPr/>
          <a:lstStyle/>
          <a:p>
            <a:endParaRPr lang="hr-HR">
              <a:solidFill>
                <a:prstClr val="black">
                  <a:tint val="75000"/>
                </a:prstClr>
              </a:solidFill>
            </a:endParaRPr>
          </a:p>
        </p:txBody>
      </p:sp>
      <p:sp>
        <p:nvSpPr>
          <p:cNvPr id="7" name="Slide Number Placeholder 6"/>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82384095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hr-H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8" name="Footer Placeholder 7"/>
          <p:cNvSpPr>
            <a:spLocks noGrp="1"/>
          </p:cNvSpPr>
          <p:nvPr>
            <p:ph type="ftr" sz="quarter" idx="11"/>
          </p:nvPr>
        </p:nvSpPr>
        <p:spPr/>
        <p:txBody>
          <a:bodyPr/>
          <a:lstStyle/>
          <a:p>
            <a:endParaRPr lang="hr-HR">
              <a:solidFill>
                <a:prstClr val="black">
                  <a:tint val="75000"/>
                </a:prstClr>
              </a:solidFill>
            </a:endParaRPr>
          </a:p>
        </p:txBody>
      </p:sp>
      <p:sp>
        <p:nvSpPr>
          <p:cNvPr id="9" name="Slide Number Placeholder 8"/>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413216962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4" name="Footer Placeholder 3"/>
          <p:cNvSpPr>
            <a:spLocks noGrp="1"/>
          </p:cNvSpPr>
          <p:nvPr>
            <p:ph type="ftr" sz="quarter" idx="11"/>
          </p:nvPr>
        </p:nvSpPr>
        <p:spPr/>
        <p:txBody>
          <a:bodyPr/>
          <a:lstStyle/>
          <a:p>
            <a:endParaRPr lang="hr-HR">
              <a:solidFill>
                <a:prstClr val="black">
                  <a:tint val="75000"/>
                </a:prstClr>
              </a:solidFill>
            </a:endParaRPr>
          </a:p>
        </p:txBody>
      </p:sp>
      <p:sp>
        <p:nvSpPr>
          <p:cNvPr id="5" name="Slide Number Placeholder 4"/>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153369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sadržaja 2"/>
          <p:cNvSpPr>
            <a:spLocks noGrp="1"/>
          </p:cNvSpPr>
          <p:nvPr>
            <p:ph sz="half" idx="1"/>
          </p:nvPr>
        </p:nvSpPr>
        <p:spPr>
          <a:xfrm>
            <a:off x="838200" y="1825625"/>
            <a:ext cx="5181600" cy="435133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sadržaja 3"/>
          <p:cNvSpPr>
            <a:spLocks noGrp="1"/>
          </p:cNvSpPr>
          <p:nvPr>
            <p:ph sz="half" idx="2"/>
          </p:nvPr>
        </p:nvSpPr>
        <p:spPr>
          <a:xfrm>
            <a:off x="6172200" y="1825625"/>
            <a:ext cx="5181600" cy="435133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datuma 4"/>
          <p:cNvSpPr>
            <a:spLocks noGrp="1"/>
          </p:cNvSpPr>
          <p:nvPr>
            <p:ph type="dt" sz="half" idx="10"/>
          </p:nvPr>
        </p:nvSpPr>
        <p:spPr/>
        <p:txBody>
          <a:bodyPr/>
          <a:lstStyle/>
          <a:p>
            <a:fld id="{60E77A55-1260-4DF7-8430-16C40D606CD3}" type="datetimeFigureOut">
              <a:rPr lang="hr-HR" smtClean="0"/>
              <a:t>9.11.2016.</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45FC8052-CB25-4A63-8B76-5B0518A94BC0}" type="slidenum">
              <a:rPr lang="hr-HR" smtClean="0"/>
              <a:t>‹#›</a:t>
            </a:fld>
            <a:endParaRPr lang="hr-HR"/>
          </a:p>
        </p:txBody>
      </p:sp>
    </p:spTree>
    <p:extLst>
      <p:ext uri="{BB962C8B-B14F-4D97-AF65-F5344CB8AC3E}">
        <p14:creationId xmlns:p14="http://schemas.microsoft.com/office/powerpoint/2010/main" val="157246817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3" name="Footer Placeholder 2"/>
          <p:cNvSpPr>
            <a:spLocks noGrp="1"/>
          </p:cNvSpPr>
          <p:nvPr>
            <p:ph type="ftr" sz="quarter" idx="11"/>
          </p:nvPr>
        </p:nvSpPr>
        <p:spPr/>
        <p:txBody>
          <a:bodyPr/>
          <a:lstStyle/>
          <a:p>
            <a:endParaRPr lang="hr-HR">
              <a:solidFill>
                <a:prstClr val="black">
                  <a:tint val="75000"/>
                </a:prstClr>
              </a:solidFill>
            </a:endParaRPr>
          </a:p>
        </p:txBody>
      </p:sp>
      <p:sp>
        <p:nvSpPr>
          <p:cNvPr id="4" name="Slide Number Placeholder 3"/>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294970316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hr-H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6" name="Footer Placeholder 5"/>
          <p:cNvSpPr>
            <a:spLocks noGrp="1"/>
          </p:cNvSpPr>
          <p:nvPr>
            <p:ph type="ftr" sz="quarter" idx="11"/>
          </p:nvPr>
        </p:nvSpPr>
        <p:spPr/>
        <p:txBody>
          <a:bodyPr/>
          <a:lstStyle/>
          <a:p>
            <a:endParaRPr lang="hr-HR">
              <a:solidFill>
                <a:prstClr val="black">
                  <a:tint val="75000"/>
                </a:prstClr>
              </a:solidFill>
            </a:endParaRPr>
          </a:p>
        </p:txBody>
      </p:sp>
      <p:sp>
        <p:nvSpPr>
          <p:cNvPr id="7" name="Slide Number Placeholder 6"/>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188754793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hr-H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6" name="Footer Placeholder 5"/>
          <p:cNvSpPr>
            <a:spLocks noGrp="1"/>
          </p:cNvSpPr>
          <p:nvPr>
            <p:ph type="ftr" sz="quarter" idx="11"/>
          </p:nvPr>
        </p:nvSpPr>
        <p:spPr/>
        <p:txBody>
          <a:bodyPr/>
          <a:lstStyle/>
          <a:p>
            <a:endParaRPr lang="hr-HR">
              <a:solidFill>
                <a:prstClr val="black">
                  <a:tint val="75000"/>
                </a:prstClr>
              </a:solidFill>
            </a:endParaRPr>
          </a:p>
        </p:txBody>
      </p:sp>
      <p:sp>
        <p:nvSpPr>
          <p:cNvPr id="7" name="Slide Number Placeholder 6"/>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15897091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5" name="Footer Placeholder 4"/>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99067982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5" name="Footer Placeholder 4"/>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6002717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hr-H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hr-HR"/>
          </a:p>
        </p:txBody>
      </p:sp>
      <p:sp>
        <p:nvSpPr>
          <p:cNvPr id="4" name="Date Placeholder 3"/>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5" name="Footer Placeholder 4"/>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184063927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5" name="Footer Placeholder 4"/>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78368314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hr-H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5" name="Footer Placeholder 4"/>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42934260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6" name="Footer Placeholder 5"/>
          <p:cNvSpPr>
            <a:spLocks noGrp="1"/>
          </p:cNvSpPr>
          <p:nvPr>
            <p:ph type="ftr" sz="quarter" idx="11"/>
          </p:nvPr>
        </p:nvSpPr>
        <p:spPr/>
        <p:txBody>
          <a:bodyPr/>
          <a:lstStyle/>
          <a:p>
            <a:endParaRPr lang="hr-HR">
              <a:solidFill>
                <a:prstClr val="black">
                  <a:tint val="75000"/>
                </a:prstClr>
              </a:solidFill>
            </a:endParaRPr>
          </a:p>
        </p:txBody>
      </p:sp>
      <p:sp>
        <p:nvSpPr>
          <p:cNvPr id="7" name="Slide Number Placeholder 6"/>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24645386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hr-H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8" name="Footer Placeholder 7"/>
          <p:cNvSpPr>
            <a:spLocks noGrp="1"/>
          </p:cNvSpPr>
          <p:nvPr>
            <p:ph type="ftr" sz="quarter" idx="11"/>
          </p:nvPr>
        </p:nvSpPr>
        <p:spPr/>
        <p:txBody>
          <a:bodyPr/>
          <a:lstStyle/>
          <a:p>
            <a:endParaRPr lang="hr-HR">
              <a:solidFill>
                <a:prstClr val="black">
                  <a:tint val="75000"/>
                </a:prstClr>
              </a:solidFill>
            </a:endParaRPr>
          </a:p>
        </p:txBody>
      </p:sp>
      <p:sp>
        <p:nvSpPr>
          <p:cNvPr id="9" name="Slide Number Placeholder 8"/>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338827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hr-HR" smtClean="0"/>
              <a:t>Uredite stil naslova matrice</a:t>
            </a:r>
            <a:endParaRPr lang="hr-HR"/>
          </a:p>
        </p:txBody>
      </p:sp>
      <p:sp>
        <p:nvSpPr>
          <p:cNvPr id="3" name="Rezervirano mjesto tekst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4" name="Rezervirano mjesto sadržaja 3"/>
          <p:cNvSpPr>
            <a:spLocks noGrp="1"/>
          </p:cNvSpPr>
          <p:nvPr>
            <p:ph sz="half" idx="2"/>
          </p:nvPr>
        </p:nvSpPr>
        <p:spPr>
          <a:xfrm>
            <a:off x="839788" y="2505075"/>
            <a:ext cx="5157787" cy="368458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tekst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6" name="Rezervirano mjesto sadržaja 5"/>
          <p:cNvSpPr>
            <a:spLocks noGrp="1"/>
          </p:cNvSpPr>
          <p:nvPr>
            <p:ph sz="quarter" idx="4"/>
          </p:nvPr>
        </p:nvSpPr>
        <p:spPr>
          <a:xfrm>
            <a:off x="6172200" y="2505075"/>
            <a:ext cx="5183188" cy="368458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7" name="Rezervirano mjesto datuma 6"/>
          <p:cNvSpPr>
            <a:spLocks noGrp="1"/>
          </p:cNvSpPr>
          <p:nvPr>
            <p:ph type="dt" sz="half" idx="10"/>
          </p:nvPr>
        </p:nvSpPr>
        <p:spPr/>
        <p:txBody>
          <a:bodyPr/>
          <a:lstStyle/>
          <a:p>
            <a:fld id="{60E77A55-1260-4DF7-8430-16C40D606CD3}" type="datetimeFigureOut">
              <a:rPr lang="hr-HR" smtClean="0"/>
              <a:t>9.11.2016.</a:t>
            </a:fld>
            <a:endParaRPr lang="hr-HR"/>
          </a:p>
        </p:txBody>
      </p:sp>
      <p:sp>
        <p:nvSpPr>
          <p:cNvPr id="8" name="Rezervirano mjesto podnožja 7"/>
          <p:cNvSpPr>
            <a:spLocks noGrp="1"/>
          </p:cNvSpPr>
          <p:nvPr>
            <p:ph type="ftr" sz="quarter" idx="11"/>
          </p:nvPr>
        </p:nvSpPr>
        <p:spPr/>
        <p:txBody>
          <a:bodyPr/>
          <a:lstStyle/>
          <a:p>
            <a:endParaRPr lang="hr-HR"/>
          </a:p>
        </p:txBody>
      </p:sp>
      <p:sp>
        <p:nvSpPr>
          <p:cNvPr id="9" name="Rezervirano mjesto broja slajda 8"/>
          <p:cNvSpPr>
            <a:spLocks noGrp="1"/>
          </p:cNvSpPr>
          <p:nvPr>
            <p:ph type="sldNum" sz="quarter" idx="12"/>
          </p:nvPr>
        </p:nvSpPr>
        <p:spPr/>
        <p:txBody>
          <a:bodyPr/>
          <a:lstStyle/>
          <a:p>
            <a:fld id="{45FC8052-CB25-4A63-8B76-5B0518A94BC0}" type="slidenum">
              <a:rPr lang="hr-HR" smtClean="0"/>
              <a:t>‹#›</a:t>
            </a:fld>
            <a:endParaRPr lang="hr-HR"/>
          </a:p>
        </p:txBody>
      </p:sp>
    </p:spTree>
    <p:extLst>
      <p:ext uri="{BB962C8B-B14F-4D97-AF65-F5344CB8AC3E}">
        <p14:creationId xmlns:p14="http://schemas.microsoft.com/office/powerpoint/2010/main" val="18142945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4" name="Footer Placeholder 3"/>
          <p:cNvSpPr>
            <a:spLocks noGrp="1"/>
          </p:cNvSpPr>
          <p:nvPr>
            <p:ph type="ftr" sz="quarter" idx="11"/>
          </p:nvPr>
        </p:nvSpPr>
        <p:spPr/>
        <p:txBody>
          <a:bodyPr/>
          <a:lstStyle/>
          <a:p>
            <a:endParaRPr lang="hr-HR">
              <a:solidFill>
                <a:prstClr val="black">
                  <a:tint val="75000"/>
                </a:prstClr>
              </a:solidFill>
            </a:endParaRPr>
          </a:p>
        </p:txBody>
      </p:sp>
      <p:sp>
        <p:nvSpPr>
          <p:cNvPr id="5" name="Slide Number Placeholder 4"/>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279746454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3" name="Footer Placeholder 2"/>
          <p:cNvSpPr>
            <a:spLocks noGrp="1"/>
          </p:cNvSpPr>
          <p:nvPr>
            <p:ph type="ftr" sz="quarter" idx="11"/>
          </p:nvPr>
        </p:nvSpPr>
        <p:spPr/>
        <p:txBody>
          <a:bodyPr/>
          <a:lstStyle/>
          <a:p>
            <a:endParaRPr lang="hr-HR">
              <a:solidFill>
                <a:prstClr val="black">
                  <a:tint val="75000"/>
                </a:prstClr>
              </a:solidFill>
            </a:endParaRPr>
          </a:p>
        </p:txBody>
      </p:sp>
      <p:sp>
        <p:nvSpPr>
          <p:cNvPr id="4" name="Slide Number Placeholder 3"/>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129479901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hr-H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6" name="Footer Placeholder 5"/>
          <p:cNvSpPr>
            <a:spLocks noGrp="1"/>
          </p:cNvSpPr>
          <p:nvPr>
            <p:ph type="ftr" sz="quarter" idx="11"/>
          </p:nvPr>
        </p:nvSpPr>
        <p:spPr/>
        <p:txBody>
          <a:bodyPr/>
          <a:lstStyle/>
          <a:p>
            <a:endParaRPr lang="hr-HR">
              <a:solidFill>
                <a:prstClr val="black">
                  <a:tint val="75000"/>
                </a:prstClr>
              </a:solidFill>
            </a:endParaRPr>
          </a:p>
        </p:txBody>
      </p:sp>
      <p:sp>
        <p:nvSpPr>
          <p:cNvPr id="7" name="Slide Number Placeholder 6"/>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137262283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hr-H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6" name="Footer Placeholder 5"/>
          <p:cNvSpPr>
            <a:spLocks noGrp="1"/>
          </p:cNvSpPr>
          <p:nvPr>
            <p:ph type="ftr" sz="quarter" idx="11"/>
          </p:nvPr>
        </p:nvSpPr>
        <p:spPr/>
        <p:txBody>
          <a:bodyPr/>
          <a:lstStyle/>
          <a:p>
            <a:endParaRPr lang="hr-HR">
              <a:solidFill>
                <a:prstClr val="black">
                  <a:tint val="75000"/>
                </a:prstClr>
              </a:solidFill>
            </a:endParaRPr>
          </a:p>
        </p:txBody>
      </p:sp>
      <p:sp>
        <p:nvSpPr>
          <p:cNvPr id="7" name="Slide Number Placeholder 6"/>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18553690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5" name="Footer Placeholder 4"/>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117209675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5" name="Footer Placeholder 4"/>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p:cNvSpPr>
            <a:spLocks noGrp="1"/>
          </p:cNvSpPr>
          <p:nvPr>
            <p:ph type="sldNum" sz="quarter" idx="12"/>
          </p:nvPr>
        </p:nvSpPr>
        <p:spPr/>
        <p:txBody>
          <a:body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178149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datuma 2"/>
          <p:cNvSpPr>
            <a:spLocks noGrp="1"/>
          </p:cNvSpPr>
          <p:nvPr>
            <p:ph type="dt" sz="half" idx="10"/>
          </p:nvPr>
        </p:nvSpPr>
        <p:spPr/>
        <p:txBody>
          <a:bodyPr/>
          <a:lstStyle/>
          <a:p>
            <a:fld id="{60E77A55-1260-4DF7-8430-16C40D606CD3}" type="datetimeFigureOut">
              <a:rPr lang="hr-HR" smtClean="0"/>
              <a:t>9.11.2016.</a:t>
            </a:fld>
            <a:endParaRPr lang="hr-HR"/>
          </a:p>
        </p:txBody>
      </p:sp>
      <p:sp>
        <p:nvSpPr>
          <p:cNvPr id="4" name="Rezervirano mjesto podnožja 3"/>
          <p:cNvSpPr>
            <a:spLocks noGrp="1"/>
          </p:cNvSpPr>
          <p:nvPr>
            <p:ph type="ftr" sz="quarter" idx="11"/>
          </p:nvPr>
        </p:nvSpPr>
        <p:spPr/>
        <p:txBody>
          <a:bodyPr/>
          <a:lstStyle/>
          <a:p>
            <a:endParaRPr lang="hr-HR"/>
          </a:p>
        </p:txBody>
      </p:sp>
      <p:sp>
        <p:nvSpPr>
          <p:cNvPr id="5" name="Rezervirano mjesto broja slajda 4"/>
          <p:cNvSpPr>
            <a:spLocks noGrp="1"/>
          </p:cNvSpPr>
          <p:nvPr>
            <p:ph type="sldNum" sz="quarter" idx="12"/>
          </p:nvPr>
        </p:nvSpPr>
        <p:spPr/>
        <p:txBody>
          <a:bodyPr/>
          <a:lstStyle/>
          <a:p>
            <a:fld id="{45FC8052-CB25-4A63-8B76-5B0518A94BC0}" type="slidenum">
              <a:rPr lang="hr-HR" smtClean="0"/>
              <a:t>‹#›</a:t>
            </a:fld>
            <a:endParaRPr lang="hr-HR"/>
          </a:p>
        </p:txBody>
      </p:sp>
    </p:spTree>
    <p:extLst>
      <p:ext uri="{BB962C8B-B14F-4D97-AF65-F5344CB8AC3E}">
        <p14:creationId xmlns:p14="http://schemas.microsoft.com/office/powerpoint/2010/main" val="2303531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p>
            <a:fld id="{60E77A55-1260-4DF7-8430-16C40D606CD3}" type="datetimeFigureOut">
              <a:rPr lang="hr-HR" smtClean="0"/>
              <a:t>9.11.2016.</a:t>
            </a:fld>
            <a:endParaRPr lang="hr-HR"/>
          </a:p>
        </p:txBody>
      </p:sp>
      <p:sp>
        <p:nvSpPr>
          <p:cNvPr id="3" name="Rezervirano mjesto podnožja 2"/>
          <p:cNvSpPr>
            <a:spLocks noGrp="1"/>
          </p:cNvSpPr>
          <p:nvPr>
            <p:ph type="ftr" sz="quarter" idx="11"/>
          </p:nvPr>
        </p:nvSpPr>
        <p:spPr/>
        <p:txBody>
          <a:bodyPr/>
          <a:lstStyle/>
          <a:p>
            <a:endParaRPr lang="hr-HR"/>
          </a:p>
        </p:txBody>
      </p:sp>
      <p:sp>
        <p:nvSpPr>
          <p:cNvPr id="4" name="Rezervirano mjesto broja slajda 3"/>
          <p:cNvSpPr>
            <a:spLocks noGrp="1"/>
          </p:cNvSpPr>
          <p:nvPr>
            <p:ph type="sldNum" sz="quarter" idx="12"/>
          </p:nvPr>
        </p:nvSpPr>
        <p:spPr/>
        <p:txBody>
          <a:bodyPr/>
          <a:lstStyle/>
          <a:p>
            <a:fld id="{45FC8052-CB25-4A63-8B76-5B0518A94BC0}" type="slidenum">
              <a:rPr lang="hr-HR" smtClean="0"/>
              <a:t>‹#›</a:t>
            </a:fld>
            <a:endParaRPr lang="hr-HR"/>
          </a:p>
        </p:txBody>
      </p:sp>
    </p:spTree>
    <p:extLst>
      <p:ext uri="{BB962C8B-B14F-4D97-AF65-F5344CB8AC3E}">
        <p14:creationId xmlns:p14="http://schemas.microsoft.com/office/powerpoint/2010/main" val="4261515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hr-HR" smtClean="0"/>
              <a:t>Uredite stil naslova matrice</a:t>
            </a:r>
            <a:endParaRPr lang="hr-HR"/>
          </a:p>
        </p:txBody>
      </p:sp>
      <p:sp>
        <p:nvSpPr>
          <p:cNvPr id="3" name="Rezervirano mjesto sadržaja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tekst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Rezervirano mjesto datuma 4"/>
          <p:cNvSpPr>
            <a:spLocks noGrp="1"/>
          </p:cNvSpPr>
          <p:nvPr>
            <p:ph type="dt" sz="half" idx="10"/>
          </p:nvPr>
        </p:nvSpPr>
        <p:spPr/>
        <p:txBody>
          <a:bodyPr/>
          <a:lstStyle/>
          <a:p>
            <a:fld id="{60E77A55-1260-4DF7-8430-16C40D606CD3}" type="datetimeFigureOut">
              <a:rPr lang="hr-HR" smtClean="0"/>
              <a:t>9.11.2016.</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45FC8052-CB25-4A63-8B76-5B0518A94BC0}" type="slidenum">
              <a:rPr lang="hr-HR" smtClean="0"/>
              <a:t>‹#›</a:t>
            </a:fld>
            <a:endParaRPr lang="hr-HR"/>
          </a:p>
        </p:txBody>
      </p:sp>
    </p:spTree>
    <p:extLst>
      <p:ext uri="{BB962C8B-B14F-4D97-AF65-F5344CB8AC3E}">
        <p14:creationId xmlns:p14="http://schemas.microsoft.com/office/powerpoint/2010/main" val="1164305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hr-HR" smtClean="0"/>
              <a:t>Uredite stil naslova matrice</a:t>
            </a:r>
            <a:endParaRPr lang="hr-HR"/>
          </a:p>
        </p:txBody>
      </p:sp>
      <p:sp>
        <p:nvSpPr>
          <p:cNvPr id="3" name="Rezervirano mjesto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Rezervirano mjesto datuma 4"/>
          <p:cNvSpPr>
            <a:spLocks noGrp="1"/>
          </p:cNvSpPr>
          <p:nvPr>
            <p:ph type="dt" sz="half" idx="10"/>
          </p:nvPr>
        </p:nvSpPr>
        <p:spPr/>
        <p:txBody>
          <a:bodyPr/>
          <a:lstStyle/>
          <a:p>
            <a:fld id="{60E77A55-1260-4DF7-8430-16C40D606CD3}" type="datetimeFigureOut">
              <a:rPr lang="hr-HR" smtClean="0"/>
              <a:t>9.11.2016.</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45FC8052-CB25-4A63-8B76-5B0518A94BC0}" type="slidenum">
              <a:rPr lang="hr-HR" smtClean="0"/>
              <a:t>‹#›</a:t>
            </a:fld>
            <a:endParaRPr lang="hr-HR"/>
          </a:p>
        </p:txBody>
      </p:sp>
    </p:spTree>
    <p:extLst>
      <p:ext uri="{BB962C8B-B14F-4D97-AF65-F5344CB8AC3E}">
        <p14:creationId xmlns:p14="http://schemas.microsoft.com/office/powerpoint/2010/main" val="1358143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r-HR" smtClean="0"/>
              <a:t>Uredite stil naslova matrice</a:t>
            </a:r>
            <a:endParaRPr lang="hr-HR"/>
          </a:p>
        </p:txBody>
      </p:sp>
      <p:sp>
        <p:nvSpPr>
          <p:cNvPr id="3" name="Rezervirano mjesto tekst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E77A55-1260-4DF7-8430-16C40D606CD3}" type="datetimeFigureOut">
              <a:rPr lang="hr-HR" smtClean="0"/>
              <a:t>9.11.2016.</a:t>
            </a:fld>
            <a:endParaRPr lang="hr-HR"/>
          </a:p>
        </p:txBody>
      </p:sp>
      <p:sp>
        <p:nvSpPr>
          <p:cNvPr id="5" name="Rezervirano mjesto podnožj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Rezervirano mjesto broja slajd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FC8052-CB25-4A63-8B76-5B0518A94BC0}" type="slidenum">
              <a:rPr lang="hr-HR" smtClean="0"/>
              <a:t>‹#›</a:t>
            </a:fld>
            <a:endParaRPr lang="hr-HR"/>
          </a:p>
        </p:txBody>
      </p:sp>
    </p:spTree>
    <p:extLst>
      <p:ext uri="{BB962C8B-B14F-4D97-AF65-F5344CB8AC3E}">
        <p14:creationId xmlns:p14="http://schemas.microsoft.com/office/powerpoint/2010/main" val="2736497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hr-H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4963477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hr-H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6764765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hr-H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215630166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hr-H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F23575-E8E0-440A-9A81-598223C81873}" type="datetimeFigureOut">
              <a:rPr lang="hr-HR" smtClean="0">
                <a:solidFill>
                  <a:prstClr val="black">
                    <a:tint val="75000"/>
                  </a:prstClr>
                </a:solidFill>
              </a:rPr>
              <a:pPr/>
              <a:t>9.11.2016.</a:t>
            </a:fld>
            <a:endParaRPr lang="hr-HR">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0E5A87-F9E9-4A03-A840-C9DBDBE32C2D}"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21699013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7787B"/>
        </a:solidFill>
        <a:effectLst/>
      </p:bgPr>
    </p:bg>
    <p:spTree>
      <p:nvGrpSpPr>
        <p:cNvPr id="1" name=""/>
        <p:cNvGrpSpPr/>
        <p:nvPr/>
      </p:nvGrpSpPr>
      <p:grpSpPr>
        <a:xfrm>
          <a:off x="0" y="0"/>
          <a:ext cx="0" cy="0"/>
          <a:chOff x="0" y="0"/>
          <a:chExt cx="0" cy="0"/>
        </a:xfrm>
      </p:grpSpPr>
      <p:sp>
        <p:nvSpPr>
          <p:cNvPr id="8" name="Rectangle 2"/>
          <p:cNvSpPr txBox="1">
            <a:spLocks/>
          </p:cNvSpPr>
          <p:nvPr/>
        </p:nvSpPr>
        <p:spPr bwMode="black">
          <a:xfrm>
            <a:off x="304800" y="1773238"/>
            <a:ext cx="8864600" cy="1661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defTabSz="457200" rtl="0" eaLnBrk="0" fontAlgn="base" hangingPunct="0">
              <a:lnSpc>
                <a:spcPct val="90000"/>
              </a:lnSpc>
              <a:spcBef>
                <a:spcPct val="0"/>
              </a:spcBef>
              <a:spcAft>
                <a:spcPct val="0"/>
              </a:spcAft>
              <a:defRPr lang="de-DE" sz="6000" kern="1200" smtClean="0">
                <a:solidFill>
                  <a:schemeClr val="bg1"/>
                </a:solidFill>
                <a:latin typeface="Tele-GroteskUlt" pitchFamily="2" charset="0"/>
                <a:ea typeface="TeleGrotesk Headline Ultra" pitchFamily="2" charset="0"/>
                <a:cs typeface="TeleGrotesk Headline Ultra"/>
              </a:defRPr>
            </a:lvl1pPr>
            <a:lvl2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2pPr>
            <a:lvl3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3pPr>
            <a:lvl4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4pPr>
            <a:lvl5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5pPr>
            <a:lvl6pPr marL="457200" algn="l" defTabSz="457200" rtl="0" fontAlgn="base">
              <a:lnSpc>
                <a:spcPct val="90000"/>
              </a:lnSpc>
              <a:spcBef>
                <a:spcPct val="0"/>
              </a:spcBef>
              <a:spcAft>
                <a:spcPct val="0"/>
              </a:spcAft>
              <a:defRPr sz="3000">
                <a:solidFill>
                  <a:schemeClr val="tx2"/>
                </a:solidFill>
                <a:latin typeface="Tele-GroteskUlt" pitchFamily="2" charset="0"/>
              </a:defRPr>
            </a:lvl6pPr>
            <a:lvl7pPr marL="914400" algn="l" defTabSz="457200" rtl="0" fontAlgn="base">
              <a:lnSpc>
                <a:spcPct val="90000"/>
              </a:lnSpc>
              <a:spcBef>
                <a:spcPct val="0"/>
              </a:spcBef>
              <a:spcAft>
                <a:spcPct val="0"/>
              </a:spcAft>
              <a:defRPr sz="3000">
                <a:solidFill>
                  <a:schemeClr val="tx2"/>
                </a:solidFill>
                <a:latin typeface="Tele-GroteskUlt" pitchFamily="2" charset="0"/>
              </a:defRPr>
            </a:lvl7pPr>
            <a:lvl8pPr marL="1371600" algn="l" defTabSz="457200" rtl="0" fontAlgn="base">
              <a:lnSpc>
                <a:spcPct val="90000"/>
              </a:lnSpc>
              <a:spcBef>
                <a:spcPct val="0"/>
              </a:spcBef>
              <a:spcAft>
                <a:spcPct val="0"/>
              </a:spcAft>
              <a:defRPr sz="3000">
                <a:solidFill>
                  <a:schemeClr val="tx2"/>
                </a:solidFill>
                <a:latin typeface="Tele-GroteskUlt" pitchFamily="2" charset="0"/>
              </a:defRPr>
            </a:lvl8pPr>
            <a:lvl9pPr marL="1828800" algn="l" defTabSz="457200" rtl="0" fontAlgn="base">
              <a:lnSpc>
                <a:spcPct val="90000"/>
              </a:lnSpc>
              <a:spcBef>
                <a:spcPct val="0"/>
              </a:spcBef>
              <a:spcAft>
                <a:spcPct val="0"/>
              </a:spcAft>
              <a:defRPr sz="3000">
                <a:solidFill>
                  <a:schemeClr val="tx2"/>
                </a:solidFill>
                <a:latin typeface="Tele-GroteskUlt" pitchFamily="2" charset="0"/>
              </a:defRPr>
            </a:lvl9pPr>
          </a:lstStyle>
          <a:p>
            <a:pPr eaLnBrk="1" hangingPunct="1"/>
            <a:r>
              <a:rPr lang="en-GB" altLang="sr-Latn-RS" smtClean="0">
                <a:solidFill>
                  <a:prstClr val="white"/>
                </a:solidFill>
                <a:cs typeface="TeleGrotesk Headline Ultra" pitchFamily="2" charset="0"/>
              </a:rPr>
              <a:t>POSLOVNO UVJETOVANI OTKAZ</a:t>
            </a:r>
            <a:endParaRPr lang="hr-HR" altLang="sr-Latn-RS" dirty="0">
              <a:solidFill>
                <a:prstClr val="white"/>
              </a:solidFill>
              <a:cs typeface="TeleGrotesk Headline Ultra" pitchFamily="2" charset="0"/>
            </a:endParaRPr>
          </a:p>
        </p:txBody>
      </p:sp>
      <p:sp>
        <p:nvSpPr>
          <p:cNvPr id="10" name="Rectangle 3"/>
          <p:cNvSpPr txBox="1">
            <a:spLocks/>
          </p:cNvSpPr>
          <p:nvPr/>
        </p:nvSpPr>
        <p:spPr bwMode="black">
          <a:xfrm>
            <a:off x="304800" y="3676650"/>
            <a:ext cx="8496300" cy="332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marL="342900" indent="-342900" algn="l" defTabSz="457200" rtl="0" eaLnBrk="0" fontAlgn="base" hangingPunct="0">
              <a:lnSpc>
                <a:spcPct val="90000"/>
              </a:lnSpc>
              <a:spcBef>
                <a:spcPct val="25000"/>
              </a:spcBef>
              <a:spcAft>
                <a:spcPct val="0"/>
              </a:spcAft>
              <a:buClr>
                <a:schemeClr val="tx2"/>
              </a:buClr>
              <a:buFont typeface="Wingdings" panose="05000000000000000000" pitchFamily="2" charset="2"/>
              <a:defRPr sz="2400" kern="1200" smtClean="0">
                <a:solidFill>
                  <a:schemeClr val="bg1"/>
                </a:solidFill>
                <a:latin typeface="Tele-GroteskNor" pitchFamily="2" charset="0"/>
                <a:ea typeface="+mn-ea"/>
                <a:cs typeface="+mn-cs"/>
              </a:defRPr>
            </a:lvl1pPr>
            <a:lvl2pPr marL="1588" indent="455613"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mn-lt"/>
                <a:ea typeface="+mn-ea"/>
                <a:cs typeface="+mn-cs"/>
              </a:defRPr>
            </a:lvl2pPr>
            <a:lvl3pPr marL="179388" indent="-176213"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3pPr>
            <a:lvl4pPr marL="352425" indent="-1714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4pPr>
            <a:lvl5pPr marL="538163" indent="-1841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buClr>
                <a:srgbClr val="E20074"/>
              </a:buClr>
              <a:defRPr/>
            </a:pPr>
            <a:r>
              <a:rPr lang="en-GB" altLang="sr-Latn-RS" smtClean="0">
                <a:solidFill>
                  <a:srgbClr val="FFFFFF"/>
                </a:solidFill>
              </a:rPr>
              <a:t>Studeni</a:t>
            </a:r>
            <a:r>
              <a:rPr lang="hr-HR" altLang="sr-Latn-RS" smtClean="0">
                <a:solidFill>
                  <a:srgbClr val="FFFFFF"/>
                </a:solidFill>
              </a:rPr>
              <a:t> </a:t>
            </a:r>
            <a:r>
              <a:rPr lang="hr-HR" altLang="sr-Latn-RS" dirty="0">
                <a:solidFill>
                  <a:srgbClr val="FFFFFF"/>
                </a:solidFill>
              </a:rPr>
              <a:t>2016</a:t>
            </a:r>
            <a:endParaRPr lang="de-DE" altLang="sr-Latn-RS" dirty="0">
              <a:solidFill>
                <a:srgbClr val="FFFFFF"/>
              </a:solidFill>
              <a:latin typeface="Tele-GroteskUlt"/>
            </a:endParaRPr>
          </a:p>
        </p:txBody>
      </p:sp>
      <p:sp>
        <p:nvSpPr>
          <p:cNvPr id="5" name="Rectangle 3"/>
          <p:cNvSpPr txBox="1">
            <a:spLocks/>
          </p:cNvSpPr>
          <p:nvPr/>
        </p:nvSpPr>
        <p:spPr bwMode="black">
          <a:xfrm>
            <a:off x="304800" y="6089650"/>
            <a:ext cx="8496300" cy="332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marL="342900" indent="-342900" algn="l" defTabSz="457200" rtl="0" eaLnBrk="0" fontAlgn="base" hangingPunct="0">
              <a:lnSpc>
                <a:spcPct val="90000"/>
              </a:lnSpc>
              <a:spcBef>
                <a:spcPct val="25000"/>
              </a:spcBef>
              <a:spcAft>
                <a:spcPct val="0"/>
              </a:spcAft>
              <a:buClr>
                <a:schemeClr val="tx2"/>
              </a:buClr>
              <a:buFont typeface="Wingdings" panose="05000000000000000000" pitchFamily="2" charset="2"/>
              <a:defRPr sz="2400" kern="1200" smtClean="0">
                <a:solidFill>
                  <a:schemeClr val="bg1"/>
                </a:solidFill>
                <a:latin typeface="Tele-GroteskNor" pitchFamily="2" charset="0"/>
                <a:ea typeface="+mn-ea"/>
                <a:cs typeface="+mn-cs"/>
              </a:defRPr>
            </a:lvl1pPr>
            <a:lvl2pPr marL="1588" indent="455613"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mn-lt"/>
                <a:ea typeface="+mn-ea"/>
                <a:cs typeface="+mn-cs"/>
              </a:defRPr>
            </a:lvl2pPr>
            <a:lvl3pPr marL="179388" indent="-176213"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3pPr>
            <a:lvl4pPr marL="352425" indent="-1714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4pPr>
            <a:lvl5pPr marL="538163" indent="-1841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buClr>
                <a:srgbClr val="E20074"/>
              </a:buClr>
              <a:defRPr/>
            </a:pPr>
            <a:r>
              <a:rPr lang="en-GB" altLang="sr-Latn-RS" smtClean="0">
                <a:solidFill>
                  <a:srgbClr val="FFFFFF"/>
                </a:solidFill>
              </a:rPr>
              <a:t>Hrvoje Kuprešak, odvjetnik</a:t>
            </a:r>
            <a:endParaRPr lang="de-DE" altLang="sr-Latn-RS" dirty="0">
              <a:solidFill>
                <a:srgbClr val="FFFFFF"/>
              </a:solidFill>
              <a:latin typeface="Tele-GroteskUlt"/>
            </a:endParaRPr>
          </a:p>
        </p:txBody>
      </p:sp>
    </p:spTree>
    <p:extLst>
      <p:ext uri="{BB962C8B-B14F-4D97-AF65-F5344CB8AC3E}">
        <p14:creationId xmlns:p14="http://schemas.microsoft.com/office/powerpoint/2010/main" val="27511032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p:cNvSpPr>
          <p:nvPr/>
        </p:nvSpPr>
        <p:spPr bwMode="gray">
          <a:xfrm>
            <a:off x="304800" y="333375"/>
            <a:ext cx="8496300"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defTabSz="457200" rtl="0" eaLnBrk="0" fontAlgn="base" hangingPunct="0">
              <a:lnSpc>
                <a:spcPct val="90000"/>
              </a:lnSpc>
              <a:spcBef>
                <a:spcPct val="0"/>
              </a:spcBef>
              <a:spcAft>
                <a:spcPct val="0"/>
              </a:spcAft>
              <a:defRPr lang="de-DE" sz="3000" kern="1200" dirty="0">
                <a:solidFill>
                  <a:schemeClr val="tx2"/>
                </a:solidFill>
                <a:latin typeface="Tele-GroteskUlt" pitchFamily="2" charset="0"/>
                <a:ea typeface="TeleGrotesk Headline Ultra" pitchFamily="2" charset="0"/>
                <a:cs typeface="TeleGrotesk Headline Ultra"/>
              </a:defRPr>
            </a:lvl1pPr>
            <a:lvl2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2pPr>
            <a:lvl3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3pPr>
            <a:lvl4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4pPr>
            <a:lvl5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5pPr>
            <a:lvl6pPr marL="457200" algn="l" defTabSz="457200" rtl="0" fontAlgn="base">
              <a:lnSpc>
                <a:spcPct val="90000"/>
              </a:lnSpc>
              <a:spcBef>
                <a:spcPct val="0"/>
              </a:spcBef>
              <a:spcAft>
                <a:spcPct val="0"/>
              </a:spcAft>
              <a:defRPr sz="3000">
                <a:solidFill>
                  <a:schemeClr val="tx2"/>
                </a:solidFill>
                <a:latin typeface="Tele-GroteskUlt" pitchFamily="2" charset="0"/>
              </a:defRPr>
            </a:lvl6pPr>
            <a:lvl7pPr marL="914400" algn="l" defTabSz="457200" rtl="0" fontAlgn="base">
              <a:lnSpc>
                <a:spcPct val="90000"/>
              </a:lnSpc>
              <a:spcBef>
                <a:spcPct val="0"/>
              </a:spcBef>
              <a:spcAft>
                <a:spcPct val="0"/>
              </a:spcAft>
              <a:defRPr sz="3000">
                <a:solidFill>
                  <a:schemeClr val="tx2"/>
                </a:solidFill>
                <a:latin typeface="Tele-GroteskUlt" pitchFamily="2" charset="0"/>
              </a:defRPr>
            </a:lvl7pPr>
            <a:lvl8pPr marL="1371600" algn="l" defTabSz="457200" rtl="0" fontAlgn="base">
              <a:lnSpc>
                <a:spcPct val="90000"/>
              </a:lnSpc>
              <a:spcBef>
                <a:spcPct val="0"/>
              </a:spcBef>
              <a:spcAft>
                <a:spcPct val="0"/>
              </a:spcAft>
              <a:defRPr sz="3000">
                <a:solidFill>
                  <a:schemeClr val="tx2"/>
                </a:solidFill>
                <a:latin typeface="Tele-GroteskUlt" pitchFamily="2" charset="0"/>
              </a:defRPr>
            </a:lvl8pPr>
            <a:lvl9pPr marL="1828800" algn="l" defTabSz="457200" rtl="0" fontAlgn="base">
              <a:lnSpc>
                <a:spcPct val="90000"/>
              </a:lnSpc>
              <a:spcBef>
                <a:spcPct val="0"/>
              </a:spcBef>
              <a:spcAft>
                <a:spcPct val="0"/>
              </a:spcAft>
              <a:defRPr sz="3000">
                <a:solidFill>
                  <a:schemeClr val="tx2"/>
                </a:solidFill>
                <a:latin typeface="Tele-GroteskUlt" pitchFamily="2" charset="0"/>
              </a:defRPr>
            </a:lvl9pPr>
          </a:lstStyle>
          <a:p>
            <a:pPr eaLnBrk="1" hangingPunct="1"/>
            <a:r>
              <a:rPr lang="hr-HR" altLang="sr-Latn-RS" dirty="0" smtClean="0">
                <a:solidFill>
                  <a:srgbClr val="ED1C24"/>
                </a:solidFill>
                <a:latin typeface="Tele-GroteskNor" pitchFamily="2" charset="0"/>
                <a:cs typeface="TeleGrotesk Headline Ultra" pitchFamily="2" charset="0"/>
              </a:rPr>
              <a:t>SUGLASNOST NA ODLUKU O OTKAZU</a:t>
            </a:r>
            <a:endParaRPr lang="hr-HR" altLang="sr-Latn-RS" dirty="0" smtClean="0">
              <a:solidFill>
                <a:srgbClr val="ED1C24"/>
              </a:solidFill>
              <a:latin typeface="Tele-GroteskNor" pitchFamily="2" charset="0"/>
              <a:cs typeface="TeleGrotesk Headline Ultra" pitchFamily="2" charset="0"/>
            </a:endParaRPr>
          </a:p>
        </p:txBody>
      </p:sp>
      <p:sp>
        <p:nvSpPr>
          <p:cNvPr id="5" name="Rectangle 4"/>
          <p:cNvSpPr txBox="1">
            <a:spLocks/>
          </p:cNvSpPr>
          <p:nvPr/>
        </p:nvSpPr>
        <p:spPr bwMode="gray">
          <a:xfrm>
            <a:off x="304800" y="3157901"/>
            <a:ext cx="11713029" cy="370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Tele-GroteskFet" pitchFamily="2" charset="0"/>
                <a:ea typeface="+mn-ea"/>
                <a:cs typeface="+mn-cs"/>
              </a:defRPr>
            </a:lvl1pPr>
            <a:lvl2pPr marL="1588" indent="455613"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mn-lt"/>
                <a:ea typeface="+mn-ea"/>
                <a:cs typeface="+mn-cs"/>
              </a:defRPr>
            </a:lvl2pPr>
            <a:lvl3pPr marL="179388" indent="-176213"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3pPr>
            <a:lvl4pPr marL="352425" indent="-1714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4pPr>
            <a:lvl5pPr marL="538163" indent="-1841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8788" lvl="1" indent="-457200" eaLnBrk="1" hangingPunct="1">
              <a:buClr>
                <a:srgbClr val="ED1C24"/>
              </a:buClr>
              <a:buFont typeface="+mj-lt"/>
              <a:buAutoNum type="arabicPeriod"/>
              <a:defRPr/>
            </a:pPr>
            <a:r>
              <a:rPr lang="de-DE" altLang="sr-Latn-RS" sz="2400">
                <a:latin typeface="Tele-GroteskNor"/>
              </a:rPr>
              <a:t>otkazu članu radničkog vijeća,</a:t>
            </a:r>
          </a:p>
          <a:p>
            <a:pPr marL="458788" lvl="1" indent="-457200" eaLnBrk="1" hangingPunct="1">
              <a:buClr>
                <a:srgbClr val="ED1C24"/>
              </a:buClr>
              <a:buFont typeface="+mj-lt"/>
              <a:buAutoNum type="arabicPeriod"/>
              <a:defRPr/>
            </a:pPr>
            <a:r>
              <a:rPr lang="de-DE" altLang="sr-Latn-RS" sz="2400">
                <a:latin typeface="Tele-GroteskNor"/>
              </a:rPr>
              <a:t>otkazu kandidatu za člana radničkog vijeća koji nije izabran, u razdoblju od tri mjeseca nakon utvrđenih konačnih rezultata izbora,</a:t>
            </a:r>
          </a:p>
          <a:p>
            <a:pPr marL="458788" lvl="1" indent="-457200" eaLnBrk="1" hangingPunct="1">
              <a:buClr>
                <a:srgbClr val="ED1C24"/>
              </a:buClr>
              <a:buFont typeface="+mj-lt"/>
              <a:buAutoNum type="arabicPeriod"/>
              <a:defRPr/>
            </a:pPr>
            <a:r>
              <a:rPr lang="de-DE" altLang="sr-Latn-RS" sz="2400">
                <a:latin typeface="Tele-GroteskNor"/>
              </a:rPr>
              <a:t>otkazu radniku kod kojeg je zbog ozljede na radu ili profesionalne bolesti došlo do smanjenja radne sposobnosti uz preostalu radnu sposobnosti ili do smanjenja radne sposobnosti uz djelomični gubitak radne sposobnosti, odnosno otkazu radniku osobi s invaliditetom,</a:t>
            </a:r>
          </a:p>
          <a:p>
            <a:pPr marL="458788" lvl="1" indent="-457200" eaLnBrk="1" hangingPunct="1">
              <a:buClr>
                <a:srgbClr val="ED1C24"/>
              </a:buClr>
              <a:buFont typeface="+mj-lt"/>
              <a:buAutoNum type="arabicPeriod"/>
              <a:defRPr/>
            </a:pPr>
            <a:r>
              <a:rPr lang="de-DE" altLang="sr-Latn-RS" sz="2400">
                <a:latin typeface="Tele-GroteskNor"/>
              </a:rPr>
              <a:t>otkazu radniku starijem od šezdeset godina,</a:t>
            </a:r>
          </a:p>
          <a:p>
            <a:pPr marL="458788" lvl="1" indent="-457200" eaLnBrk="1" hangingPunct="1">
              <a:buClr>
                <a:srgbClr val="ED1C24"/>
              </a:buClr>
              <a:buFont typeface="+mj-lt"/>
              <a:buAutoNum type="arabicPeriod"/>
              <a:defRPr/>
            </a:pPr>
            <a:r>
              <a:rPr lang="de-DE" altLang="sr-Latn-RS" sz="2400">
                <a:latin typeface="Tele-GroteskNor"/>
              </a:rPr>
              <a:t>otkazu predstavniku radnika u organu </a:t>
            </a:r>
            <a:r>
              <a:rPr lang="de-DE" altLang="sr-Latn-RS" sz="2400" smtClean="0">
                <a:latin typeface="Tele-GroteskNor"/>
              </a:rPr>
              <a:t>poslodavca</a:t>
            </a:r>
            <a:endParaRPr lang="hr-HR" altLang="sr-Latn-RS" sz="2400" dirty="0" smtClean="0">
              <a:latin typeface="Tele-GroteskNor"/>
            </a:endParaRPr>
          </a:p>
          <a:p>
            <a:pPr marL="458788" marR="0" lvl="1" indent="-457200" algn="l" defTabSz="457200" rtl="0" eaLnBrk="1" fontAlgn="base" latinLnBrk="0" hangingPunct="1">
              <a:lnSpc>
                <a:spcPct val="90000"/>
              </a:lnSpc>
              <a:spcBef>
                <a:spcPct val="25000"/>
              </a:spcBef>
              <a:spcAft>
                <a:spcPct val="0"/>
              </a:spcAft>
              <a:buClr>
                <a:srgbClr val="ED1C24"/>
              </a:buClr>
              <a:buSzTx/>
              <a:buFont typeface="+mj-lt"/>
              <a:buAutoNum type="arabicPeriod"/>
              <a:tabLst/>
              <a:defRPr/>
            </a:pPr>
            <a:endParaRPr lang="hr-HR" altLang="sr-Latn-RS" sz="2400" dirty="0">
              <a:latin typeface="Tele-GroteskNor"/>
            </a:endParaRPr>
          </a:p>
          <a:p>
            <a:pPr marL="458788" marR="0" lvl="1" indent="-457200" algn="l" defTabSz="457200" rtl="0" eaLnBrk="1" fontAlgn="base" latinLnBrk="0" hangingPunct="1">
              <a:lnSpc>
                <a:spcPct val="90000"/>
              </a:lnSpc>
              <a:spcBef>
                <a:spcPct val="25000"/>
              </a:spcBef>
              <a:spcAft>
                <a:spcPct val="0"/>
              </a:spcAft>
              <a:buClr>
                <a:srgbClr val="ED1C24"/>
              </a:buClr>
              <a:buSzTx/>
              <a:buFont typeface="+mj-lt"/>
              <a:buAutoNum type="arabicPeriod"/>
              <a:tabLst/>
              <a:defRPr/>
            </a:pPr>
            <a:endParaRPr kumimoji="0" lang="hr-HR" altLang="sr-Latn-RS" sz="2400" b="0" i="0" u="none" strike="noStrike" kern="1200" cap="none" spc="0" normalizeH="0" baseline="0" noProof="0" dirty="0" smtClean="0">
              <a:ln>
                <a:noFill/>
              </a:ln>
              <a:effectLst/>
              <a:uLnTx/>
              <a:uFillTx/>
            </a:endParaRPr>
          </a:p>
          <a:p>
            <a:pPr marL="1588" marR="0" lvl="1" indent="0" algn="l" defTabSz="457200" rtl="0" eaLnBrk="1" fontAlgn="base" latinLnBrk="0" hangingPunct="1">
              <a:lnSpc>
                <a:spcPct val="90000"/>
              </a:lnSpc>
              <a:spcBef>
                <a:spcPct val="25000"/>
              </a:spcBef>
              <a:spcAft>
                <a:spcPct val="0"/>
              </a:spcAft>
              <a:buClr>
                <a:srgbClr val="E20074"/>
              </a:buClr>
              <a:buSzTx/>
              <a:buFont typeface="Wingdings" panose="05000000000000000000" pitchFamily="2" charset="2"/>
              <a:buNone/>
              <a:tabLst/>
              <a:defRPr/>
            </a:pPr>
            <a:endParaRPr kumimoji="0" lang="de-DE" altLang="sr-Latn-RS" sz="2400" b="0" i="0" u="none" strike="noStrike" kern="1200" cap="none" spc="0" normalizeH="0" baseline="0" noProof="0" dirty="0" smtClean="0">
              <a:ln>
                <a:noFill/>
              </a:ln>
              <a:solidFill>
                <a:srgbClr val="000000"/>
              </a:solidFill>
              <a:effectLst/>
              <a:uLnTx/>
              <a:uFillTx/>
              <a:latin typeface="Tele-GroteskNor"/>
              <a:ea typeface="+mn-ea"/>
              <a:cs typeface="+mn-cs"/>
            </a:endParaRPr>
          </a:p>
        </p:txBody>
      </p:sp>
      <p:sp>
        <p:nvSpPr>
          <p:cNvPr id="7" name="Rectangle 4"/>
          <p:cNvSpPr txBox="1">
            <a:spLocks/>
          </p:cNvSpPr>
          <p:nvPr/>
        </p:nvSpPr>
        <p:spPr bwMode="gray">
          <a:xfrm>
            <a:off x="304799" y="1397593"/>
            <a:ext cx="11713029" cy="1283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Tele-GroteskFet" pitchFamily="2" charset="0"/>
                <a:ea typeface="+mn-ea"/>
                <a:cs typeface="+mn-cs"/>
              </a:defRPr>
            </a:lvl1pPr>
            <a:lvl2pPr marL="1588" indent="455613"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mn-lt"/>
                <a:ea typeface="+mn-ea"/>
                <a:cs typeface="+mn-cs"/>
              </a:defRPr>
            </a:lvl2pPr>
            <a:lvl3pPr marL="179388" indent="-176213"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3pPr>
            <a:lvl4pPr marL="352425" indent="-1714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4pPr>
            <a:lvl5pPr marL="538163" indent="-1841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indent="0" algn="just" eaLnBrk="1" hangingPunct="1">
              <a:buClr>
                <a:srgbClr val="ED1C24"/>
              </a:buClr>
              <a:defRPr/>
            </a:pPr>
            <a:r>
              <a:rPr lang="hr-HR" altLang="sr-Latn-RS" sz="2400" dirty="0">
                <a:latin typeface="Tele-GroteskNor"/>
              </a:rPr>
              <a:t>Isto tako, prema </a:t>
            </a:r>
            <a:r>
              <a:rPr lang="hr-HR" altLang="sr-Latn-RS" sz="2400" b="1" dirty="0">
                <a:latin typeface="Tele-GroteskNor"/>
              </a:rPr>
              <a:t>čl. 151. st. 1. ZOR-a</a:t>
            </a:r>
            <a:r>
              <a:rPr lang="hr-HR" altLang="sr-Latn-RS" sz="2400" dirty="0">
                <a:latin typeface="Tele-GroteskNor"/>
              </a:rPr>
              <a:t>,  propisano je da </a:t>
            </a:r>
            <a:r>
              <a:rPr lang="hr-HR" altLang="sr-Latn-RS" sz="2400" u="sng" dirty="0">
                <a:latin typeface="Tele-GroteskNor"/>
              </a:rPr>
              <a:t>poslodavac može samo uz prethodnu suglasnost radničkog vijeća</a:t>
            </a:r>
            <a:r>
              <a:rPr lang="hr-HR" altLang="sr-Latn-RS" sz="2400" dirty="0">
                <a:latin typeface="Tele-GroteskNor"/>
              </a:rPr>
              <a:t>, (odnosno </a:t>
            </a:r>
            <a:r>
              <a:rPr lang="hr-HR" altLang="sr-Latn-RS" sz="2400" u="sng" dirty="0">
                <a:latin typeface="Tele-GroteskNor"/>
              </a:rPr>
              <a:t>sindikalnog povjerenika </a:t>
            </a:r>
            <a:r>
              <a:rPr lang="hr-HR" altLang="sr-Latn-RS" sz="2400" dirty="0">
                <a:latin typeface="Tele-GroteskNor"/>
              </a:rPr>
              <a:t>- </a:t>
            </a:r>
            <a:r>
              <a:rPr lang="hr-HR" altLang="sr-Latn-RS" sz="2400" b="1" dirty="0">
                <a:latin typeface="Tele-GroteskNor"/>
              </a:rPr>
              <a:t>čl. 153. st. </a:t>
            </a:r>
            <a:r>
              <a:rPr lang="hr-HR" altLang="sr-Latn-RS" sz="2400" b="1" dirty="0" smtClean="0">
                <a:latin typeface="Tele-GroteskNor"/>
              </a:rPr>
              <a:t>3.</a:t>
            </a:r>
            <a:r>
              <a:rPr lang="en-GB" altLang="sr-Latn-RS" sz="2400" b="1" dirty="0" smtClean="0">
                <a:latin typeface="Tele-GroteskNor"/>
              </a:rPr>
              <a:t> </a:t>
            </a:r>
            <a:r>
              <a:rPr lang="hr-HR" altLang="sr-Latn-RS" sz="2400" b="1" dirty="0" smtClean="0">
                <a:latin typeface="Tele-GroteskNor"/>
              </a:rPr>
              <a:t>ZOR-a</a:t>
            </a:r>
            <a:r>
              <a:rPr lang="hr-HR" altLang="sr-Latn-RS" sz="2400" dirty="0">
                <a:latin typeface="Tele-GroteskNor"/>
              </a:rPr>
              <a:t>) donijeti odluku o:</a:t>
            </a:r>
          </a:p>
          <a:p>
            <a:pPr marL="458788" marR="0" lvl="1" indent="-457200" algn="l" defTabSz="457200" rtl="0" eaLnBrk="1" fontAlgn="base" latinLnBrk="0" hangingPunct="1">
              <a:lnSpc>
                <a:spcPct val="90000"/>
              </a:lnSpc>
              <a:spcBef>
                <a:spcPct val="25000"/>
              </a:spcBef>
              <a:spcAft>
                <a:spcPct val="0"/>
              </a:spcAft>
              <a:buClr>
                <a:srgbClr val="ED1C24"/>
              </a:buClr>
              <a:buSzTx/>
              <a:buFont typeface="+mj-lt"/>
              <a:buAutoNum type="arabicPeriod"/>
              <a:tabLst/>
              <a:defRPr/>
            </a:pPr>
            <a:endParaRPr lang="hr-HR" altLang="sr-Latn-RS" sz="2400" dirty="0">
              <a:latin typeface="Tele-GroteskNor"/>
            </a:endParaRPr>
          </a:p>
          <a:p>
            <a:pPr marL="458788" marR="0" lvl="1" indent="-457200" algn="l" defTabSz="457200" rtl="0" eaLnBrk="1" fontAlgn="base" latinLnBrk="0" hangingPunct="1">
              <a:lnSpc>
                <a:spcPct val="90000"/>
              </a:lnSpc>
              <a:spcBef>
                <a:spcPct val="25000"/>
              </a:spcBef>
              <a:spcAft>
                <a:spcPct val="0"/>
              </a:spcAft>
              <a:buClr>
                <a:srgbClr val="ED1C24"/>
              </a:buClr>
              <a:buSzTx/>
              <a:buFont typeface="+mj-lt"/>
              <a:buAutoNum type="arabicPeriod"/>
              <a:tabLst/>
              <a:defRPr/>
            </a:pPr>
            <a:endParaRPr kumimoji="0" lang="hr-HR" altLang="sr-Latn-RS" sz="2400" b="0" i="0" u="none" strike="noStrike" kern="1200" cap="none" spc="0" normalizeH="0" baseline="0" noProof="0" dirty="0" smtClean="0">
              <a:ln>
                <a:noFill/>
              </a:ln>
              <a:effectLst/>
              <a:uLnTx/>
              <a:uFillTx/>
            </a:endParaRPr>
          </a:p>
          <a:p>
            <a:pPr marL="1588" marR="0" lvl="1" indent="0" algn="l" defTabSz="457200" rtl="0" eaLnBrk="1" fontAlgn="base" latinLnBrk="0" hangingPunct="1">
              <a:lnSpc>
                <a:spcPct val="90000"/>
              </a:lnSpc>
              <a:spcBef>
                <a:spcPct val="25000"/>
              </a:spcBef>
              <a:spcAft>
                <a:spcPct val="0"/>
              </a:spcAft>
              <a:buClr>
                <a:srgbClr val="E20074"/>
              </a:buClr>
              <a:buSzTx/>
              <a:buFont typeface="Wingdings" panose="05000000000000000000" pitchFamily="2" charset="2"/>
              <a:buNone/>
              <a:tabLst/>
              <a:defRPr/>
            </a:pPr>
            <a:endParaRPr kumimoji="0" lang="de-DE" altLang="sr-Latn-RS" sz="2400" b="0" i="0" u="none" strike="noStrike" kern="1200" cap="none" spc="0" normalizeH="0" baseline="0" noProof="0" dirty="0" smtClean="0">
              <a:ln>
                <a:noFill/>
              </a:ln>
              <a:solidFill>
                <a:srgbClr val="000000"/>
              </a:solidFill>
              <a:effectLst/>
              <a:uLnTx/>
              <a:uFillTx/>
              <a:latin typeface="Tele-GroteskNor"/>
              <a:ea typeface="+mn-ea"/>
              <a:cs typeface="+mn-cs"/>
            </a:endParaRPr>
          </a:p>
        </p:txBody>
      </p:sp>
    </p:spTree>
    <p:extLst>
      <p:ext uri="{BB962C8B-B14F-4D97-AF65-F5344CB8AC3E}">
        <p14:creationId xmlns:p14="http://schemas.microsoft.com/office/powerpoint/2010/main" val="2227137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p:cNvSpPr>
          <p:nvPr/>
        </p:nvSpPr>
        <p:spPr bwMode="gray">
          <a:xfrm>
            <a:off x="304800" y="333375"/>
            <a:ext cx="84963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defTabSz="457200" rtl="0" eaLnBrk="0" fontAlgn="base" hangingPunct="0">
              <a:lnSpc>
                <a:spcPct val="90000"/>
              </a:lnSpc>
              <a:spcBef>
                <a:spcPct val="0"/>
              </a:spcBef>
              <a:spcAft>
                <a:spcPct val="0"/>
              </a:spcAft>
              <a:defRPr lang="de-DE" sz="3000" kern="1200" dirty="0">
                <a:solidFill>
                  <a:schemeClr val="tx2"/>
                </a:solidFill>
                <a:latin typeface="Tele-GroteskUlt" pitchFamily="2" charset="0"/>
                <a:ea typeface="TeleGrotesk Headline Ultra" pitchFamily="2" charset="0"/>
                <a:cs typeface="TeleGrotesk Headline Ultra"/>
              </a:defRPr>
            </a:lvl1pPr>
            <a:lvl2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2pPr>
            <a:lvl3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3pPr>
            <a:lvl4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4pPr>
            <a:lvl5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5pPr>
            <a:lvl6pPr marL="457200" algn="l" defTabSz="457200" rtl="0" fontAlgn="base">
              <a:lnSpc>
                <a:spcPct val="90000"/>
              </a:lnSpc>
              <a:spcBef>
                <a:spcPct val="0"/>
              </a:spcBef>
              <a:spcAft>
                <a:spcPct val="0"/>
              </a:spcAft>
              <a:defRPr sz="3000">
                <a:solidFill>
                  <a:schemeClr val="tx2"/>
                </a:solidFill>
                <a:latin typeface="Tele-GroteskUlt" pitchFamily="2" charset="0"/>
              </a:defRPr>
            </a:lvl6pPr>
            <a:lvl7pPr marL="914400" algn="l" defTabSz="457200" rtl="0" fontAlgn="base">
              <a:lnSpc>
                <a:spcPct val="90000"/>
              </a:lnSpc>
              <a:spcBef>
                <a:spcPct val="0"/>
              </a:spcBef>
              <a:spcAft>
                <a:spcPct val="0"/>
              </a:spcAft>
              <a:defRPr sz="3000">
                <a:solidFill>
                  <a:schemeClr val="tx2"/>
                </a:solidFill>
                <a:latin typeface="Tele-GroteskUlt" pitchFamily="2" charset="0"/>
              </a:defRPr>
            </a:lvl7pPr>
            <a:lvl8pPr marL="1371600" algn="l" defTabSz="457200" rtl="0" fontAlgn="base">
              <a:lnSpc>
                <a:spcPct val="90000"/>
              </a:lnSpc>
              <a:spcBef>
                <a:spcPct val="0"/>
              </a:spcBef>
              <a:spcAft>
                <a:spcPct val="0"/>
              </a:spcAft>
              <a:defRPr sz="3000">
                <a:solidFill>
                  <a:schemeClr val="tx2"/>
                </a:solidFill>
                <a:latin typeface="Tele-GroteskUlt" pitchFamily="2" charset="0"/>
              </a:defRPr>
            </a:lvl8pPr>
            <a:lvl9pPr marL="1828800" algn="l" defTabSz="457200" rtl="0" fontAlgn="base">
              <a:lnSpc>
                <a:spcPct val="90000"/>
              </a:lnSpc>
              <a:spcBef>
                <a:spcPct val="0"/>
              </a:spcBef>
              <a:spcAft>
                <a:spcPct val="0"/>
              </a:spcAft>
              <a:defRPr sz="3000">
                <a:solidFill>
                  <a:schemeClr val="tx2"/>
                </a:solidFill>
                <a:latin typeface="Tele-GroteskUlt" pitchFamily="2" charset="0"/>
              </a:defRPr>
            </a:lvl9pPr>
          </a:lstStyle>
          <a:p>
            <a:pPr eaLnBrk="1" hangingPunct="1"/>
            <a:r>
              <a:rPr lang="pl-PL" altLang="sr-Latn-RS" smtClean="0">
                <a:solidFill>
                  <a:srgbClr val="ED1C24"/>
                </a:solidFill>
                <a:latin typeface="Tele-GroteskNor" pitchFamily="2" charset="0"/>
                <a:cs typeface="TeleGrotesk Headline Ultra" pitchFamily="2" charset="0"/>
              </a:rPr>
              <a:t>Prema </a:t>
            </a:r>
            <a:r>
              <a:rPr lang="pl-PL" altLang="sr-Latn-RS">
                <a:solidFill>
                  <a:srgbClr val="ED1C24"/>
                </a:solidFill>
                <a:latin typeface="Tele-GroteskNor" pitchFamily="2" charset="0"/>
                <a:cs typeface="TeleGrotesk Headline Ultra" pitchFamily="2" charset="0"/>
              </a:rPr>
              <a:t>čl. 30. st. 1. </a:t>
            </a:r>
            <a:r>
              <a:rPr lang="pl-PL" altLang="sr-Latn-RS" smtClean="0">
                <a:solidFill>
                  <a:srgbClr val="ED1C24"/>
                </a:solidFill>
                <a:latin typeface="Tele-GroteskNor" pitchFamily="2" charset="0"/>
                <a:cs typeface="TeleGrotesk Headline Ultra" pitchFamily="2" charset="0"/>
              </a:rPr>
              <a:t>GKU  </a:t>
            </a:r>
            <a:r>
              <a:rPr lang="pl-PL" altLang="sr-Latn-RS">
                <a:solidFill>
                  <a:srgbClr val="ED1C24"/>
                </a:solidFill>
                <a:latin typeface="Tele-GroteskNor" pitchFamily="2" charset="0"/>
                <a:cs typeface="TeleGrotesk Headline Ultra" pitchFamily="2" charset="0"/>
              </a:rPr>
              <a:t>propisano je:</a:t>
            </a:r>
          </a:p>
          <a:p>
            <a:pPr eaLnBrk="1" hangingPunct="1"/>
            <a:endParaRPr lang="hr-HR" altLang="sr-Latn-RS" dirty="0" smtClean="0">
              <a:solidFill>
                <a:srgbClr val="ED1C24"/>
              </a:solidFill>
              <a:latin typeface="Tele-GroteskNor" pitchFamily="2" charset="0"/>
              <a:cs typeface="TeleGrotesk Headline Ultra" pitchFamily="2" charset="0"/>
            </a:endParaRPr>
          </a:p>
        </p:txBody>
      </p:sp>
      <p:sp>
        <p:nvSpPr>
          <p:cNvPr id="5" name="Rectangle 4"/>
          <p:cNvSpPr txBox="1">
            <a:spLocks/>
          </p:cNvSpPr>
          <p:nvPr/>
        </p:nvSpPr>
        <p:spPr bwMode="gray">
          <a:xfrm>
            <a:off x="304798" y="2680983"/>
            <a:ext cx="11713029" cy="370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Tele-GroteskFet" pitchFamily="2" charset="0"/>
                <a:ea typeface="+mn-ea"/>
                <a:cs typeface="+mn-cs"/>
              </a:defRPr>
            </a:lvl1pPr>
            <a:lvl2pPr marL="1588" indent="455613"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mn-lt"/>
                <a:ea typeface="+mn-ea"/>
                <a:cs typeface="+mn-cs"/>
              </a:defRPr>
            </a:lvl2pPr>
            <a:lvl3pPr marL="179388" indent="-176213"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3pPr>
            <a:lvl4pPr marL="352425" indent="-1714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4pPr>
            <a:lvl5pPr marL="538163" indent="-1841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8788" lvl="1" indent="-457200" eaLnBrk="1" hangingPunct="1">
              <a:buClr>
                <a:srgbClr val="ED1C24"/>
              </a:buClr>
              <a:buFont typeface="+mj-lt"/>
              <a:buAutoNum type="arabicPeriod"/>
              <a:defRPr/>
            </a:pPr>
            <a:r>
              <a:rPr lang="hr-HR" altLang="sr-Latn-RS" sz="2400">
                <a:latin typeface="Tele-GroteskNor"/>
              </a:rPr>
              <a:t>zaposleniku nakon 25 godina radnog staža kod istog poslodavca i 56 godina života,</a:t>
            </a:r>
          </a:p>
          <a:p>
            <a:pPr marL="458788" lvl="1" indent="-457200" eaLnBrk="1" hangingPunct="1">
              <a:buClr>
                <a:srgbClr val="ED1C24"/>
              </a:buClr>
              <a:buFont typeface="+mj-lt"/>
              <a:buAutoNum type="arabicPeriod"/>
              <a:defRPr/>
            </a:pPr>
            <a:r>
              <a:rPr lang="hr-HR" altLang="sr-Latn-RS" sz="2400">
                <a:latin typeface="Tele-GroteskNor"/>
              </a:rPr>
              <a:t>trudnici, odnosno ženi koja doji dijete do njegove treće godine života,</a:t>
            </a:r>
          </a:p>
          <a:p>
            <a:pPr marL="458788" lvl="1" indent="-457200" eaLnBrk="1" hangingPunct="1">
              <a:buClr>
                <a:srgbClr val="ED1C24"/>
              </a:buClr>
              <a:buFont typeface="+mj-lt"/>
              <a:buAutoNum type="arabicPeriod"/>
              <a:defRPr/>
            </a:pPr>
            <a:r>
              <a:rPr lang="hr-HR" altLang="sr-Latn-RS" sz="2400">
                <a:latin typeface="Tele-GroteskNor"/>
              </a:rPr>
              <a:t>roditelju, posvojitelju odnosno skrbniku djeteta do njegove sedme godina,</a:t>
            </a:r>
          </a:p>
          <a:p>
            <a:pPr marL="458788" lvl="1" indent="-457200" eaLnBrk="1" hangingPunct="1">
              <a:buClr>
                <a:srgbClr val="ED1C24"/>
              </a:buClr>
              <a:buFont typeface="+mj-lt"/>
              <a:buAutoNum type="arabicPeriod"/>
              <a:defRPr/>
            </a:pPr>
            <a:r>
              <a:rPr lang="hr-HR" altLang="sr-Latn-RS" sz="2400">
                <a:latin typeface="Tele-GroteskNor"/>
              </a:rPr>
              <a:t>osobi iz članka 39. Zakona o mirovinskom osiguranju (smanjenje radne sposobnosti, preostala radna sposobnost, djelomičan gubitak radne sposobnosti te potpuni gubitak radne sposobnosti.</a:t>
            </a:r>
          </a:p>
          <a:p>
            <a:pPr marL="458788" lvl="1" indent="-457200" eaLnBrk="1" hangingPunct="1">
              <a:buClr>
                <a:srgbClr val="ED1C24"/>
              </a:buClr>
              <a:buFont typeface="+mj-lt"/>
              <a:buAutoNum type="arabicPeriod"/>
              <a:defRPr/>
            </a:pPr>
            <a:r>
              <a:rPr lang="hr-HR" altLang="sr-Latn-RS" sz="2400">
                <a:latin typeface="Tele-GroteskNor"/>
              </a:rPr>
              <a:t>samohranom roditelju maloljetnog djeteta,</a:t>
            </a:r>
          </a:p>
          <a:p>
            <a:pPr marL="458788" lvl="1" indent="-457200" eaLnBrk="1" hangingPunct="1">
              <a:buClr>
                <a:srgbClr val="ED1C24"/>
              </a:buClr>
              <a:buFont typeface="+mj-lt"/>
              <a:buAutoNum type="arabicPeriod"/>
              <a:defRPr/>
            </a:pPr>
            <a:r>
              <a:rPr lang="hr-HR" altLang="sr-Latn-RS" sz="2400">
                <a:latin typeface="Tele-GroteskNor"/>
              </a:rPr>
              <a:t>roditelju s troje ili više djece do 15 godina, odnosno djece na redovnom školovanju,</a:t>
            </a:r>
          </a:p>
          <a:p>
            <a:pPr marL="458788" lvl="1" indent="-457200" eaLnBrk="1" hangingPunct="1">
              <a:buClr>
                <a:srgbClr val="ED1C24"/>
              </a:buClr>
              <a:buFont typeface="+mj-lt"/>
              <a:buAutoNum type="arabicPeriod"/>
              <a:defRPr/>
            </a:pPr>
            <a:r>
              <a:rPr lang="hr-HR" altLang="sr-Latn-RS" sz="2400">
                <a:latin typeface="Tele-GroteskNor"/>
              </a:rPr>
              <a:t>roditelju djeteta s teškoćama u razvoju.“</a:t>
            </a:r>
          </a:p>
          <a:p>
            <a:pPr marL="458788" lvl="1" indent="-457200" eaLnBrk="1" hangingPunct="1">
              <a:buClr>
                <a:srgbClr val="ED1C24"/>
              </a:buClr>
              <a:buFont typeface="+mj-lt"/>
              <a:buAutoNum type="arabicPeriod"/>
              <a:defRPr/>
            </a:pPr>
            <a:endParaRPr lang="hr-HR" altLang="sr-Latn-RS" sz="2400" smtClean="0">
              <a:latin typeface="Tele-GroteskNor"/>
            </a:endParaRPr>
          </a:p>
          <a:p>
            <a:pPr marL="458788" marR="0" lvl="1" indent="-457200" algn="l" defTabSz="457200" rtl="0" eaLnBrk="1" fontAlgn="base" latinLnBrk="0" hangingPunct="1">
              <a:lnSpc>
                <a:spcPct val="90000"/>
              </a:lnSpc>
              <a:spcBef>
                <a:spcPct val="25000"/>
              </a:spcBef>
              <a:spcAft>
                <a:spcPct val="0"/>
              </a:spcAft>
              <a:buClr>
                <a:srgbClr val="ED1C24"/>
              </a:buClr>
              <a:buSzTx/>
              <a:buFont typeface="+mj-lt"/>
              <a:buAutoNum type="arabicPeriod"/>
              <a:tabLst/>
              <a:defRPr/>
            </a:pPr>
            <a:endParaRPr kumimoji="0" lang="hr-HR" altLang="sr-Latn-RS" sz="2400" b="0" i="0" u="none" strike="noStrike" kern="1200" cap="none" spc="0" normalizeH="0" baseline="0" noProof="0" dirty="0" smtClean="0">
              <a:ln>
                <a:noFill/>
              </a:ln>
              <a:effectLst/>
              <a:uLnTx/>
              <a:uFillTx/>
            </a:endParaRPr>
          </a:p>
          <a:p>
            <a:pPr marL="1588" marR="0" lvl="1" indent="0" algn="l" defTabSz="457200" rtl="0" eaLnBrk="1" fontAlgn="base" latinLnBrk="0" hangingPunct="1">
              <a:lnSpc>
                <a:spcPct val="90000"/>
              </a:lnSpc>
              <a:spcBef>
                <a:spcPct val="25000"/>
              </a:spcBef>
              <a:spcAft>
                <a:spcPct val="0"/>
              </a:spcAft>
              <a:buClr>
                <a:srgbClr val="E20074"/>
              </a:buClr>
              <a:buSzTx/>
              <a:buFont typeface="Wingdings" panose="05000000000000000000" pitchFamily="2" charset="2"/>
              <a:buNone/>
              <a:tabLst/>
              <a:defRPr/>
            </a:pPr>
            <a:endParaRPr kumimoji="0" lang="de-DE" altLang="sr-Latn-RS" sz="2400" b="0" i="0" u="none" strike="noStrike" kern="1200" cap="none" spc="0" normalizeH="0" baseline="0" noProof="0" dirty="0" smtClean="0">
              <a:ln>
                <a:noFill/>
              </a:ln>
              <a:solidFill>
                <a:srgbClr val="000000"/>
              </a:solidFill>
              <a:effectLst/>
              <a:uLnTx/>
              <a:uFillTx/>
              <a:latin typeface="Tele-GroteskNor"/>
              <a:ea typeface="+mn-ea"/>
              <a:cs typeface="+mn-cs"/>
            </a:endParaRPr>
          </a:p>
        </p:txBody>
      </p:sp>
      <p:sp>
        <p:nvSpPr>
          <p:cNvPr id="7" name="Rectangle 4"/>
          <p:cNvSpPr txBox="1">
            <a:spLocks/>
          </p:cNvSpPr>
          <p:nvPr/>
        </p:nvSpPr>
        <p:spPr bwMode="gray">
          <a:xfrm>
            <a:off x="304799" y="1397593"/>
            <a:ext cx="11713029" cy="1283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Tele-GroteskFet" pitchFamily="2" charset="0"/>
                <a:ea typeface="+mn-ea"/>
                <a:cs typeface="+mn-cs"/>
              </a:defRPr>
            </a:lvl1pPr>
            <a:lvl2pPr marL="1588" indent="455613"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mn-lt"/>
                <a:ea typeface="+mn-ea"/>
                <a:cs typeface="+mn-cs"/>
              </a:defRPr>
            </a:lvl2pPr>
            <a:lvl3pPr marL="179388" indent="-176213"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3pPr>
            <a:lvl4pPr marL="352425" indent="-1714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4pPr>
            <a:lvl5pPr marL="538163" indent="-1841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indent="0" eaLnBrk="1" hangingPunct="1">
              <a:buClr>
                <a:srgbClr val="ED1C24"/>
              </a:buClr>
              <a:defRPr/>
            </a:pPr>
            <a:r>
              <a:rPr lang="hr-HR" altLang="sr-Latn-RS" sz="2400" b="1">
                <a:latin typeface="Tele-GroteskNor"/>
              </a:rPr>
              <a:t>„(st.1.) </a:t>
            </a:r>
            <a:r>
              <a:rPr lang="hr-HR" altLang="sr-Latn-RS" sz="2400">
                <a:latin typeface="Tele-GroteskNor"/>
              </a:rPr>
              <a:t>Bez prethodne suglasnosti sindikalnog povjerenika, odnosno sindikalnog povjerenika s pravima i obvezama radničkog vijeća, poslodavac ne može otkazati ugovor o radu niti dati otkaz s ponudom izmijenjenog ugovora:</a:t>
            </a:r>
          </a:p>
          <a:p>
            <a:pPr lvl="1" indent="0" eaLnBrk="1" hangingPunct="1">
              <a:buClr>
                <a:srgbClr val="ED1C24"/>
              </a:buClr>
              <a:defRPr/>
            </a:pPr>
            <a:endParaRPr lang="hr-HR" altLang="sr-Latn-RS" sz="2400">
              <a:latin typeface="Tele-GroteskNor"/>
            </a:endParaRPr>
          </a:p>
          <a:p>
            <a:pPr marL="458788" marR="0" lvl="1" indent="-457200" algn="l" defTabSz="457200" rtl="0" eaLnBrk="1" fontAlgn="base" latinLnBrk="0" hangingPunct="1">
              <a:lnSpc>
                <a:spcPct val="90000"/>
              </a:lnSpc>
              <a:spcBef>
                <a:spcPct val="25000"/>
              </a:spcBef>
              <a:spcAft>
                <a:spcPct val="0"/>
              </a:spcAft>
              <a:buClr>
                <a:srgbClr val="ED1C24"/>
              </a:buClr>
              <a:buSzTx/>
              <a:buFont typeface="+mj-lt"/>
              <a:buAutoNum type="arabicPeriod"/>
              <a:tabLst/>
              <a:defRPr/>
            </a:pPr>
            <a:endParaRPr lang="hr-HR" altLang="sr-Latn-RS" sz="2400" dirty="0">
              <a:latin typeface="Tele-GroteskNor"/>
            </a:endParaRPr>
          </a:p>
          <a:p>
            <a:pPr marL="458788" marR="0" lvl="1" indent="-457200" algn="l" defTabSz="457200" rtl="0" eaLnBrk="1" fontAlgn="base" latinLnBrk="0" hangingPunct="1">
              <a:lnSpc>
                <a:spcPct val="90000"/>
              </a:lnSpc>
              <a:spcBef>
                <a:spcPct val="25000"/>
              </a:spcBef>
              <a:spcAft>
                <a:spcPct val="0"/>
              </a:spcAft>
              <a:buClr>
                <a:srgbClr val="ED1C24"/>
              </a:buClr>
              <a:buSzTx/>
              <a:buFont typeface="+mj-lt"/>
              <a:buAutoNum type="arabicPeriod"/>
              <a:tabLst/>
              <a:defRPr/>
            </a:pPr>
            <a:endParaRPr kumimoji="0" lang="hr-HR" altLang="sr-Latn-RS" sz="2400" b="0" i="0" u="none" strike="noStrike" kern="1200" cap="none" spc="0" normalizeH="0" baseline="0" noProof="0" dirty="0" smtClean="0">
              <a:ln>
                <a:noFill/>
              </a:ln>
              <a:effectLst/>
              <a:uLnTx/>
              <a:uFillTx/>
            </a:endParaRPr>
          </a:p>
          <a:p>
            <a:pPr marL="1588" marR="0" lvl="1" indent="0" algn="l" defTabSz="457200" rtl="0" eaLnBrk="1" fontAlgn="base" latinLnBrk="0" hangingPunct="1">
              <a:lnSpc>
                <a:spcPct val="90000"/>
              </a:lnSpc>
              <a:spcBef>
                <a:spcPct val="25000"/>
              </a:spcBef>
              <a:spcAft>
                <a:spcPct val="0"/>
              </a:spcAft>
              <a:buClr>
                <a:srgbClr val="E20074"/>
              </a:buClr>
              <a:buSzTx/>
              <a:buFont typeface="Wingdings" panose="05000000000000000000" pitchFamily="2" charset="2"/>
              <a:buNone/>
              <a:tabLst/>
              <a:defRPr/>
            </a:pPr>
            <a:endParaRPr kumimoji="0" lang="de-DE" altLang="sr-Latn-RS" sz="2400" b="0" i="0" u="none" strike="noStrike" kern="1200" cap="none" spc="0" normalizeH="0" baseline="0" noProof="0" dirty="0" smtClean="0">
              <a:ln>
                <a:noFill/>
              </a:ln>
              <a:solidFill>
                <a:srgbClr val="000000"/>
              </a:solidFill>
              <a:effectLst/>
              <a:uLnTx/>
              <a:uFillTx/>
              <a:latin typeface="Tele-GroteskNor"/>
              <a:ea typeface="+mn-ea"/>
              <a:cs typeface="+mn-cs"/>
            </a:endParaRPr>
          </a:p>
        </p:txBody>
      </p:sp>
    </p:spTree>
    <p:extLst>
      <p:ext uri="{BB962C8B-B14F-4D97-AF65-F5344CB8AC3E}">
        <p14:creationId xmlns:p14="http://schemas.microsoft.com/office/powerpoint/2010/main" val="446707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p:cNvSpPr>
          <p:nvPr/>
        </p:nvSpPr>
        <p:spPr bwMode="gray">
          <a:xfrm>
            <a:off x="304798" y="271681"/>
            <a:ext cx="8496300"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defTabSz="457200" rtl="0" eaLnBrk="0" fontAlgn="base" hangingPunct="0">
              <a:lnSpc>
                <a:spcPct val="90000"/>
              </a:lnSpc>
              <a:spcBef>
                <a:spcPct val="0"/>
              </a:spcBef>
              <a:spcAft>
                <a:spcPct val="0"/>
              </a:spcAft>
              <a:defRPr lang="de-DE" sz="3000" kern="1200" dirty="0">
                <a:solidFill>
                  <a:schemeClr val="tx2"/>
                </a:solidFill>
                <a:latin typeface="Tele-GroteskUlt" pitchFamily="2" charset="0"/>
                <a:ea typeface="TeleGrotesk Headline Ultra" pitchFamily="2" charset="0"/>
                <a:cs typeface="TeleGrotesk Headline Ultra"/>
              </a:defRPr>
            </a:lvl1pPr>
            <a:lvl2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2pPr>
            <a:lvl3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3pPr>
            <a:lvl4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4pPr>
            <a:lvl5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5pPr>
            <a:lvl6pPr marL="457200" algn="l" defTabSz="457200" rtl="0" fontAlgn="base">
              <a:lnSpc>
                <a:spcPct val="90000"/>
              </a:lnSpc>
              <a:spcBef>
                <a:spcPct val="0"/>
              </a:spcBef>
              <a:spcAft>
                <a:spcPct val="0"/>
              </a:spcAft>
              <a:defRPr sz="3000">
                <a:solidFill>
                  <a:schemeClr val="tx2"/>
                </a:solidFill>
                <a:latin typeface="Tele-GroteskUlt" pitchFamily="2" charset="0"/>
              </a:defRPr>
            </a:lvl6pPr>
            <a:lvl7pPr marL="914400" algn="l" defTabSz="457200" rtl="0" fontAlgn="base">
              <a:lnSpc>
                <a:spcPct val="90000"/>
              </a:lnSpc>
              <a:spcBef>
                <a:spcPct val="0"/>
              </a:spcBef>
              <a:spcAft>
                <a:spcPct val="0"/>
              </a:spcAft>
              <a:defRPr sz="3000">
                <a:solidFill>
                  <a:schemeClr val="tx2"/>
                </a:solidFill>
                <a:latin typeface="Tele-GroteskUlt" pitchFamily="2" charset="0"/>
              </a:defRPr>
            </a:lvl7pPr>
            <a:lvl8pPr marL="1371600" algn="l" defTabSz="457200" rtl="0" fontAlgn="base">
              <a:lnSpc>
                <a:spcPct val="90000"/>
              </a:lnSpc>
              <a:spcBef>
                <a:spcPct val="0"/>
              </a:spcBef>
              <a:spcAft>
                <a:spcPct val="0"/>
              </a:spcAft>
              <a:defRPr sz="3000">
                <a:solidFill>
                  <a:schemeClr val="tx2"/>
                </a:solidFill>
                <a:latin typeface="Tele-GroteskUlt" pitchFamily="2" charset="0"/>
              </a:defRPr>
            </a:lvl8pPr>
            <a:lvl9pPr marL="1828800" algn="l" defTabSz="457200" rtl="0" fontAlgn="base">
              <a:lnSpc>
                <a:spcPct val="90000"/>
              </a:lnSpc>
              <a:spcBef>
                <a:spcPct val="0"/>
              </a:spcBef>
              <a:spcAft>
                <a:spcPct val="0"/>
              </a:spcAft>
              <a:defRPr sz="3000">
                <a:solidFill>
                  <a:schemeClr val="tx2"/>
                </a:solidFill>
                <a:latin typeface="Tele-GroteskUlt" pitchFamily="2" charset="0"/>
              </a:defRPr>
            </a:lvl9pPr>
          </a:lstStyle>
          <a:p>
            <a:pPr eaLnBrk="1" hangingPunct="1"/>
            <a:r>
              <a:rPr lang="pl-PL" altLang="sr-Latn-RS" dirty="0" smtClean="0">
                <a:solidFill>
                  <a:srgbClr val="ED1C24"/>
                </a:solidFill>
                <a:latin typeface="Tele-GroteskNor" pitchFamily="2" charset="0"/>
                <a:cs typeface="TeleGrotesk Headline Ultra" pitchFamily="2" charset="0"/>
              </a:rPr>
              <a:t>ZAŠTITA SINDIKALNOG POVJERENIKA</a:t>
            </a:r>
            <a:endParaRPr lang="pl-PL" altLang="sr-Latn-RS" dirty="0">
              <a:solidFill>
                <a:srgbClr val="ED1C24"/>
              </a:solidFill>
              <a:latin typeface="Tele-GroteskNor" pitchFamily="2" charset="0"/>
              <a:cs typeface="TeleGrotesk Headline Ultra" pitchFamily="2" charset="0"/>
            </a:endParaRPr>
          </a:p>
          <a:p>
            <a:pPr eaLnBrk="1" hangingPunct="1"/>
            <a:endParaRPr lang="pl-PL" altLang="sr-Latn-RS" dirty="0">
              <a:solidFill>
                <a:srgbClr val="ED1C24"/>
              </a:solidFill>
              <a:latin typeface="Tele-GroteskNor" pitchFamily="2" charset="0"/>
              <a:cs typeface="TeleGrotesk Headline Ultra" pitchFamily="2" charset="0"/>
            </a:endParaRPr>
          </a:p>
          <a:p>
            <a:pPr eaLnBrk="1" hangingPunct="1"/>
            <a:endParaRPr lang="hr-HR" altLang="sr-Latn-RS" dirty="0" smtClean="0">
              <a:solidFill>
                <a:srgbClr val="ED1C24"/>
              </a:solidFill>
              <a:latin typeface="Tele-GroteskNor" pitchFamily="2" charset="0"/>
              <a:cs typeface="TeleGrotesk Headline Ultra" pitchFamily="2" charset="0"/>
            </a:endParaRPr>
          </a:p>
        </p:txBody>
      </p:sp>
      <p:sp>
        <p:nvSpPr>
          <p:cNvPr id="5" name="Rectangle 4"/>
          <p:cNvSpPr txBox="1">
            <a:spLocks/>
          </p:cNvSpPr>
          <p:nvPr/>
        </p:nvSpPr>
        <p:spPr bwMode="gray">
          <a:xfrm>
            <a:off x="304798" y="2299063"/>
            <a:ext cx="11713029" cy="1907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Tele-GroteskFet" pitchFamily="2" charset="0"/>
                <a:ea typeface="+mn-ea"/>
                <a:cs typeface="+mn-cs"/>
              </a:defRPr>
            </a:lvl1pPr>
            <a:lvl2pPr marL="1588" indent="455613"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mn-lt"/>
                <a:ea typeface="+mn-ea"/>
                <a:cs typeface="+mn-cs"/>
              </a:defRPr>
            </a:lvl2pPr>
            <a:lvl3pPr marL="179388" indent="-176213"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3pPr>
            <a:lvl4pPr marL="352425" indent="-1714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4pPr>
            <a:lvl5pPr marL="538163" indent="-1841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8788" lvl="1" indent="-457200" eaLnBrk="1" hangingPunct="1">
              <a:buClr>
                <a:srgbClr val="ED1C24"/>
              </a:buClr>
              <a:buFont typeface="+mj-lt"/>
              <a:buAutoNum type="arabicPeriod"/>
              <a:defRPr/>
            </a:pPr>
            <a:endParaRPr lang="hr-HR" altLang="sr-Latn-RS" sz="2400" smtClean="0">
              <a:latin typeface="Tele-GroteskNor"/>
            </a:endParaRPr>
          </a:p>
          <a:p>
            <a:pPr marL="458788" marR="0" lvl="1" indent="-457200" algn="l" defTabSz="457200" rtl="0" eaLnBrk="1" fontAlgn="base" latinLnBrk="0" hangingPunct="1">
              <a:lnSpc>
                <a:spcPct val="90000"/>
              </a:lnSpc>
              <a:spcBef>
                <a:spcPct val="25000"/>
              </a:spcBef>
              <a:spcAft>
                <a:spcPct val="0"/>
              </a:spcAft>
              <a:buClr>
                <a:srgbClr val="ED1C24"/>
              </a:buClr>
              <a:buSzTx/>
              <a:buFont typeface="+mj-lt"/>
              <a:buAutoNum type="arabicPeriod"/>
              <a:tabLst/>
              <a:defRPr/>
            </a:pPr>
            <a:endParaRPr kumimoji="0" lang="hr-HR" altLang="sr-Latn-RS" sz="2400" b="0" i="0" u="none" strike="noStrike" kern="1200" cap="none" spc="0" normalizeH="0" baseline="0" noProof="0" dirty="0" smtClean="0">
              <a:ln>
                <a:noFill/>
              </a:ln>
              <a:effectLst/>
              <a:uLnTx/>
              <a:uFillTx/>
            </a:endParaRPr>
          </a:p>
          <a:p>
            <a:pPr marL="1588" marR="0" lvl="1" indent="0" algn="l" defTabSz="457200" rtl="0" eaLnBrk="1" fontAlgn="base" latinLnBrk="0" hangingPunct="1">
              <a:lnSpc>
                <a:spcPct val="90000"/>
              </a:lnSpc>
              <a:spcBef>
                <a:spcPct val="25000"/>
              </a:spcBef>
              <a:spcAft>
                <a:spcPct val="0"/>
              </a:spcAft>
              <a:buClr>
                <a:srgbClr val="E20074"/>
              </a:buClr>
              <a:buSzTx/>
              <a:buFont typeface="Wingdings" panose="05000000000000000000" pitchFamily="2" charset="2"/>
              <a:buNone/>
              <a:tabLst/>
              <a:defRPr/>
            </a:pPr>
            <a:endParaRPr kumimoji="0" lang="de-DE" altLang="sr-Latn-RS" sz="2400" b="0" i="0" u="none" strike="noStrike" kern="1200" cap="none" spc="0" normalizeH="0" baseline="0" noProof="0" dirty="0" smtClean="0">
              <a:ln>
                <a:noFill/>
              </a:ln>
              <a:solidFill>
                <a:srgbClr val="000000"/>
              </a:solidFill>
              <a:effectLst/>
              <a:uLnTx/>
              <a:uFillTx/>
              <a:latin typeface="Tele-GroteskNor"/>
              <a:ea typeface="+mn-ea"/>
              <a:cs typeface="+mn-cs"/>
            </a:endParaRPr>
          </a:p>
        </p:txBody>
      </p:sp>
      <p:sp>
        <p:nvSpPr>
          <p:cNvPr id="7" name="Rectangle 4"/>
          <p:cNvSpPr txBox="1">
            <a:spLocks/>
          </p:cNvSpPr>
          <p:nvPr/>
        </p:nvSpPr>
        <p:spPr bwMode="gray">
          <a:xfrm>
            <a:off x="304795" y="1131394"/>
            <a:ext cx="11713029" cy="601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Tele-GroteskFet" pitchFamily="2" charset="0"/>
                <a:ea typeface="+mn-ea"/>
                <a:cs typeface="+mn-cs"/>
              </a:defRPr>
            </a:lvl1pPr>
            <a:lvl2pPr marL="1588" indent="455613"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mn-lt"/>
                <a:ea typeface="+mn-ea"/>
                <a:cs typeface="+mn-cs"/>
              </a:defRPr>
            </a:lvl2pPr>
            <a:lvl3pPr marL="179388" indent="-176213"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3pPr>
            <a:lvl4pPr marL="352425" indent="-1714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4pPr>
            <a:lvl5pPr marL="538163" indent="-1841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indent="0" eaLnBrk="1" hangingPunct="1">
              <a:buClr>
                <a:srgbClr val="ED1C24"/>
              </a:buClr>
              <a:defRPr/>
            </a:pPr>
            <a:r>
              <a:rPr lang="pl-PL" altLang="sr-Latn-RS" sz="2400" dirty="0">
                <a:latin typeface="Tele-GroteskNor"/>
              </a:rPr>
              <a:t>Prema </a:t>
            </a:r>
            <a:r>
              <a:rPr lang="pl-PL" altLang="sr-Latn-RS" sz="2400" b="1" dirty="0">
                <a:latin typeface="Tele-GroteskNor"/>
              </a:rPr>
              <a:t>čl. 188. ZOR-a</a:t>
            </a:r>
            <a:r>
              <a:rPr lang="pl-PL" altLang="sr-Latn-RS" sz="2400" dirty="0">
                <a:latin typeface="Tele-GroteskNor"/>
              </a:rPr>
              <a:t> propisano je:</a:t>
            </a:r>
          </a:p>
          <a:p>
            <a:pPr lvl="1" indent="0" eaLnBrk="1" hangingPunct="1">
              <a:buClr>
                <a:srgbClr val="ED1C24"/>
              </a:buClr>
              <a:defRPr/>
            </a:pPr>
            <a:endParaRPr lang="hr-HR" altLang="sr-Latn-RS" sz="2400" dirty="0">
              <a:latin typeface="Tele-GroteskNor"/>
            </a:endParaRPr>
          </a:p>
          <a:p>
            <a:pPr lvl="1" indent="0" eaLnBrk="1" hangingPunct="1">
              <a:buClr>
                <a:srgbClr val="ED1C24"/>
              </a:buClr>
              <a:defRPr/>
            </a:pPr>
            <a:r>
              <a:rPr lang="hr-HR" altLang="sr-Latn-RS" sz="2400" b="1" dirty="0" smtClean="0">
                <a:latin typeface="Tele-GroteskNor"/>
              </a:rPr>
              <a:t>(st.1.) </a:t>
            </a:r>
            <a:r>
              <a:rPr lang="hr-HR" altLang="sr-Latn-RS" sz="2400" dirty="0" smtClean="0">
                <a:latin typeface="Tele-GroteskNor"/>
              </a:rPr>
              <a:t>Sindikalnom povjereniku </a:t>
            </a:r>
            <a:r>
              <a:rPr lang="hr-HR" altLang="sr-Latn-RS" sz="2400" u="sng" dirty="0" smtClean="0">
                <a:latin typeface="Tele-GroteskNor"/>
              </a:rPr>
              <a:t>za vrijeme obavljanja te dužnosti i šest mjeseci nakon prestanka te dužnosti, a bez suglasnosti sindikata </a:t>
            </a:r>
            <a:r>
              <a:rPr lang="hr-HR" altLang="sr-Latn-RS" sz="2400" dirty="0" smtClean="0">
                <a:latin typeface="Tele-GroteskNor"/>
              </a:rPr>
              <a:t>nije moguće:</a:t>
            </a:r>
          </a:p>
          <a:p>
            <a:pPr marL="344488" lvl="1" indent="-342900" eaLnBrk="1" hangingPunct="1">
              <a:buClr>
                <a:srgbClr val="ED1C24"/>
              </a:buClr>
              <a:buFont typeface="Arial" panose="020B0604020202020204" pitchFamily="34" charset="0"/>
              <a:buChar char="•"/>
              <a:defRPr/>
            </a:pPr>
            <a:r>
              <a:rPr lang="hr-HR" altLang="sr-Latn-RS" sz="2400" u="sng" dirty="0" smtClean="0">
                <a:latin typeface="Tele-GroteskNor"/>
              </a:rPr>
              <a:t>otkazati </a:t>
            </a:r>
            <a:r>
              <a:rPr lang="hr-HR" altLang="sr-Latn-RS" sz="2400" u="sng" dirty="0">
                <a:latin typeface="Tele-GroteskNor"/>
              </a:rPr>
              <a:t>ugovor o radu </a:t>
            </a:r>
            <a:r>
              <a:rPr lang="hr-HR" altLang="sr-Latn-RS" sz="2400" dirty="0">
                <a:latin typeface="Tele-GroteskNor"/>
              </a:rPr>
              <a:t>ili</a:t>
            </a:r>
          </a:p>
          <a:p>
            <a:pPr marL="344488" lvl="1" indent="-342900" algn="just" eaLnBrk="1" hangingPunct="1">
              <a:buClr>
                <a:srgbClr val="ED1C24"/>
              </a:buClr>
              <a:buFont typeface="Arial" panose="020B0604020202020204" pitchFamily="34" charset="0"/>
              <a:buChar char="•"/>
              <a:defRPr/>
            </a:pPr>
            <a:r>
              <a:rPr lang="hr-HR" altLang="sr-Latn-RS" sz="2400" dirty="0" smtClean="0">
                <a:latin typeface="Tele-GroteskNor"/>
              </a:rPr>
              <a:t>na </a:t>
            </a:r>
            <a:r>
              <a:rPr lang="hr-HR" altLang="sr-Latn-RS" sz="2400" dirty="0">
                <a:latin typeface="Tele-GroteskNor"/>
              </a:rPr>
              <a:t>drugi način staviti ga u nepovoljniji položaj u odnosu na njegove 	dotadašnje uvjete rada i u odnosu na ostale radnike</a:t>
            </a:r>
            <a:r>
              <a:rPr lang="hr-HR" altLang="sr-Latn-RS" sz="2400" dirty="0" smtClean="0">
                <a:latin typeface="Tele-GroteskNor"/>
              </a:rPr>
              <a:t>.</a:t>
            </a:r>
            <a:endParaRPr lang="hr-HR" altLang="sr-Latn-RS" sz="2400" dirty="0">
              <a:latin typeface="Tele-GroteskNor"/>
            </a:endParaRPr>
          </a:p>
          <a:p>
            <a:pPr marR="0" lvl="1" indent="0" algn="l" defTabSz="457200" rtl="0" eaLnBrk="1" fontAlgn="base" latinLnBrk="0" hangingPunct="1">
              <a:lnSpc>
                <a:spcPct val="90000"/>
              </a:lnSpc>
              <a:spcBef>
                <a:spcPct val="25000"/>
              </a:spcBef>
              <a:spcAft>
                <a:spcPct val="0"/>
              </a:spcAft>
              <a:buClr>
                <a:srgbClr val="ED1C24"/>
              </a:buClr>
              <a:buSzTx/>
              <a:tabLst/>
              <a:defRPr/>
            </a:pPr>
            <a:endParaRPr kumimoji="0" lang="hr-HR" altLang="sr-Latn-RS" sz="1050" b="0" i="0" u="none" strike="noStrike" kern="1200" cap="none" spc="0" normalizeH="0" baseline="0" noProof="0" dirty="0" smtClean="0">
              <a:ln>
                <a:noFill/>
              </a:ln>
              <a:effectLst/>
              <a:uLnTx/>
              <a:uFillTx/>
            </a:endParaRPr>
          </a:p>
          <a:p>
            <a:pPr marL="1588" marR="0" lvl="1" indent="0" algn="l" defTabSz="457200" rtl="0" eaLnBrk="1" fontAlgn="base" latinLnBrk="0" hangingPunct="1">
              <a:lnSpc>
                <a:spcPct val="90000"/>
              </a:lnSpc>
              <a:spcBef>
                <a:spcPct val="25000"/>
              </a:spcBef>
              <a:spcAft>
                <a:spcPct val="0"/>
              </a:spcAft>
              <a:buClr>
                <a:srgbClr val="E20074"/>
              </a:buClr>
              <a:buSzTx/>
              <a:buFont typeface="Wingdings" panose="05000000000000000000" pitchFamily="2" charset="2"/>
              <a:buNone/>
              <a:tabLst/>
              <a:defRPr/>
            </a:pPr>
            <a:endParaRPr kumimoji="0" lang="de-DE" altLang="sr-Latn-RS" sz="2400" b="0" i="0" u="none" strike="noStrike" kern="1200" cap="none" spc="0" normalizeH="0" baseline="0" noProof="0" dirty="0" smtClean="0">
              <a:ln>
                <a:noFill/>
              </a:ln>
              <a:solidFill>
                <a:srgbClr val="000000"/>
              </a:solidFill>
              <a:effectLst/>
              <a:uLnTx/>
              <a:uFillTx/>
              <a:latin typeface="Tele-GroteskNor"/>
              <a:ea typeface="+mn-ea"/>
              <a:cs typeface="+mn-cs"/>
            </a:endParaRPr>
          </a:p>
        </p:txBody>
      </p:sp>
      <p:sp>
        <p:nvSpPr>
          <p:cNvPr id="6" name="Rectangle 4"/>
          <p:cNvSpPr txBox="1">
            <a:spLocks/>
          </p:cNvSpPr>
          <p:nvPr/>
        </p:nvSpPr>
        <p:spPr bwMode="gray">
          <a:xfrm>
            <a:off x="304796" y="4296172"/>
            <a:ext cx="11713029" cy="601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Tele-GroteskFet" pitchFamily="2" charset="0"/>
                <a:ea typeface="+mn-ea"/>
                <a:cs typeface="+mn-cs"/>
              </a:defRPr>
            </a:lvl1pPr>
            <a:lvl2pPr marL="1588" indent="455613"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mn-lt"/>
                <a:ea typeface="+mn-ea"/>
                <a:cs typeface="+mn-cs"/>
              </a:defRPr>
            </a:lvl2pPr>
            <a:lvl3pPr marL="179388" indent="-176213"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3pPr>
            <a:lvl4pPr marL="352425" indent="-1714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4pPr>
            <a:lvl5pPr marL="538163" indent="-1841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indent="0" eaLnBrk="1" hangingPunct="1">
              <a:buClr>
                <a:srgbClr val="ED1C24"/>
              </a:buClr>
              <a:defRPr/>
            </a:pPr>
            <a:r>
              <a:rPr lang="pl-PL" altLang="sr-Latn-RS" sz="2400" b="1" smtClean="0">
                <a:latin typeface="Tele-GroteskNor"/>
              </a:rPr>
              <a:t>(st.2</a:t>
            </a:r>
            <a:r>
              <a:rPr lang="pl-PL" altLang="sr-Latn-RS" sz="2400" b="1">
                <a:latin typeface="Tele-GroteskNor"/>
              </a:rPr>
              <a:t>.) </a:t>
            </a:r>
            <a:r>
              <a:rPr lang="pl-PL" altLang="sr-Latn-RS" sz="2400">
                <a:latin typeface="Tele-GroteskNor"/>
              </a:rPr>
              <a:t>Ako se sindikat u roku od osam dana ne izjasni o davanju ili uskrati suglasnosti, smatra se da je suglasan s odlukom poslodavca.</a:t>
            </a:r>
          </a:p>
          <a:p>
            <a:pPr lvl="1" indent="0" eaLnBrk="1" hangingPunct="1">
              <a:buClr>
                <a:srgbClr val="ED1C24"/>
              </a:buClr>
              <a:defRPr/>
            </a:pPr>
            <a:endParaRPr kumimoji="0" lang="hr-HR" altLang="sr-Latn-RS" sz="2400" i="0" u="none" strike="noStrike" kern="1200" cap="none" spc="0" normalizeH="0" baseline="0" noProof="0" dirty="0" smtClean="0">
              <a:ln>
                <a:noFill/>
              </a:ln>
              <a:effectLst/>
              <a:uLnTx/>
              <a:uFillTx/>
            </a:endParaRPr>
          </a:p>
          <a:p>
            <a:pPr marL="1588" marR="0" lvl="1" indent="0" algn="l" defTabSz="457200" rtl="0" eaLnBrk="1" fontAlgn="base" latinLnBrk="0" hangingPunct="1">
              <a:lnSpc>
                <a:spcPct val="90000"/>
              </a:lnSpc>
              <a:spcBef>
                <a:spcPct val="25000"/>
              </a:spcBef>
              <a:spcAft>
                <a:spcPct val="0"/>
              </a:spcAft>
              <a:buClr>
                <a:srgbClr val="E20074"/>
              </a:buClr>
              <a:buSzTx/>
              <a:buFont typeface="Wingdings" panose="05000000000000000000" pitchFamily="2" charset="2"/>
              <a:buNone/>
              <a:tabLst/>
              <a:defRPr/>
            </a:pPr>
            <a:endParaRPr kumimoji="0" lang="de-DE" altLang="sr-Latn-RS" sz="2400" b="0" i="0" u="none" strike="noStrike" kern="1200" cap="none" spc="0" normalizeH="0" baseline="0" noProof="0" dirty="0" smtClean="0">
              <a:ln>
                <a:noFill/>
              </a:ln>
              <a:solidFill>
                <a:srgbClr val="000000"/>
              </a:solidFill>
              <a:effectLst/>
              <a:uLnTx/>
              <a:uFillTx/>
              <a:latin typeface="Tele-GroteskNor"/>
              <a:ea typeface="+mn-ea"/>
              <a:cs typeface="+mn-cs"/>
            </a:endParaRPr>
          </a:p>
        </p:txBody>
      </p:sp>
      <p:sp>
        <p:nvSpPr>
          <p:cNvPr id="8" name="Rectangle 4"/>
          <p:cNvSpPr txBox="1">
            <a:spLocks/>
          </p:cNvSpPr>
          <p:nvPr/>
        </p:nvSpPr>
        <p:spPr bwMode="gray">
          <a:xfrm>
            <a:off x="304797" y="5339531"/>
            <a:ext cx="11713029" cy="601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Tele-GroteskFet" pitchFamily="2" charset="0"/>
                <a:ea typeface="+mn-ea"/>
                <a:cs typeface="+mn-cs"/>
              </a:defRPr>
            </a:lvl1pPr>
            <a:lvl2pPr marL="1588" indent="455613"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mn-lt"/>
                <a:ea typeface="+mn-ea"/>
                <a:cs typeface="+mn-cs"/>
              </a:defRPr>
            </a:lvl2pPr>
            <a:lvl3pPr marL="179388" indent="-176213"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3pPr>
            <a:lvl4pPr marL="352425" indent="-1714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4pPr>
            <a:lvl5pPr marL="538163" indent="-1841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indent="0" algn="just" eaLnBrk="1" hangingPunct="1">
              <a:buClr>
                <a:srgbClr val="ED1C24"/>
              </a:buClr>
              <a:defRPr/>
            </a:pPr>
            <a:r>
              <a:rPr lang="pl-PL" altLang="sr-Latn-RS" sz="2400" b="1" dirty="0">
                <a:latin typeface="Tele-GroteskNor"/>
              </a:rPr>
              <a:t>(st.3.) </a:t>
            </a:r>
            <a:r>
              <a:rPr lang="pl-PL" altLang="sr-Latn-RS" sz="2400" u="sng" dirty="0">
                <a:latin typeface="Tele-GroteskNor"/>
              </a:rPr>
              <a:t>Ako sindikat uskrati suglasnost na otkaz</a:t>
            </a:r>
            <a:r>
              <a:rPr lang="pl-PL" altLang="sr-Latn-RS" sz="2400" dirty="0">
                <a:latin typeface="Tele-GroteskNor"/>
              </a:rPr>
              <a:t>, uskrata mora biti pisano obrazložena, a </a:t>
            </a:r>
            <a:r>
              <a:rPr lang="pl-PL" altLang="sr-Latn-RS" sz="2400" u="sng" dirty="0">
                <a:latin typeface="Tele-GroteskNor"/>
              </a:rPr>
              <a:t>poslodavac može u roku od petnaest dana od dana dostave očitovanja sindikata zatražiti da suglasnost nadomjesti arbitražna odluka.</a:t>
            </a:r>
          </a:p>
        </p:txBody>
      </p:sp>
    </p:spTree>
    <p:extLst>
      <p:ext uri="{BB962C8B-B14F-4D97-AF65-F5344CB8AC3E}">
        <p14:creationId xmlns:p14="http://schemas.microsoft.com/office/powerpoint/2010/main" val="2960961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p:cNvSpPr>
          <p:nvPr/>
        </p:nvSpPr>
        <p:spPr bwMode="gray">
          <a:xfrm>
            <a:off x="304798" y="271681"/>
            <a:ext cx="8496300"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defTabSz="457200" rtl="0" eaLnBrk="0" fontAlgn="base" hangingPunct="0">
              <a:lnSpc>
                <a:spcPct val="90000"/>
              </a:lnSpc>
              <a:spcBef>
                <a:spcPct val="0"/>
              </a:spcBef>
              <a:spcAft>
                <a:spcPct val="0"/>
              </a:spcAft>
              <a:defRPr lang="de-DE" sz="3000" kern="1200" dirty="0">
                <a:solidFill>
                  <a:schemeClr val="tx2"/>
                </a:solidFill>
                <a:latin typeface="Tele-GroteskUlt" pitchFamily="2" charset="0"/>
                <a:ea typeface="TeleGrotesk Headline Ultra" pitchFamily="2" charset="0"/>
                <a:cs typeface="TeleGrotesk Headline Ultra"/>
              </a:defRPr>
            </a:lvl1pPr>
            <a:lvl2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2pPr>
            <a:lvl3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3pPr>
            <a:lvl4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4pPr>
            <a:lvl5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5pPr>
            <a:lvl6pPr marL="457200" algn="l" defTabSz="457200" rtl="0" fontAlgn="base">
              <a:lnSpc>
                <a:spcPct val="90000"/>
              </a:lnSpc>
              <a:spcBef>
                <a:spcPct val="0"/>
              </a:spcBef>
              <a:spcAft>
                <a:spcPct val="0"/>
              </a:spcAft>
              <a:defRPr sz="3000">
                <a:solidFill>
                  <a:schemeClr val="tx2"/>
                </a:solidFill>
                <a:latin typeface="Tele-GroteskUlt" pitchFamily="2" charset="0"/>
              </a:defRPr>
            </a:lvl6pPr>
            <a:lvl7pPr marL="914400" algn="l" defTabSz="457200" rtl="0" fontAlgn="base">
              <a:lnSpc>
                <a:spcPct val="90000"/>
              </a:lnSpc>
              <a:spcBef>
                <a:spcPct val="0"/>
              </a:spcBef>
              <a:spcAft>
                <a:spcPct val="0"/>
              </a:spcAft>
              <a:defRPr sz="3000">
                <a:solidFill>
                  <a:schemeClr val="tx2"/>
                </a:solidFill>
                <a:latin typeface="Tele-GroteskUlt" pitchFamily="2" charset="0"/>
              </a:defRPr>
            </a:lvl7pPr>
            <a:lvl8pPr marL="1371600" algn="l" defTabSz="457200" rtl="0" fontAlgn="base">
              <a:lnSpc>
                <a:spcPct val="90000"/>
              </a:lnSpc>
              <a:spcBef>
                <a:spcPct val="0"/>
              </a:spcBef>
              <a:spcAft>
                <a:spcPct val="0"/>
              </a:spcAft>
              <a:defRPr sz="3000">
                <a:solidFill>
                  <a:schemeClr val="tx2"/>
                </a:solidFill>
                <a:latin typeface="Tele-GroteskUlt" pitchFamily="2" charset="0"/>
              </a:defRPr>
            </a:lvl8pPr>
            <a:lvl9pPr marL="1828800" algn="l" defTabSz="457200" rtl="0" fontAlgn="base">
              <a:lnSpc>
                <a:spcPct val="90000"/>
              </a:lnSpc>
              <a:spcBef>
                <a:spcPct val="0"/>
              </a:spcBef>
              <a:spcAft>
                <a:spcPct val="0"/>
              </a:spcAft>
              <a:defRPr sz="3000">
                <a:solidFill>
                  <a:schemeClr val="tx2"/>
                </a:solidFill>
                <a:latin typeface="Tele-GroteskUlt" pitchFamily="2" charset="0"/>
              </a:defRPr>
            </a:lvl9pPr>
          </a:lstStyle>
          <a:p>
            <a:pPr eaLnBrk="1" hangingPunct="1"/>
            <a:r>
              <a:rPr lang="pl-PL" altLang="sr-Latn-RS" dirty="0" smtClean="0">
                <a:solidFill>
                  <a:srgbClr val="ED1C24"/>
                </a:solidFill>
                <a:latin typeface="Tele-GroteskNor" pitchFamily="2" charset="0"/>
                <a:cs typeface="TeleGrotesk Headline Ultra" pitchFamily="2" charset="0"/>
              </a:rPr>
              <a:t>ZAŠTITA SINDIKALNOG POVJERENIKA</a:t>
            </a:r>
            <a:endParaRPr lang="pl-PL" altLang="sr-Latn-RS" dirty="0">
              <a:solidFill>
                <a:srgbClr val="ED1C24"/>
              </a:solidFill>
              <a:latin typeface="Tele-GroteskNor" pitchFamily="2" charset="0"/>
              <a:cs typeface="TeleGrotesk Headline Ultra" pitchFamily="2" charset="0"/>
            </a:endParaRPr>
          </a:p>
          <a:p>
            <a:pPr eaLnBrk="1" hangingPunct="1"/>
            <a:endParaRPr lang="pl-PL" altLang="sr-Latn-RS" dirty="0">
              <a:solidFill>
                <a:srgbClr val="ED1C24"/>
              </a:solidFill>
              <a:latin typeface="Tele-GroteskNor" pitchFamily="2" charset="0"/>
              <a:cs typeface="TeleGrotesk Headline Ultra" pitchFamily="2" charset="0"/>
            </a:endParaRPr>
          </a:p>
          <a:p>
            <a:pPr eaLnBrk="1" hangingPunct="1"/>
            <a:endParaRPr lang="hr-HR" altLang="sr-Latn-RS" dirty="0" smtClean="0">
              <a:solidFill>
                <a:srgbClr val="ED1C24"/>
              </a:solidFill>
              <a:latin typeface="Tele-GroteskNor" pitchFamily="2" charset="0"/>
              <a:cs typeface="TeleGrotesk Headline Ultra" pitchFamily="2" charset="0"/>
            </a:endParaRPr>
          </a:p>
        </p:txBody>
      </p:sp>
      <p:sp>
        <p:nvSpPr>
          <p:cNvPr id="5" name="Rectangle 4"/>
          <p:cNvSpPr txBox="1">
            <a:spLocks/>
          </p:cNvSpPr>
          <p:nvPr/>
        </p:nvSpPr>
        <p:spPr bwMode="gray">
          <a:xfrm>
            <a:off x="304798" y="2299063"/>
            <a:ext cx="11713029" cy="1907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Tele-GroteskFet" pitchFamily="2" charset="0"/>
                <a:ea typeface="+mn-ea"/>
                <a:cs typeface="+mn-cs"/>
              </a:defRPr>
            </a:lvl1pPr>
            <a:lvl2pPr marL="1588" indent="455613"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mn-lt"/>
                <a:ea typeface="+mn-ea"/>
                <a:cs typeface="+mn-cs"/>
              </a:defRPr>
            </a:lvl2pPr>
            <a:lvl3pPr marL="179388" indent="-176213"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3pPr>
            <a:lvl4pPr marL="352425" indent="-1714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4pPr>
            <a:lvl5pPr marL="538163" indent="-1841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8788" lvl="1" indent="-457200" eaLnBrk="1" hangingPunct="1">
              <a:buClr>
                <a:srgbClr val="ED1C24"/>
              </a:buClr>
              <a:buFont typeface="+mj-lt"/>
              <a:buAutoNum type="arabicPeriod"/>
              <a:defRPr/>
            </a:pPr>
            <a:endParaRPr lang="hr-HR" altLang="sr-Latn-RS" sz="2400" smtClean="0">
              <a:latin typeface="Tele-GroteskNor"/>
            </a:endParaRPr>
          </a:p>
          <a:p>
            <a:pPr marL="458788" marR="0" lvl="1" indent="-457200" algn="l" defTabSz="457200" rtl="0" eaLnBrk="1" fontAlgn="base" latinLnBrk="0" hangingPunct="1">
              <a:lnSpc>
                <a:spcPct val="90000"/>
              </a:lnSpc>
              <a:spcBef>
                <a:spcPct val="25000"/>
              </a:spcBef>
              <a:spcAft>
                <a:spcPct val="0"/>
              </a:spcAft>
              <a:buClr>
                <a:srgbClr val="ED1C24"/>
              </a:buClr>
              <a:buSzTx/>
              <a:buFont typeface="+mj-lt"/>
              <a:buAutoNum type="arabicPeriod"/>
              <a:tabLst/>
              <a:defRPr/>
            </a:pPr>
            <a:endParaRPr kumimoji="0" lang="hr-HR" altLang="sr-Latn-RS" sz="2400" b="0" i="0" u="none" strike="noStrike" kern="1200" cap="none" spc="0" normalizeH="0" baseline="0" noProof="0" dirty="0" smtClean="0">
              <a:ln>
                <a:noFill/>
              </a:ln>
              <a:effectLst/>
              <a:uLnTx/>
              <a:uFillTx/>
            </a:endParaRPr>
          </a:p>
          <a:p>
            <a:pPr marL="1588" marR="0" lvl="1" indent="0" algn="l" defTabSz="457200" rtl="0" eaLnBrk="1" fontAlgn="base" latinLnBrk="0" hangingPunct="1">
              <a:lnSpc>
                <a:spcPct val="90000"/>
              </a:lnSpc>
              <a:spcBef>
                <a:spcPct val="25000"/>
              </a:spcBef>
              <a:spcAft>
                <a:spcPct val="0"/>
              </a:spcAft>
              <a:buClr>
                <a:srgbClr val="E20074"/>
              </a:buClr>
              <a:buSzTx/>
              <a:buFont typeface="Wingdings" panose="05000000000000000000" pitchFamily="2" charset="2"/>
              <a:buNone/>
              <a:tabLst/>
              <a:defRPr/>
            </a:pPr>
            <a:endParaRPr kumimoji="0" lang="de-DE" altLang="sr-Latn-RS" sz="2400" b="0" i="0" u="none" strike="noStrike" kern="1200" cap="none" spc="0" normalizeH="0" baseline="0" noProof="0" dirty="0" smtClean="0">
              <a:ln>
                <a:noFill/>
              </a:ln>
              <a:solidFill>
                <a:srgbClr val="000000"/>
              </a:solidFill>
              <a:effectLst/>
              <a:uLnTx/>
              <a:uFillTx/>
              <a:latin typeface="Tele-GroteskNor"/>
              <a:ea typeface="+mn-ea"/>
              <a:cs typeface="+mn-cs"/>
            </a:endParaRPr>
          </a:p>
        </p:txBody>
      </p:sp>
      <p:sp>
        <p:nvSpPr>
          <p:cNvPr id="7" name="Rectangle 4"/>
          <p:cNvSpPr txBox="1">
            <a:spLocks/>
          </p:cNvSpPr>
          <p:nvPr/>
        </p:nvSpPr>
        <p:spPr bwMode="gray">
          <a:xfrm>
            <a:off x="304795" y="1131394"/>
            <a:ext cx="11713029" cy="277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Tele-GroteskFet" pitchFamily="2" charset="0"/>
                <a:ea typeface="+mn-ea"/>
                <a:cs typeface="+mn-cs"/>
              </a:defRPr>
            </a:lvl1pPr>
            <a:lvl2pPr marL="1588" indent="455613"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mn-lt"/>
                <a:ea typeface="+mn-ea"/>
                <a:cs typeface="+mn-cs"/>
              </a:defRPr>
            </a:lvl2pPr>
            <a:lvl3pPr marL="179388" indent="-176213"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3pPr>
            <a:lvl4pPr marL="352425" indent="-1714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4pPr>
            <a:lvl5pPr marL="538163" indent="-1841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indent="0" eaLnBrk="1" hangingPunct="1">
              <a:buClr>
                <a:srgbClr val="ED1C24"/>
              </a:buClr>
              <a:defRPr/>
            </a:pPr>
            <a:r>
              <a:rPr lang="pl-PL" altLang="sr-Latn-RS" sz="2400" dirty="0" smtClean="0">
                <a:latin typeface="Tele-GroteskNor"/>
              </a:rPr>
              <a:t>Prema </a:t>
            </a:r>
            <a:r>
              <a:rPr lang="pl-PL" altLang="sr-Latn-RS" sz="2400" b="1" dirty="0">
                <a:latin typeface="Tele-GroteskNor"/>
              </a:rPr>
              <a:t>čl. 51. st. 1. i 3.  GKU </a:t>
            </a:r>
            <a:r>
              <a:rPr lang="pl-PL" altLang="sr-Latn-RS" sz="2400" dirty="0">
                <a:latin typeface="Tele-GroteskNor"/>
              </a:rPr>
              <a:t>propisano je</a:t>
            </a:r>
            <a:r>
              <a:rPr lang="pl-PL" altLang="sr-Latn-RS" sz="2400" dirty="0" smtClean="0">
                <a:latin typeface="Tele-GroteskNor"/>
              </a:rPr>
              <a:t>:</a:t>
            </a:r>
            <a:endParaRPr lang="en-GB" altLang="sr-Latn-RS" sz="2400" dirty="0" smtClean="0">
              <a:latin typeface="Tele-GroteskNor"/>
            </a:endParaRPr>
          </a:p>
          <a:p>
            <a:pPr lvl="1" indent="0" eaLnBrk="1" hangingPunct="1">
              <a:buClr>
                <a:srgbClr val="ED1C24"/>
              </a:buClr>
              <a:defRPr/>
            </a:pPr>
            <a:endParaRPr lang="en-GB" altLang="sr-Latn-RS" sz="2400" dirty="0">
              <a:latin typeface="Tele-GroteskNor"/>
            </a:endParaRPr>
          </a:p>
          <a:p>
            <a:pPr lvl="1" indent="0" algn="just" eaLnBrk="1" hangingPunct="1">
              <a:buClr>
                <a:srgbClr val="ED1C24"/>
              </a:buClr>
              <a:defRPr/>
            </a:pPr>
            <a:r>
              <a:rPr lang="pl-PL" altLang="sr-Latn-RS" sz="2400" dirty="0">
                <a:latin typeface="Tele-GroteskNor"/>
              </a:rPr>
              <a:t>„</a:t>
            </a:r>
            <a:r>
              <a:rPr lang="pl-PL" altLang="sr-Latn-RS" sz="2400" b="1" dirty="0">
                <a:latin typeface="Tele-GroteskNor"/>
              </a:rPr>
              <a:t>(st.1.) </a:t>
            </a:r>
            <a:r>
              <a:rPr lang="pl-PL" altLang="sr-Latn-RS" sz="2400" dirty="0">
                <a:latin typeface="Tele-GroteskNor"/>
              </a:rPr>
              <a:t>Sindikalnom povjereniku </a:t>
            </a:r>
            <a:r>
              <a:rPr lang="pl-PL" altLang="sr-Latn-RS" sz="2400" u="sng" dirty="0">
                <a:latin typeface="Tele-GroteskNor"/>
              </a:rPr>
              <a:t>za vrijeme obnašanja sindikalne dužnosti te najkraće šest (6) mjeseci po isteku dužnosti</a:t>
            </a:r>
            <a:r>
              <a:rPr lang="pl-PL" altLang="sr-Latn-RS" sz="2400" dirty="0">
                <a:latin typeface="Tele-GroteskNor"/>
              </a:rPr>
              <a:t>, a, u slučaju da po isteku šest (6) mjeseci traje školska godina u kojoj je istekla dužnost, najduže do kraja te školske godine, poslodavac ne smije otkazati ugovor o radu, premjestiti na nepovoljnije mjesto rada, premjestiti ga u sklopu matične ili područne škole, niti na bilo koji drugi način staviti u nepovoljniji položaj </a:t>
            </a:r>
            <a:r>
              <a:rPr lang="pl-PL" altLang="sr-Latn-RS" sz="2400" u="sng" dirty="0">
                <a:latin typeface="Tele-GroteskNor"/>
              </a:rPr>
              <a:t>bez suglasnosti Sindikata.</a:t>
            </a:r>
            <a:r>
              <a:rPr lang="pl-PL" altLang="sr-Latn-RS" sz="2400" dirty="0">
                <a:latin typeface="Tele-GroteskNor"/>
              </a:rPr>
              <a:t>“</a:t>
            </a:r>
          </a:p>
          <a:p>
            <a:pPr lvl="1" indent="0" eaLnBrk="1" hangingPunct="1">
              <a:buClr>
                <a:srgbClr val="ED1C24"/>
              </a:buClr>
              <a:defRPr/>
            </a:pPr>
            <a:endParaRPr lang="pl-PL" altLang="sr-Latn-RS" sz="2400" dirty="0">
              <a:latin typeface="Tele-GroteskNor"/>
            </a:endParaRPr>
          </a:p>
          <a:p>
            <a:pPr lvl="1" indent="0" eaLnBrk="1" hangingPunct="1">
              <a:buClr>
                <a:srgbClr val="ED1C24"/>
              </a:buClr>
              <a:defRPr/>
            </a:pPr>
            <a:endParaRPr lang="en-GB" altLang="sr-Latn-RS" sz="2400" dirty="0" smtClean="0">
              <a:latin typeface="Tele-GroteskNor"/>
            </a:endParaRPr>
          </a:p>
          <a:p>
            <a:pPr marL="458788" marR="0" lvl="1" indent="-457200" algn="l" defTabSz="457200" rtl="0" eaLnBrk="1" fontAlgn="base" latinLnBrk="0" hangingPunct="1">
              <a:lnSpc>
                <a:spcPct val="90000"/>
              </a:lnSpc>
              <a:spcBef>
                <a:spcPct val="25000"/>
              </a:spcBef>
              <a:spcAft>
                <a:spcPct val="0"/>
              </a:spcAft>
              <a:buClr>
                <a:srgbClr val="ED1C24"/>
              </a:buClr>
              <a:buSzTx/>
              <a:buFont typeface="+mj-lt"/>
              <a:buAutoNum type="arabicPeriod"/>
              <a:tabLst/>
              <a:defRPr/>
            </a:pPr>
            <a:endParaRPr kumimoji="0" lang="hr-HR" altLang="sr-Latn-RS" sz="2400" b="0" i="0" u="none" strike="noStrike" kern="1200" cap="none" spc="0" normalizeH="0" baseline="0" noProof="0" dirty="0" smtClean="0">
              <a:ln>
                <a:noFill/>
              </a:ln>
              <a:effectLst/>
              <a:uLnTx/>
              <a:uFillTx/>
            </a:endParaRPr>
          </a:p>
          <a:p>
            <a:pPr marL="1588" marR="0" lvl="1" indent="0" algn="l" defTabSz="457200" rtl="0" eaLnBrk="1" fontAlgn="base" latinLnBrk="0" hangingPunct="1">
              <a:lnSpc>
                <a:spcPct val="90000"/>
              </a:lnSpc>
              <a:spcBef>
                <a:spcPct val="25000"/>
              </a:spcBef>
              <a:spcAft>
                <a:spcPct val="0"/>
              </a:spcAft>
              <a:buClr>
                <a:srgbClr val="E20074"/>
              </a:buClr>
              <a:buSzTx/>
              <a:buFont typeface="Wingdings" panose="05000000000000000000" pitchFamily="2" charset="2"/>
              <a:buNone/>
              <a:tabLst/>
              <a:defRPr/>
            </a:pPr>
            <a:endParaRPr kumimoji="0" lang="de-DE" altLang="sr-Latn-RS" sz="2400" b="0" i="0" u="none" strike="noStrike" kern="1200" cap="none" spc="0" normalizeH="0" baseline="0" noProof="0" dirty="0" smtClean="0">
              <a:ln>
                <a:noFill/>
              </a:ln>
              <a:solidFill>
                <a:srgbClr val="000000"/>
              </a:solidFill>
              <a:effectLst/>
              <a:uLnTx/>
              <a:uFillTx/>
              <a:latin typeface="Tele-GroteskNor"/>
              <a:ea typeface="+mn-ea"/>
              <a:cs typeface="+mn-cs"/>
            </a:endParaRPr>
          </a:p>
        </p:txBody>
      </p:sp>
      <p:sp>
        <p:nvSpPr>
          <p:cNvPr id="6" name="Rectangle 4"/>
          <p:cNvSpPr txBox="1">
            <a:spLocks/>
          </p:cNvSpPr>
          <p:nvPr/>
        </p:nvSpPr>
        <p:spPr bwMode="gray">
          <a:xfrm>
            <a:off x="304796" y="4296172"/>
            <a:ext cx="11713029" cy="601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Tele-GroteskFet" pitchFamily="2" charset="0"/>
                <a:ea typeface="+mn-ea"/>
                <a:cs typeface="+mn-cs"/>
              </a:defRPr>
            </a:lvl1pPr>
            <a:lvl2pPr marL="1588" indent="455613"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mn-lt"/>
                <a:ea typeface="+mn-ea"/>
                <a:cs typeface="+mn-cs"/>
              </a:defRPr>
            </a:lvl2pPr>
            <a:lvl3pPr marL="179388" indent="-176213"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3pPr>
            <a:lvl4pPr marL="352425" indent="-1714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4pPr>
            <a:lvl5pPr marL="538163" indent="-1841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indent="0" algn="just" eaLnBrk="1" hangingPunct="1">
              <a:buClr>
                <a:srgbClr val="ED1C24"/>
              </a:buClr>
              <a:defRPr/>
            </a:pPr>
            <a:r>
              <a:rPr lang="en-GB" altLang="sr-Latn-RS" sz="2400" dirty="0" smtClean="0">
                <a:latin typeface="Tele-GroteskNor"/>
              </a:rPr>
              <a:t>“</a:t>
            </a:r>
            <a:r>
              <a:rPr lang="pl-PL" altLang="sr-Latn-RS" sz="2400" b="1" dirty="0" smtClean="0">
                <a:latin typeface="Tele-GroteskNor"/>
              </a:rPr>
              <a:t>(</a:t>
            </a:r>
            <a:r>
              <a:rPr lang="pl-PL" altLang="sr-Latn-RS" sz="2400" b="1" dirty="0">
                <a:latin typeface="Tele-GroteskNor"/>
              </a:rPr>
              <a:t>st.3.) </a:t>
            </a:r>
            <a:r>
              <a:rPr lang="pl-PL" altLang="sr-Latn-RS" sz="2400" dirty="0">
                <a:latin typeface="Tele-GroteskNor"/>
              </a:rPr>
              <a:t>Suglasnost za otkaz i suglasnost iz stavka 1. ovog članka daje predsjednik sindikata čiji je član povjerenik ili osoba koju predsjednik ovlasti</a:t>
            </a:r>
            <a:r>
              <a:rPr lang="pl-PL" altLang="sr-Latn-RS" sz="2400" dirty="0" smtClean="0">
                <a:latin typeface="Tele-GroteskNor"/>
              </a:rPr>
              <a:t>.</a:t>
            </a:r>
            <a:r>
              <a:rPr lang="en-GB" altLang="sr-Latn-RS" sz="2400" dirty="0" smtClean="0">
                <a:latin typeface="Tele-GroteskNor"/>
              </a:rPr>
              <a:t>”</a:t>
            </a:r>
            <a:endParaRPr lang="pl-PL" altLang="sr-Latn-RS" sz="2400" dirty="0">
              <a:latin typeface="Tele-GroteskNor"/>
            </a:endParaRPr>
          </a:p>
        </p:txBody>
      </p:sp>
    </p:spTree>
    <p:extLst>
      <p:ext uri="{BB962C8B-B14F-4D97-AF65-F5344CB8AC3E}">
        <p14:creationId xmlns:p14="http://schemas.microsoft.com/office/powerpoint/2010/main" val="2398749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p:cNvSpPr>
          <p:nvPr/>
        </p:nvSpPr>
        <p:spPr bwMode="gray">
          <a:xfrm>
            <a:off x="304798" y="271681"/>
            <a:ext cx="84963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defTabSz="457200" rtl="0" eaLnBrk="0" fontAlgn="base" hangingPunct="0">
              <a:lnSpc>
                <a:spcPct val="90000"/>
              </a:lnSpc>
              <a:spcBef>
                <a:spcPct val="0"/>
              </a:spcBef>
              <a:spcAft>
                <a:spcPct val="0"/>
              </a:spcAft>
              <a:defRPr lang="de-DE" sz="3000" kern="1200" dirty="0">
                <a:solidFill>
                  <a:schemeClr val="tx2"/>
                </a:solidFill>
                <a:latin typeface="Tele-GroteskUlt" pitchFamily="2" charset="0"/>
                <a:ea typeface="TeleGrotesk Headline Ultra" pitchFamily="2" charset="0"/>
                <a:cs typeface="TeleGrotesk Headline Ultra"/>
              </a:defRPr>
            </a:lvl1pPr>
            <a:lvl2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2pPr>
            <a:lvl3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3pPr>
            <a:lvl4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4pPr>
            <a:lvl5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5pPr>
            <a:lvl6pPr marL="457200" algn="l" defTabSz="457200" rtl="0" fontAlgn="base">
              <a:lnSpc>
                <a:spcPct val="90000"/>
              </a:lnSpc>
              <a:spcBef>
                <a:spcPct val="0"/>
              </a:spcBef>
              <a:spcAft>
                <a:spcPct val="0"/>
              </a:spcAft>
              <a:defRPr sz="3000">
                <a:solidFill>
                  <a:schemeClr val="tx2"/>
                </a:solidFill>
                <a:latin typeface="Tele-GroteskUlt" pitchFamily="2" charset="0"/>
              </a:defRPr>
            </a:lvl6pPr>
            <a:lvl7pPr marL="914400" algn="l" defTabSz="457200" rtl="0" fontAlgn="base">
              <a:lnSpc>
                <a:spcPct val="90000"/>
              </a:lnSpc>
              <a:spcBef>
                <a:spcPct val="0"/>
              </a:spcBef>
              <a:spcAft>
                <a:spcPct val="0"/>
              </a:spcAft>
              <a:defRPr sz="3000">
                <a:solidFill>
                  <a:schemeClr val="tx2"/>
                </a:solidFill>
                <a:latin typeface="Tele-GroteskUlt" pitchFamily="2" charset="0"/>
              </a:defRPr>
            </a:lvl7pPr>
            <a:lvl8pPr marL="1371600" algn="l" defTabSz="457200" rtl="0" fontAlgn="base">
              <a:lnSpc>
                <a:spcPct val="90000"/>
              </a:lnSpc>
              <a:spcBef>
                <a:spcPct val="0"/>
              </a:spcBef>
              <a:spcAft>
                <a:spcPct val="0"/>
              </a:spcAft>
              <a:defRPr sz="3000">
                <a:solidFill>
                  <a:schemeClr val="tx2"/>
                </a:solidFill>
                <a:latin typeface="Tele-GroteskUlt" pitchFamily="2" charset="0"/>
              </a:defRPr>
            </a:lvl8pPr>
            <a:lvl9pPr marL="1828800" algn="l" defTabSz="457200" rtl="0" fontAlgn="base">
              <a:lnSpc>
                <a:spcPct val="90000"/>
              </a:lnSpc>
              <a:spcBef>
                <a:spcPct val="0"/>
              </a:spcBef>
              <a:spcAft>
                <a:spcPct val="0"/>
              </a:spcAft>
              <a:defRPr sz="3000">
                <a:solidFill>
                  <a:schemeClr val="tx2"/>
                </a:solidFill>
                <a:latin typeface="Tele-GroteskUlt" pitchFamily="2" charset="0"/>
              </a:defRPr>
            </a:lvl9pPr>
          </a:lstStyle>
          <a:p>
            <a:pPr eaLnBrk="1" hangingPunct="1"/>
            <a:endParaRPr lang="pl-PL" altLang="sr-Latn-RS" dirty="0">
              <a:solidFill>
                <a:srgbClr val="ED1C24"/>
              </a:solidFill>
              <a:latin typeface="Tele-GroteskNor" pitchFamily="2" charset="0"/>
              <a:cs typeface="TeleGrotesk Headline Ultra" pitchFamily="2" charset="0"/>
            </a:endParaRPr>
          </a:p>
          <a:p>
            <a:pPr eaLnBrk="1" hangingPunct="1"/>
            <a:endParaRPr lang="hr-HR" altLang="sr-Latn-RS" dirty="0" smtClean="0">
              <a:solidFill>
                <a:srgbClr val="ED1C24"/>
              </a:solidFill>
              <a:latin typeface="Tele-GroteskNor" pitchFamily="2" charset="0"/>
              <a:cs typeface="TeleGrotesk Headline Ultra" pitchFamily="2" charset="0"/>
            </a:endParaRPr>
          </a:p>
        </p:txBody>
      </p:sp>
      <p:sp>
        <p:nvSpPr>
          <p:cNvPr id="5" name="Rectangle 4"/>
          <p:cNvSpPr txBox="1">
            <a:spLocks/>
          </p:cNvSpPr>
          <p:nvPr/>
        </p:nvSpPr>
        <p:spPr bwMode="gray">
          <a:xfrm>
            <a:off x="304796" y="1058091"/>
            <a:ext cx="11713029" cy="137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Tele-GroteskFet" pitchFamily="2" charset="0"/>
                <a:ea typeface="+mn-ea"/>
                <a:cs typeface="+mn-cs"/>
              </a:defRPr>
            </a:lvl1pPr>
            <a:lvl2pPr marL="1588" indent="455613"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mn-lt"/>
                <a:ea typeface="+mn-ea"/>
                <a:cs typeface="+mn-cs"/>
              </a:defRPr>
            </a:lvl2pPr>
            <a:lvl3pPr marL="179388" indent="-176213"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3pPr>
            <a:lvl4pPr marL="352425" indent="-1714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4pPr>
            <a:lvl5pPr marL="538163" indent="-1841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4488" lvl="1" indent="-342900" eaLnBrk="1" hangingPunct="1">
              <a:buClr>
                <a:srgbClr val="ED1C24"/>
              </a:buClr>
              <a:buFont typeface="Arial" panose="020B0604020202020204" pitchFamily="34" charset="0"/>
              <a:buChar char="•"/>
              <a:defRPr/>
            </a:pPr>
            <a:r>
              <a:rPr lang="hr-HR" altLang="sr-Latn-RS" sz="2400" smtClean="0">
                <a:latin typeface="Tele-GroteskNor"/>
              </a:rPr>
              <a:t>Radičko </a:t>
            </a:r>
            <a:r>
              <a:rPr lang="hr-HR" altLang="sr-Latn-RS" sz="2400">
                <a:latin typeface="Tele-GroteskNor"/>
              </a:rPr>
              <a:t>vijeće, odnosno sindikalni povjerenik s pravima i obvezama radničnog vijeća te sindikat dužni su u roku od 8 (osam) dana dostaviti poslodavcu svoje očitovanje o namjeravanom otkazivanju. </a:t>
            </a:r>
            <a:r>
              <a:rPr lang="hr-HR" altLang="sr-Latn-RS" sz="2400" b="1">
                <a:latin typeface="Tele-GroteskNor"/>
              </a:rPr>
              <a:t>(čl. 138. ZOR-a  i čl. 32. GKU)</a:t>
            </a:r>
          </a:p>
          <a:p>
            <a:pPr marL="458788" lvl="1" indent="-457200" eaLnBrk="1" hangingPunct="1">
              <a:buClr>
                <a:srgbClr val="ED1C24"/>
              </a:buClr>
              <a:buFont typeface="+mj-lt"/>
              <a:buAutoNum type="arabicPeriod"/>
              <a:defRPr/>
            </a:pPr>
            <a:endParaRPr lang="hr-HR" altLang="sr-Latn-RS" sz="2400">
              <a:latin typeface="Tele-GroteskNor"/>
            </a:endParaRPr>
          </a:p>
        </p:txBody>
      </p:sp>
      <p:sp>
        <p:nvSpPr>
          <p:cNvPr id="6" name="Rectangle 4"/>
          <p:cNvSpPr txBox="1">
            <a:spLocks/>
          </p:cNvSpPr>
          <p:nvPr/>
        </p:nvSpPr>
        <p:spPr bwMode="gray">
          <a:xfrm>
            <a:off x="304796" y="3660823"/>
            <a:ext cx="11713029" cy="601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Tele-GroteskFet" pitchFamily="2" charset="0"/>
                <a:ea typeface="+mn-ea"/>
                <a:cs typeface="+mn-cs"/>
              </a:defRPr>
            </a:lvl1pPr>
            <a:lvl2pPr marL="1588" indent="455613"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mn-lt"/>
                <a:ea typeface="+mn-ea"/>
                <a:cs typeface="+mn-cs"/>
              </a:defRPr>
            </a:lvl2pPr>
            <a:lvl3pPr marL="179388" indent="-176213"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3pPr>
            <a:lvl4pPr marL="352425" indent="-1714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4pPr>
            <a:lvl5pPr marL="538163" indent="-1841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4488" lvl="1" indent="-342900" eaLnBrk="1" hangingPunct="1">
              <a:buClr>
                <a:srgbClr val="ED1C24"/>
              </a:buClr>
              <a:buFont typeface="Arial" panose="020B0604020202020204" pitchFamily="34" charset="0"/>
              <a:buChar char="•"/>
              <a:defRPr/>
            </a:pPr>
            <a:r>
              <a:rPr lang="pl-PL" altLang="sr-Latn-RS" sz="2400">
                <a:latin typeface="Tele-GroteskNor"/>
              </a:rPr>
              <a:t>Ukoliko  radničko vijeće, sindikalni povjerenik ili sindikat uskrate  suglasnost, uskrata mora biti pisano obrazložena, a poslodavac može u roku od 15 (petnaest)  dana od dana dostave izjave o uskrati suglasnosti tražiti da tu suglasnost nadomjesti arbitražna odluka</a:t>
            </a:r>
            <a:r>
              <a:rPr lang="pl-PL" altLang="sr-Latn-RS" sz="2400" smtClean="0">
                <a:latin typeface="Tele-GroteskNor"/>
              </a:rPr>
              <a:t>.</a:t>
            </a:r>
            <a:r>
              <a:rPr lang="en-GB" altLang="sr-Latn-RS" sz="2400" smtClean="0">
                <a:latin typeface="Tele-GroteskNor"/>
              </a:rPr>
              <a:t> </a:t>
            </a:r>
            <a:r>
              <a:rPr lang="pl-PL" altLang="sr-Latn-RS" sz="2400" b="1" smtClean="0">
                <a:latin typeface="Tele-GroteskNor"/>
              </a:rPr>
              <a:t>(</a:t>
            </a:r>
            <a:r>
              <a:rPr lang="pl-PL" altLang="sr-Latn-RS" sz="2400" b="1">
                <a:latin typeface="Tele-GroteskNor"/>
              </a:rPr>
              <a:t>čl. 151. st. 4. i čl. 181. st. 3. ZOR-a) </a:t>
            </a:r>
          </a:p>
        </p:txBody>
      </p:sp>
      <p:sp>
        <p:nvSpPr>
          <p:cNvPr id="8" name="Rectangle 4"/>
          <p:cNvSpPr txBox="1">
            <a:spLocks/>
          </p:cNvSpPr>
          <p:nvPr/>
        </p:nvSpPr>
        <p:spPr bwMode="gray">
          <a:xfrm>
            <a:off x="304797" y="5339531"/>
            <a:ext cx="11713029" cy="601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Tele-GroteskFet" pitchFamily="2" charset="0"/>
                <a:ea typeface="+mn-ea"/>
                <a:cs typeface="+mn-cs"/>
              </a:defRPr>
            </a:lvl1pPr>
            <a:lvl2pPr marL="1588" indent="455613"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mn-lt"/>
                <a:ea typeface="+mn-ea"/>
                <a:cs typeface="+mn-cs"/>
              </a:defRPr>
            </a:lvl2pPr>
            <a:lvl3pPr marL="179388" indent="-176213"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3pPr>
            <a:lvl4pPr marL="352425" indent="-1714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4pPr>
            <a:lvl5pPr marL="538163" indent="-1841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4488" lvl="1" indent="-342900" eaLnBrk="1" hangingPunct="1">
              <a:buClr>
                <a:srgbClr val="ED1C24"/>
              </a:buClr>
              <a:buFont typeface="Arial" panose="020B0604020202020204" pitchFamily="34" charset="0"/>
              <a:buChar char="•"/>
              <a:defRPr/>
            </a:pPr>
            <a:r>
              <a:rPr lang="pl-PL" altLang="sr-Latn-RS" sz="2400" dirty="0">
                <a:latin typeface="Tele-GroteskNor"/>
              </a:rPr>
              <a:t>Arbitražu provodi arbitar s liste koju utvrđuje i vodi Gospodarsko socijalno vijeće. </a:t>
            </a:r>
            <a:r>
              <a:rPr lang="pl-PL" altLang="sr-Latn-RS" sz="2400" b="1" dirty="0">
                <a:latin typeface="Tele-GroteskNor"/>
              </a:rPr>
              <a:t>(čl. 151. st. 5. i 6. ZOR-a)</a:t>
            </a:r>
          </a:p>
        </p:txBody>
      </p:sp>
      <p:sp>
        <p:nvSpPr>
          <p:cNvPr id="9" name="Rectangle 4"/>
          <p:cNvSpPr txBox="1">
            <a:spLocks/>
          </p:cNvSpPr>
          <p:nvPr/>
        </p:nvSpPr>
        <p:spPr bwMode="gray">
          <a:xfrm>
            <a:off x="304796" y="2429692"/>
            <a:ext cx="11713029" cy="137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Tele-GroteskFet" pitchFamily="2" charset="0"/>
                <a:ea typeface="+mn-ea"/>
                <a:cs typeface="+mn-cs"/>
              </a:defRPr>
            </a:lvl1pPr>
            <a:lvl2pPr marL="1588" indent="455613"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mn-lt"/>
                <a:ea typeface="+mn-ea"/>
                <a:cs typeface="+mn-cs"/>
              </a:defRPr>
            </a:lvl2pPr>
            <a:lvl3pPr marL="179388" indent="-176213"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3pPr>
            <a:lvl4pPr marL="352425" indent="-1714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4pPr>
            <a:lvl5pPr marL="538163" indent="-1841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4488" lvl="1" indent="-342900" eaLnBrk="1" hangingPunct="1">
              <a:buClr>
                <a:srgbClr val="ED1C24"/>
              </a:buClr>
              <a:buFont typeface="Arial" panose="020B0604020202020204" pitchFamily="34" charset="0"/>
              <a:buChar char="•"/>
              <a:defRPr/>
            </a:pPr>
            <a:r>
              <a:rPr lang="hr-HR" altLang="sr-Latn-RS" sz="2400">
                <a:latin typeface="Tele-GroteskNor"/>
              </a:rPr>
              <a:t>Ukoliko se radničko vijeće, sindikalni povjerenik ili sindikat   u roku od 8 (osam) dana ne izjasne o davanju ili uskrati suglasnosti, smatra se da su suglasni  s odlukom poslodavca. </a:t>
            </a:r>
            <a:r>
              <a:rPr lang="hr-HR" altLang="sr-Latn-RS" sz="2400" b="1">
                <a:latin typeface="Tele-GroteskNor"/>
              </a:rPr>
              <a:t>(čl.151. i čl. 188. ZOR-a) </a:t>
            </a:r>
          </a:p>
        </p:txBody>
      </p:sp>
    </p:spTree>
    <p:extLst>
      <p:ext uri="{BB962C8B-B14F-4D97-AF65-F5344CB8AC3E}">
        <p14:creationId xmlns:p14="http://schemas.microsoft.com/office/powerpoint/2010/main" val="2096540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6"/>
          <p:cNvSpPr>
            <a:spLocks noChangeArrowheads="1"/>
          </p:cNvSpPr>
          <p:nvPr/>
        </p:nvSpPr>
        <p:spPr bwMode="auto">
          <a:xfrm>
            <a:off x="355184" y="2412354"/>
            <a:ext cx="3435920" cy="1316412"/>
          </a:xfrm>
          <a:prstGeom prst="rect">
            <a:avLst/>
          </a:prstGeom>
          <a:solidFill>
            <a:srgbClr val="FFFFFF"/>
          </a:solidFill>
          <a:ln w="38100" algn="ctr">
            <a:solidFill>
              <a:srgbClr val="ED1C24"/>
            </a:solidFill>
            <a:miter lim="800000"/>
            <a:headEnd/>
            <a:tailEnd/>
          </a:ln>
        </p:spPr>
        <p:txBody>
          <a:bodyPr lIns="144000" tIns="540000" rIns="144000"/>
          <a:lstStyle>
            <a:lvl1pPr marL="342900" indent="-342900" eaLnBrk="0" hangingPunct="0">
              <a:lnSpc>
                <a:spcPct val="90000"/>
              </a:lnSpc>
              <a:spcBef>
                <a:spcPct val="25000"/>
              </a:spcBef>
              <a:defRPr>
                <a:solidFill>
                  <a:schemeClr val="tx1"/>
                </a:solidFill>
                <a:latin typeface="Tele-GroteskFet" pitchFamily="2" charset="0"/>
              </a:defRPr>
            </a:lvl1pPr>
            <a:lvl2pPr marL="141288" indent="-139700" eaLnBrk="0" hangingPunct="0">
              <a:lnSpc>
                <a:spcPct val="90000"/>
              </a:lnSpc>
              <a:spcBef>
                <a:spcPct val="25000"/>
              </a:spcBef>
              <a:defRPr>
                <a:solidFill>
                  <a:schemeClr val="tx1"/>
                </a:solidFill>
                <a:latin typeface="Tele-GroteskNor" pitchFamily="2" charset="0"/>
              </a:defRPr>
            </a:lvl2pPr>
            <a:lvl3pPr marL="276225" indent="-13335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lvl="1" eaLnBrk="1" fontAlgn="base" hangingPunct="1">
              <a:spcAft>
                <a:spcPct val="0"/>
              </a:spcAft>
              <a:buClr>
                <a:srgbClr val="ED1C24"/>
              </a:buClr>
              <a:buSzPct val="75000"/>
              <a:buFont typeface="Wingdings" panose="05000000000000000000" pitchFamily="2" charset="2"/>
              <a:buChar char="§"/>
              <a:defRPr/>
            </a:pPr>
            <a:r>
              <a:rPr lang="pl-PL" altLang="sr-Latn-RS" b="1" kern="0">
                <a:solidFill>
                  <a:srgbClr val="000000"/>
                </a:solidFill>
                <a:cs typeface="Arial" panose="020B0604020202020204" pitchFamily="34" charset="0"/>
              </a:rPr>
              <a:t>„(st.1.) </a:t>
            </a:r>
            <a:r>
              <a:rPr lang="pl-PL" altLang="sr-Latn-RS" kern="0">
                <a:solidFill>
                  <a:srgbClr val="000000"/>
                </a:solidFill>
                <a:cs typeface="Arial" panose="020B0604020202020204" pitchFamily="34" charset="0"/>
              </a:rPr>
              <a:t>Otkaz mora biti u pisanom obliku.</a:t>
            </a:r>
          </a:p>
          <a:p>
            <a:pPr marL="141288" marR="0" lvl="1" indent="-139700" defTabSz="914400" eaLnBrk="1" fontAlgn="base" latinLnBrk="0" hangingPunct="1">
              <a:lnSpc>
                <a:spcPct val="90000"/>
              </a:lnSpc>
              <a:spcBef>
                <a:spcPct val="25000"/>
              </a:spcBef>
              <a:spcAft>
                <a:spcPct val="0"/>
              </a:spcAft>
              <a:buClr>
                <a:srgbClr val="ED1C24"/>
              </a:buClr>
              <a:buSzPct val="75000"/>
              <a:buFont typeface="Wingdings" panose="05000000000000000000" pitchFamily="2" charset="2"/>
              <a:buChar char="§"/>
              <a:tabLst/>
              <a:defRPr/>
            </a:pPr>
            <a:endParaRPr kumimoji="0" lang="de-DE" altLang="sr-Latn-RS" b="0" i="0" u="none" strike="noStrike" kern="0" cap="none" spc="0" normalizeH="0" baseline="0" noProof="0" dirty="0" smtClean="0">
              <a:ln>
                <a:noFill/>
              </a:ln>
              <a:solidFill>
                <a:srgbClr val="000000"/>
              </a:solidFill>
              <a:effectLst/>
              <a:uLnTx/>
              <a:uFillTx/>
              <a:cs typeface="Arial" panose="020B0604020202020204" pitchFamily="34" charset="0"/>
            </a:endParaRPr>
          </a:p>
        </p:txBody>
      </p:sp>
      <p:sp>
        <p:nvSpPr>
          <p:cNvPr id="40" name="Rectangle 8"/>
          <p:cNvSpPr>
            <a:spLocks noChangeArrowheads="1"/>
          </p:cNvSpPr>
          <p:nvPr/>
        </p:nvSpPr>
        <p:spPr bwMode="auto">
          <a:xfrm>
            <a:off x="4419843" y="2412351"/>
            <a:ext cx="3414711" cy="1316415"/>
          </a:xfrm>
          <a:prstGeom prst="rect">
            <a:avLst/>
          </a:prstGeom>
          <a:solidFill>
            <a:srgbClr val="FFFFFF"/>
          </a:solidFill>
          <a:ln w="38100" algn="ctr">
            <a:solidFill>
              <a:srgbClr val="ED1C24"/>
            </a:solidFill>
            <a:miter lim="800000"/>
            <a:headEnd/>
            <a:tailEnd/>
          </a:ln>
        </p:spPr>
        <p:txBody>
          <a:bodyPr lIns="144000" tIns="540000" rIns="144000"/>
          <a:lstStyle>
            <a:lvl1pPr marL="342900" indent="-342900" eaLnBrk="0" hangingPunct="0">
              <a:lnSpc>
                <a:spcPct val="90000"/>
              </a:lnSpc>
              <a:spcBef>
                <a:spcPct val="25000"/>
              </a:spcBef>
              <a:defRPr>
                <a:solidFill>
                  <a:schemeClr val="tx1"/>
                </a:solidFill>
                <a:latin typeface="Tele-GroteskFet" pitchFamily="2" charset="0"/>
              </a:defRPr>
            </a:lvl1pPr>
            <a:lvl2pPr marL="141288" indent="-139700" eaLnBrk="0" hangingPunct="0">
              <a:lnSpc>
                <a:spcPct val="90000"/>
              </a:lnSpc>
              <a:spcBef>
                <a:spcPct val="25000"/>
              </a:spcBef>
              <a:defRPr>
                <a:solidFill>
                  <a:schemeClr val="tx1"/>
                </a:solidFill>
                <a:latin typeface="Tele-GroteskNor" pitchFamily="2" charset="0"/>
              </a:defRPr>
            </a:lvl2pPr>
            <a:lvl3pPr marL="269875" indent="-1270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lvl="1" eaLnBrk="1" fontAlgn="base" hangingPunct="1">
              <a:spcAft>
                <a:spcPct val="0"/>
              </a:spcAft>
              <a:buClr>
                <a:srgbClr val="ED1C24"/>
              </a:buClr>
              <a:buSzPct val="75000"/>
              <a:buFont typeface="Wingdings" panose="05000000000000000000" pitchFamily="2" charset="2"/>
              <a:buChar char="§"/>
              <a:defRPr/>
            </a:pPr>
            <a:r>
              <a:rPr lang="pl-PL" altLang="sr-Latn-RS" b="1" u="sng" kern="0">
                <a:solidFill>
                  <a:srgbClr val="000000"/>
                </a:solidFill>
                <a:cs typeface="Arial" panose="020B0604020202020204" pitchFamily="34" charset="0"/>
              </a:rPr>
              <a:t>(st.2.) </a:t>
            </a:r>
            <a:r>
              <a:rPr lang="pl-PL" altLang="sr-Latn-RS" u="sng" kern="0">
                <a:solidFill>
                  <a:srgbClr val="000000"/>
                </a:solidFill>
                <a:cs typeface="Arial" panose="020B0604020202020204" pitchFamily="34" charset="0"/>
              </a:rPr>
              <a:t>Poslodavac mora u pisanom obliku obrazložiti otkaz.</a:t>
            </a:r>
            <a:endParaRPr lang="pl-PL" altLang="sr-Latn-RS" u="sng" kern="0" dirty="0">
              <a:solidFill>
                <a:srgbClr val="000000"/>
              </a:solidFill>
              <a:cs typeface="Arial" panose="020B0604020202020204" pitchFamily="34" charset="0"/>
            </a:endParaRPr>
          </a:p>
        </p:txBody>
      </p:sp>
      <p:sp>
        <p:nvSpPr>
          <p:cNvPr id="42" name="Rectangle 10"/>
          <p:cNvSpPr>
            <a:spLocks noChangeArrowheads="1"/>
          </p:cNvSpPr>
          <p:nvPr/>
        </p:nvSpPr>
        <p:spPr bwMode="auto">
          <a:xfrm>
            <a:off x="8463293" y="2412351"/>
            <a:ext cx="3399835" cy="1316415"/>
          </a:xfrm>
          <a:prstGeom prst="rect">
            <a:avLst/>
          </a:prstGeom>
          <a:solidFill>
            <a:srgbClr val="FFFFFF"/>
          </a:solidFill>
          <a:ln w="38100" algn="ctr">
            <a:solidFill>
              <a:srgbClr val="ED1C24"/>
            </a:solidFill>
            <a:miter lim="800000"/>
            <a:headEnd/>
            <a:tailEnd/>
          </a:ln>
        </p:spPr>
        <p:txBody>
          <a:bodyPr lIns="144000" tIns="540000" rIns="144000"/>
          <a:lstStyle>
            <a:lvl1pPr marL="342900" indent="-342900" eaLnBrk="0" hangingPunct="0">
              <a:lnSpc>
                <a:spcPct val="90000"/>
              </a:lnSpc>
              <a:spcBef>
                <a:spcPct val="25000"/>
              </a:spcBef>
              <a:defRPr>
                <a:solidFill>
                  <a:schemeClr val="tx1"/>
                </a:solidFill>
                <a:latin typeface="Tele-GroteskFet" pitchFamily="2" charset="0"/>
              </a:defRPr>
            </a:lvl1pPr>
            <a:lvl2pPr marL="141288" indent="-139700" eaLnBrk="0" hangingPunct="0">
              <a:lnSpc>
                <a:spcPct val="90000"/>
              </a:lnSpc>
              <a:spcBef>
                <a:spcPct val="25000"/>
              </a:spcBef>
              <a:defRPr>
                <a:solidFill>
                  <a:schemeClr val="tx1"/>
                </a:solidFill>
                <a:latin typeface="Tele-GroteskNor" pitchFamily="2" charset="0"/>
              </a:defRPr>
            </a:lvl2pPr>
            <a:lvl3pPr marL="269875" indent="-1270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lvl="1" eaLnBrk="1" fontAlgn="base" hangingPunct="1">
              <a:spcAft>
                <a:spcPct val="0"/>
              </a:spcAft>
              <a:buClr>
                <a:srgbClr val="ED1C24"/>
              </a:buClr>
              <a:buSzPct val="75000"/>
              <a:buFont typeface="Wingdings" panose="05000000000000000000" pitchFamily="2" charset="2"/>
              <a:buChar char="§"/>
              <a:defRPr/>
            </a:pPr>
            <a:r>
              <a:rPr lang="de-DE" altLang="sr-Latn-RS" b="1" kern="0">
                <a:solidFill>
                  <a:srgbClr val="000000"/>
                </a:solidFill>
                <a:cs typeface="Arial" panose="020B0604020202020204" pitchFamily="34" charset="0"/>
              </a:rPr>
              <a:t>(st.3.) </a:t>
            </a:r>
            <a:r>
              <a:rPr lang="de-DE" altLang="sr-Latn-RS" kern="0">
                <a:solidFill>
                  <a:srgbClr val="000000"/>
                </a:solidFill>
                <a:cs typeface="Arial" panose="020B0604020202020204" pitchFamily="34" charset="0"/>
              </a:rPr>
              <a:t>Otkaz se mora dostaviti osobi kojoj se otkazuje.”</a:t>
            </a:r>
            <a:endParaRPr lang="de-DE" altLang="sr-Latn-RS" kern="0" dirty="0">
              <a:solidFill>
                <a:srgbClr val="000000"/>
              </a:solidFill>
              <a:cs typeface="Arial" panose="020B0604020202020204" pitchFamily="34" charset="0"/>
            </a:endParaRPr>
          </a:p>
        </p:txBody>
      </p:sp>
      <p:sp>
        <p:nvSpPr>
          <p:cNvPr id="35" name="Rectangle 15"/>
          <p:cNvSpPr txBox="1">
            <a:spLocks noChangeArrowheads="1"/>
          </p:cNvSpPr>
          <p:nvPr/>
        </p:nvSpPr>
        <p:spPr bwMode="gray">
          <a:xfrm>
            <a:off x="304799" y="333375"/>
            <a:ext cx="11558329"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defTabSz="457200" rtl="0" eaLnBrk="0" fontAlgn="base" hangingPunct="0">
              <a:lnSpc>
                <a:spcPct val="90000"/>
              </a:lnSpc>
              <a:spcBef>
                <a:spcPct val="0"/>
              </a:spcBef>
              <a:spcAft>
                <a:spcPct val="0"/>
              </a:spcAft>
              <a:defRPr lang="de-DE" sz="3000" kern="1200" dirty="0">
                <a:solidFill>
                  <a:schemeClr val="tx2"/>
                </a:solidFill>
                <a:latin typeface="Tele-GroteskUlt" pitchFamily="2" charset="0"/>
                <a:ea typeface="TeleGrotesk Headline Ultra" pitchFamily="2" charset="0"/>
                <a:cs typeface="TeleGrotesk Headline Ultra"/>
              </a:defRPr>
            </a:lvl1pPr>
            <a:lvl2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2pPr>
            <a:lvl3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3pPr>
            <a:lvl4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4pPr>
            <a:lvl5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5pPr>
            <a:lvl6pPr marL="457200" algn="l" defTabSz="457200" rtl="0" fontAlgn="base">
              <a:lnSpc>
                <a:spcPct val="90000"/>
              </a:lnSpc>
              <a:spcBef>
                <a:spcPct val="0"/>
              </a:spcBef>
              <a:spcAft>
                <a:spcPct val="0"/>
              </a:spcAft>
              <a:defRPr sz="3000">
                <a:solidFill>
                  <a:schemeClr val="tx2"/>
                </a:solidFill>
                <a:latin typeface="Tele-GroteskUlt" pitchFamily="2" charset="0"/>
              </a:defRPr>
            </a:lvl6pPr>
            <a:lvl7pPr marL="914400" algn="l" defTabSz="457200" rtl="0" fontAlgn="base">
              <a:lnSpc>
                <a:spcPct val="90000"/>
              </a:lnSpc>
              <a:spcBef>
                <a:spcPct val="0"/>
              </a:spcBef>
              <a:spcAft>
                <a:spcPct val="0"/>
              </a:spcAft>
              <a:defRPr sz="3000">
                <a:solidFill>
                  <a:schemeClr val="tx2"/>
                </a:solidFill>
                <a:latin typeface="Tele-GroteskUlt" pitchFamily="2" charset="0"/>
              </a:defRPr>
            </a:lvl7pPr>
            <a:lvl8pPr marL="1371600" algn="l" defTabSz="457200" rtl="0" fontAlgn="base">
              <a:lnSpc>
                <a:spcPct val="90000"/>
              </a:lnSpc>
              <a:spcBef>
                <a:spcPct val="0"/>
              </a:spcBef>
              <a:spcAft>
                <a:spcPct val="0"/>
              </a:spcAft>
              <a:defRPr sz="3000">
                <a:solidFill>
                  <a:schemeClr val="tx2"/>
                </a:solidFill>
                <a:latin typeface="Tele-GroteskUlt" pitchFamily="2" charset="0"/>
              </a:defRPr>
            </a:lvl8pPr>
            <a:lvl9pPr marL="1828800" algn="l" defTabSz="457200" rtl="0" fontAlgn="base">
              <a:lnSpc>
                <a:spcPct val="90000"/>
              </a:lnSpc>
              <a:spcBef>
                <a:spcPct val="0"/>
              </a:spcBef>
              <a:spcAft>
                <a:spcPct val="0"/>
              </a:spcAft>
              <a:defRPr sz="3000">
                <a:solidFill>
                  <a:schemeClr val="tx2"/>
                </a:solidFill>
                <a:latin typeface="Tele-GroteskUlt" pitchFamily="2" charset="0"/>
              </a:defRPr>
            </a:lvl9pPr>
          </a:lstStyle>
          <a:p>
            <a:pPr eaLnBrk="1" hangingPunct="1"/>
            <a:r>
              <a:rPr lang="pl-PL" altLang="sr-Latn-RS">
                <a:solidFill>
                  <a:srgbClr val="77787B"/>
                </a:solidFill>
                <a:cs typeface="TeleGrotesk Headline Ultra" pitchFamily="2" charset="0"/>
              </a:rPr>
              <a:t>OBLIK, OBRAZLOŽENJE I DOSTAVA </a:t>
            </a:r>
            <a:r>
              <a:rPr lang="pl-PL" altLang="sr-Latn-RS" smtClean="0">
                <a:solidFill>
                  <a:srgbClr val="77787B"/>
                </a:solidFill>
                <a:cs typeface="TeleGrotesk Headline Ultra" pitchFamily="2" charset="0"/>
              </a:rPr>
              <a:t>ODLUKE </a:t>
            </a:r>
            <a:r>
              <a:rPr lang="pl-PL" altLang="sr-Latn-RS">
                <a:solidFill>
                  <a:srgbClr val="77787B"/>
                </a:solidFill>
                <a:cs typeface="TeleGrotesk Headline Ultra" pitchFamily="2" charset="0"/>
              </a:rPr>
              <a:t>O OTKAZU UGOVORA</a:t>
            </a:r>
            <a:endParaRPr lang="hr-HR" altLang="sr-Latn-RS" dirty="0" smtClean="0">
              <a:solidFill>
                <a:srgbClr val="77787B"/>
              </a:solidFill>
              <a:cs typeface="TeleGrotesk Headline Ultra" pitchFamily="2" charset="0"/>
            </a:endParaRPr>
          </a:p>
        </p:txBody>
      </p:sp>
      <p:sp>
        <p:nvSpPr>
          <p:cNvPr id="36" name="AutoShape 4"/>
          <p:cNvSpPr>
            <a:spLocks noChangeArrowheads="1"/>
          </p:cNvSpPr>
          <p:nvPr/>
        </p:nvSpPr>
        <p:spPr bwMode="auto">
          <a:xfrm rot="10800000">
            <a:off x="1477038" y="2091811"/>
            <a:ext cx="1192212" cy="176212"/>
          </a:xfrm>
          <a:prstGeom prst="triangle">
            <a:avLst>
              <a:gd name="adj" fmla="val 50000"/>
            </a:avLst>
          </a:prstGeom>
          <a:solidFill>
            <a:srgbClr val="ED1C24"/>
          </a:solidFill>
          <a:ln>
            <a:noFill/>
          </a:ln>
        </p:spPr>
        <p:txBody>
          <a:bodyPr wrap="none" anchor="ctr"/>
          <a:lstStyle>
            <a:lvl1pPr eaLnBrk="0" hangingPunct="0">
              <a:lnSpc>
                <a:spcPct val="90000"/>
              </a:lnSpc>
              <a:spcBef>
                <a:spcPct val="25000"/>
              </a:spcBef>
              <a:defRPr>
                <a:solidFill>
                  <a:schemeClr val="tx1"/>
                </a:solidFill>
                <a:latin typeface="Tele-GroteskFet" pitchFamily="2" charset="0"/>
              </a:defRPr>
            </a:lvl1pPr>
            <a:lvl2pPr marL="742950" indent="-285750" eaLnBrk="0" hangingPunct="0">
              <a:lnSpc>
                <a:spcPct val="90000"/>
              </a:lnSpc>
              <a:spcBef>
                <a:spcPct val="25000"/>
              </a:spcBef>
              <a:defRPr>
                <a:solidFill>
                  <a:schemeClr val="tx1"/>
                </a:solidFill>
                <a:latin typeface="Tele-GroteskNor" pitchFamily="2" charset="0"/>
              </a:defRPr>
            </a:lvl2pPr>
            <a:lvl3pPr marL="1143000" indent="-2286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marL="0" marR="0" lvl="0" indent="0" defTabSz="457200" eaLnBrk="1" fontAlgn="base" latinLnBrk="0" hangingPunct="1">
              <a:lnSpc>
                <a:spcPts val="1800"/>
              </a:lnSpc>
              <a:spcBef>
                <a:spcPct val="50000"/>
              </a:spcBef>
              <a:spcAft>
                <a:spcPct val="0"/>
              </a:spcAft>
              <a:buClr>
                <a:srgbClr val="E20074"/>
              </a:buClr>
              <a:buSzPct val="75000"/>
              <a:buFont typeface="Wingdings" panose="05000000000000000000" pitchFamily="2" charset="2"/>
              <a:buNone/>
              <a:tabLst/>
              <a:defRPr/>
            </a:pPr>
            <a:endParaRPr kumimoji="0" lang="en-US" altLang="sr-Latn-RS" sz="1800" b="0" i="0" u="none" strike="noStrike" kern="0" cap="none" spc="0" normalizeH="0" baseline="0" noProof="0" smtClean="0">
              <a:ln>
                <a:noFill/>
              </a:ln>
              <a:solidFill>
                <a:srgbClr val="000000"/>
              </a:solidFill>
              <a:effectLst/>
              <a:uLnTx/>
              <a:uFillTx/>
              <a:latin typeface="Tele-GroteskFet" pitchFamily="2" charset="0"/>
            </a:endParaRPr>
          </a:p>
        </p:txBody>
      </p:sp>
      <p:sp>
        <p:nvSpPr>
          <p:cNvPr id="37" name="Rectangle 5"/>
          <p:cNvSpPr>
            <a:spLocks noChangeArrowheads="1"/>
          </p:cNvSpPr>
          <p:nvPr/>
        </p:nvSpPr>
        <p:spPr bwMode="auto">
          <a:xfrm>
            <a:off x="355184" y="1091594"/>
            <a:ext cx="11483891" cy="757237"/>
          </a:xfrm>
          <a:prstGeom prst="rect">
            <a:avLst/>
          </a:prstGeom>
          <a:solidFill>
            <a:srgbClr val="FFFFFF"/>
          </a:solidFill>
          <a:ln w="38100" algn="ctr">
            <a:solidFill>
              <a:srgbClr val="ED1C24"/>
            </a:solidFill>
            <a:miter lim="800000"/>
            <a:headEnd/>
            <a:tailEnd/>
          </a:ln>
        </p:spPr>
        <p:txBody>
          <a:bodyPr lIns="144000" tIns="144000" rIns="144000"/>
          <a:lstStyle>
            <a:lvl1pPr eaLnBrk="0" hangingPunct="0">
              <a:lnSpc>
                <a:spcPct val="90000"/>
              </a:lnSpc>
              <a:spcBef>
                <a:spcPct val="25000"/>
              </a:spcBef>
              <a:defRPr>
                <a:solidFill>
                  <a:schemeClr val="tx1"/>
                </a:solidFill>
                <a:latin typeface="Tele-GroteskFet" pitchFamily="2" charset="0"/>
              </a:defRPr>
            </a:lvl1pPr>
            <a:lvl2pPr marL="742950" indent="-285750" eaLnBrk="0" hangingPunct="0">
              <a:lnSpc>
                <a:spcPct val="90000"/>
              </a:lnSpc>
              <a:spcBef>
                <a:spcPct val="25000"/>
              </a:spcBef>
              <a:defRPr>
                <a:solidFill>
                  <a:schemeClr val="tx1"/>
                </a:solidFill>
                <a:latin typeface="Tele-GroteskNor" pitchFamily="2" charset="0"/>
              </a:defRPr>
            </a:lvl2pPr>
            <a:lvl3pPr marL="1143000" indent="-2286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lvl="0" eaLnBrk="1" fontAlgn="base" hangingPunct="1">
              <a:spcBef>
                <a:spcPct val="0"/>
              </a:spcBef>
              <a:spcAft>
                <a:spcPct val="0"/>
              </a:spcAft>
              <a:defRPr/>
            </a:pPr>
            <a:r>
              <a:rPr lang="pl-PL" altLang="sr-Latn-RS" sz="2400" kern="0">
                <a:solidFill>
                  <a:srgbClr val="ED1C24"/>
                </a:solidFill>
              </a:rPr>
              <a:t>Prema </a:t>
            </a:r>
            <a:r>
              <a:rPr lang="pl-PL" altLang="sr-Latn-RS" sz="2400" b="1" kern="0">
                <a:solidFill>
                  <a:srgbClr val="ED1C24"/>
                </a:solidFill>
              </a:rPr>
              <a:t>čl. 120. Zakona o radu </a:t>
            </a:r>
            <a:r>
              <a:rPr lang="pl-PL" altLang="sr-Latn-RS" sz="2400" kern="0">
                <a:solidFill>
                  <a:srgbClr val="ED1C24"/>
                </a:solidFill>
              </a:rPr>
              <a:t>propisano je:</a:t>
            </a:r>
            <a:endParaRPr lang="pl-PL" altLang="sr-Latn-RS" sz="2400" kern="0" dirty="0">
              <a:solidFill>
                <a:srgbClr val="ED1C24"/>
              </a:solidFill>
            </a:endParaRPr>
          </a:p>
        </p:txBody>
      </p:sp>
      <p:sp>
        <p:nvSpPr>
          <p:cNvPr id="44" name="AutoShape 12"/>
          <p:cNvSpPr>
            <a:spLocks noChangeArrowheads="1"/>
          </p:cNvSpPr>
          <p:nvPr/>
        </p:nvSpPr>
        <p:spPr bwMode="auto">
          <a:xfrm rot="10800000">
            <a:off x="5487856" y="2143184"/>
            <a:ext cx="1192213" cy="151843"/>
          </a:xfrm>
          <a:prstGeom prst="triangle">
            <a:avLst>
              <a:gd name="adj" fmla="val 50000"/>
            </a:avLst>
          </a:prstGeom>
          <a:solidFill>
            <a:srgbClr val="ED1C24"/>
          </a:solidFill>
          <a:ln>
            <a:noFill/>
          </a:ln>
        </p:spPr>
        <p:txBody>
          <a:bodyPr wrap="none" anchor="ctr"/>
          <a:lstStyle>
            <a:lvl1pPr eaLnBrk="0" hangingPunct="0">
              <a:lnSpc>
                <a:spcPct val="90000"/>
              </a:lnSpc>
              <a:spcBef>
                <a:spcPct val="25000"/>
              </a:spcBef>
              <a:defRPr>
                <a:solidFill>
                  <a:schemeClr val="tx1"/>
                </a:solidFill>
                <a:latin typeface="Tele-GroteskFet" pitchFamily="2" charset="0"/>
              </a:defRPr>
            </a:lvl1pPr>
            <a:lvl2pPr marL="742950" indent="-285750" eaLnBrk="0" hangingPunct="0">
              <a:lnSpc>
                <a:spcPct val="90000"/>
              </a:lnSpc>
              <a:spcBef>
                <a:spcPct val="25000"/>
              </a:spcBef>
              <a:defRPr>
                <a:solidFill>
                  <a:schemeClr val="tx1"/>
                </a:solidFill>
                <a:latin typeface="Tele-GroteskNor" pitchFamily="2" charset="0"/>
              </a:defRPr>
            </a:lvl2pPr>
            <a:lvl3pPr marL="1143000" indent="-2286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marL="0" marR="0" lvl="0" indent="0" defTabSz="457200" eaLnBrk="1" fontAlgn="base" latinLnBrk="0" hangingPunct="1">
              <a:lnSpc>
                <a:spcPts val="1800"/>
              </a:lnSpc>
              <a:spcBef>
                <a:spcPct val="50000"/>
              </a:spcBef>
              <a:spcAft>
                <a:spcPct val="0"/>
              </a:spcAft>
              <a:buClr>
                <a:srgbClr val="E20074"/>
              </a:buClr>
              <a:buSzPct val="75000"/>
              <a:buFont typeface="Wingdings" panose="05000000000000000000" pitchFamily="2" charset="2"/>
              <a:buNone/>
              <a:tabLst/>
              <a:defRPr/>
            </a:pPr>
            <a:endParaRPr kumimoji="0" lang="en-US" altLang="sr-Latn-RS" sz="1800" b="0" i="0" u="none" strike="noStrike" kern="0" cap="none" spc="0" normalizeH="0" baseline="0" noProof="0" smtClean="0">
              <a:ln>
                <a:noFill/>
              </a:ln>
              <a:solidFill>
                <a:srgbClr val="000000"/>
              </a:solidFill>
              <a:effectLst/>
              <a:uLnTx/>
              <a:uFillTx/>
              <a:latin typeface="Tele-GroteskFet" pitchFamily="2" charset="0"/>
            </a:endParaRPr>
          </a:p>
        </p:txBody>
      </p:sp>
      <p:sp>
        <p:nvSpPr>
          <p:cNvPr id="45" name="AutoShape 13"/>
          <p:cNvSpPr>
            <a:spLocks noChangeArrowheads="1"/>
          </p:cNvSpPr>
          <p:nvPr/>
        </p:nvSpPr>
        <p:spPr bwMode="auto">
          <a:xfrm rot="10800000">
            <a:off x="9567104" y="2144062"/>
            <a:ext cx="1192212" cy="176213"/>
          </a:xfrm>
          <a:prstGeom prst="triangle">
            <a:avLst>
              <a:gd name="adj" fmla="val 50000"/>
            </a:avLst>
          </a:prstGeom>
          <a:solidFill>
            <a:srgbClr val="ED1C24"/>
          </a:solidFill>
          <a:ln>
            <a:noFill/>
          </a:ln>
        </p:spPr>
        <p:txBody>
          <a:bodyPr wrap="none" anchor="ctr"/>
          <a:lstStyle>
            <a:lvl1pPr eaLnBrk="0" hangingPunct="0">
              <a:lnSpc>
                <a:spcPct val="90000"/>
              </a:lnSpc>
              <a:spcBef>
                <a:spcPct val="25000"/>
              </a:spcBef>
              <a:defRPr>
                <a:solidFill>
                  <a:schemeClr val="tx1"/>
                </a:solidFill>
                <a:latin typeface="Tele-GroteskFet" pitchFamily="2" charset="0"/>
              </a:defRPr>
            </a:lvl1pPr>
            <a:lvl2pPr marL="742950" indent="-285750" eaLnBrk="0" hangingPunct="0">
              <a:lnSpc>
                <a:spcPct val="90000"/>
              </a:lnSpc>
              <a:spcBef>
                <a:spcPct val="25000"/>
              </a:spcBef>
              <a:defRPr>
                <a:solidFill>
                  <a:schemeClr val="tx1"/>
                </a:solidFill>
                <a:latin typeface="Tele-GroteskNor" pitchFamily="2" charset="0"/>
              </a:defRPr>
            </a:lvl2pPr>
            <a:lvl3pPr marL="1143000" indent="-2286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marL="0" marR="0" lvl="0" indent="0" defTabSz="457200" eaLnBrk="1" fontAlgn="base" latinLnBrk="0" hangingPunct="1">
              <a:lnSpc>
                <a:spcPts val="1800"/>
              </a:lnSpc>
              <a:spcBef>
                <a:spcPct val="50000"/>
              </a:spcBef>
              <a:spcAft>
                <a:spcPct val="0"/>
              </a:spcAft>
              <a:buClr>
                <a:srgbClr val="E20074"/>
              </a:buClr>
              <a:buSzPct val="75000"/>
              <a:buFont typeface="Wingdings" panose="05000000000000000000" pitchFamily="2" charset="2"/>
              <a:buNone/>
              <a:tabLst/>
              <a:defRPr/>
            </a:pPr>
            <a:endParaRPr kumimoji="0" lang="en-US" altLang="sr-Latn-RS" sz="1800" b="0" i="0" u="none" strike="noStrike" kern="0" cap="none" spc="0" normalizeH="0" baseline="0" noProof="0" smtClean="0">
              <a:ln>
                <a:noFill/>
              </a:ln>
              <a:solidFill>
                <a:srgbClr val="000000"/>
              </a:solidFill>
              <a:effectLst/>
              <a:uLnTx/>
              <a:uFillTx/>
              <a:latin typeface="Tele-GroteskFet" pitchFamily="2" charset="0"/>
            </a:endParaRPr>
          </a:p>
        </p:txBody>
      </p:sp>
      <p:sp>
        <p:nvSpPr>
          <p:cNvPr id="14" name="Rectangle 6"/>
          <p:cNvSpPr>
            <a:spLocks noChangeArrowheads="1"/>
          </p:cNvSpPr>
          <p:nvPr/>
        </p:nvSpPr>
        <p:spPr bwMode="auto">
          <a:xfrm>
            <a:off x="355184" y="3983753"/>
            <a:ext cx="11507944" cy="1408491"/>
          </a:xfrm>
          <a:prstGeom prst="rect">
            <a:avLst/>
          </a:prstGeom>
          <a:solidFill>
            <a:srgbClr val="FFFFFF"/>
          </a:solidFill>
          <a:ln w="38100" algn="ctr">
            <a:solidFill>
              <a:srgbClr val="ED1C24"/>
            </a:solidFill>
            <a:miter lim="800000"/>
            <a:headEnd/>
            <a:tailEnd/>
          </a:ln>
        </p:spPr>
        <p:txBody>
          <a:bodyPr lIns="144000" tIns="540000" rIns="144000"/>
          <a:lstStyle>
            <a:lvl1pPr marL="342900" indent="-342900" eaLnBrk="0" hangingPunct="0">
              <a:lnSpc>
                <a:spcPct val="90000"/>
              </a:lnSpc>
              <a:spcBef>
                <a:spcPct val="25000"/>
              </a:spcBef>
              <a:defRPr>
                <a:solidFill>
                  <a:schemeClr val="tx1"/>
                </a:solidFill>
                <a:latin typeface="Tele-GroteskFet" pitchFamily="2" charset="0"/>
              </a:defRPr>
            </a:lvl1pPr>
            <a:lvl2pPr marL="141288" indent="-139700" eaLnBrk="0" hangingPunct="0">
              <a:lnSpc>
                <a:spcPct val="90000"/>
              </a:lnSpc>
              <a:spcBef>
                <a:spcPct val="25000"/>
              </a:spcBef>
              <a:defRPr>
                <a:solidFill>
                  <a:schemeClr val="tx1"/>
                </a:solidFill>
                <a:latin typeface="Tele-GroteskNor" pitchFamily="2" charset="0"/>
              </a:defRPr>
            </a:lvl2pPr>
            <a:lvl3pPr marL="276225" indent="-13335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marL="1588" lvl="1" indent="0" eaLnBrk="1" fontAlgn="base" hangingPunct="1">
              <a:spcAft>
                <a:spcPct val="0"/>
              </a:spcAft>
              <a:buClr>
                <a:srgbClr val="ED1C24"/>
              </a:buClr>
              <a:buSzPct val="75000"/>
              <a:defRPr/>
            </a:pPr>
            <a:r>
              <a:rPr lang="pl-PL" altLang="sr-Latn-RS" kern="0">
                <a:solidFill>
                  <a:srgbClr val="000000"/>
                </a:solidFill>
                <a:cs typeface="Arial" panose="020B0604020202020204" pitchFamily="34" charset="0"/>
              </a:rPr>
              <a:t>Obrazloženje je najbitniji dio odluke o otkazu. U obrazloženju je potrebno navesti razloge o svim činjenicama u svezi svakog pojedinog kriterija o kojima je poslodavac vodio računa prilikom donošenja odluke o poslovno uvjetovanom otkazu.</a:t>
            </a:r>
          </a:p>
          <a:p>
            <a:pPr marL="1588" lvl="1" indent="0" eaLnBrk="1" fontAlgn="base" hangingPunct="1">
              <a:spcAft>
                <a:spcPct val="0"/>
              </a:spcAft>
              <a:buClr>
                <a:srgbClr val="ED1C24"/>
              </a:buClr>
              <a:buSzPct val="75000"/>
              <a:defRPr/>
            </a:pPr>
            <a:endParaRPr lang="pl-PL" altLang="sr-Latn-RS" sz="2000" kern="0">
              <a:solidFill>
                <a:srgbClr val="000000"/>
              </a:solidFill>
              <a:cs typeface="Arial" panose="020B0604020202020204" pitchFamily="34" charset="0"/>
            </a:endParaRPr>
          </a:p>
          <a:p>
            <a:pPr marL="141288" marR="0" lvl="1" indent="-139700" defTabSz="914400" eaLnBrk="1" fontAlgn="base" latinLnBrk="0" hangingPunct="1">
              <a:lnSpc>
                <a:spcPct val="90000"/>
              </a:lnSpc>
              <a:spcBef>
                <a:spcPct val="25000"/>
              </a:spcBef>
              <a:spcAft>
                <a:spcPct val="0"/>
              </a:spcAft>
              <a:buClr>
                <a:srgbClr val="ED1C24"/>
              </a:buClr>
              <a:buSzPct val="75000"/>
              <a:buFont typeface="Wingdings" panose="05000000000000000000" pitchFamily="2" charset="2"/>
              <a:buChar char="§"/>
              <a:tabLst/>
              <a:defRPr/>
            </a:pPr>
            <a:endParaRPr kumimoji="0" lang="de-DE" altLang="sr-Latn-RS" b="0" i="0" u="none" strike="noStrike" kern="0" cap="none" spc="0" normalizeH="0" baseline="0" noProof="0" dirty="0" smtClean="0">
              <a:ln>
                <a:noFill/>
              </a:ln>
              <a:solidFill>
                <a:srgbClr val="000000"/>
              </a:solidFill>
              <a:effectLst/>
              <a:uLnTx/>
              <a:uFillTx/>
              <a:cs typeface="Arial" panose="020B0604020202020204" pitchFamily="34" charset="0"/>
            </a:endParaRPr>
          </a:p>
        </p:txBody>
      </p:sp>
      <p:sp>
        <p:nvSpPr>
          <p:cNvPr id="16" name="Rectangle 6"/>
          <p:cNvSpPr>
            <a:spLocks noChangeArrowheads="1"/>
          </p:cNvSpPr>
          <p:nvPr/>
        </p:nvSpPr>
        <p:spPr bwMode="auto">
          <a:xfrm>
            <a:off x="355184" y="5526950"/>
            <a:ext cx="11507944" cy="1245008"/>
          </a:xfrm>
          <a:prstGeom prst="rect">
            <a:avLst/>
          </a:prstGeom>
          <a:solidFill>
            <a:srgbClr val="FFFFFF"/>
          </a:solidFill>
          <a:ln w="38100" algn="ctr">
            <a:solidFill>
              <a:srgbClr val="ED1C24"/>
            </a:solidFill>
            <a:miter lim="800000"/>
            <a:headEnd/>
            <a:tailEnd/>
          </a:ln>
        </p:spPr>
        <p:txBody>
          <a:bodyPr lIns="144000" tIns="540000" rIns="144000"/>
          <a:lstStyle>
            <a:lvl1pPr marL="342900" indent="-342900" eaLnBrk="0" hangingPunct="0">
              <a:lnSpc>
                <a:spcPct val="90000"/>
              </a:lnSpc>
              <a:spcBef>
                <a:spcPct val="25000"/>
              </a:spcBef>
              <a:defRPr>
                <a:solidFill>
                  <a:schemeClr val="tx1"/>
                </a:solidFill>
                <a:latin typeface="Tele-GroteskFet" pitchFamily="2" charset="0"/>
              </a:defRPr>
            </a:lvl1pPr>
            <a:lvl2pPr marL="141288" indent="-139700" eaLnBrk="0" hangingPunct="0">
              <a:lnSpc>
                <a:spcPct val="90000"/>
              </a:lnSpc>
              <a:spcBef>
                <a:spcPct val="25000"/>
              </a:spcBef>
              <a:defRPr>
                <a:solidFill>
                  <a:schemeClr val="tx1"/>
                </a:solidFill>
                <a:latin typeface="Tele-GroteskNor" pitchFamily="2" charset="0"/>
              </a:defRPr>
            </a:lvl2pPr>
            <a:lvl3pPr marL="276225" indent="-13335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marL="1588" lvl="1" indent="0" algn="just" eaLnBrk="1" fontAlgn="base" hangingPunct="1">
              <a:spcBef>
                <a:spcPts val="0"/>
              </a:spcBef>
              <a:spcAft>
                <a:spcPct val="0"/>
              </a:spcAft>
              <a:buClr>
                <a:srgbClr val="ED1C24"/>
              </a:buClr>
              <a:buSzPct val="75000"/>
              <a:defRPr/>
            </a:pPr>
            <a:r>
              <a:rPr lang="pl-PL" altLang="sr-Latn-RS" kern="0">
                <a:solidFill>
                  <a:srgbClr val="000000"/>
                </a:solidFill>
                <a:cs typeface="Arial" panose="020B0604020202020204" pitchFamily="34" charset="0"/>
              </a:rPr>
              <a:t>Otkaz ugovora o radu stupa na snagu s danom dostave radniku odluke o otkazu, a radni odnos prestaje istekom otkaznog roka. </a:t>
            </a:r>
            <a:endParaRPr lang="pl-PL" altLang="sr-Latn-RS" kern="0" dirty="0">
              <a:solidFill>
                <a:srgbClr val="000000"/>
              </a:solidFill>
              <a:cs typeface="Arial" panose="020B0604020202020204" pitchFamily="34" charset="0"/>
            </a:endParaRPr>
          </a:p>
        </p:txBody>
      </p:sp>
    </p:spTree>
    <p:extLst>
      <p:ext uri="{BB962C8B-B14F-4D97-AF65-F5344CB8AC3E}">
        <p14:creationId xmlns:p14="http://schemas.microsoft.com/office/powerpoint/2010/main" val="154388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40" grpId="0" animBg="1"/>
      <p:bldP spid="42" grpId="0" animBg="1"/>
      <p:bldP spid="36" grpId="0" animBg="1"/>
      <p:bldP spid="44" grpId="0" animBg="1"/>
      <p:bldP spid="45" grpId="0" animBg="1"/>
      <p:bldP spid="14" grpId="0" animBg="1"/>
      <p:bldP spid="1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p:cNvSpPr>
          <p:nvPr/>
        </p:nvSpPr>
        <p:spPr bwMode="gray">
          <a:xfrm>
            <a:off x="304797" y="271681"/>
            <a:ext cx="1171302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defTabSz="457200" rtl="0" eaLnBrk="0" fontAlgn="base" hangingPunct="0">
              <a:lnSpc>
                <a:spcPct val="90000"/>
              </a:lnSpc>
              <a:spcBef>
                <a:spcPct val="0"/>
              </a:spcBef>
              <a:spcAft>
                <a:spcPct val="0"/>
              </a:spcAft>
              <a:defRPr lang="de-DE" sz="3000" kern="1200" dirty="0">
                <a:solidFill>
                  <a:schemeClr val="tx2"/>
                </a:solidFill>
                <a:latin typeface="Tele-GroteskUlt" pitchFamily="2" charset="0"/>
                <a:ea typeface="TeleGrotesk Headline Ultra" pitchFamily="2" charset="0"/>
                <a:cs typeface="TeleGrotesk Headline Ultra"/>
              </a:defRPr>
            </a:lvl1pPr>
            <a:lvl2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2pPr>
            <a:lvl3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3pPr>
            <a:lvl4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4pPr>
            <a:lvl5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5pPr>
            <a:lvl6pPr marL="457200" algn="l" defTabSz="457200" rtl="0" fontAlgn="base">
              <a:lnSpc>
                <a:spcPct val="90000"/>
              </a:lnSpc>
              <a:spcBef>
                <a:spcPct val="0"/>
              </a:spcBef>
              <a:spcAft>
                <a:spcPct val="0"/>
              </a:spcAft>
              <a:defRPr sz="3000">
                <a:solidFill>
                  <a:schemeClr val="tx2"/>
                </a:solidFill>
                <a:latin typeface="Tele-GroteskUlt" pitchFamily="2" charset="0"/>
              </a:defRPr>
            </a:lvl6pPr>
            <a:lvl7pPr marL="914400" algn="l" defTabSz="457200" rtl="0" fontAlgn="base">
              <a:lnSpc>
                <a:spcPct val="90000"/>
              </a:lnSpc>
              <a:spcBef>
                <a:spcPct val="0"/>
              </a:spcBef>
              <a:spcAft>
                <a:spcPct val="0"/>
              </a:spcAft>
              <a:defRPr sz="3000">
                <a:solidFill>
                  <a:schemeClr val="tx2"/>
                </a:solidFill>
                <a:latin typeface="Tele-GroteskUlt" pitchFamily="2" charset="0"/>
              </a:defRPr>
            </a:lvl7pPr>
            <a:lvl8pPr marL="1371600" algn="l" defTabSz="457200" rtl="0" fontAlgn="base">
              <a:lnSpc>
                <a:spcPct val="90000"/>
              </a:lnSpc>
              <a:spcBef>
                <a:spcPct val="0"/>
              </a:spcBef>
              <a:spcAft>
                <a:spcPct val="0"/>
              </a:spcAft>
              <a:defRPr sz="3000">
                <a:solidFill>
                  <a:schemeClr val="tx2"/>
                </a:solidFill>
                <a:latin typeface="Tele-GroteskUlt" pitchFamily="2" charset="0"/>
              </a:defRPr>
            </a:lvl8pPr>
            <a:lvl9pPr marL="1828800" algn="l" defTabSz="457200" rtl="0" fontAlgn="base">
              <a:lnSpc>
                <a:spcPct val="90000"/>
              </a:lnSpc>
              <a:spcBef>
                <a:spcPct val="0"/>
              </a:spcBef>
              <a:spcAft>
                <a:spcPct val="0"/>
              </a:spcAft>
              <a:defRPr sz="3000">
                <a:solidFill>
                  <a:schemeClr val="tx2"/>
                </a:solidFill>
                <a:latin typeface="Tele-GroteskUlt" pitchFamily="2" charset="0"/>
              </a:defRPr>
            </a:lvl9pPr>
          </a:lstStyle>
          <a:p>
            <a:pPr eaLnBrk="1" hangingPunct="1"/>
            <a:r>
              <a:rPr lang="pl-PL" altLang="sr-Latn-RS">
                <a:solidFill>
                  <a:srgbClr val="ED1C24"/>
                </a:solidFill>
                <a:latin typeface="Tele-GroteskNor" pitchFamily="2" charset="0"/>
                <a:cs typeface="TeleGrotesk Headline Ultra" pitchFamily="2" charset="0"/>
              </a:rPr>
              <a:t>PRAVA RADNIKA U SLUČAJU </a:t>
            </a:r>
            <a:r>
              <a:rPr lang="pl-PL" altLang="sr-Latn-RS" smtClean="0">
                <a:solidFill>
                  <a:srgbClr val="ED1C24"/>
                </a:solidFill>
                <a:latin typeface="Tele-GroteskNor" pitchFamily="2" charset="0"/>
                <a:cs typeface="TeleGrotesk Headline Ultra" pitchFamily="2" charset="0"/>
              </a:rPr>
              <a:t>DONOŠENJA</a:t>
            </a:r>
            <a:r>
              <a:rPr lang="en-GB" altLang="sr-Latn-RS" smtClean="0">
                <a:solidFill>
                  <a:srgbClr val="ED1C24"/>
                </a:solidFill>
                <a:latin typeface="Tele-GroteskNor" pitchFamily="2" charset="0"/>
                <a:cs typeface="TeleGrotesk Headline Ultra" pitchFamily="2" charset="0"/>
              </a:rPr>
              <a:t> </a:t>
            </a:r>
            <a:r>
              <a:rPr lang="pl-PL" altLang="sr-Latn-RS" smtClean="0">
                <a:solidFill>
                  <a:srgbClr val="ED1C24"/>
                </a:solidFill>
                <a:latin typeface="Tele-GroteskNor" pitchFamily="2" charset="0"/>
                <a:cs typeface="TeleGrotesk Headline Ultra" pitchFamily="2" charset="0"/>
              </a:rPr>
              <a:t>ODLUKE </a:t>
            </a:r>
            <a:r>
              <a:rPr lang="pl-PL" altLang="sr-Latn-RS">
                <a:solidFill>
                  <a:srgbClr val="ED1C24"/>
                </a:solidFill>
                <a:latin typeface="Tele-GroteskNor" pitchFamily="2" charset="0"/>
                <a:cs typeface="TeleGrotesk Headline Ultra" pitchFamily="2" charset="0"/>
              </a:rPr>
              <a:t>O POSLOVNO </a:t>
            </a:r>
            <a:r>
              <a:rPr lang="pl-PL" altLang="sr-Latn-RS" smtClean="0">
                <a:solidFill>
                  <a:srgbClr val="ED1C24"/>
                </a:solidFill>
                <a:latin typeface="Tele-GroteskNor" pitchFamily="2" charset="0"/>
                <a:cs typeface="TeleGrotesk Headline Ultra" pitchFamily="2" charset="0"/>
              </a:rPr>
              <a:t>UVJETOVA</a:t>
            </a:r>
            <a:r>
              <a:rPr lang="en-GB" altLang="sr-Latn-RS" smtClean="0">
                <a:solidFill>
                  <a:srgbClr val="ED1C24"/>
                </a:solidFill>
                <a:latin typeface="Tele-GroteskNor" pitchFamily="2" charset="0"/>
                <a:cs typeface="TeleGrotesk Headline Ultra" pitchFamily="2" charset="0"/>
              </a:rPr>
              <a:t>N</a:t>
            </a:r>
            <a:r>
              <a:rPr lang="pl-PL" altLang="sr-Latn-RS" smtClean="0">
                <a:solidFill>
                  <a:srgbClr val="ED1C24"/>
                </a:solidFill>
                <a:latin typeface="Tele-GroteskNor" pitchFamily="2" charset="0"/>
                <a:cs typeface="TeleGrotesk Headline Ultra" pitchFamily="2" charset="0"/>
              </a:rPr>
              <a:t>OM </a:t>
            </a:r>
            <a:r>
              <a:rPr lang="pl-PL" altLang="sr-Latn-RS">
                <a:solidFill>
                  <a:srgbClr val="ED1C24"/>
                </a:solidFill>
                <a:latin typeface="Tele-GroteskNor" pitchFamily="2" charset="0"/>
                <a:cs typeface="TeleGrotesk Headline Ultra" pitchFamily="2" charset="0"/>
              </a:rPr>
              <a:t>OTKAZU</a:t>
            </a:r>
            <a:endParaRPr lang="hr-HR" altLang="sr-Latn-RS" dirty="0" smtClean="0">
              <a:solidFill>
                <a:srgbClr val="ED1C24"/>
              </a:solidFill>
              <a:latin typeface="Tele-GroteskNor" pitchFamily="2" charset="0"/>
              <a:cs typeface="TeleGrotesk Headline Ultra" pitchFamily="2" charset="0"/>
            </a:endParaRPr>
          </a:p>
        </p:txBody>
      </p:sp>
      <p:sp>
        <p:nvSpPr>
          <p:cNvPr id="5" name="Rectangle 4"/>
          <p:cNvSpPr txBox="1">
            <a:spLocks/>
          </p:cNvSpPr>
          <p:nvPr/>
        </p:nvSpPr>
        <p:spPr bwMode="gray">
          <a:xfrm>
            <a:off x="304796" y="1102677"/>
            <a:ext cx="11713029" cy="726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Tele-GroteskFet" pitchFamily="2" charset="0"/>
                <a:ea typeface="+mn-ea"/>
                <a:cs typeface="+mn-cs"/>
              </a:defRPr>
            </a:lvl1pPr>
            <a:lvl2pPr marL="1588" indent="455613"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mn-lt"/>
                <a:ea typeface="+mn-ea"/>
                <a:cs typeface="+mn-cs"/>
              </a:defRPr>
            </a:lvl2pPr>
            <a:lvl3pPr marL="179388" indent="-176213"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3pPr>
            <a:lvl4pPr marL="352425" indent="-1714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4pPr>
            <a:lvl5pPr marL="538163" indent="-1841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indent="0" eaLnBrk="1" hangingPunct="1">
              <a:buClr>
                <a:srgbClr val="ED1C24"/>
              </a:buClr>
              <a:defRPr/>
            </a:pPr>
            <a:endParaRPr lang="en-GB" altLang="sr-Latn-RS" sz="2400" b="1">
              <a:latin typeface="Tele-GroteskNor"/>
            </a:endParaRPr>
          </a:p>
          <a:p>
            <a:pPr lvl="1" indent="0" eaLnBrk="1" hangingPunct="1">
              <a:buClr>
                <a:srgbClr val="ED1C24"/>
              </a:buClr>
              <a:defRPr/>
            </a:pPr>
            <a:r>
              <a:rPr lang="hr-HR" altLang="sr-Latn-RS" sz="2400" u="sng" smtClean="0">
                <a:latin typeface="Tele-GroteskNor"/>
              </a:rPr>
              <a:t>PRAVO </a:t>
            </a:r>
            <a:r>
              <a:rPr lang="hr-HR" altLang="sr-Latn-RS" sz="2400" u="sng">
                <a:latin typeface="Tele-GroteskNor"/>
              </a:rPr>
              <a:t>NA OTKAZNI ROK</a:t>
            </a:r>
          </a:p>
          <a:p>
            <a:pPr marL="344488" lvl="1" indent="-342900" eaLnBrk="1" hangingPunct="1">
              <a:buClr>
                <a:srgbClr val="ED1C24"/>
              </a:buClr>
              <a:buFont typeface="Arial" panose="020B0604020202020204" pitchFamily="34" charset="0"/>
              <a:buChar char="•"/>
              <a:defRPr/>
            </a:pPr>
            <a:endParaRPr lang="hr-HR" altLang="sr-Latn-RS" sz="2400" b="1">
              <a:latin typeface="Tele-GroteskNor"/>
            </a:endParaRPr>
          </a:p>
          <a:p>
            <a:pPr marL="458788" lvl="1" indent="-457200" eaLnBrk="1" hangingPunct="1">
              <a:buClr>
                <a:srgbClr val="ED1C24"/>
              </a:buClr>
              <a:buFont typeface="+mj-lt"/>
              <a:buAutoNum type="arabicPeriod"/>
              <a:defRPr/>
            </a:pPr>
            <a:endParaRPr lang="hr-HR" altLang="sr-Latn-RS" sz="2400">
              <a:latin typeface="Tele-GroteskNor"/>
            </a:endParaRPr>
          </a:p>
        </p:txBody>
      </p:sp>
      <p:sp>
        <p:nvSpPr>
          <p:cNvPr id="6" name="Rectangle 4"/>
          <p:cNvSpPr txBox="1">
            <a:spLocks/>
          </p:cNvSpPr>
          <p:nvPr/>
        </p:nvSpPr>
        <p:spPr bwMode="gray">
          <a:xfrm>
            <a:off x="304797" y="2682629"/>
            <a:ext cx="11948160" cy="2438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Tele-GroteskFet" pitchFamily="2" charset="0"/>
                <a:ea typeface="+mn-ea"/>
                <a:cs typeface="+mn-cs"/>
              </a:defRPr>
            </a:lvl1pPr>
            <a:lvl2pPr marL="1588" indent="455613"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mn-lt"/>
                <a:ea typeface="+mn-ea"/>
                <a:cs typeface="+mn-cs"/>
              </a:defRPr>
            </a:lvl2pPr>
            <a:lvl3pPr marL="179388" indent="-176213"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3pPr>
            <a:lvl4pPr marL="352425" indent="-1714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4pPr>
            <a:lvl5pPr marL="538163" indent="-1841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indent="0" eaLnBrk="1" hangingPunct="1">
              <a:buClr>
                <a:srgbClr val="ED1C24"/>
              </a:buClr>
              <a:defRPr/>
            </a:pPr>
            <a:r>
              <a:rPr lang="pl-PL" altLang="sr-Latn-RS" sz="2000" dirty="0">
                <a:latin typeface="Tele-GroteskNor"/>
              </a:rPr>
              <a:t>Otkazani rok ne teče za vrijeme</a:t>
            </a:r>
            <a:r>
              <a:rPr lang="pl-PL" altLang="sr-Latn-RS" sz="2000" dirty="0" smtClean="0">
                <a:latin typeface="Tele-GroteskNor"/>
              </a:rPr>
              <a:t>:</a:t>
            </a:r>
            <a:endParaRPr lang="en-GB" altLang="sr-Latn-RS" sz="2000" dirty="0" smtClean="0">
              <a:latin typeface="Tele-GroteskNor"/>
            </a:endParaRPr>
          </a:p>
          <a:p>
            <a:pPr lvl="1" indent="0" eaLnBrk="1" hangingPunct="1">
              <a:buClr>
                <a:srgbClr val="ED1C24"/>
              </a:buClr>
              <a:defRPr/>
            </a:pPr>
            <a:endParaRPr lang="pl-PL" altLang="sr-Latn-RS" sz="2000" dirty="0">
              <a:latin typeface="Tele-GroteskNor"/>
            </a:endParaRPr>
          </a:p>
          <a:p>
            <a:pPr marL="287338" lvl="1" indent="-285750" eaLnBrk="1" hangingPunct="1">
              <a:buClr>
                <a:srgbClr val="ED1C24"/>
              </a:buClr>
              <a:buFont typeface="Arial" panose="020B0604020202020204" pitchFamily="34" charset="0"/>
              <a:buChar char="•"/>
              <a:defRPr/>
            </a:pPr>
            <a:r>
              <a:rPr lang="pl-PL" altLang="sr-Latn-RS" sz="2000" u="sng" dirty="0">
                <a:latin typeface="Tele-GroteskNor"/>
              </a:rPr>
              <a:t>korištenja rodiljnog, roditeljskog, posvojiteljskog dopusta</a:t>
            </a:r>
            <a:r>
              <a:rPr lang="pl-PL" altLang="sr-Latn-RS" sz="2000" dirty="0">
                <a:latin typeface="Tele-GroteskNor"/>
              </a:rPr>
              <a:t>, rada s polovicom punog radnog vremena, rada u skraćenom radnom vremenu zbog pojačane njege djeteta, dopusta trudnice ili majke koja doji dijete, te dopusta ili rada u skraćenom radnom vremenu radi skrbi i njege djeteta s težim smetnjama u razvoju prema posebnom </a:t>
            </a:r>
            <a:r>
              <a:rPr lang="pl-PL" altLang="sr-Latn-RS" sz="2000" dirty="0" smtClean="0">
                <a:latin typeface="Tele-GroteskNor"/>
              </a:rPr>
              <a:t>propisu, privremene </a:t>
            </a:r>
            <a:r>
              <a:rPr lang="pl-PL" altLang="sr-Latn-RS" sz="2000" dirty="0">
                <a:latin typeface="Tele-GroteskNor"/>
              </a:rPr>
              <a:t>nesposobnosti za rad tijekom liječenja ili oporavka od ozljede na radu ili profesionalne bolesti</a:t>
            </a:r>
          </a:p>
          <a:p>
            <a:pPr marL="287338" lvl="1" indent="-285750" eaLnBrk="1" hangingPunct="1">
              <a:buClr>
                <a:srgbClr val="ED1C24"/>
              </a:buClr>
              <a:buFont typeface="Arial" panose="020B0604020202020204" pitchFamily="34" charset="0"/>
              <a:buChar char="•"/>
              <a:defRPr/>
            </a:pPr>
            <a:r>
              <a:rPr lang="pl-PL" altLang="sr-Latn-RS" sz="2000" dirty="0">
                <a:latin typeface="Tele-GroteskNor"/>
              </a:rPr>
              <a:t>vršenja dužnosti i prava državljana u obrani,</a:t>
            </a:r>
          </a:p>
          <a:p>
            <a:pPr marL="287338" lvl="1" indent="-285750" eaLnBrk="1" hangingPunct="1">
              <a:buClr>
                <a:srgbClr val="ED1C24"/>
              </a:buClr>
              <a:buFont typeface="Arial" panose="020B0604020202020204" pitchFamily="34" charset="0"/>
              <a:buChar char="•"/>
              <a:defRPr/>
            </a:pPr>
            <a:r>
              <a:rPr lang="pl-PL" altLang="sr-Latn-RS" sz="2000" dirty="0">
                <a:latin typeface="Tele-GroteskNor"/>
              </a:rPr>
              <a:t>za vrijeme privremene nesposobnosti za rad</a:t>
            </a:r>
          </a:p>
        </p:txBody>
      </p:sp>
      <p:sp>
        <p:nvSpPr>
          <p:cNvPr id="8" name="Rectangle 4"/>
          <p:cNvSpPr txBox="1">
            <a:spLocks/>
          </p:cNvSpPr>
          <p:nvPr/>
        </p:nvSpPr>
        <p:spPr bwMode="gray">
          <a:xfrm>
            <a:off x="304795" y="6099567"/>
            <a:ext cx="11713029" cy="601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Tele-GroteskFet" pitchFamily="2" charset="0"/>
                <a:ea typeface="+mn-ea"/>
                <a:cs typeface="+mn-cs"/>
              </a:defRPr>
            </a:lvl1pPr>
            <a:lvl2pPr marL="1588" indent="455613"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mn-lt"/>
                <a:ea typeface="+mn-ea"/>
                <a:cs typeface="+mn-cs"/>
              </a:defRPr>
            </a:lvl2pPr>
            <a:lvl3pPr marL="179388" indent="-176213"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3pPr>
            <a:lvl4pPr marL="352425" indent="-1714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4pPr>
            <a:lvl5pPr marL="538163" indent="-1841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indent="0" eaLnBrk="1" hangingPunct="1">
              <a:buClr>
                <a:srgbClr val="ED1C24"/>
              </a:buClr>
              <a:defRPr/>
            </a:pPr>
            <a:r>
              <a:rPr lang="pl-PL" altLang="sr-Latn-RS" sz="2000">
                <a:latin typeface="Tele-GroteskNor"/>
              </a:rPr>
              <a:t>Najmanje </a:t>
            </a:r>
            <a:r>
              <a:rPr lang="pl-PL" altLang="sr-Latn-RS" sz="2000" smtClean="0">
                <a:latin typeface="Tele-GroteskNor"/>
              </a:rPr>
              <a:t>trajanje </a:t>
            </a:r>
            <a:r>
              <a:rPr lang="pl-PL" altLang="sr-Latn-RS" sz="2000">
                <a:latin typeface="Tele-GroteskNor"/>
              </a:rPr>
              <a:t>otkaznog roka u slučaju redovitog otkaza propisano je </a:t>
            </a:r>
            <a:r>
              <a:rPr lang="pl-PL" altLang="sr-Latn-RS" sz="2000" b="1">
                <a:latin typeface="Tele-GroteskNor"/>
              </a:rPr>
              <a:t>čl. 122. Zakona o radu</a:t>
            </a:r>
            <a:r>
              <a:rPr lang="pl-PL" altLang="sr-Latn-RS" sz="2000">
                <a:latin typeface="Tele-GroteskNor"/>
              </a:rPr>
              <a:t>.</a:t>
            </a:r>
          </a:p>
        </p:txBody>
      </p:sp>
      <p:sp>
        <p:nvSpPr>
          <p:cNvPr id="9" name="Rectangle 4"/>
          <p:cNvSpPr txBox="1">
            <a:spLocks/>
          </p:cNvSpPr>
          <p:nvPr/>
        </p:nvSpPr>
        <p:spPr bwMode="gray">
          <a:xfrm>
            <a:off x="304796" y="2063933"/>
            <a:ext cx="11713029" cy="613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Tele-GroteskFet" pitchFamily="2" charset="0"/>
                <a:ea typeface="+mn-ea"/>
                <a:cs typeface="+mn-cs"/>
              </a:defRPr>
            </a:lvl1pPr>
            <a:lvl2pPr marL="1588" indent="455613"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mn-lt"/>
                <a:ea typeface="+mn-ea"/>
                <a:cs typeface="+mn-cs"/>
              </a:defRPr>
            </a:lvl2pPr>
            <a:lvl3pPr marL="179388" indent="-176213"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3pPr>
            <a:lvl4pPr marL="352425" indent="-1714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4pPr>
            <a:lvl5pPr marL="538163" indent="-1841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indent="0" eaLnBrk="1" hangingPunct="1">
              <a:buClr>
                <a:srgbClr val="ED1C24"/>
              </a:buClr>
              <a:defRPr/>
            </a:pPr>
            <a:r>
              <a:rPr lang="pl-PL" altLang="sr-Latn-RS" sz="2000">
                <a:latin typeface="Tele-GroteskNor"/>
              </a:rPr>
              <a:t>Otkazni rok počinje teći s danom dostave. (čl.121.st.1. ZOR-a)</a:t>
            </a:r>
          </a:p>
          <a:p>
            <a:pPr marL="344488" lvl="1" indent="-342900" eaLnBrk="1" hangingPunct="1">
              <a:buClr>
                <a:srgbClr val="ED1C24"/>
              </a:buClr>
              <a:buFont typeface="Arial" panose="020B0604020202020204" pitchFamily="34" charset="0"/>
              <a:buChar char="•"/>
              <a:defRPr/>
            </a:pPr>
            <a:endParaRPr lang="hr-HR" altLang="sr-Latn-RS" sz="2400" b="1">
              <a:latin typeface="Tele-GroteskNor"/>
            </a:endParaRPr>
          </a:p>
        </p:txBody>
      </p:sp>
    </p:spTree>
    <p:extLst>
      <p:ext uri="{BB962C8B-B14F-4D97-AF65-F5344CB8AC3E}">
        <p14:creationId xmlns:p14="http://schemas.microsoft.com/office/powerpoint/2010/main" val="3479342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p:cNvSpPr>
          <p:nvPr/>
        </p:nvSpPr>
        <p:spPr bwMode="gray">
          <a:xfrm>
            <a:off x="304797" y="271681"/>
            <a:ext cx="1171302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defTabSz="457200" rtl="0" eaLnBrk="0" fontAlgn="base" hangingPunct="0">
              <a:lnSpc>
                <a:spcPct val="90000"/>
              </a:lnSpc>
              <a:spcBef>
                <a:spcPct val="0"/>
              </a:spcBef>
              <a:spcAft>
                <a:spcPct val="0"/>
              </a:spcAft>
              <a:defRPr lang="de-DE" sz="3000" kern="1200" dirty="0">
                <a:solidFill>
                  <a:schemeClr val="tx2"/>
                </a:solidFill>
                <a:latin typeface="Tele-GroteskUlt" pitchFamily="2" charset="0"/>
                <a:ea typeface="TeleGrotesk Headline Ultra" pitchFamily="2" charset="0"/>
                <a:cs typeface="TeleGrotesk Headline Ultra"/>
              </a:defRPr>
            </a:lvl1pPr>
            <a:lvl2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2pPr>
            <a:lvl3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3pPr>
            <a:lvl4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4pPr>
            <a:lvl5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5pPr>
            <a:lvl6pPr marL="457200" algn="l" defTabSz="457200" rtl="0" fontAlgn="base">
              <a:lnSpc>
                <a:spcPct val="90000"/>
              </a:lnSpc>
              <a:spcBef>
                <a:spcPct val="0"/>
              </a:spcBef>
              <a:spcAft>
                <a:spcPct val="0"/>
              </a:spcAft>
              <a:defRPr sz="3000">
                <a:solidFill>
                  <a:schemeClr val="tx2"/>
                </a:solidFill>
                <a:latin typeface="Tele-GroteskUlt" pitchFamily="2" charset="0"/>
              </a:defRPr>
            </a:lvl6pPr>
            <a:lvl7pPr marL="914400" algn="l" defTabSz="457200" rtl="0" fontAlgn="base">
              <a:lnSpc>
                <a:spcPct val="90000"/>
              </a:lnSpc>
              <a:spcBef>
                <a:spcPct val="0"/>
              </a:spcBef>
              <a:spcAft>
                <a:spcPct val="0"/>
              </a:spcAft>
              <a:defRPr sz="3000">
                <a:solidFill>
                  <a:schemeClr val="tx2"/>
                </a:solidFill>
                <a:latin typeface="Tele-GroteskUlt" pitchFamily="2" charset="0"/>
              </a:defRPr>
            </a:lvl7pPr>
            <a:lvl8pPr marL="1371600" algn="l" defTabSz="457200" rtl="0" fontAlgn="base">
              <a:lnSpc>
                <a:spcPct val="90000"/>
              </a:lnSpc>
              <a:spcBef>
                <a:spcPct val="0"/>
              </a:spcBef>
              <a:spcAft>
                <a:spcPct val="0"/>
              </a:spcAft>
              <a:defRPr sz="3000">
                <a:solidFill>
                  <a:schemeClr val="tx2"/>
                </a:solidFill>
                <a:latin typeface="Tele-GroteskUlt" pitchFamily="2" charset="0"/>
              </a:defRPr>
            </a:lvl8pPr>
            <a:lvl9pPr marL="1828800" algn="l" defTabSz="457200" rtl="0" fontAlgn="base">
              <a:lnSpc>
                <a:spcPct val="90000"/>
              </a:lnSpc>
              <a:spcBef>
                <a:spcPct val="0"/>
              </a:spcBef>
              <a:spcAft>
                <a:spcPct val="0"/>
              </a:spcAft>
              <a:defRPr sz="3000">
                <a:solidFill>
                  <a:schemeClr val="tx2"/>
                </a:solidFill>
                <a:latin typeface="Tele-GroteskUlt" pitchFamily="2" charset="0"/>
              </a:defRPr>
            </a:lvl9pPr>
          </a:lstStyle>
          <a:p>
            <a:pPr eaLnBrk="1" hangingPunct="1"/>
            <a:r>
              <a:rPr lang="pl-PL" altLang="sr-Latn-RS">
                <a:solidFill>
                  <a:srgbClr val="ED1C24"/>
                </a:solidFill>
                <a:latin typeface="Tele-GroteskNor" pitchFamily="2" charset="0"/>
                <a:cs typeface="TeleGrotesk Headline Ultra" pitchFamily="2" charset="0"/>
              </a:rPr>
              <a:t>PRAVA RADNIKA U SLUČAJU </a:t>
            </a:r>
            <a:r>
              <a:rPr lang="pl-PL" altLang="sr-Latn-RS" smtClean="0">
                <a:solidFill>
                  <a:srgbClr val="ED1C24"/>
                </a:solidFill>
                <a:latin typeface="Tele-GroteskNor" pitchFamily="2" charset="0"/>
                <a:cs typeface="TeleGrotesk Headline Ultra" pitchFamily="2" charset="0"/>
              </a:rPr>
              <a:t>DONOŠENJA</a:t>
            </a:r>
            <a:r>
              <a:rPr lang="en-GB" altLang="sr-Latn-RS" smtClean="0">
                <a:solidFill>
                  <a:srgbClr val="ED1C24"/>
                </a:solidFill>
                <a:latin typeface="Tele-GroteskNor" pitchFamily="2" charset="0"/>
                <a:cs typeface="TeleGrotesk Headline Ultra" pitchFamily="2" charset="0"/>
              </a:rPr>
              <a:t> </a:t>
            </a:r>
            <a:r>
              <a:rPr lang="pl-PL" altLang="sr-Latn-RS" smtClean="0">
                <a:solidFill>
                  <a:srgbClr val="ED1C24"/>
                </a:solidFill>
                <a:latin typeface="Tele-GroteskNor" pitchFamily="2" charset="0"/>
                <a:cs typeface="TeleGrotesk Headline Ultra" pitchFamily="2" charset="0"/>
              </a:rPr>
              <a:t>ODLUKE </a:t>
            </a:r>
            <a:r>
              <a:rPr lang="pl-PL" altLang="sr-Latn-RS">
                <a:solidFill>
                  <a:srgbClr val="ED1C24"/>
                </a:solidFill>
                <a:latin typeface="Tele-GroteskNor" pitchFamily="2" charset="0"/>
                <a:cs typeface="TeleGrotesk Headline Ultra" pitchFamily="2" charset="0"/>
              </a:rPr>
              <a:t>O POSLOVNO </a:t>
            </a:r>
            <a:r>
              <a:rPr lang="pl-PL" altLang="sr-Latn-RS" smtClean="0">
                <a:solidFill>
                  <a:srgbClr val="ED1C24"/>
                </a:solidFill>
                <a:latin typeface="Tele-GroteskNor" pitchFamily="2" charset="0"/>
                <a:cs typeface="TeleGrotesk Headline Ultra" pitchFamily="2" charset="0"/>
              </a:rPr>
              <a:t>UVJETOVA</a:t>
            </a:r>
            <a:r>
              <a:rPr lang="en-GB" altLang="sr-Latn-RS" smtClean="0">
                <a:solidFill>
                  <a:srgbClr val="ED1C24"/>
                </a:solidFill>
                <a:latin typeface="Tele-GroteskNor" pitchFamily="2" charset="0"/>
                <a:cs typeface="TeleGrotesk Headline Ultra" pitchFamily="2" charset="0"/>
              </a:rPr>
              <a:t>N</a:t>
            </a:r>
            <a:r>
              <a:rPr lang="pl-PL" altLang="sr-Latn-RS" smtClean="0">
                <a:solidFill>
                  <a:srgbClr val="ED1C24"/>
                </a:solidFill>
                <a:latin typeface="Tele-GroteskNor" pitchFamily="2" charset="0"/>
                <a:cs typeface="TeleGrotesk Headline Ultra" pitchFamily="2" charset="0"/>
              </a:rPr>
              <a:t>OM </a:t>
            </a:r>
            <a:r>
              <a:rPr lang="pl-PL" altLang="sr-Latn-RS">
                <a:solidFill>
                  <a:srgbClr val="ED1C24"/>
                </a:solidFill>
                <a:latin typeface="Tele-GroteskNor" pitchFamily="2" charset="0"/>
                <a:cs typeface="TeleGrotesk Headline Ultra" pitchFamily="2" charset="0"/>
              </a:rPr>
              <a:t>OTKAZU</a:t>
            </a:r>
            <a:endParaRPr lang="hr-HR" altLang="sr-Latn-RS" dirty="0" smtClean="0">
              <a:solidFill>
                <a:srgbClr val="ED1C24"/>
              </a:solidFill>
              <a:latin typeface="Tele-GroteskNor" pitchFamily="2" charset="0"/>
              <a:cs typeface="TeleGrotesk Headline Ultra" pitchFamily="2" charset="0"/>
            </a:endParaRPr>
          </a:p>
        </p:txBody>
      </p:sp>
      <p:sp>
        <p:nvSpPr>
          <p:cNvPr id="5" name="Rectangle 4"/>
          <p:cNvSpPr txBox="1">
            <a:spLocks/>
          </p:cNvSpPr>
          <p:nvPr/>
        </p:nvSpPr>
        <p:spPr bwMode="gray">
          <a:xfrm>
            <a:off x="304795" y="1102678"/>
            <a:ext cx="11713029" cy="726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Tele-GroteskFet" pitchFamily="2" charset="0"/>
                <a:ea typeface="+mn-ea"/>
                <a:cs typeface="+mn-cs"/>
              </a:defRPr>
            </a:lvl1pPr>
            <a:lvl2pPr marL="1588" indent="455613"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mn-lt"/>
                <a:ea typeface="+mn-ea"/>
                <a:cs typeface="+mn-cs"/>
              </a:defRPr>
            </a:lvl2pPr>
            <a:lvl3pPr marL="179388" indent="-176213"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3pPr>
            <a:lvl4pPr marL="352425" indent="-1714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4pPr>
            <a:lvl5pPr marL="538163" indent="-1841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indent="0" eaLnBrk="1" hangingPunct="1">
              <a:buClr>
                <a:srgbClr val="ED1C24"/>
              </a:buClr>
              <a:defRPr/>
            </a:pPr>
            <a:endParaRPr lang="en-GB" altLang="sr-Latn-RS" sz="2400" b="1">
              <a:latin typeface="Tele-GroteskNor"/>
            </a:endParaRPr>
          </a:p>
          <a:p>
            <a:pPr lvl="1" indent="0" eaLnBrk="1" hangingPunct="1">
              <a:buClr>
                <a:srgbClr val="ED1C24"/>
              </a:buClr>
              <a:defRPr/>
            </a:pPr>
            <a:r>
              <a:rPr lang="hr-HR" altLang="sr-Latn-RS" sz="2400" u="sng">
                <a:latin typeface="Tele-GroteskNor"/>
              </a:rPr>
              <a:t>PRAVO NA OTPREMNINU</a:t>
            </a:r>
          </a:p>
          <a:p>
            <a:pPr lvl="1" indent="0" eaLnBrk="1" hangingPunct="1">
              <a:buClr>
                <a:srgbClr val="ED1C24"/>
              </a:buClr>
              <a:defRPr/>
            </a:pPr>
            <a:endParaRPr lang="hr-HR" altLang="sr-Latn-RS" sz="2400" u="sng">
              <a:latin typeface="Tele-GroteskNor"/>
            </a:endParaRPr>
          </a:p>
          <a:p>
            <a:pPr marL="344488" lvl="1" indent="-342900" eaLnBrk="1" hangingPunct="1">
              <a:buClr>
                <a:srgbClr val="ED1C24"/>
              </a:buClr>
              <a:buFont typeface="Arial" panose="020B0604020202020204" pitchFamily="34" charset="0"/>
              <a:buChar char="•"/>
              <a:defRPr/>
            </a:pPr>
            <a:endParaRPr lang="hr-HR" altLang="sr-Latn-RS" sz="2400" b="1">
              <a:latin typeface="Tele-GroteskNor"/>
            </a:endParaRPr>
          </a:p>
          <a:p>
            <a:pPr marL="458788" lvl="1" indent="-457200" eaLnBrk="1" hangingPunct="1">
              <a:buClr>
                <a:srgbClr val="ED1C24"/>
              </a:buClr>
              <a:buFont typeface="+mj-lt"/>
              <a:buAutoNum type="arabicPeriod"/>
              <a:defRPr/>
            </a:pPr>
            <a:endParaRPr lang="hr-HR" altLang="sr-Latn-RS" sz="2400">
              <a:latin typeface="Tele-GroteskNor"/>
            </a:endParaRPr>
          </a:p>
        </p:txBody>
      </p:sp>
      <p:sp>
        <p:nvSpPr>
          <p:cNvPr id="6" name="Rectangle 4"/>
          <p:cNvSpPr txBox="1">
            <a:spLocks/>
          </p:cNvSpPr>
          <p:nvPr/>
        </p:nvSpPr>
        <p:spPr bwMode="gray">
          <a:xfrm>
            <a:off x="304797" y="2682629"/>
            <a:ext cx="11948160" cy="2438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Tele-GroteskFet" pitchFamily="2" charset="0"/>
                <a:ea typeface="+mn-ea"/>
                <a:cs typeface="+mn-cs"/>
              </a:defRPr>
            </a:lvl1pPr>
            <a:lvl2pPr marL="1588" indent="455613"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mn-lt"/>
                <a:ea typeface="+mn-ea"/>
                <a:cs typeface="+mn-cs"/>
              </a:defRPr>
            </a:lvl2pPr>
            <a:lvl3pPr marL="179388" indent="-176213"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3pPr>
            <a:lvl4pPr marL="352425" indent="-1714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4pPr>
            <a:lvl5pPr marL="538163" indent="-1841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indent="0" eaLnBrk="1" hangingPunct="1">
              <a:buClr>
                <a:srgbClr val="ED1C24"/>
              </a:buClr>
              <a:defRPr/>
            </a:pPr>
            <a:endParaRPr lang="en-GB" altLang="sr-Latn-RS" sz="2000" smtClean="0">
              <a:latin typeface="Tele-GroteskNor"/>
            </a:endParaRPr>
          </a:p>
        </p:txBody>
      </p:sp>
      <p:sp>
        <p:nvSpPr>
          <p:cNvPr id="8" name="Rectangle 4"/>
          <p:cNvSpPr txBox="1">
            <a:spLocks/>
          </p:cNvSpPr>
          <p:nvPr/>
        </p:nvSpPr>
        <p:spPr bwMode="gray">
          <a:xfrm>
            <a:off x="304795" y="5325936"/>
            <a:ext cx="11713029" cy="1192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Tele-GroteskFet" pitchFamily="2" charset="0"/>
                <a:ea typeface="+mn-ea"/>
                <a:cs typeface="+mn-cs"/>
              </a:defRPr>
            </a:lvl1pPr>
            <a:lvl2pPr marL="1588" indent="455613"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mn-lt"/>
                <a:ea typeface="+mn-ea"/>
                <a:cs typeface="+mn-cs"/>
              </a:defRPr>
            </a:lvl2pPr>
            <a:lvl3pPr marL="179388" indent="-176213"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3pPr>
            <a:lvl4pPr marL="352425" indent="-1714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4pPr>
            <a:lvl5pPr marL="538163" indent="-1841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4488" lvl="1" indent="-342900" algn="just" eaLnBrk="1" hangingPunct="1">
              <a:buClr>
                <a:srgbClr val="ED1C24"/>
              </a:buClr>
              <a:buFont typeface="Arial" panose="020B0604020202020204" pitchFamily="34" charset="0"/>
              <a:buChar char="•"/>
              <a:defRPr/>
            </a:pPr>
            <a:r>
              <a:rPr lang="pl-PL" altLang="sr-Latn-RS" sz="2000" b="1" dirty="0">
                <a:latin typeface="Tele-GroteskNor"/>
              </a:rPr>
              <a:t>(st.3.) </a:t>
            </a:r>
            <a:r>
              <a:rPr lang="pl-PL" altLang="sr-Latn-RS" sz="2000" dirty="0">
                <a:latin typeface="Tele-GroteskNor"/>
              </a:rPr>
              <a:t>Ako zakonom, kolektivnim ugovorom, pravilnikom o radu ili ugovorom o radu nije određeno drukčije, ukupan iznos otpremnine iz stavka 2. ovoga članka ne može biti veći od šest prosječnih mjesečnih plaća koje je radnik ostvario u tri mjeseca prije prestanka ugovora o radu.“</a:t>
            </a:r>
          </a:p>
        </p:txBody>
      </p:sp>
      <p:sp>
        <p:nvSpPr>
          <p:cNvPr id="9" name="Rectangle 4"/>
          <p:cNvSpPr txBox="1">
            <a:spLocks/>
          </p:cNvSpPr>
          <p:nvPr/>
        </p:nvSpPr>
        <p:spPr bwMode="gray">
          <a:xfrm>
            <a:off x="304795" y="2081605"/>
            <a:ext cx="11713029" cy="613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Tele-GroteskFet" pitchFamily="2" charset="0"/>
                <a:ea typeface="+mn-ea"/>
                <a:cs typeface="+mn-cs"/>
              </a:defRPr>
            </a:lvl1pPr>
            <a:lvl2pPr marL="1588" indent="455613"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mn-lt"/>
                <a:ea typeface="+mn-ea"/>
                <a:cs typeface="+mn-cs"/>
              </a:defRPr>
            </a:lvl2pPr>
            <a:lvl3pPr marL="179388" indent="-176213"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3pPr>
            <a:lvl4pPr marL="352425" indent="-1714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4pPr>
            <a:lvl5pPr marL="538163" indent="-1841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indent="0" eaLnBrk="1" hangingPunct="1">
              <a:buClr>
                <a:srgbClr val="ED1C24"/>
              </a:buClr>
              <a:defRPr/>
            </a:pPr>
            <a:r>
              <a:rPr lang="pl-PL" altLang="sr-Latn-RS" sz="2000" dirty="0">
                <a:latin typeface="Tele-GroteskNor"/>
              </a:rPr>
              <a:t>Prema </a:t>
            </a:r>
            <a:r>
              <a:rPr lang="pl-PL" altLang="sr-Latn-RS" sz="2000" b="1" dirty="0">
                <a:latin typeface="Tele-GroteskNor"/>
              </a:rPr>
              <a:t>čl. 126. ZOR-a </a:t>
            </a:r>
            <a:r>
              <a:rPr lang="pl-PL" altLang="sr-Latn-RS" sz="2000" dirty="0">
                <a:latin typeface="Tele-GroteskNor"/>
              </a:rPr>
              <a:t>propisano je:</a:t>
            </a:r>
          </a:p>
          <a:p>
            <a:pPr lvl="1" indent="0" eaLnBrk="1" hangingPunct="1">
              <a:buClr>
                <a:srgbClr val="ED1C24"/>
              </a:buClr>
              <a:defRPr/>
            </a:pPr>
            <a:endParaRPr lang="pl-PL" altLang="sr-Latn-RS" sz="2000" dirty="0">
              <a:latin typeface="Tele-GroteskNor"/>
            </a:endParaRPr>
          </a:p>
          <a:p>
            <a:pPr marL="344488" lvl="1" indent="-342900" algn="just" eaLnBrk="1" hangingPunct="1">
              <a:buClr>
                <a:srgbClr val="ED1C24"/>
              </a:buClr>
              <a:buFont typeface="Arial" panose="020B0604020202020204" pitchFamily="34" charset="0"/>
              <a:buChar char="•"/>
              <a:defRPr/>
            </a:pPr>
            <a:r>
              <a:rPr lang="hr-HR" altLang="sr-Latn-RS" sz="2000" dirty="0">
                <a:latin typeface="Tele-GroteskNor"/>
              </a:rPr>
              <a:t>„</a:t>
            </a:r>
            <a:r>
              <a:rPr lang="hr-HR" altLang="sr-Latn-RS" sz="2000" b="1" dirty="0">
                <a:latin typeface="Tele-GroteskNor"/>
              </a:rPr>
              <a:t>(st.1.) </a:t>
            </a:r>
            <a:r>
              <a:rPr lang="hr-HR" altLang="sr-Latn-RS" sz="2000" dirty="0">
                <a:latin typeface="Tele-GroteskNor"/>
              </a:rPr>
              <a:t>Radnik kojem poslodavac otkazuje nakon dvije godine neprekidnog rada, osim ako se otkazuje zbog razloga uvjetovanih ponašanjem radnika, ima pravo na otpremninu u iznosu koji se određuje s obzirom na dužinu prethodnog neprekidnog trajanja radnog odnosa s tim poslodavcem.</a:t>
            </a:r>
          </a:p>
          <a:p>
            <a:pPr marL="344488" lvl="1" indent="-342900" eaLnBrk="1" hangingPunct="1">
              <a:buClr>
                <a:srgbClr val="ED1C24"/>
              </a:buClr>
              <a:buFont typeface="Arial" panose="020B0604020202020204" pitchFamily="34" charset="0"/>
              <a:buChar char="•"/>
              <a:defRPr/>
            </a:pPr>
            <a:endParaRPr lang="hr-HR" altLang="sr-Latn-RS" sz="2400" b="1" dirty="0">
              <a:latin typeface="Tele-GroteskNor"/>
            </a:endParaRPr>
          </a:p>
        </p:txBody>
      </p:sp>
      <p:sp>
        <p:nvSpPr>
          <p:cNvPr id="7" name="Rectangle 4"/>
          <p:cNvSpPr txBox="1">
            <a:spLocks/>
          </p:cNvSpPr>
          <p:nvPr/>
        </p:nvSpPr>
        <p:spPr bwMode="gray">
          <a:xfrm>
            <a:off x="304795" y="4092891"/>
            <a:ext cx="11713029" cy="601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Tele-GroteskFet" pitchFamily="2" charset="0"/>
                <a:ea typeface="+mn-ea"/>
                <a:cs typeface="+mn-cs"/>
              </a:defRPr>
            </a:lvl1pPr>
            <a:lvl2pPr marL="1588" indent="455613"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mn-lt"/>
                <a:ea typeface="+mn-ea"/>
                <a:cs typeface="+mn-cs"/>
              </a:defRPr>
            </a:lvl2pPr>
            <a:lvl3pPr marL="179388" indent="-176213"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3pPr>
            <a:lvl4pPr marL="352425" indent="-1714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4pPr>
            <a:lvl5pPr marL="538163" indent="-1841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4488" lvl="1" indent="-342900" algn="just" eaLnBrk="1" hangingPunct="1">
              <a:buClr>
                <a:srgbClr val="ED1C24"/>
              </a:buClr>
              <a:buFont typeface="Arial" panose="020B0604020202020204" pitchFamily="34" charset="0"/>
              <a:buChar char="•"/>
              <a:defRPr/>
            </a:pPr>
            <a:r>
              <a:rPr lang="pl-PL" altLang="sr-Latn-RS" sz="2000" b="1" dirty="0">
                <a:latin typeface="Tele-GroteskNor"/>
              </a:rPr>
              <a:t>(st.2.) </a:t>
            </a:r>
            <a:r>
              <a:rPr lang="pl-PL" altLang="sr-Latn-RS" sz="2000" dirty="0">
                <a:latin typeface="Tele-GroteskNor"/>
              </a:rPr>
              <a:t>Otpremnina se ne smije ugovoriti, odnosno odrediti u iznosu manjem od jedne trećine prosječne mjesečne plaće koju je radnik ostvario u tri mjeseca prije prestanka ugovora o radu, za svaku navršenu godinu rada kod toga poslodavca.</a:t>
            </a:r>
          </a:p>
        </p:txBody>
      </p:sp>
    </p:spTree>
    <p:extLst>
      <p:ext uri="{BB962C8B-B14F-4D97-AF65-F5344CB8AC3E}">
        <p14:creationId xmlns:p14="http://schemas.microsoft.com/office/powerpoint/2010/main" val="3410857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txBox="1">
            <a:spLocks/>
          </p:cNvSpPr>
          <p:nvPr/>
        </p:nvSpPr>
        <p:spPr bwMode="gray">
          <a:xfrm>
            <a:off x="304794" y="945268"/>
            <a:ext cx="11887206" cy="157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Tele-GroteskFet" pitchFamily="2" charset="0"/>
                <a:ea typeface="+mn-ea"/>
                <a:cs typeface="+mn-cs"/>
              </a:defRPr>
            </a:lvl1pPr>
            <a:lvl2pPr marL="1588" indent="455613"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mn-lt"/>
                <a:ea typeface="+mn-ea"/>
                <a:cs typeface="+mn-cs"/>
              </a:defRPr>
            </a:lvl2pPr>
            <a:lvl3pPr marL="179388" indent="-176213"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3pPr>
            <a:lvl4pPr marL="352425" indent="-1714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4pPr>
            <a:lvl5pPr marL="538163" indent="-1841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4488" lvl="1" indent="-342900" algn="just" eaLnBrk="1" hangingPunct="1">
              <a:buClr>
                <a:srgbClr val="ED1C24"/>
              </a:buClr>
              <a:buFont typeface="Arial" panose="020B0604020202020204" pitchFamily="34" charset="0"/>
              <a:buChar char="•"/>
              <a:defRPr/>
            </a:pPr>
            <a:r>
              <a:rPr lang="en-GB" altLang="sr-Latn-RS" sz="2400" dirty="0" err="1">
                <a:latin typeface="Tele-GroteskNor"/>
              </a:rPr>
              <a:t>Prema</a:t>
            </a:r>
            <a:r>
              <a:rPr lang="en-GB" altLang="sr-Latn-RS" sz="2400" dirty="0">
                <a:latin typeface="Tele-GroteskNor"/>
              </a:rPr>
              <a:t> GKU, </a:t>
            </a:r>
            <a:r>
              <a:rPr lang="en-GB" altLang="sr-Latn-RS" sz="2400" dirty="0" err="1">
                <a:latin typeface="Tele-GroteskNor"/>
              </a:rPr>
              <a:t>svakom</a:t>
            </a:r>
            <a:r>
              <a:rPr lang="en-GB" altLang="sr-Latn-RS" sz="2400" dirty="0">
                <a:latin typeface="Tele-GroteskNor"/>
              </a:rPr>
              <a:t> </a:t>
            </a:r>
            <a:r>
              <a:rPr lang="en-GB" altLang="sr-Latn-RS" sz="2400" dirty="0" err="1">
                <a:latin typeface="Tele-GroteskNor"/>
              </a:rPr>
              <a:t>zaposleniku</a:t>
            </a:r>
            <a:r>
              <a:rPr lang="en-GB" altLang="sr-Latn-RS" sz="2400" dirty="0">
                <a:latin typeface="Tele-GroteskNor"/>
              </a:rPr>
              <a:t>, </a:t>
            </a:r>
            <a:r>
              <a:rPr lang="en-GB" altLang="sr-Latn-RS" sz="2400" dirty="0" err="1">
                <a:latin typeface="Tele-GroteskNor"/>
              </a:rPr>
              <a:t>kojem</a:t>
            </a:r>
            <a:r>
              <a:rPr lang="en-GB" altLang="sr-Latn-RS" sz="2400" dirty="0">
                <a:latin typeface="Tele-GroteskNor"/>
              </a:rPr>
              <a:t> se </a:t>
            </a:r>
            <a:r>
              <a:rPr lang="en-GB" altLang="sr-Latn-RS" sz="2400" dirty="0" err="1">
                <a:latin typeface="Tele-GroteskNor"/>
              </a:rPr>
              <a:t>otkazuje</a:t>
            </a:r>
            <a:r>
              <a:rPr lang="en-GB" altLang="sr-Latn-RS" sz="2400" dirty="0">
                <a:latin typeface="Tele-GroteskNor"/>
              </a:rPr>
              <a:t> </a:t>
            </a:r>
            <a:r>
              <a:rPr lang="en-GB" altLang="sr-Latn-RS" sz="2400" dirty="0" err="1">
                <a:latin typeface="Tele-GroteskNor"/>
              </a:rPr>
              <a:t>ugovor</a:t>
            </a:r>
            <a:r>
              <a:rPr lang="en-GB" altLang="sr-Latn-RS" sz="2400" dirty="0">
                <a:latin typeface="Tele-GroteskNor"/>
              </a:rPr>
              <a:t> o </a:t>
            </a:r>
            <a:r>
              <a:rPr lang="en-GB" altLang="sr-Latn-RS" sz="2400" dirty="0" err="1">
                <a:latin typeface="Tele-GroteskNor"/>
              </a:rPr>
              <a:t>radu</a:t>
            </a:r>
            <a:r>
              <a:rPr lang="en-GB" altLang="sr-Latn-RS" sz="2400" dirty="0">
                <a:latin typeface="Tele-GroteskNor"/>
              </a:rPr>
              <a:t>, a </a:t>
            </a:r>
            <a:r>
              <a:rPr lang="en-GB" altLang="sr-Latn-RS" sz="2400" dirty="0" err="1">
                <a:latin typeface="Tele-GroteskNor"/>
              </a:rPr>
              <a:t>razlog</a:t>
            </a:r>
            <a:r>
              <a:rPr lang="en-GB" altLang="sr-Latn-RS" sz="2400" dirty="0">
                <a:latin typeface="Tele-GroteskNor"/>
              </a:rPr>
              <a:t> </a:t>
            </a:r>
            <a:r>
              <a:rPr lang="en-GB" altLang="sr-Latn-RS" sz="2400" dirty="0" err="1">
                <a:latin typeface="Tele-GroteskNor"/>
              </a:rPr>
              <a:t>otkaza</a:t>
            </a:r>
            <a:r>
              <a:rPr lang="en-GB" altLang="sr-Latn-RS" sz="2400" dirty="0">
                <a:latin typeface="Tele-GroteskNor"/>
              </a:rPr>
              <a:t> </a:t>
            </a:r>
            <a:r>
              <a:rPr lang="en-GB" altLang="sr-Latn-RS" sz="2400" dirty="0" err="1">
                <a:latin typeface="Tele-GroteskNor"/>
              </a:rPr>
              <a:t>nije</a:t>
            </a:r>
            <a:r>
              <a:rPr lang="en-GB" altLang="sr-Latn-RS" sz="2400" dirty="0">
                <a:latin typeface="Tele-GroteskNor"/>
              </a:rPr>
              <a:t> </a:t>
            </a:r>
            <a:r>
              <a:rPr lang="en-GB" altLang="sr-Latn-RS" sz="2400" dirty="0" err="1">
                <a:latin typeface="Tele-GroteskNor"/>
              </a:rPr>
              <a:t>skrivljeno</a:t>
            </a:r>
            <a:r>
              <a:rPr lang="en-GB" altLang="sr-Latn-RS" sz="2400" dirty="0">
                <a:latin typeface="Tele-GroteskNor"/>
              </a:rPr>
              <a:t> </a:t>
            </a:r>
            <a:r>
              <a:rPr lang="en-GB" altLang="sr-Latn-RS" sz="2400" dirty="0" err="1">
                <a:latin typeface="Tele-GroteskNor"/>
              </a:rPr>
              <a:t>ponašanje</a:t>
            </a:r>
            <a:r>
              <a:rPr lang="en-GB" altLang="sr-Latn-RS" sz="2400" dirty="0">
                <a:latin typeface="Tele-GroteskNor"/>
              </a:rPr>
              <a:t>, </a:t>
            </a:r>
            <a:r>
              <a:rPr lang="en-GB" altLang="sr-Latn-RS" sz="2400" dirty="0" err="1">
                <a:latin typeface="Tele-GroteskNor"/>
              </a:rPr>
              <a:t>pripada</a:t>
            </a:r>
            <a:r>
              <a:rPr lang="en-GB" altLang="sr-Latn-RS" sz="2400" dirty="0">
                <a:latin typeface="Tele-GroteskNor"/>
              </a:rPr>
              <a:t> </a:t>
            </a:r>
            <a:r>
              <a:rPr lang="en-GB" altLang="sr-Latn-RS" sz="2400" dirty="0" err="1">
                <a:latin typeface="Tele-GroteskNor"/>
              </a:rPr>
              <a:t>otpremnina</a:t>
            </a:r>
            <a:r>
              <a:rPr lang="en-GB" altLang="sr-Latn-RS" sz="2400" dirty="0">
                <a:latin typeface="Tele-GroteskNor"/>
              </a:rPr>
              <a:t> u </a:t>
            </a:r>
            <a:r>
              <a:rPr lang="en-GB" altLang="sr-Latn-RS" sz="2400" dirty="0" err="1">
                <a:latin typeface="Tele-GroteskNor"/>
              </a:rPr>
              <a:t>skladu</a:t>
            </a:r>
            <a:r>
              <a:rPr lang="en-GB" altLang="sr-Latn-RS" sz="2400" dirty="0">
                <a:latin typeface="Tele-GroteskNor"/>
              </a:rPr>
              <a:t> </a:t>
            </a:r>
            <a:r>
              <a:rPr lang="en-GB" altLang="sr-Latn-RS" sz="2400" dirty="0" err="1">
                <a:latin typeface="Tele-GroteskNor"/>
              </a:rPr>
              <a:t>sa</a:t>
            </a:r>
            <a:r>
              <a:rPr lang="en-GB" altLang="sr-Latn-RS" sz="2400" dirty="0">
                <a:latin typeface="Tele-GroteskNor"/>
              </a:rPr>
              <a:t> </a:t>
            </a:r>
            <a:r>
              <a:rPr lang="en-GB" altLang="sr-Latn-RS" sz="2400" dirty="0" err="1">
                <a:latin typeface="Tele-GroteskNor"/>
              </a:rPr>
              <a:t>Zakonom</a:t>
            </a:r>
            <a:r>
              <a:rPr lang="en-GB" altLang="sr-Latn-RS" sz="2400" dirty="0">
                <a:latin typeface="Tele-GroteskNor"/>
              </a:rPr>
              <a:t> o </a:t>
            </a:r>
            <a:r>
              <a:rPr lang="en-GB" altLang="sr-Latn-RS" sz="2400" dirty="0" err="1">
                <a:latin typeface="Tele-GroteskNor"/>
              </a:rPr>
              <a:t>radu</a:t>
            </a:r>
            <a:r>
              <a:rPr lang="en-GB" altLang="sr-Latn-RS" sz="2400" dirty="0">
                <a:latin typeface="Tele-GroteskNor"/>
              </a:rPr>
              <a:t> s </a:t>
            </a:r>
            <a:r>
              <a:rPr lang="en-GB" altLang="sr-Latn-RS" sz="2400" dirty="0" err="1">
                <a:latin typeface="Tele-GroteskNor"/>
              </a:rPr>
              <a:t>tim</a:t>
            </a:r>
            <a:r>
              <a:rPr lang="en-GB" altLang="sr-Latn-RS" sz="2400" dirty="0">
                <a:latin typeface="Tele-GroteskNor"/>
              </a:rPr>
              <a:t> da se </a:t>
            </a:r>
            <a:r>
              <a:rPr lang="en-GB" altLang="sr-Latn-RS" sz="2400" u="sng" dirty="0" err="1">
                <a:latin typeface="Tele-GroteskNor"/>
              </a:rPr>
              <a:t>zaposlenicima</a:t>
            </a:r>
            <a:r>
              <a:rPr lang="en-GB" altLang="sr-Latn-RS" sz="2400" u="sng" dirty="0">
                <a:latin typeface="Tele-GroteskNor"/>
              </a:rPr>
              <a:t> s 30 </a:t>
            </a:r>
            <a:r>
              <a:rPr lang="en-GB" altLang="sr-Latn-RS" sz="2400" u="sng" dirty="0" err="1">
                <a:latin typeface="Tele-GroteskNor"/>
              </a:rPr>
              <a:t>i</a:t>
            </a:r>
            <a:r>
              <a:rPr lang="en-GB" altLang="sr-Latn-RS" sz="2400" u="sng" dirty="0">
                <a:latin typeface="Tele-GroteskNor"/>
              </a:rPr>
              <a:t> </a:t>
            </a:r>
            <a:r>
              <a:rPr lang="en-GB" altLang="sr-Latn-RS" sz="2400" u="sng" dirty="0" err="1">
                <a:latin typeface="Tele-GroteskNor"/>
              </a:rPr>
              <a:t>više</a:t>
            </a:r>
            <a:r>
              <a:rPr lang="en-GB" altLang="sr-Latn-RS" sz="2400" u="sng" dirty="0">
                <a:latin typeface="Tele-GroteskNor"/>
              </a:rPr>
              <a:t> </a:t>
            </a:r>
            <a:r>
              <a:rPr lang="en-GB" altLang="sr-Latn-RS" sz="2400" u="sng" dirty="0" err="1">
                <a:latin typeface="Tele-GroteskNor"/>
              </a:rPr>
              <a:t>godina</a:t>
            </a:r>
            <a:r>
              <a:rPr lang="en-GB" altLang="sr-Latn-RS" sz="2400" u="sng" dirty="0">
                <a:latin typeface="Tele-GroteskNor"/>
              </a:rPr>
              <a:t> </a:t>
            </a:r>
            <a:r>
              <a:rPr lang="en-GB" altLang="sr-Latn-RS" sz="2400" u="sng" dirty="0" err="1">
                <a:latin typeface="Tele-GroteskNor"/>
              </a:rPr>
              <a:t>kod</a:t>
            </a:r>
            <a:r>
              <a:rPr lang="en-GB" altLang="sr-Latn-RS" sz="2400" u="sng" dirty="0">
                <a:latin typeface="Tele-GroteskNor"/>
              </a:rPr>
              <a:t> </a:t>
            </a:r>
            <a:r>
              <a:rPr lang="en-GB" altLang="sr-Latn-RS" sz="2400" u="sng" dirty="0" err="1">
                <a:latin typeface="Tele-GroteskNor"/>
              </a:rPr>
              <a:t>istog</a:t>
            </a:r>
            <a:r>
              <a:rPr lang="en-GB" altLang="sr-Latn-RS" sz="2400" u="sng" dirty="0">
                <a:latin typeface="Tele-GroteskNor"/>
              </a:rPr>
              <a:t> </a:t>
            </a:r>
            <a:r>
              <a:rPr lang="en-GB" altLang="sr-Latn-RS" sz="2400" u="sng" dirty="0" err="1">
                <a:latin typeface="Tele-GroteskNor"/>
              </a:rPr>
              <a:t>poslodavca</a:t>
            </a:r>
            <a:r>
              <a:rPr lang="en-GB" altLang="sr-Latn-RS" sz="2400" u="sng" dirty="0">
                <a:latin typeface="Tele-GroteskNor"/>
              </a:rPr>
              <a:t> </a:t>
            </a:r>
            <a:r>
              <a:rPr lang="en-GB" altLang="sr-Latn-RS" sz="2400" u="sng" dirty="0" err="1">
                <a:latin typeface="Tele-GroteskNor"/>
              </a:rPr>
              <a:t>ima</a:t>
            </a:r>
            <a:r>
              <a:rPr lang="en-GB" altLang="sr-Latn-RS" sz="2400" u="sng" dirty="0">
                <a:latin typeface="Tele-GroteskNor"/>
              </a:rPr>
              <a:t> </a:t>
            </a:r>
            <a:r>
              <a:rPr lang="en-GB" altLang="sr-Latn-RS" sz="2400" u="sng" dirty="0" err="1">
                <a:latin typeface="Tele-GroteskNor"/>
              </a:rPr>
              <a:t>isplatiti</a:t>
            </a:r>
            <a:r>
              <a:rPr lang="en-GB" altLang="sr-Latn-RS" sz="2400" u="sng" dirty="0">
                <a:latin typeface="Tele-GroteskNor"/>
              </a:rPr>
              <a:t> </a:t>
            </a:r>
            <a:r>
              <a:rPr lang="en-GB" altLang="sr-Latn-RS" sz="2400" b="1" u="sng" dirty="0" err="1">
                <a:latin typeface="Tele-GroteskNor"/>
              </a:rPr>
              <a:t>povlaštena</a:t>
            </a:r>
            <a:r>
              <a:rPr lang="en-GB" altLang="sr-Latn-RS" sz="2400" b="1" u="sng" dirty="0">
                <a:latin typeface="Tele-GroteskNor"/>
              </a:rPr>
              <a:t> </a:t>
            </a:r>
            <a:r>
              <a:rPr lang="en-GB" altLang="sr-Latn-RS" sz="2400" b="1" u="sng" dirty="0" err="1">
                <a:latin typeface="Tele-GroteskNor"/>
              </a:rPr>
              <a:t>otpremnina</a:t>
            </a:r>
            <a:r>
              <a:rPr lang="en-GB" altLang="sr-Latn-RS" sz="2400" u="sng" dirty="0">
                <a:latin typeface="Tele-GroteskNor"/>
              </a:rPr>
              <a:t> u </a:t>
            </a:r>
            <a:r>
              <a:rPr lang="en-GB" altLang="sr-Latn-RS" sz="2400" u="sng" dirty="0" err="1">
                <a:latin typeface="Tele-GroteskNor"/>
              </a:rPr>
              <a:t>visini</a:t>
            </a:r>
            <a:r>
              <a:rPr lang="en-GB" altLang="sr-Latn-RS" sz="2400" u="sng" dirty="0">
                <a:latin typeface="Tele-GroteskNor"/>
              </a:rPr>
              <a:t> od </a:t>
            </a:r>
            <a:r>
              <a:rPr lang="en-GB" altLang="sr-Latn-RS" sz="2400" u="sng" dirty="0" err="1">
                <a:latin typeface="Tele-GroteskNor"/>
              </a:rPr>
              <a:t>najmanje</a:t>
            </a:r>
            <a:r>
              <a:rPr lang="en-GB" altLang="sr-Latn-RS" sz="2400" u="sng" dirty="0">
                <a:latin typeface="Tele-GroteskNor"/>
              </a:rPr>
              <a:t> 65% </a:t>
            </a:r>
            <a:r>
              <a:rPr lang="en-GB" altLang="sr-Latn-RS" sz="2400" u="sng" dirty="0" err="1">
                <a:latin typeface="Tele-GroteskNor"/>
              </a:rPr>
              <a:t>prosjećne</a:t>
            </a:r>
            <a:r>
              <a:rPr lang="en-GB" altLang="sr-Latn-RS" sz="2400" u="sng" dirty="0">
                <a:latin typeface="Tele-GroteskNor"/>
              </a:rPr>
              <a:t> </a:t>
            </a:r>
            <a:r>
              <a:rPr lang="en-GB" altLang="sr-Latn-RS" sz="2400" u="sng" dirty="0" err="1">
                <a:latin typeface="Tele-GroteskNor"/>
              </a:rPr>
              <a:t>mjesečne</a:t>
            </a:r>
            <a:r>
              <a:rPr lang="en-GB" altLang="sr-Latn-RS" sz="2400" u="sng" dirty="0">
                <a:latin typeface="Tele-GroteskNor"/>
              </a:rPr>
              <a:t> </a:t>
            </a:r>
            <a:r>
              <a:rPr lang="en-GB" altLang="sr-Latn-RS" sz="2400" u="sng" dirty="0" err="1">
                <a:latin typeface="Tele-GroteskNor"/>
              </a:rPr>
              <a:t>brutto</a:t>
            </a:r>
            <a:r>
              <a:rPr lang="en-GB" altLang="sr-Latn-RS" sz="2400" u="sng" dirty="0">
                <a:latin typeface="Tele-GroteskNor"/>
              </a:rPr>
              <a:t> </a:t>
            </a:r>
            <a:r>
              <a:rPr lang="en-GB" altLang="sr-Latn-RS" sz="2400" u="sng" dirty="0" err="1">
                <a:latin typeface="Tele-GroteskNor"/>
              </a:rPr>
              <a:t>plaće</a:t>
            </a:r>
            <a:r>
              <a:rPr lang="en-GB" altLang="sr-Latn-RS" sz="2400" u="sng" dirty="0">
                <a:latin typeface="Tele-GroteskNor"/>
              </a:rPr>
              <a:t>, </a:t>
            </a:r>
            <a:r>
              <a:rPr lang="en-GB" altLang="sr-Latn-RS" sz="2400" u="sng" dirty="0" err="1">
                <a:latin typeface="Tele-GroteskNor"/>
              </a:rPr>
              <a:t>isplaćene</a:t>
            </a:r>
            <a:r>
              <a:rPr lang="en-GB" altLang="sr-Latn-RS" sz="2400" u="sng" dirty="0">
                <a:latin typeface="Tele-GroteskNor"/>
              </a:rPr>
              <a:t> </a:t>
            </a:r>
            <a:r>
              <a:rPr lang="en-GB" altLang="sr-Latn-RS" sz="2400" u="sng" dirty="0" err="1">
                <a:latin typeface="Tele-GroteskNor"/>
              </a:rPr>
              <a:t>zaposleniku</a:t>
            </a:r>
            <a:r>
              <a:rPr lang="en-GB" altLang="sr-Latn-RS" sz="2400" u="sng" dirty="0">
                <a:latin typeface="Tele-GroteskNor"/>
              </a:rPr>
              <a:t> u tri </a:t>
            </a:r>
            <a:r>
              <a:rPr lang="en-GB" altLang="sr-Latn-RS" sz="2400" u="sng" dirty="0" err="1">
                <a:latin typeface="Tele-GroteskNor"/>
              </a:rPr>
              <a:t>mjeseca</a:t>
            </a:r>
            <a:r>
              <a:rPr lang="en-GB" altLang="sr-Latn-RS" sz="2400" u="sng" dirty="0">
                <a:latin typeface="Tele-GroteskNor"/>
              </a:rPr>
              <a:t> </a:t>
            </a:r>
            <a:r>
              <a:rPr lang="en-GB" altLang="sr-Latn-RS" sz="2400" u="sng" dirty="0" err="1">
                <a:latin typeface="Tele-GroteskNor"/>
              </a:rPr>
              <a:t>prije</a:t>
            </a:r>
            <a:r>
              <a:rPr lang="en-GB" altLang="sr-Latn-RS" sz="2400" u="sng" dirty="0">
                <a:latin typeface="Tele-GroteskNor"/>
              </a:rPr>
              <a:t> </a:t>
            </a:r>
            <a:r>
              <a:rPr lang="en-GB" altLang="sr-Latn-RS" sz="2400" u="sng" dirty="0" err="1">
                <a:latin typeface="Tele-GroteskNor"/>
              </a:rPr>
              <a:t>prestanka</a:t>
            </a:r>
            <a:r>
              <a:rPr lang="en-GB" altLang="sr-Latn-RS" sz="2400" u="sng" dirty="0">
                <a:latin typeface="Tele-GroteskNor"/>
              </a:rPr>
              <a:t> </a:t>
            </a:r>
            <a:r>
              <a:rPr lang="en-GB" altLang="sr-Latn-RS" sz="2400" u="sng" dirty="0" err="1">
                <a:latin typeface="Tele-GroteskNor"/>
              </a:rPr>
              <a:t>ugovora</a:t>
            </a:r>
            <a:r>
              <a:rPr lang="en-GB" altLang="sr-Latn-RS" sz="2400" u="sng" dirty="0">
                <a:latin typeface="Tele-GroteskNor"/>
              </a:rPr>
              <a:t> o </a:t>
            </a:r>
            <a:r>
              <a:rPr lang="en-GB" altLang="sr-Latn-RS" sz="2400" u="sng" dirty="0" err="1">
                <a:latin typeface="Tele-GroteskNor"/>
              </a:rPr>
              <a:t>radu</a:t>
            </a:r>
            <a:r>
              <a:rPr lang="en-GB" altLang="sr-Latn-RS" sz="2400" u="sng" dirty="0">
                <a:latin typeface="Tele-GroteskNor"/>
              </a:rPr>
              <a:t>, </a:t>
            </a:r>
            <a:r>
              <a:rPr lang="en-GB" altLang="sr-Latn-RS" sz="2400" u="sng" dirty="0" err="1">
                <a:latin typeface="Tele-GroteskNor"/>
              </a:rPr>
              <a:t>za</a:t>
            </a:r>
            <a:r>
              <a:rPr lang="en-GB" altLang="sr-Latn-RS" sz="2400" u="sng" dirty="0">
                <a:latin typeface="Tele-GroteskNor"/>
              </a:rPr>
              <a:t> </a:t>
            </a:r>
            <a:r>
              <a:rPr lang="en-GB" altLang="sr-Latn-RS" sz="2400" u="sng" dirty="0" err="1">
                <a:latin typeface="Tele-GroteskNor"/>
              </a:rPr>
              <a:t>svaku</a:t>
            </a:r>
            <a:r>
              <a:rPr lang="en-GB" altLang="sr-Latn-RS" sz="2400" u="sng" dirty="0">
                <a:latin typeface="Tele-GroteskNor"/>
              </a:rPr>
              <a:t> </a:t>
            </a:r>
            <a:r>
              <a:rPr lang="en-GB" altLang="sr-Latn-RS" sz="2400" u="sng" dirty="0" err="1">
                <a:latin typeface="Tele-GroteskNor"/>
              </a:rPr>
              <a:t>navršenu</a:t>
            </a:r>
            <a:r>
              <a:rPr lang="en-GB" altLang="sr-Latn-RS" sz="2400" u="sng" dirty="0">
                <a:latin typeface="Tele-GroteskNor"/>
              </a:rPr>
              <a:t> </a:t>
            </a:r>
            <a:r>
              <a:rPr lang="en-GB" altLang="sr-Latn-RS" sz="2400" u="sng" dirty="0" err="1">
                <a:latin typeface="Tele-GroteskNor"/>
              </a:rPr>
              <a:t>godinu</a:t>
            </a:r>
            <a:r>
              <a:rPr lang="en-GB" altLang="sr-Latn-RS" sz="2400" u="sng" dirty="0">
                <a:latin typeface="Tele-GroteskNor"/>
              </a:rPr>
              <a:t> </a:t>
            </a:r>
            <a:r>
              <a:rPr lang="en-GB" altLang="sr-Latn-RS" sz="2400" u="sng" dirty="0" err="1">
                <a:latin typeface="Tele-GroteskNor"/>
              </a:rPr>
              <a:t>rada</a:t>
            </a:r>
            <a:r>
              <a:rPr lang="en-GB" altLang="sr-Latn-RS" sz="2400" u="sng" dirty="0">
                <a:latin typeface="Tele-GroteskNor"/>
              </a:rPr>
              <a:t>. </a:t>
            </a:r>
            <a:r>
              <a:rPr lang="en-GB" altLang="sr-Latn-RS" sz="2400" b="1" u="sng" dirty="0">
                <a:latin typeface="Tele-GroteskNor"/>
              </a:rPr>
              <a:t>(</a:t>
            </a:r>
            <a:r>
              <a:rPr lang="en-GB" altLang="sr-Latn-RS" sz="2400" b="1" u="sng" dirty="0" err="1">
                <a:latin typeface="Tele-GroteskNor"/>
              </a:rPr>
              <a:t>čl</a:t>
            </a:r>
            <a:r>
              <a:rPr lang="en-GB" altLang="sr-Latn-RS" sz="2400" b="1" u="sng" dirty="0">
                <a:latin typeface="Tele-GroteskNor"/>
              </a:rPr>
              <a:t>. 35. GKU)</a:t>
            </a:r>
          </a:p>
        </p:txBody>
      </p:sp>
      <p:sp>
        <p:nvSpPr>
          <p:cNvPr id="7" name="Rectangle 4"/>
          <p:cNvSpPr txBox="1">
            <a:spLocks/>
          </p:cNvSpPr>
          <p:nvPr/>
        </p:nvSpPr>
        <p:spPr bwMode="gray">
          <a:xfrm>
            <a:off x="304794" y="4127862"/>
            <a:ext cx="11713029" cy="601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Tele-GroteskFet" pitchFamily="2" charset="0"/>
                <a:ea typeface="+mn-ea"/>
                <a:cs typeface="+mn-cs"/>
              </a:defRPr>
            </a:lvl1pPr>
            <a:lvl2pPr marL="1588" indent="455613"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mn-lt"/>
                <a:ea typeface="+mn-ea"/>
                <a:cs typeface="+mn-cs"/>
              </a:defRPr>
            </a:lvl2pPr>
            <a:lvl3pPr marL="179388" indent="-176213"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3pPr>
            <a:lvl4pPr marL="352425" indent="-1714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4pPr>
            <a:lvl5pPr marL="538163" indent="-1841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4488" lvl="1" indent="-342900" eaLnBrk="1" hangingPunct="1">
              <a:buClr>
                <a:srgbClr val="ED1C24"/>
              </a:buClr>
              <a:buFont typeface="Arial" panose="020B0604020202020204" pitchFamily="34" charset="0"/>
              <a:buChar char="•"/>
              <a:defRPr/>
            </a:pPr>
            <a:r>
              <a:rPr lang="pl-PL" altLang="sr-Latn-RS" sz="2400">
                <a:latin typeface="Tele-GroteskNor"/>
              </a:rPr>
              <a:t>Otpremnina se isplaćuje najkasnije 30 dana po prestanku radnog odnosa.</a:t>
            </a:r>
          </a:p>
        </p:txBody>
      </p:sp>
    </p:spTree>
    <p:extLst>
      <p:ext uri="{BB962C8B-B14F-4D97-AF65-F5344CB8AC3E}">
        <p14:creationId xmlns:p14="http://schemas.microsoft.com/office/powerpoint/2010/main" val="2923930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txBox="1">
            <a:spLocks/>
          </p:cNvSpPr>
          <p:nvPr/>
        </p:nvSpPr>
        <p:spPr bwMode="gray">
          <a:xfrm>
            <a:off x="187228" y="934382"/>
            <a:ext cx="11948160" cy="1970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Tele-GroteskFet" pitchFamily="2" charset="0"/>
                <a:ea typeface="+mn-ea"/>
                <a:cs typeface="+mn-cs"/>
              </a:defRPr>
            </a:lvl1pPr>
            <a:lvl2pPr marL="1588" indent="455613"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mn-lt"/>
                <a:ea typeface="+mn-ea"/>
                <a:cs typeface="+mn-cs"/>
              </a:defRPr>
            </a:lvl2pPr>
            <a:lvl3pPr marL="179388" indent="-176213"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3pPr>
            <a:lvl4pPr marL="352425" indent="-1714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4pPr>
            <a:lvl5pPr marL="538163" indent="-1841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4488" lvl="1" indent="-342900" algn="just" eaLnBrk="1" hangingPunct="1">
              <a:buClr>
                <a:srgbClr val="ED1C24"/>
              </a:buClr>
              <a:buFont typeface="Arial" panose="020B0604020202020204" pitchFamily="34" charset="0"/>
              <a:buChar char="•"/>
              <a:defRPr/>
            </a:pPr>
            <a:r>
              <a:rPr lang="en-GB" altLang="sr-Latn-RS" sz="2400" dirty="0" err="1">
                <a:latin typeface="Tele-GroteskNor"/>
              </a:rPr>
              <a:t>Zaposleniku</a:t>
            </a:r>
            <a:r>
              <a:rPr lang="en-GB" altLang="sr-Latn-RS" sz="2400" dirty="0">
                <a:latin typeface="Tele-GroteskNor"/>
              </a:rPr>
              <a:t> s </a:t>
            </a:r>
            <a:r>
              <a:rPr lang="en-GB" altLang="sr-Latn-RS" sz="2400" dirty="0" err="1">
                <a:latin typeface="Tele-GroteskNor"/>
              </a:rPr>
              <a:t>najmanje</a:t>
            </a:r>
            <a:r>
              <a:rPr lang="en-GB" altLang="sr-Latn-RS" sz="2400" dirty="0">
                <a:latin typeface="Tele-GroteskNor"/>
              </a:rPr>
              <a:t> 56 </a:t>
            </a:r>
            <a:r>
              <a:rPr lang="en-GB" altLang="sr-Latn-RS" sz="2400" dirty="0" err="1">
                <a:latin typeface="Tele-GroteskNor"/>
              </a:rPr>
              <a:t>godina</a:t>
            </a:r>
            <a:r>
              <a:rPr lang="en-GB" altLang="sr-Latn-RS" sz="2400" dirty="0">
                <a:latin typeface="Tele-GroteskNor"/>
              </a:rPr>
              <a:t> </a:t>
            </a:r>
            <a:r>
              <a:rPr lang="en-GB" altLang="sr-Latn-RS" sz="2400" dirty="0" err="1">
                <a:latin typeface="Tele-GroteskNor"/>
              </a:rPr>
              <a:t>života</a:t>
            </a:r>
            <a:r>
              <a:rPr lang="en-GB" altLang="sr-Latn-RS" sz="2400" dirty="0">
                <a:latin typeface="Tele-GroteskNor"/>
              </a:rPr>
              <a:t> </a:t>
            </a:r>
            <a:r>
              <a:rPr lang="en-GB" altLang="sr-Latn-RS" sz="2400" dirty="0" err="1">
                <a:latin typeface="Tele-GroteskNor"/>
              </a:rPr>
              <a:t>i</a:t>
            </a:r>
            <a:r>
              <a:rPr lang="en-GB" altLang="sr-Latn-RS" sz="2400" dirty="0">
                <a:latin typeface="Tele-GroteskNor"/>
              </a:rPr>
              <a:t> 25 </a:t>
            </a:r>
            <a:r>
              <a:rPr lang="en-GB" altLang="sr-Latn-RS" sz="2400" dirty="0" err="1">
                <a:latin typeface="Tele-GroteskNor"/>
              </a:rPr>
              <a:t>godina</a:t>
            </a:r>
            <a:r>
              <a:rPr lang="en-GB" altLang="sr-Latn-RS" sz="2400" dirty="0">
                <a:latin typeface="Tele-GroteskNor"/>
              </a:rPr>
              <a:t> </a:t>
            </a:r>
            <a:r>
              <a:rPr lang="en-GB" altLang="sr-Latn-RS" sz="2400" dirty="0" err="1">
                <a:latin typeface="Tele-GroteskNor"/>
              </a:rPr>
              <a:t>radnog</a:t>
            </a:r>
            <a:r>
              <a:rPr lang="en-GB" altLang="sr-Latn-RS" sz="2400" dirty="0">
                <a:latin typeface="Tele-GroteskNor"/>
              </a:rPr>
              <a:t> </a:t>
            </a:r>
            <a:r>
              <a:rPr lang="en-GB" altLang="sr-Latn-RS" sz="2400" dirty="0" err="1">
                <a:latin typeface="Tele-GroteskNor"/>
              </a:rPr>
              <a:t>staža</a:t>
            </a:r>
            <a:r>
              <a:rPr lang="en-GB" altLang="sr-Latn-RS" sz="2400" dirty="0">
                <a:latin typeface="Tele-GroteskNor"/>
              </a:rPr>
              <a:t> </a:t>
            </a:r>
            <a:r>
              <a:rPr lang="en-GB" altLang="sr-Latn-RS" sz="2400" dirty="0" err="1">
                <a:latin typeface="Tele-GroteskNor"/>
              </a:rPr>
              <a:t>kod</a:t>
            </a:r>
            <a:r>
              <a:rPr lang="en-GB" altLang="sr-Latn-RS" sz="2400" dirty="0">
                <a:latin typeface="Tele-GroteskNor"/>
              </a:rPr>
              <a:t> </a:t>
            </a:r>
            <a:r>
              <a:rPr lang="en-GB" altLang="sr-Latn-RS" sz="2400" dirty="0" err="1">
                <a:latin typeface="Tele-GroteskNor"/>
              </a:rPr>
              <a:t>istog</a:t>
            </a:r>
            <a:r>
              <a:rPr lang="en-GB" altLang="sr-Latn-RS" sz="2400" dirty="0">
                <a:latin typeface="Tele-GroteskNor"/>
              </a:rPr>
              <a:t> </a:t>
            </a:r>
            <a:r>
              <a:rPr lang="en-GB" altLang="sr-Latn-RS" sz="2400" dirty="0" err="1">
                <a:latin typeface="Tele-GroteskNor"/>
              </a:rPr>
              <a:t>poslodavca</a:t>
            </a:r>
            <a:r>
              <a:rPr lang="en-GB" altLang="sr-Latn-RS" sz="2400" dirty="0">
                <a:latin typeface="Tele-GroteskNor"/>
              </a:rPr>
              <a:t>, </a:t>
            </a:r>
            <a:r>
              <a:rPr lang="en-GB" altLang="sr-Latn-RS" sz="2400" dirty="0" err="1">
                <a:latin typeface="Tele-GroteskNor"/>
              </a:rPr>
              <a:t>koji</a:t>
            </a:r>
            <a:r>
              <a:rPr lang="en-GB" altLang="sr-Latn-RS" sz="2400" dirty="0">
                <a:latin typeface="Tele-GroteskNor"/>
              </a:rPr>
              <a:t> je </a:t>
            </a:r>
            <a:r>
              <a:rPr lang="en-GB" altLang="sr-Latn-RS" sz="2400" dirty="0" err="1">
                <a:latin typeface="Tele-GroteskNor"/>
              </a:rPr>
              <a:t>utvrđen</a:t>
            </a:r>
            <a:r>
              <a:rPr lang="en-GB" altLang="sr-Latn-RS" sz="2400" dirty="0">
                <a:latin typeface="Tele-GroteskNor"/>
              </a:rPr>
              <a:t> </a:t>
            </a:r>
            <a:r>
              <a:rPr lang="en-GB" altLang="sr-Latn-RS" sz="2400" dirty="0" err="1">
                <a:latin typeface="Tele-GroteskNor"/>
              </a:rPr>
              <a:t>kao</a:t>
            </a:r>
            <a:r>
              <a:rPr lang="en-GB" altLang="sr-Latn-RS" sz="2400" dirty="0">
                <a:latin typeface="Tele-GroteskNor"/>
              </a:rPr>
              <a:t> </a:t>
            </a:r>
            <a:r>
              <a:rPr lang="en-GB" altLang="sr-Latn-RS" sz="2400" dirty="0" err="1">
                <a:latin typeface="Tele-GroteskNor"/>
              </a:rPr>
              <a:t>organizacijski</a:t>
            </a:r>
            <a:r>
              <a:rPr lang="en-GB" altLang="sr-Latn-RS" sz="2400" dirty="0">
                <a:latin typeface="Tele-GroteskNor"/>
              </a:rPr>
              <a:t> </a:t>
            </a:r>
            <a:r>
              <a:rPr lang="en-GB" altLang="sr-Latn-RS" sz="2400" dirty="0" err="1">
                <a:latin typeface="Tele-GroteskNor"/>
              </a:rPr>
              <a:t>višak</a:t>
            </a:r>
            <a:r>
              <a:rPr lang="en-GB" altLang="sr-Latn-RS" sz="2400" dirty="0">
                <a:latin typeface="Tele-GroteskNor"/>
              </a:rPr>
              <a:t> </a:t>
            </a:r>
            <a:r>
              <a:rPr lang="en-GB" altLang="sr-Latn-RS" sz="2400" dirty="0" err="1">
                <a:latin typeface="Tele-GroteskNor"/>
              </a:rPr>
              <a:t>i</a:t>
            </a:r>
            <a:r>
              <a:rPr lang="en-GB" altLang="sr-Latn-RS" sz="2400" dirty="0">
                <a:latin typeface="Tele-GroteskNor"/>
              </a:rPr>
              <a:t> </a:t>
            </a:r>
            <a:r>
              <a:rPr lang="en-GB" altLang="sr-Latn-RS" sz="2400" dirty="0" err="1">
                <a:latin typeface="Tele-GroteskNor"/>
              </a:rPr>
              <a:t>ostvaruje</a:t>
            </a:r>
            <a:r>
              <a:rPr lang="en-GB" altLang="sr-Latn-RS" sz="2400" dirty="0">
                <a:latin typeface="Tele-GroteskNor"/>
              </a:rPr>
              <a:t> </a:t>
            </a:r>
            <a:r>
              <a:rPr lang="en-GB" altLang="sr-Latn-RS" sz="2400" dirty="0" err="1">
                <a:latin typeface="Tele-GroteskNor"/>
              </a:rPr>
              <a:t>prednost</a:t>
            </a:r>
            <a:r>
              <a:rPr lang="en-GB" altLang="sr-Latn-RS" sz="2400" dirty="0">
                <a:latin typeface="Tele-GroteskNor"/>
              </a:rPr>
              <a:t> </a:t>
            </a:r>
            <a:r>
              <a:rPr lang="en-GB" altLang="sr-Latn-RS" sz="2400" dirty="0" err="1">
                <a:latin typeface="Tele-GroteskNor"/>
              </a:rPr>
              <a:t>pri</a:t>
            </a:r>
            <a:r>
              <a:rPr lang="en-GB" altLang="sr-Latn-RS" sz="2400" dirty="0">
                <a:latin typeface="Tele-GroteskNor"/>
              </a:rPr>
              <a:t> </a:t>
            </a:r>
            <a:r>
              <a:rPr lang="en-GB" altLang="sr-Latn-RS" sz="2400" dirty="0" err="1">
                <a:latin typeface="Tele-GroteskNor"/>
              </a:rPr>
              <a:t>zapošljavanju</a:t>
            </a:r>
            <a:r>
              <a:rPr lang="en-GB" altLang="sr-Latn-RS" sz="2400" dirty="0">
                <a:latin typeface="Tele-GroteskNor"/>
              </a:rPr>
              <a:t>, </a:t>
            </a:r>
            <a:r>
              <a:rPr lang="en-GB" altLang="sr-Latn-RS" sz="2400" dirty="0" err="1">
                <a:latin typeface="Tele-GroteskNor"/>
              </a:rPr>
              <a:t>poslodavac</a:t>
            </a:r>
            <a:r>
              <a:rPr lang="en-GB" altLang="sr-Latn-RS" sz="2400" dirty="0">
                <a:latin typeface="Tele-GroteskNor"/>
              </a:rPr>
              <a:t> je </a:t>
            </a:r>
            <a:r>
              <a:rPr lang="en-GB" altLang="sr-Latn-RS" sz="2400" dirty="0" err="1">
                <a:latin typeface="Tele-GroteskNor"/>
              </a:rPr>
              <a:t>dužan</a:t>
            </a:r>
            <a:r>
              <a:rPr lang="en-GB" altLang="sr-Latn-RS" sz="2400" dirty="0">
                <a:latin typeface="Tele-GroteskNor"/>
              </a:rPr>
              <a:t> </a:t>
            </a:r>
            <a:r>
              <a:rPr lang="en-GB" altLang="sr-Latn-RS" sz="2400" dirty="0" err="1">
                <a:latin typeface="Tele-GroteskNor"/>
              </a:rPr>
              <a:t>posredovati</a:t>
            </a:r>
            <a:r>
              <a:rPr lang="en-GB" altLang="sr-Latn-RS" sz="2400" dirty="0">
                <a:latin typeface="Tele-GroteskNor"/>
              </a:rPr>
              <a:t> </a:t>
            </a:r>
            <a:r>
              <a:rPr lang="en-GB" altLang="sr-Latn-RS" sz="2400" dirty="0" err="1">
                <a:latin typeface="Tele-GroteskNor"/>
              </a:rPr>
              <a:t>pri</a:t>
            </a:r>
            <a:r>
              <a:rPr lang="en-GB" altLang="sr-Latn-RS" sz="2400" dirty="0">
                <a:latin typeface="Tele-GroteskNor"/>
              </a:rPr>
              <a:t> </a:t>
            </a:r>
            <a:r>
              <a:rPr lang="en-GB" altLang="sr-Latn-RS" sz="2400" dirty="0" err="1">
                <a:latin typeface="Tele-GroteskNor"/>
              </a:rPr>
              <a:t>novom</a:t>
            </a:r>
            <a:r>
              <a:rPr lang="en-GB" altLang="sr-Latn-RS" sz="2400" dirty="0">
                <a:latin typeface="Tele-GroteskNor"/>
              </a:rPr>
              <a:t> </a:t>
            </a:r>
            <a:r>
              <a:rPr lang="en-GB" altLang="sr-Latn-RS" sz="2400" dirty="0" err="1">
                <a:latin typeface="Tele-GroteskNor"/>
              </a:rPr>
              <a:t>zapošljavanju</a:t>
            </a:r>
            <a:r>
              <a:rPr lang="en-GB" altLang="sr-Latn-RS" sz="2400" dirty="0">
                <a:latin typeface="Tele-GroteskNor"/>
              </a:rPr>
              <a:t> u </a:t>
            </a:r>
            <a:r>
              <a:rPr lang="en-GB" altLang="sr-Latn-RS" sz="2400" dirty="0" err="1">
                <a:latin typeface="Tele-GroteskNor"/>
              </a:rPr>
              <a:t>školi</a:t>
            </a:r>
            <a:r>
              <a:rPr lang="en-GB" altLang="sr-Latn-RS" sz="2400" dirty="0">
                <a:latin typeface="Tele-GroteskNor"/>
              </a:rPr>
              <a:t> u </a:t>
            </a:r>
            <a:r>
              <a:rPr lang="en-GB" altLang="sr-Latn-RS" sz="2400" dirty="0" err="1">
                <a:latin typeface="Tele-GroteskNor"/>
              </a:rPr>
              <a:t>vremenskom</a:t>
            </a:r>
            <a:r>
              <a:rPr lang="en-GB" altLang="sr-Latn-RS" sz="2400" dirty="0">
                <a:latin typeface="Tele-GroteskNor"/>
              </a:rPr>
              <a:t> </a:t>
            </a:r>
            <a:r>
              <a:rPr lang="en-GB" altLang="sr-Latn-RS" sz="2400" dirty="0" err="1">
                <a:latin typeface="Tele-GroteskNor"/>
              </a:rPr>
              <a:t>trajanju</a:t>
            </a:r>
            <a:r>
              <a:rPr lang="en-GB" altLang="sr-Latn-RS" sz="2400" dirty="0">
                <a:latin typeface="Tele-GroteskNor"/>
              </a:rPr>
              <a:t> od 12 </a:t>
            </a:r>
            <a:r>
              <a:rPr lang="en-GB" altLang="sr-Latn-RS" sz="2400" dirty="0" err="1">
                <a:latin typeface="Tele-GroteskNor"/>
              </a:rPr>
              <a:t>mjeseci</a:t>
            </a:r>
            <a:r>
              <a:rPr lang="en-GB" altLang="sr-Latn-RS" sz="2400" dirty="0">
                <a:latin typeface="Tele-GroteskNor"/>
              </a:rPr>
              <a:t>. </a:t>
            </a:r>
            <a:r>
              <a:rPr lang="en-GB" altLang="sr-Latn-RS" sz="2400" u="sng" dirty="0" err="1">
                <a:latin typeface="Tele-GroteskNor"/>
              </a:rPr>
              <a:t>Za</a:t>
            </a:r>
            <a:r>
              <a:rPr lang="en-GB" altLang="sr-Latn-RS" sz="2400" u="sng" dirty="0">
                <a:latin typeface="Tele-GroteskNor"/>
              </a:rPr>
              <a:t> to </a:t>
            </a:r>
            <a:r>
              <a:rPr lang="en-GB" altLang="sr-Latn-RS" sz="2400" u="sng" dirty="0" err="1">
                <a:latin typeface="Tele-GroteskNor"/>
              </a:rPr>
              <a:t>vrijeme</a:t>
            </a:r>
            <a:r>
              <a:rPr lang="en-GB" altLang="sr-Latn-RS" sz="2400" u="sng" dirty="0">
                <a:latin typeface="Tele-GroteskNor"/>
              </a:rPr>
              <a:t> </a:t>
            </a:r>
            <a:r>
              <a:rPr lang="en-GB" altLang="sr-Latn-RS" sz="2400" u="sng" dirty="0" err="1">
                <a:latin typeface="Tele-GroteskNor"/>
              </a:rPr>
              <a:t>zaposleniku</a:t>
            </a:r>
            <a:r>
              <a:rPr lang="en-GB" altLang="sr-Latn-RS" sz="2400" u="sng" dirty="0">
                <a:latin typeface="Tele-GroteskNor"/>
              </a:rPr>
              <a:t> se </a:t>
            </a:r>
            <a:r>
              <a:rPr lang="en-GB" altLang="sr-Latn-RS" sz="2400" b="1" u="sng" dirty="0">
                <a:latin typeface="Tele-GroteskNor"/>
              </a:rPr>
              <a:t>ne </a:t>
            </a:r>
            <a:r>
              <a:rPr lang="en-GB" altLang="sr-Latn-RS" sz="2400" b="1" u="sng" dirty="0" err="1">
                <a:latin typeface="Tele-GroteskNor"/>
              </a:rPr>
              <a:t>može</a:t>
            </a:r>
            <a:r>
              <a:rPr lang="en-GB" altLang="sr-Latn-RS" sz="2400" b="1" u="sng" dirty="0">
                <a:latin typeface="Tele-GroteskNor"/>
              </a:rPr>
              <a:t> </a:t>
            </a:r>
            <a:r>
              <a:rPr lang="en-GB" altLang="sr-Latn-RS" sz="2400" u="sng" dirty="0" err="1">
                <a:latin typeface="Tele-GroteskNor"/>
              </a:rPr>
              <a:t>redovito</a:t>
            </a:r>
            <a:r>
              <a:rPr lang="en-GB" altLang="sr-Latn-RS" sz="2400" u="sng" dirty="0">
                <a:latin typeface="Tele-GroteskNor"/>
              </a:rPr>
              <a:t> </a:t>
            </a:r>
            <a:r>
              <a:rPr lang="en-GB" altLang="sr-Latn-RS" sz="2400" u="sng" dirty="0" err="1">
                <a:latin typeface="Tele-GroteskNor"/>
              </a:rPr>
              <a:t>otkazati</a:t>
            </a:r>
            <a:r>
              <a:rPr lang="en-GB" altLang="sr-Latn-RS" sz="2400" u="sng" dirty="0">
                <a:latin typeface="Tele-GroteskNor"/>
              </a:rPr>
              <a:t> </a:t>
            </a:r>
            <a:r>
              <a:rPr lang="en-GB" altLang="sr-Latn-RS" sz="2400" u="sng" dirty="0" err="1">
                <a:latin typeface="Tele-GroteskNor"/>
              </a:rPr>
              <a:t>ugovor</a:t>
            </a:r>
            <a:r>
              <a:rPr lang="en-GB" altLang="sr-Latn-RS" sz="2400" u="sng" dirty="0">
                <a:latin typeface="Tele-GroteskNor"/>
              </a:rPr>
              <a:t> o </a:t>
            </a:r>
            <a:r>
              <a:rPr lang="en-GB" altLang="sr-Latn-RS" sz="2400" u="sng" dirty="0" err="1">
                <a:latin typeface="Tele-GroteskNor"/>
              </a:rPr>
              <a:t>radu</a:t>
            </a:r>
            <a:r>
              <a:rPr lang="en-GB" altLang="sr-Latn-RS" sz="2400" u="sng" dirty="0">
                <a:latin typeface="Tele-GroteskNor"/>
              </a:rPr>
              <a:t> </a:t>
            </a:r>
            <a:r>
              <a:rPr lang="en-GB" altLang="sr-Latn-RS" sz="2400" u="sng" dirty="0" err="1">
                <a:latin typeface="Tele-GroteskNor"/>
              </a:rPr>
              <a:t>bez</a:t>
            </a:r>
            <a:r>
              <a:rPr lang="en-GB" altLang="sr-Latn-RS" sz="2400" u="sng" dirty="0">
                <a:latin typeface="Tele-GroteskNor"/>
              </a:rPr>
              <a:t> </a:t>
            </a:r>
            <a:r>
              <a:rPr lang="en-GB" altLang="sr-Latn-RS" sz="2400" u="sng" dirty="0" err="1">
                <a:latin typeface="Tele-GroteskNor"/>
              </a:rPr>
              <a:t>osobnog</a:t>
            </a:r>
            <a:r>
              <a:rPr lang="en-GB" altLang="sr-Latn-RS" sz="2400" u="sng" dirty="0">
                <a:latin typeface="Tele-GroteskNor"/>
              </a:rPr>
              <a:t> </a:t>
            </a:r>
            <a:r>
              <a:rPr lang="en-GB" altLang="sr-Latn-RS" sz="2400" u="sng" dirty="0" err="1">
                <a:latin typeface="Tele-GroteskNor"/>
              </a:rPr>
              <a:t>pristanka</a:t>
            </a:r>
            <a:r>
              <a:rPr lang="en-GB" altLang="sr-Latn-RS" sz="2400" u="sng" dirty="0">
                <a:latin typeface="Tele-GroteskNor"/>
              </a:rPr>
              <a:t>, </a:t>
            </a:r>
            <a:r>
              <a:rPr lang="en-GB" altLang="sr-Latn-RS" sz="2400" u="sng" dirty="0" err="1">
                <a:latin typeface="Tele-GroteskNor"/>
              </a:rPr>
              <a:t>osim</a:t>
            </a:r>
            <a:r>
              <a:rPr lang="en-GB" altLang="sr-Latn-RS" sz="2400" u="sng" dirty="0">
                <a:latin typeface="Tele-GroteskNor"/>
              </a:rPr>
              <a:t> u </a:t>
            </a:r>
            <a:r>
              <a:rPr lang="en-GB" altLang="sr-Latn-RS" sz="2400" u="sng" dirty="0" err="1">
                <a:latin typeface="Tele-GroteskNor"/>
              </a:rPr>
              <a:t>slučaju</a:t>
            </a:r>
            <a:r>
              <a:rPr lang="en-GB" altLang="sr-Latn-RS" sz="2400" u="sng" dirty="0">
                <a:latin typeface="Tele-GroteskNor"/>
              </a:rPr>
              <a:t> </a:t>
            </a:r>
            <a:r>
              <a:rPr lang="en-GB" altLang="sr-Latn-RS" sz="2400" u="sng" dirty="0" err="1">
                <a:latin typeface="Tele-GroteskNor"/>
              </a:rPr>
              <a:t>skrivljenog</a:t>
            </a:r>
            <a:r>
              <a:rPr lang="en-GB" altLang="sr-Latn-RS" sz="2400" u="sng" dirty="0">
                <a:latin typeface="Tele-GroteskNor"/>
              </a:rPr>
              <a:t> </a:t>
            </a:r>
            <a:r>
              <a:rPr lang="en-GB" altLang="sr-Latn-RS" sz="2400" u="sng" dirty="0" err="1">
                <a:latin typeface="Tele-GroteskNor"/>
              </a:rPr>
              <a:t>ponašanja</a:t>
            </a:r>
            <a:r>
              <a:rPr lang="en-GB" altLang="sr-Latn-RS" sz="2400" u="sng" dirty="0">
                <a:latin typeface="Tele-GroteskNor"/>
              </a:rPr>
              <a:t>.</a:t>
            </a:r>
            <a:r>
              <a:rPr lang="en-GB" altLang="sr-Latn-RS" sz="2400" dirty="0">
                <a:latin typeface="Tele-GroteskNor"/>
              </a:rPr>
              <a:t> </a:t>
            </a:r>
            <a:r>
              <a:rPr lang="en-GB" altLang="sr-Latn-RS" sz="2400" b="1" dirty="0">
                <a:latin typeface="Tele-GroteskNor"/>
              </a:rPr>
              <a:t>(</a:t>
            </a:r>
            <a:r>
              <a:rPr lang="en-GB" altLang="sr-Latn-RS" sz="2400" b="1" dirty="0" err="1">
                <a:latin typeface="Tele-GroteskNor"/>
              </a:rPr>
              <a:t>čl</a:t>
            </a:r>
            <a:r>
              <a:rPr lang="en-GB" altLang="sr-Latn-RS" sz="2400" b="1" dirty="0">
                <a:latin typeface="Tele-GroteskNor"/>
              </a:rPr>
              <a:t>. 31.st.1. GKU)</a:t>
            </a:r>
          </a:p>
          <a:p>
            <a:pPr marL="344488" lvl="1" indent="-342900" eaLnBrk="1" hangingPunct="1">
              <a:buClr>
                <a:srgbClr val="ED1C24"/>
              </a:buClr>
              <a:buFont typeface="Arial" panose="020B0604020202020204" pitchFamily="34" charset="0"/>
              <a:buChar char="•"/>
              <a:defRPr/>
            </a:pPr>
            <a:endParaRPr lang="en-GB" altLang="sr-Latn-RS" sz="2000" b="1" dirty="0">
              <a:latin typeface="Tele-GroteskNor"/>
            </a:endParaRPr>
          </a:p>
        </p:txBody>
      </p:sp>
      <p:sp>
        <p:nvSpPr>
          <p:cNvPr id="7" name="Rectangle 4"/>
          <p:cNvSpPr txBox="1">
            <a:spLocks/>
          </p:cNvSpPr>
          <p:nvPr/>
        </p:nvSpPr>
        <p:spPr bwMode="gray">
          <a:xfrm>
            <a:off x="304794" y="3605348"/>
            <a:ext cx="11723920" cy="234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Tele-GroteskFet" pitchFamily="2" charset="0"/>
                <a:ea typeface="+mn-ea"/>
                <a:cs typeface="+mn-cs"/>
              </a:defRPr>
            </a:lvl1pPr>
            <a:lvl2pPr marL="1588" indent="455613"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mn-lt"/>
                <a:ea typeface="+mn-ea"/>
                <a:cs typeface="+mn-cs"/>
              </a:defRPr>
            </a:lvl2pPr>
            <a:lvl3pPr marL="179388" indent="-176213"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3pPr>
            <a:lvl4pPr marL="352425" indent="-1714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4pPr>
            <a:lvl5pPr marL="538163" indent="-1841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4488" lvl="1" indent="-342900" algn="just" eaLnBrk="1" hangingPunct="1">
              <a:buClr>
                <a:srgbClr val="ED1C24"/>
              </a:buClr>
              <a:buFont typeface="Arial" panose="020B0604020202020204" pitchFamily="34" charset="0"/>
              <a:buChar char="•"/>
              <a:defRPr/>
            </a:pPr>
            <a:r>
              <a:rPr lang="pl-PL" altLang="sr-Latn-RS" sz="2400" dirty="0">
                <a:latin typeface="Tele-GroteskNor"/>
              </a:rPr>
              <a:t>Zaposlenik u radnom odnosu na neodređeno puno radno vrijeme, s navršenih 60 godina života i 30 godina mirovinskog staža, za čijim radom zbog poslovnih ili organizacijskih razloga prestaje potreba u Školi u dijelu radnog vremena, u uvjetima prestanka potrebe za istim u razdoblju od tri (3) godine u cjelini radnog vremena i nemogućnosti raspoređivanja u druge Škole u tom razdoblju, ostvaruje sva prava zaposlenika kojem je otkazan ugovor o radu na puno radno vrijeme iz poslovno uvjetovanih razloga</a:t>
            </a:r>
            <a:r>
              <a:rPr lang="pl-PL" altLang="sr-Latn-RS" sz="2400" dirty="0" smtClean="0">
                <a:latin typeface="Tele-GroteskNor"/>
              </a:rPr>
              <a:t>.</a:t>
            </a:r>
            <a:r>
              <a:rPr lang="en-GB" altLang="sr-Latn-RS" sz="2400" dirty="0" smtClean="0">
                <a:latin typeface="Tele-GroteskNor"/>
              </a:rPr>
              <a:t> </a:t>
            </a:r>
            <a:r>
              <a:rPr lang="pl-PL" altLang="sr-Latn-RS" sz="2400" b="1" dirty="0" smtClean="0">
                <a:latin typeface="Tele-GroteskNor"/>
              </a:rPr>
              <a:t>(</a:t>
            </a:r>
            <a:r>
              <a:rPr lang="pl-PL" altLang="sr-Latn-RS" sz="2400" b="1" dirty="0">
                <a:latin typeface="Tele-GroteskNor"/>
              </a:rPr>
              <a:t>čl. 33. st. 1. GKU)</a:t>
            </a:r>
          </a:p>
          <a:p>
            <a:pPr marL="344488" lvl="1" indent="-342900" eaLnBrk="1" hangingPunct="1">
              <a:buClr>
                <a:srgbClr val="ED1C24"/>
              </a:buClr>
              <a:buFont typeface="Arial" panose="020B0604020202020204" pitchFamily="34" charset="0"/>
              <a:buChar char="•"/>
              <a:defRPr/>
            </a:pPr>
            <a:endParaRPr lang="pl-PL" altLang="sr-Latn-RS" sz="2000" dirty="0">
              <a:latin typeface="Tele-GroteskNor"/>
            </a:endParaRPr>
          </a:p>
        </p:txBody>
      </p:sp>
    </p:spTree>
    <p:extLst>
      <p:ext uri="{BB962C8B-B14F-4D97-AF65-F5344CB8AC3E}">
        <p14:creationId xmlns:p14="http://schemas.microsoft.com/office/powerpoint/2010/main" val="4074008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gray">
          <a:xfrm>
            <a:off x="304800" y="333375"/>
            <a:ext cx="8496300" cy="443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defTabSz="457200" rtl="0" eaLnBrk="0" fontAlgn="base" hangingPunct="0">
              <a:lnSpc>
                <a:spcPct val="90000"/>
              </a:lnSpc>
              <a:spcBef>
                <a:spcPct val="0"/>
              </a:spcBef>
              <a:spcAft>
                <a:spcPct val="0"/>
              </a:spcAft>
              <a:defRPr lang="de-DE" sz="3000" kern="1200" dirty="0">
                <a:solidFill>
                  <a:schemeClr val="tx2"/>
                </a:solidFill>
                <a:latin typeface="Tele-GroteskUlt" pitchFamily="2" charset="0"/>
                <a:ea typeface="TeleGrotesk Headline Ultra" pitchFamily="2" charset="0"/>
                <a:cs typeface="TeleGrotesk Headline Ultra"/>
              </a:defRPr>
            </a:lvl1pPr>
            <a:lvl2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2pPr>
            <a:lvl3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3pPr>
            <a:lvl4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4pPr>
            <a:lvl5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5pPr>
            <a:lvl6pPr marL="457200" algn="l" defTabSz="457200" rtl="0" fontAlgn="base">
              <a:lnSpc>
                <a:spcPct val="90000"/>
              </a:lnSpc>
              <a:spcBef>
                <a:spcPct val="0"/>
              </a:spcBef>
              <a:spcAft>
                <a:spcPct val="0"/>
              </a:spcAft>
              <a:defRPr sz="3000">
                <a:solidFill>
                  <a:schemeClr val="tx2"/>
                </a:solidFill>
                <a:latin typeface="Tele-GroteskUlt" pitchFamily="2" charset="0"/>
              </a:defRPr>
            </a:lvl6pPr>
            <a:lvl7pPr marL="914400" algn="l" defTabSz="457200" rtl="0" fontAlgn="base">
              <a:lnSpc>
                <a:spcPct val="90000"/>
              </a:lnSpc>
              <a:spcBef>
                <a:spcPct val="0"/>
              </a:spcBef>
              <a:spcAft>
                <a:spcPct val="0"/>
              </a:spcAft>
              <a:defRPr sz="3000">
                <a:solidFill>
                  <a:schemeClr val="tx2"/>
                </a:solidFill>
                <a:latin typeface="Tele-GroteskUlt" pitchFamily="2" charset="0"/>
              </a:defRPr>
            </a:lvl7pPr>
            <a:lvl8pPr marL="1371600" algn="l" defTabSz="457200" rtl="0" fontAlgn="base">
              <a:lnSpc>
                <a:spcPct val="90000"/>
              </a:lnSpc>
              <a:spcBef>
                <a:spcPct val="0"/>
              </a:spcBef>
              <a:spcAft>
                <a:spcPct val="0"/>
              </a:spcAft>
              <a:defRPr sz="3000">
                <a:solidFill>
                  <a:schemeClr val="tx2"/>
                </a:solidFill>
                <a:latin typeface="Tele-GroteskUlt" pitchFamily="2" charset="0"/>
              </a:defRPr>
            </a:lvl8pPr>
            <a:lvl9pPr marL="1828800" algn="l" defTabSz="457200" rtl="0" fontAlgn="base">
              <a:lnSpc>
                <a:spcPct val="90000"/>
              </a:lnSpc>
              <a:spcBef>
                <a:spcPct val="0"/>
              </a:spcBef>
              <a:spcAft>
                <a:spcPct val="0"/>
              </a:spcAft>
              <a:defRPr sz="3000">
                <a:solidFill>
                  <a:schemeClr val="tx2"/>
                </a:solidFill>
                <a:latin typeface="Tele-GroteskUlt" pitchFamily="2" charset="0"/>
              </a:defRPr>
            </a:lvl9pPr>
          </a:lstStyle>
          <a:p>
            <a:pPr eaLnBrk="1" hangingPunct="1"/>
            <a:r>
              <a:rPr lang="hr-HR" altLang="sr-Latn-RS" sz="3200">
                <a:solidFill>
                  <a:srgbClr val="ED1C24"/>
                </a:solidFill>
                <a:cs typeface="TeleGrotesk Headline Ultra" pitchFamily="2" charset="0"/>
              </a:rPr>
              <a:t>POSLOVNO UVJETOVANI OTKAZ</a:t>
            </a:r>
            <a:endParaRPr altLang="sr-Latn-RS" sz="3200" smtClean="0">
              <a:solidFill>
                <a:srgbClr val="ED1C24"/>
              </a:solidFill>
              <a:cs typeface="TeleGrotesk Headline Ultra" pitchFamily="2" charset="0"/>
            </a:endParaRPr>
          </a:p>
        </p:txBody>
      </p:sp>
      <p:sp>
        <p:nvSpPr>
          <p:cNvPr id="7" name="Rectangle 4"/>
          <p:cNvSpPr>
            <a:spLocks noChangeArrowheads="1"/>
          </p:cNvSpPr>
          <p:nvPr/>
        </p:nvSpPr>
        <p:spPr bwMode="auto">
          <a:xfrm>
            <a:off x="304800" y="1500997"/>
            <a:ext cx="11495923" cy="4694926"/>
          </a:xfrm>
          <a:prstGeom prst="rect">
            <a:avLst/>
          </a:prstGeom>
          <a:solidFill>
            <a:srgbClr val="FFFFFF"/>
          </a:solidFill>
          <a:ln w="38100" algn="ctr">
            <a:solidFill>
              <a:srgbClr val="ED1C24"/>
            </a:solidFill>
            <a:miter lim="800000"/>
            <a:headEnd/>
            <a:tailEnd/>
          </a:ln>
        </p:spPr>
        <p:txBody>
          <a:bodyPr lIns="144000" tIns="540000" rIns="144000"/>
          <a:lstStyle>
            <a:lvl1pPr marL="342900" indent="-342900" eaLnBrk="0" hangingPunct="0">
              <a:lnSpc>
                <a:spcPct val="90000"/>
              </a:lnSpc>
              <a:spcBef>
                <a:spcPct val="25000"/>
              </a:spcBef>
              <a:defRPr>
                <a:solidFill>
                  <a:schemeClr val="tx1"/>
                </a:solidFill>
                <a:latin typeface="Tele-GroteskFet" pitchFamily="2" charset="0"/>
              </a:defRPr>
            </a:lvl1pPr>
            <a:lvl2pPr marL="179388" indent="-177800" eaLnBrk="0" hangingPunct="0">
              <a:lnSpc>
                <a:spcPct val="90000"/>
              </a:lnSpc>
              <a:spcBef>
                <a:spcPct val="25000"/>
              </a:spcBef>
              <a:defRPr>
                <a:solidFill>
                  <a:schemeClr val="tx1"/>
                </a:solidFill>
                <a:latin typeface="Tele-GroteskNor" pitchFamily="2" charset="0"/>
              </a:defRPr>
            </a:lvl2pPr>
            <a:lvl3pPr marL="1143000" indent="-2286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marL="1588" lvl="1" indent="0" algn="just" eaLnBrk="1" fontAlgn="base" hangingPunct="1">
              <a:spcAft>
                <a:spcPct val="0"/>
              </a:spcAft>
              <a:buClr>
                <a:srgbClr val="ED1C24"/>
              </a:buClr>
              <a:buSzPct val="75000"/>
              <a:defRPr/>
            </a:pPr>
            <a:r>
              <a:rPr lang="de-DE" altLang="sr-Latn-RS" sz="3600" kern="0" dirty="0">
                <a:solidFill>
                  <a:srgbClr val="000000"/>
                </a:solidFill>
                <a:cs typeface="Arial" panose="020B0604020202020204" pitchFamily="34" charset="0"/>
              </a:rPr>
              <a:t>Poslovno uvjetovani otkaz prema </a:t>
            </a:r>
            <a:r>
              <a:rPr lang="de-DE" altLang="sr-Latn-RS" sz="3600" b="1" kern="0" dirty="0">
                <a:solidFill>
                  <a:srgbClr val="000000"/>
                </a:solidFill>
                <a:cs typeface="Arial" panose="020B0604020202020204" pitchFamily="34" charset="0"/>
              </a:rPr>
              <a:t>Zakonu o radu (NN 93/14)</a:t>
            </a:r>
            <a:r>
              <a:rPr lang="de-DE" altLang="sr-Latn-RS" sz="3600" kern="0" dirty="0">
                <a:solidFill>
                  <a:srgbClr val="000000"/>
                </a:solidFill>
                <a:cs typeface="Arial" panose="020B0604020202020204" pitchFamily="34" charset="0"/>
              </a:rPr>
              <a:t>  predstavlja redoviti otkaz koji poslodavac jednostrano izjavljuje radniku u slučaju kada za takvu odluku postoje  opravdani razlozi. </a:t>
            </a:r>
            <a:endParaRPr lang="de-DE" altLang="sr-Latn-RS" sz="3600" kern="0" dirty="0" smtClean="0">
              <a:solidFill>
                <a:srgbClr val="000000"/>
              </a:solidFill>
              <a:cs typeface="Arial" panose="020B0604020202020204" pitchFamily="34" charset="0"/>
            </a:endParaRPr>
          </a:p>
        </p:txBody>
      </p:sp>
    </p:spTree>
    <p:extLst>
      <p:ext uri="{BB962C8B-B14F-4D97-AF65-F5344CB8AC3E}">
        <p14:creationId xmlns:p14="http://schemas.microsoft.com/office/powerpoint/2010/main" val="28467885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txBox="1">
            <a:spLocks/>
          </p:cNvSpPr>
          <p:nvPr/>
        </p:nvSpPr>
        <p:spPr bwMode="gray">
          <a:xfrm>
            <a:off x="304794" y="945267"/>
            <a:ext cx="11887206" cy="197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Tele-GroteskFet" pitchFamily="2" charset="0"/>
                <a:ea typeface="+mn-ea"/>
                <a:cs typeface="+mn-cs"/>
              </a:defRPr>
            </a:lvl1pPr>
            <a:lvl2pPr marL="1588" indent="455613"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mn-lt"/>
                <a:ea typeface="+mn-ea"/>
                <a:cs typeface="+mn-cs"/>
              </a:defRPr>
            </a:lvl2pPr>
            <a:lvl3pPr marL="179388" indent="-176213"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3pPr>
            <a:lvl4pPr marL="352425" indent="-1714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4pPr>
            <a:lvl5pPr marL="538163" indent="-1841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4488" lvl="1" indent="-342900" algn="just" eaLnBrk="1" hangingPunct="1">
              <a:buClr>
                <a:srgbClr val="ED1C24"/>
              </a:buClr>
              <a:buFont typeface="Arial" panose="020B0604020202020204" pitchFamily="34" charset="0"/>
              <a:buChar char="•"/>
              <a:defRPr/>
            </a:pPr>
            <a:r>
              <a:rPr lang="en-GB" altLang="sr-Latn-RS" sz="2400" dirty="0" err="1">
                <a:latin typeface="Tele-GroteskNor"/>
              </a:rPr>
              <a:t>Zaposleniku</a:t>
            </a:r>
            <a:r>
              <a:rPr lang="en-GB" altLang="sr-Latn-RS" sz="2400" dirty="0">
                <a:latin typeface="Tele-GroteskNor"/>
              </a:rPr>
              <a:t> </a:t>
            </a:r>
            <a:r>
              <a:rPr lang="en-GB" altLang="sr-Latn-RS" sz="2400" dirty="0" err="1">
                <a:latin typeface="Tele-GroteskNor"/>
              </a:rPr>
              <a:t>koji</a:t>
            </a:r>
            <a:r>
              <a:rPr lang="en-GB" altLang="sr-Latn-RS" sz="2400" dirty="0">
                <a:latin typeface="Tele-GroteskNor"/>
              </a:rPr>
              <a:t> je u </a:t>
            </a:r>
            <a:r>
              <a:rPr lang="en-GB" altLang="sr-Latn-RS" sz="2400" dirty="0" err="1">
                <a:latin typeface="Tele-GroteskNor"/>
              </a:rPr>
              <a:t>radnom</a:t>
            </a:r>
            <a:r>
              <a:rPr lang="en-GB" altLang="sr-Latn-RS" sz="2400" dirty="0">
                <a:latin typeface="Tele-GroteskNor"/>
              </a:rPr>
              <a:t> </a:t>
            </a:r>
            <a:r>
              <a:rPr lang="en-GB" altLang="sr-Latn-RS" sz="2400" dirty="0" err="1">
                <a:latin typeface="Tele-GroteskNor"/>
              </a:rPr>
              <a:t>odnosu</a:t>
            </a:r>
            <a:r>
              <a:rPr lang="en-GB" altLang="sr-Latn-RS" sz="2400" dirty="0">
                <a:latin typeface="Tele-GroteskNor"/>
              </a:rPr>
              <a:t> </a:t>
            </a:r>
            <a:r>
              <a:rPr lang="en-GB" altLang="sr-Latn-RS" sz="2400" dirty="0" err="1">
                <a:latin typeface="Tele-GroteskNor"/>
              </a:rPr>
              <a:t>na</a:t>
            </a:r>
            <a:r>
              <a:rPr lang="en-GB" altLang="sr-Latn-RS" sz="2400" dirty="0">
                <a:latin typeface="Tele-GroteskNor"/>
              </a:rPr>
              <a:t> </a:t>
            </a:r>
            <a:r>
              <a:rPr lang="en-GB" altLang="sr-Latn-RS" sz="2400" dirty="0" err="1">
                <a:latin typeface="Tele-GroteskNor"/>
              </a:rPr>
              <a:t>temelju</a:t>
            </a:r>
            <a:r>
              <a:rPr lang="en-GB" altLang="sr-Latn-RS" sz="2400" dirty="0">
                <a:latin typeface="Tele-GroteskNor"/>
              </a:rPr>
              <a:t> </a:t>
            </a:r>
            <a:r>
              <a:rPr lang="en-GB" altLang="sr-Latn-RS" sz="2400" dirty="0" err="1">
                <a:latin typeface="Tele-GroteskNor"/>
              </a:rPr>
              <a:t>ugovora</a:t>
            </a:r>
            <a:r>
              <a:rPr lang="en-GB" altLang="sr-Latn-RS" sz="2400" dirty="0">
                <a:latin typeface="Tele-GroteskNor"/>
              </a:rPr>
              <a:t> o </a:t>
            </a:r>
            <a:r>
              <a:rPr lang="en-GB" altLang="sr-Latn-RS" sz="2400" dirty="0" err="1">
                <a:latin typeface="Tele-GroteskNor"/>
              </a:rPr>
              <a:t>radu</a:t>
            </a:r>
            <a:r>
              <a:rPr lang="en-GB" altLang="sr-Latn-RS" sz="2400" dirty="0">
                <a:latin typeface="Tele-GroteskNor"/>
              </a:rPr>
              <a:t> </a:t>
            </a:r>
            <a:r>
              <a:rPr lang="en-GB" altLang="sr-Latn-RS" sz="2400" dirty="0" err="1">
                <a:latin typeface="Tele-GroteskNor"/>
              </a:rPr>
              <a:t>na</a:t>
            </a:r>
            <a:r>
              <a:rPr lang="en-GB" altLang="sr-Latn-RS" sz="2400" dirty="0">
                <a:latin typeface="Tele-GroteskNor"/>
              </a:rPr>
              <a:t> </a:t>
            </a:r>
            <a:r>
              <a:rPr lang="en-GB" altLang="sr-Latn-RS" sz="2400" dirty="0" err="1">
                <a:latin typeface="Tele-GroteskNor"/>
              </a:rPr>
              <a:t>neodređeno</a:t>
            </a:r>
            <a:r>
              <a:rPr lang="en-GB" altLang="sr-Latn-RS" sz="2400" dirty="0">
                <a:latin typeface="Tele-GroteskNor"/>
              </a:rPr>
              <a:t> </a:t>
            </a:r>
            <a:r>
              <a:rPr lang="en-GB" altLang="sr-Latn-RS" sz="2400" dirty="0" err="1">
                <a:latin typeface="Tele-GroteskNor"/>
              </a:rPr>
              <a:t>puno</a:t>
            </a:r>
            <a:r>
              <a:rPr lang="en-GB" altLang="sr-Latn-RS" sz="2400" dirty="0">
                <a:latin typeface="Tele-GroteskNor"/>
              </a:rPr>
              <a:t> </a:t>
            </a:r>
            <a:r>
              <a:rPr lang="en-GB" altLang="sr-Latn-RS" sz="2400" dirty="0" err="1">
                <a:latin typeface="Tele-GroteskNor"/>
              </a:rPr>
              <a:t>radno</a:t>
            </a:r>
            <a:r>
              <a:rPr lang="en-GB" altLang="sr-Latn-RS" sz="2400" dirty="0">
                <a:latin typeface="Tele-GroteskNor"/>
              </a:rPr>
              <a:t> </a:t>
            </a:r>
            <a:r>
              <a:rPr lang="en-GB" altLang="sr-Latn-RS" sz="2400" dirty="0" err="1">
                <a:latin typeface="Tele-GroteskNor"/>
              </a:rPr>
              <a:t>vrijeme</a:t>
            </a:r>
            <a:r>
              <a:rPr lang="en-GB" altLang="sr-Latn-RS" sz="2400" dirty="0">
                <a:latin typeface="Tele-GroteskNor"/>
              </a:rPr>
              <a:t>, </a:t>
            </a:r>
            <a:r>
              <a:rPr lang="en-GB" altLang="sr-Latn-RS" sz="2400" dirty="0" err="1">
                <a:latin typeface="Tele-GroteskNor"/>
              </a:rPr>
              <a:t>iskazanom</a:t>
            </a:r>
            <a:r>
              <a:rPr lang="en-GB" altLang="sr-Latn-RS" sz="2400" dirty="0">
                <a:latin typeface="Tele-GroteskNor"/>
              </a:rPr>
              <a:t> </a:t>
            </a:r>
            <a:r>
              <a:rPr lang="en-GB" altLang="sr-Latn-RS" sz="2400" dirty="0" err="1">
                <a:latin typeface="Tele-GroteskNor"/>
              </a:rPr>
              <a:t>kao</a:t>
            </a:r>
            <a:r>
              <a:rPr lang="en-GB" altLang="sr-Latn-RS" sz="2400" dirty="0">
                <a:latin typeface="Tele-GroteskNor"/>
              </a:rPr>
              <a:t> </a:t>
            </a:r>
            <a:r>
              <a:rPr lang="en-GB" altLang="sr-Latn-RS" sz="2400" dirty="0" err="1">
                <a:latin typeface="Tele-GroteskNor"/>
              </a:rPr>
              <a:t>tehnološki</a:t>
            </a:r>
            <a:r>
              <a:rPr lang="en-GB" altLang="sr-Latn-RS" sz="2400" dirty="0">
                <a:latin typeface="Tele-GroteskNor"/>
              </a:rPr>
              <a:t> </a:t>
            </a:r>
            <a:r>
              <a:rPr lang="en-GB" altLang="sr-Latn-RS" sz="2400" dirty="0" err="1">
                <a:latin typeface="Tele-GroteskNor"/>
              </a:rPr>
              <a:t>višak</a:t>
            </a:r>
            <a:r>
              <a:rPr lang="en-GB" altLang="sr-Latn-RS" sz="2400" dirty="0">
                <a:latin typeface="Tele-GroteskNor"/>
              </a:rPr>
              <a:t>, </a:t>
            </a:r>
            <a:r>
              <a:rPr lang="en-GB" altLang="sr-Latn-RS" sz="2400" dirty="0" err="1">
                <a:latin typeface="Tele-GroteskNor"/>
              </a:rPr>
              <a:t>poslodavac</a:t>
            </a:r>
            <a:r>
              <a:rPr lang="en-GB" altLang="sr-Latn-RS" sz="2400" dirty="0">
                <a:latin typeface="Tele-GroteskNor"/>
              </a:rPr>
              <a:t> </a:t>
            </a:r>
            <a:r>
              <a:rPr lang="en-GB" altLang="sr-Latn-RS" sz="2400" dirty="0" err="1">
                <a:latin typeface="Tele-GroteskNor"/>
              </a:rPr>
              <a:t>kod</a:t>
            </a:r>
            <a:r>
              <a:rPr lang="en-GB" altLang="sr-Latn-RS" sz="2400" dirty="0">
                <a:latin typeface="Tele-GroteskNor"/>
              </a:rPr>
              <a:t> </a:t>
            </a:r>
            <a:r>
              <a:rPr lang="en-GB" altLang="sr-Latn-RS" sz="2400" dirty="0" err="1">
                <a:latin typeface="Tele-GroteskNor"/>
              </a:rPr>
              <a:t>koga</a:t>
            </a:r>
            <a:r>
              <a:rPr lang="en-GB" altLang="sr-Latn-RS" sz="2400" dirty="0">
                <a:latin typeface="Tele-GroteskNor"/>
              </a:rPr>
              <a:t> </a:t>
            </a:r>
            <a:r>
              <a:rPr lang="en-GB" altLang="sr-Latn-RS" sz="2400" dirty="0" err="1">
                <a:latin typeface="Tele-GroteskNor"/>
              </a:rPr>
              <a:t>zbog</a:t>
            </a:r>
            <a:r>
              <a:rPr lang="en-GB" altLang="sr-Latn-RS" sz="2400" dirty="0">
                <a:latin typeface="Tele-GroteskNor"/>
              </a:rPr>
              <a:t> </a:t>
            </a:r>
            <a:r>
              <a:rPr lang="en-GB" altLang="sr-Latn-RS" sz="2400" dirty="0" err="1">
                <a:latin typeface="Tele-GroteskNor"/>
              </a:rPr>
              <a:t>gospodarskih</a:t>
            </a:r>
            <a:r>
              <a:rPr lang="en-GB" altLang="sr-Latn-RS" sz="2400" dirty="0">
                <a:latin typeface="Tele-GroteskNor"/>
              </a:rPr>
              <a:t>, </a:t>
            </a:r>
            <a:r>
              <a:rPr lang="en-GB" altLang="sr-Latn-RS" sz="2400" dirty="0" err="1">
                <a:latin typeface="Tele-GroteskNor"/>
              </a:rPr>
              <a:t>tehnoloških</a:t>
            </a:r>
            <a:r>
              <a:rPr lang="en-GB" altLang="sr-Latn-RS" sz="2400" dirty="0">
                <a:latin typeface="Tele-GroteskNor"/>
              </a:rPr>
              <a:t> </a:t>
            </a:r>
            <a:r>
              <a:rPr lang="en-GB" altLang="sr-Latn-RS" sz="2400" dirty="0" err="1">
                <a:latin typeface="Tele-GroteskNor"/>
              </a:rPr>
              <a:t>i</a:t>
            </a:r>
            <a:r>
              <a:rPr lang="en-GB" altLang="sr-Latn-RS" sz="2400" dirty="0">
                <a:latin typeface="Tele-GroteskNor"/>
              </a:rPr>
              <a:t> </a:t>
            </a:r>
            <a:r>
              <a:rPr lang="en-GB" altLang="sr-Latn-RS" sz="2400" dirty="0" err="1">
                <a:latin typeface="Tele-GroteskNor"/>
              </a:rPr>
              <a:t>organizacijskih</a:t>
            </a:r>
            <a:r>
              <a:rPr lang="en-GB" altLang="sr-Latn-RS" sz="2400" dirty="0">
                <a:latin typeface="Tele-GroteskNor"/>
              </a:rPr>
              <a:t> </a:t>
            </a:r>
            <a:r>
              <a:rPr lang="en-GB" altLang="sr-Latn-RS" sz="2400" dirty="0" err="1">
                <a:latin typeface="Tele-GroteskNor"/>
              </a:rPr>
              <a:t>razloga</a:t>
            </a:r>
            <a:r>
              <a:rPr lang="en-GB" altLang="sr-Latn-RS" sz="2400" dirty="0">
                <a:latin typeface="Tele-GroteskNor"/>
              </a:rPr>
              <a:t> </a:t>
            </a:r>
            <a:r>
              <a:rPr lang="en-GB" altLang="sr-Latn-RS" sz="2400" dirty="0" err="1">
                <a:latin typeface="Tele-GroteskNor"/>
              </a:rPr>
              <a:t>prestaje</a:t>
            </a:r>
            <a:r>
              <a:rPr lang="en-GB" altLang="sr-Latn-RS" sz="2400" dirty="0">
                <a:latin typeface="Tele-GroteskNor"/>
              </a:rPr>
              <a:t> </a:t>
            </a:r>
            <a:r>
              <a:rPr lang="en-GB" altLang="sr-Latn-RS" sz="2400" dirty="0" err="1">
                <a:latin typeface="Tele-GroteskNor"/>
              </a:rPr>
              <a:t>potreba</a:t>
            </a:r>
            <a:r>
              <a:rPr lang="en-GB" altLang="sr-Latn-RS" sz="2400" dirty="0">
                <a:latin typeface="Tele-GroteskNor"/>
              </a:rPr>
              <a:t> </a:t>
            </a:r>
            <a:r>
              <a:rPr lang="en-GB" altLang="sr-Latn-RS" sz="2400" dirty="0" err="1">
                <a:latin typeface="Tele-GroteskNor"/>
              </a:rPr>
              <a:t>za</a:t>
            </a:r>
            <a:r>
              <a:rPr lang="en-GB" altLang="sr-Latn-RS" sz="2400" dirty="0">
                <a:latin typeface="Tele-GroteskNor"/>
              </a:rPr>
              <a:t> </a:t>
            </a:r>
            <a:r>
              <a:rPr lang="en-GB" altLang="sr-Latn-RS" sz="2400" dirty="0" err="1">
                <a:latin typeface="Tele-GroteskNor"/>
              </a:rPr>
              <a:t>zaposlenikom</a:t>
            </a:r>
            <a:r>
              <a:rPr lang="en-GB" altLang="sr-Latn-RS" sz="2400" dirty="0">
                <a:latin typeface="Tele-GroteskNor"/>
              </a:rPr>
              <a:t>, </a:t>
            </a:r>
            <a:r>
              <a:rPr lang="en-GB" altLang="sr-Latn-RS" sz="2400" u="sng" dirty="0" err="1">
                <a:latin typeface="Tele-GroteskNor"/>
              </a:rPr>
              <a:t>osigurat</a:t>
            </a:r>
            <a:r>
              <a:rPr lang="en-GB" altLang="sr-Latn-RS" sz="2400" u="sng" dirty="0">
                <a:latin typeface="Tele-GroteskNor"/>
              </a:rPr>
              <a:t> </a:t>
            </a:r>
            <a:r>
              <a:rPr lang="en-GB" altLang="sr-Latn-RS" sz="2400" u="sng" dirty="0" err="1">
                <a:latin typeface="Tele-GroteskNor"/>
              </a:rPr>
              <a:t>će</a:t>
            </a:r>
            <a:r>
              <a:rPr lang="en-GB" altLang="sr-Latn-RS" sz="2400" u="sng" dirty="0">
                <a:latin typeface="Tele-GroteskNor"/>
              </a:rPr>
              <a:t> </a:t>
            </a:r>
            <a:r>
              <a:rPr lang="en-GB" altLang="sr-Latn-RS" sz="2400" u="sng" dirty="0" err="1">
                <a:latin typeface="Tele-GroteskNor"/>
              </a:rPr>
              <a:t>mogućnost</a:t>
            </a:r>
            <a:r>
              <a:rPr lang="en-GB" altLang="sr-Latn-RS" sz="2400" u="sng" dirty="0">
                <a:latin typeface="Tele-GroteskNor"/>
              </a:rPr>
              <a:t> </a:t>
            </a:r>
            <a:r>
              <a:rPr lang="en-GB" altLang="sr-Latn-RS" sz="2400" u="sng" dirty="0" err="1">
                <a:latin typeface="Tele-GroteskNor"/>
              </a:rPr>
              <a:t>prekvalifikacije</a:t>
            </a:r>
            <a:r>
              <a:rPr lang="en-GB" altLang="sr-Latn-RS" sz="2400" u="sng" dirty="0">
                <a:latin typeface="Tele-GroteskNor"/>
              </a:rPr>
              <a:t> </a:t>
            </a:r>
            <a:r>
              <a:rPr lang="en-GB" altLang="sr-Latn-RS" sz="2400" u="sng" dirty="0" err="1">
                <a:latin typeface="Tele-GroteskNor"/>
              </a:rPr>
              <a:t>ili</a:t>
            </a:r>
            <a:r>
              <a:rPr lang="en-GB" altLang="sr-Latn-RS" sz="2400" u="sng" dirty="0">
                <a:latin typeface="Tele-GroteskNor"/>
              </a:rPr>
              <a:t> </a:t>
            </a:r>
            <a:r>
              <a:rPr lang="en-GB" altLang="sr-Latn-RS" sz="2400" u="sng" dirty="0" err="1">
                <a:latin typeface="Tele-GroteskNor"/>
              </a:rPr>
              <a:t>dokvalifikacije</a:t>
            </a:r>
            <a:r>
              <a:rPr lang="en-GB" altLang="sr-Latn-RS" sz="2400" u="sng" dirty="0">
                <a:latin typeface="Tele-GroteskNor"/>
              </a:rPr>
              <a:t> </a:t>
            </a:r>
            <a:r>
              <a:rPr lang="en-GB" altLang="sr-Latn-RS" sz="2400" u="sng" dirty="0" err="1">
                <a:latin typeface="Tele-GroteskNor"/>
              </a:rPr>
              <a:t>za</a:t>
            </a:r>
            <a:r>
              <a:rPr lang="en-GB" altLang="sr-Latn-RS" sz="2400" u="sng" dirty="0">
                <a:latin typeface="Tele-GroteskNor"/>
              </a:rPr>
              <a:t> </a:t>
            </a:r>
            <a:r>
              <a:rPr lang="en-GB" altLang="sr-Latn-RS" sz="2400" u="sng" dirty="0" err="1">
                <a:latin typeface="Tele-GroteskNor"/>
              </a:rPr>
              <a:t>srodno</a:t>
            </a:r>
            <a:r>
              <a:rPr lang="en-GB" altLang="sr-Latn-RS" sz="2400" u="sng" dirty="0">
                <a:latin typeface="Tele-GroteskNor"/>
              </a:rPr>
              <a:t> </a:t>
            </a:r>
            <a:r>
              <a:rPr lang="en-GB" altLang="sr-Latn-RS" sz="2400" u="sng" dirty="0" err="1">
                <a:latin typeface="Tele-GroteskNor"/>
              </a:rPr>
              <a:t>zanimanje</a:t>
            </a:r>
            <a:r>
              <a:rPr lang="en-GB" altLang="sr-Latn-RS" sz="2400" u="sng" dirty="0">
                <a:latin typeface="Tele-GroteskNor"/>
              </a:rPr>
              <a:t> </a:t>
            </a:r>
            <a:r>
              <a:rPr lang="en-GB" altLang="sr-Latn-RS" sz="2400" u="sng" dirty="0" err="1">
                <a:latin typeface="Tele-GroteskNor"/>
              </a:rPr>
              <a:t>prema</a:t>
            </a:r>
            <a:r>
              <a:rPr lang="en-GB" altLang="sr-Latn-RS" sz="2400" u="sng" dirty="0">
                <a:latin typeface="Tele-GroteskNor"/>
              </a:rPr>
              <a:t> </a:t>
            </a:r>
            <a:r>
              <a:rPr lang="en-GB" altLang="sr-Latn-RS" sz="2400" u="sng" dirty="0" err="1">
                <a:latin typeface="Tele-GroteskNor"/>
              </a:rPr>
              <a:t>iskazanim</a:t>
            </a:r>
            <a:r>
              <a:rPr lang="en-GB" altLang="sr-Latn-RS" sz="2400" u="sng" dirty="0">
                <a:latin typeface="Tele-GroteskNor"/>
              </a:rPr>
              <a:t> </a:t>
            </a:r>
            <a:r>
              <a:rPr lang="en-GB" altLang="sr-Latn-RS" sz="2400" u="sng" dirty="0" err="1">
                <a:latin typeface="Tele-GroteskNor"/>
              </a:rPr>
              <a:t>potrebama</a:t>
            </a:r>
            <a:r>
              <a:rPr lang="en-GB" altLang="sr-Latn-RS" sz="2400" u="sng" dirty="0">
                <a:latin typeface="Tele-GroteskNor"/>
              </a:rPr>
              <a:t> </a:t>
            </a:r>
            <a:r>
              <a:rPr lang="en-GB" altLang="sr-Latn-RS" sz="2400" u="sng" dirty="0" err="1">
                <a:latin typeface="Tele-GroteskNor"/>
              </a:rPr>
              <a:t>sustava</a:t>
            </a:r>
            <a:r>
              <a:rPr lang="en-GB" altLang="sr-Latn-RS" sz="2400" u="sng" dirty="0">
                <a:latin typeface="Tele-GroteskNor"/>
              </a:rPr>
              <a:t> </a:t>
            </a:r>
            <a:r>
              <a:rPr lang="en-GB" altLang="sr-Latn-RS" sz="2400" u="sng" dirty="0" err="1">
                <a:latin typeface="Tele-GroteskNor"/>
              </a:rPr>
              <a:t>osnovnoškolskog</a:t>
            </a:r>
            <a:r>
              <a:rPr lang="en-GB" altLang="sr-Latn-RS" sz="2400" u="sng" dirty="0">
                <a:latin typeface="Tele-GroteskNor"/>
              </a:rPr>
              <a:t> </a:t>
            </a:r>
            <a:r>
              <a:rPr lang="en-GB" altLang="sr-Latn-RS" sz="2400" u="sng" dirty="0" err="1">
                <a:latin typeface="Tele-GroteskNor"/>
              </a:rPr>
              <a:t>obrazovanja</a:t>
            </a:r>
            <a:r>
              <a:rPr lang="en-GB" altLang="sr-Latn-RS" sz="2400" u="sng" dirty="0">
                <a:latin typeface="Tele-GroteskNor"/>
              </a:rPr>
              <a:t> </a:t>
            </a:r>
            <a:r>
              <a:rPr lang="en-GB" altLang="sr-Latn-RS" sz="2400" u="sng" dirty="0" err="1">
                <a:latin typeface="Tele-GroteskNor"/>
              </a:rPr>
              <a:t>i</a:t>
            </a:r>
            <a:r>
              <a:rPr lang="en-GB" altLang="sr-Latn-RS" sz="2400" u="sng" dirty="0">
                <a:latin typeface="Tele-GroteskNor"/>
              </a:rPr>
              <a:t> </a:t>
            </a:r>
            <a:r>
              <a:rPr lang="en-GB" altLang="sr-Latn-RS" sz="2400" u="sng" dirty="0" err="1">
                <a:latin typeface="Tele-GroteskNor"/>
              </a:rPr>
              <a:t>obvezama</a:t>
            </a:r>
            <a:r>
              <a:rPr lang="en-GB" altLang="sr-Latn-RS" sz="2400" u="sng" dirty="0">
                <a:latin typeface="Tele-GroteskNor"/>
              </a:rPr>
              <a:t> </a:t>
            </a:r>
            <a:r>
              <a:rPr lang="en-GB" altLang="sr-Latn-RS" sz="2400" u="sng" dirty="0" err="1">
                <a:latin typeface="Tele-GroteskNor"/>
              </a:rPr>
              <a:t>iz</a:t>
            </a:r>
            <a:r>
              <a:rPr lang="en-GB" altLang="sr-Latn-RS" sz="2400" u="sng" dirty="0">
                <a:latin typeface="Tele-GroteskNor"/>
              </a:rPr>
              <a:t> </a:t>
            </a:r>
            <a:r>
              <a:rPr lang="en-GB" altLang="sr-Latn-RS" sz="2400" u="sng" dirty="0" err="1">
                <a:latin typeface="Tele-GroteskNor"/>
              </a:rPr>
              <a:t>programa</a:t>
            </a:r>
            <a:r>
              <a:rPr lang="en-GB" altLang="sr-Latn-RS" sz="2400" u="sng" dirty="0">
                <a:latin typeface="Tele-GroteskNor"/>
              </a:rPr>
              <a:t> </a:t>
            </a:r>
            <a:r>
              <a:rPr lang="en-GB" altLang="sr-Latn-RS" sz="2400" u="sng" dirty="0" err="1">
                <a:latin typeface="Tele-GroteskNor"/>
              </a:rPr>
              <a:t>zbrinjavanja</a:t>
            </a:r>
            <a:r>
              <a:rPr lang="en-GB" altLang="sr-Latn-RS" sz="2400" u="sng" dirty="0">
                <a:latin typeface="Tele-GroteskNor"/>
              </a:rPr>
              <a:t> </a:t>
            </a:r>
            <a:r>
              <a:rPr lang="en-GB" altLang="sr-Latn-RS" sz="2400" u="sng" dirty="0" err="1">
                <a:latin typeface="Tele-GroteskNor"/>
              </a:rPr>
              <a:t>viška</a:t>
            </a:r>
            <a:r>
              <a:rPr lang="en-GB" altLang="sr-Latn-RS" sz="2400" u="sng" dirty="0">
                <a:latin typeface="Tele-GroteskNor"/>
              </a:rPr>
              <a:t> </a:t>
            </a:r>
            <a:r>
              <a:rPr lang="en-GB" altLang="sr-Latn-RS" sz="2400" u="sng" dirty="0" err="1">
                <a:latin typeface="Tele-GroteskNor"/>
              </a:rPr>
              <a:t>zaposlenika</a:t>
            </a:r>
            <a:r>
              <a:rPr lang="en-GB" altLang="sr-Latn-RS" sz="2400" u="sng" dirty="0">
                <a:latin typeface="Tele-GroteskNor"/>
              </a:rPr>
              <a:t>, pod </a:t>
            </a:r>
            <a:r>
              <a:rPr lang="en-GB" altLang="sr-Latn-RS" sz="2400" u="sng" dirty="0" err="1">
                <a:latin typeface="Tele-GroteskNor"/>
              </a:rPr>
              <a:t>uvjetom</a:t>
            </a:r>
            <a:r>
              <a:rPr lang="en-GB" altLang="sr-Latn-RS" sz="2400" u="sng" dirty="0">
                <a:latin typeface="Tele-GroteskNor"/>
              </a:rPr>
              <a:t> da </a:t>
            </a:r>
            <a:r>
              <a:rPr lang="en-GB" altLang="sr-Latn-RS" sz="2400" u="sng" dirty="0" err="1">
                <a:latin typeface="Tele-GroteskNor"/>
              </a:rPr>
              <a:t>zaposlenik</a:t>
            </a:r>
            <a:r>
              <a:rPr lang="en-GB" altLang="sr-Latn-RS" sz="2400" u="sng" dirty="0">
                <a:latin typeface="Tele-GroteskNor"/>
              </a:rPr>
              <a:t> </a:t>
            </a:r>
            <a:r>
              <a:rPr lang="en-GB" altLang="sr-Latn-RS" sz="2400" u="sng" dirty="0" err="1">
                <a:latin typeface="Tele-GroteskNor"/>
              </a:rPr>
              <a:t>na</a:t>
            </a:r>
            <a:r>
              <a:rPr lang="en-GB" altLang="sr-Latn-RS" sz="2400" u="sng" dirty="0">
                <a:latin typeface="Tele-GroteskNor"/>
              </a:rPr>
              <a:t> </a:t>
            </a:r>
            <a:r>
              <a:rPr lang="en-GB" altLang="sr-Latn-RS" sz="2400" u="sng" dirty="0" err="1">
                <a:latin typeface="Tele-GroteskNor"/>
              </a:rPr>
              <a:t>isto</a:t>
            </a:r>
            <a:r>
              <a:rPr lang="en-GB" altLang="sr-Latn-RS" sz="2400" u="sng" dirty="0">
                <a:latin typeface="Tele-GroteskNor"/>
              </a:rPr>
              <a:t> </a:t>
            </a:r>
            <a:r>
              <a:rPr lang="en-GB" altLang="sr-Latn-RS" sz="2400" u="sng" dirty="0" err="1">
                <a:latin typeface="Tele-GroteskNor"/>
              </a:rPr>
              <a:t>pristaje</a:t>
            </a:r>
            <a:r>
              <a:rPr lang="en-GB" altLang="sr-Latn-RS" sz="2400" u="sng" dirty="0">
                <a:latin typeface="Tele-GroteskNor"/>
              </a:rPr>
              <a:t>. </a:t>
            </a:r>
            <a:r>
              <a:rPr lang="en-GB" altLang="sr-Latn-RS" sz="2400" b="1" dirty="0">
                <a:latin typeface="Tele-GroteskNor"/>
              </a:rPr>
              <a:t>( </a:t>
            </a:r>
            <a:r>
              <a:rPr lang="en-GB" altLang="sr-Latn-RS" sz="2400" b="1" dirty="0" err="1">
                <a:latin typeface="Tele-GroteskNor"/>
              </a:rPr>
              <a:t>čl</a:t>
            </a:r>
            <a:r>
              <a:rPr lang="en-GB" altLang="sr-Latn-RS" sz="2400" b="1" dirty="0">
                <a:latin typeface="Tele-GroteskNor"/>
              </a:rPr>
              <a:t>. </a:t>
            </a:r>
            <a:r>
              <a:rPr lang="en-GB" altLang="sr-Latn-RS" sz="2400" b="1" dirty="0" err="1">
                <a:latin typeface="Tele-GroteskNor"/>
              </a:rPr>
              <a:t>st.</a:t>
            </a:r>
            <a:r>
              <a:rPr lang="en-GB" altLang="sr-Latn-RS" sz="2400" b="1" dirty="0">
                <a:latin typeface="Tele-GroteskNor"/>
              </a:rPr>
              <a:t> 3. GKU).</a:t>
            </a:r>
          </a:p>
        </p:txBody>
      </p:sp>
      <p:sp>
        <p:nvSpPr>
          <p:cNvPr id="7" name="Rectangle 4"/>
          <p:cNvSpPr txBox="1">
            <a:spLocks/>
          </p:cNvSpPr>
          <p:nvPr/>
        </p:nvSpPr>
        <p:spPr bwMode="gray">
          <a:xfrm>
            <a:off x="304794" y="3851081"/>
            <a:ext cx="11713029" cy="2337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Tele-GroteskFet" pitchFamily="2" charset="0"/>
                <a:ea typeface="+mn-ea"/>
                <a:cs typeface="+mn-cs"/>
              </a:defRPr>
            </a:lvl1pPr>
            <a:lvl2pPr marL="1588" indent="455613" algn="l" defTabSz="457200" rtl="0" eaLnBrk="0" fontAlgn="base" hangingPunct="0">
              <a:lnSpc>
                <a:spcPct val="90000"/>
              </a:lnSpc>
              <a:spcBef>
                <a:spcPct val="25000"/>
              </a:spcBef>
              <a:spcAft>
                <a:spcPct val="0"/>
              </a:spcAft>
              <a:buClr>
                <a:schemeClr val="tx2"/>
              </a:buClr>
              <a:buFont typeface="Wingdings" panose="05000000000000000000" pitchFamily="2" charset="2"/>
              <a:defRPr kern="1200">
                <a:solidFill>
                  <a:schemeClr val="tx1"/>
                </a:solidFill>
                <a:latin typeface="+mn-lt"/>
                <a:ea typeface="+mn-ea"/>
                <a:cs typeface="+mn-cs"/>
              </a:defRPr>
            </a:lvl2pPr>
            <a:lvl3pPr marL="179388" indent="-176213"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3pPr>
            <a:lvl4pPr marL="352425" indent="-1714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4pPr>
            <a:lvl5pPr marL="538163" indent="-184150" algn="l" defTabSz="457200" rtl="0" eaLnBrk="0" fontAlgn="base" hangingPunct="0">
              <a:lnSpc>
                <a:spcPct val="90000"/>
              </a:lnSpc>
              <a:spcBef>
                <a:spcPct val="25000"/>
              </a:spcBef>
              <a:spcAft>
                <a:spcPct val="0"/>
              </a:spcAft>
              <a:buClr>
                <a:schemeClr val="tx2"/>
              </a:buClr>
              <a:buSzPct val="75000"/>
              <a:buFont typeface="Wingdings" pitchFamily="2" charset="2"/>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4488" lvl="1" indent="-342900" algn="just" eaLnBrk="1" hangingPunct="1">
              <a:buClr>
                <a:srgbClr val="ED1C24"/>
              </a:buClr>
              <a:buFont typeface="Arial" panose="020B0604020202020204" pitchFamily="34" charset="0"/>
              <a:buChar char="•"/>
              <a:defRPr/>
            </a:pPr>
            <a:r>
              <a:rPr lang="pl-PL" altLang="sr-Latn-RS" sz="2400" dirty="0">
                <a:latin typeface="Tele-GroteskNor"/>
              </a:rPr>
              <a:t>Zaposlenik kojem se otkazuje ugovor o radu kao tehnološkom višku, ima pravo biti uvršten na evidencijsku listu koju vodi povjerenstvo za viškove i manjkove pri nadležnom uredu državne uprave, odnoso pri Gradskom uredu Grada Zagreba. </a:t>
            </a:r>
          </a:p>
          <a:p>
            <a:pPr marL="344488" lvl="1" indent="-342900" eaLnBrk="1" hangingPunct="1">
              <a:buClr>
                <a:srgbClr val="ED1C24"/>
              </a:buClr>
              <a:buFont typeface="Arial" panose="020B0604020202020204" pitchFamily="34" charset="0"/>
              <a:buChar char="•"/>
              <a:defRPr/>
            </a:pPr>
            <a:endParaRPr lang="pl-PL" altLang="sr-Latn-RS" sz="2200" dirty="0">
              <a:latin typeface="Tele-GroteskNor"/>
            </a:endParaRPr>
          </a:p>
        </p:txBody>
      </p:sp>
    </p:spTree>
    <p:extLst>
      <p:ext uri="{BB962C8B-B14F-4D97-AF65-F5344CB8AC3E}">
        <p14:creationId xmlns:p14="http://schemas.microsoft.com/office/powerpoint/2010/main" val="2886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15"/>
          <p:cNvSpPr txBox="1">
            <a:spLocks noChangeArrowheads="1"/>
          </p:cNvSpPr>
          <p:nvPr/>
        </p:nvSpPr>
        <p:spPr bwMode="gray">
          <a:xfrm>
            <a:off x="304799" y="333375"/>
            <a:ext cx="11558329"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defTabSz="457200" rtl="0" eaLnBrk="0" fontAlgn="base" hangingPunct="0">
              <a:lnSpc>
                <a:spcPct val="90000"/>
              </a:lnSpc>
              <a:spcBef>
                <a:spcPct val="0"/>
              </a:spcBef>
              <a:spcAft>
                <a:spcPct val="0"/>
              </a:spcAft>
              <a:defRPr lang="de-DE" sz="3000" kern="1200" dirty="0">
                <a:solidFill>
                  <a:schemeClr val="tx2"/>
                </a:solidFill>
                <a:latin typeface="Tele-GroteskUlt" pitchFamily="2" charset="0"/>
                <a:ea typeface="TeleGrotesk Headline Ultra" pitchFamily="2" charset="0"/>
                <a:cs typeface="TeleGrotesk Headline Ultra"/>
              </a:defRPr>
            </a:lvl1pPr>
            <a:lvl2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2pPr>
            <a:lvl3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3pPr>
            <a:lvl4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4pPr>
            <a:lvl5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5pPr>
            <a:lvl6pPr marL="457200" algn="l" defTabSz="457200" rtl="0" fontAlgn="base">
              <a:lnSpc>
                <a:spcPct val="90000"/>
              </a:lnSpc>
              <a:spcBef>
                <a:spcPct val="0"/>
              </a:spcBef>
              <a:spcAft>
                <a:spcPct val="0"/>
              </a:spcAft>
              <a:defRPr sz="3000">
                <a:solidFill>
                  <a:schemeClr val="tx2"/>
                </a:solidFill>
                <a:latin typeface="Tele-GroteskUlt" pitchFamily="2" charset="0"/>
              </a:defRPr>
            </a:lvl6pPr>
            <a:lvl7pPr marL="914400" algn="l" defTabSz="457200" rtl="0" fontAlgn="base">
              <a:lnSpc>
                <a:spcPct val="90000"/>
              </a:lnSpc>
              <a:spcBef>
                <a:spcPct val="0"/>
              </a:spcBef>
              <a:spcAft>
                <a:spcPct val="0"/>
              </a:spcAft>
              <a:defRPr sz="3000">
                <a:solidFill>
                  <a:schemeClr val="tx2"/>
                </a:solidFill>
                <a:latin typeface="Tele-GroteskUlt" pitchFamily="2" charset="0"/>
              </a:defRPr>
            </a:lvl7pPr>
            <a:lvl8pPr marL="1371600" algn="l" defTabSz="457200" rtl="0" fontAlgn="base">
              <a:lnSpc>
                <a:spcPct val="90000"/>
              </a:lnSpc>
              <a:spcBef>
                <a:spcPct val="0"/>
              </a:spcBef>
              <a:spcAft>
                <a:spcPct val="0"/>
              </a:spcAft>
              <a:defRPr sz="3000">
                <a:solidFill>
                  <a:schemeClr val="tx2"/>
                </a:solidFill>
                <a:latin typeface="Tele-GroteskUlt" pitchFamily="2" charset="0"/>
              </a:defRPr>
            </a:lvl8pPr>
            <a:lvl9pPr marL="1828800" algn="l" defTabSz="457200" rtl="0" fontAlgn="base">
              <a:lnSpc>
                <a:spcPct val="90000"/>
              </a:lnSpc>
              <a:spcBef>
                <a:spcPct val="0"/>
              </a:spcBef>
              <a:spcAft>
                <a:spcPct val="0"/>
              </a:spcAft>
              <a:defRPr sz="3000">
                <a:solidFill>
                  <a:schemeClr val="tx2"/>
                </a:solidFill>
                <a:latin typeface="Tele-GroteskUlt" pitchFamily="2" charset="0"/>
              </a:defRPr>
            </a:lvl9pPr>
          </a:lstStyle>
          <a:p>
            <a:pPr eaLnBrk="1" hangingPunct="1"/>
            <a:r>
              <a:rPr lang="pl-PL" altLang="sr-Latn-RS">
                <a:solidFill>
                  <a:srgbClr val="77787B"/>
                </a:solidFill>
                <a:cs typeface="TeleGrotesk Headline Ultra" pitchFamily="2" charset="0"/>
              </a:rPr>
              <a:t>DUŽNOST ŠKOLE KAO POSLODAVCA</a:t>
            </a:r>
            <a:endParaRPr lang="hr-HR" altLang="sr-Latn-RS" dirty="0" smtClean="0">
              <a:solidFill>
                <a:srgbClr val="77787B"/>
              </a:solidFill>
              <a:cs typeface="TeleGrotesk Headline Ultra" pitchFamily="2" charset="0"/>
            </a:endParaRPr>
          </a:p>
        </p:txBody>
      </p:sp>
      <p:sp>
        <p:nvSpPr>
          <p:cNvPr id="36" name="AutoShape 4"/>
          <p:cNvSpPr>
            <a:spLocks noChangeArrowheads="1"/>
          </p:cNvSpPr>
          <p:nvPr/>
        </p:nvSpPr>
        <p:spPr bwMode="auto">
          <a:xfrm rot="10800000">
            <a:off x="1371021" y="1814351"/>
            <a:ext cx="1192212" cy="176212"/>
          </a:xfrm>
          <a:prstGeom prst="triangle">
            <a:avLst>
              <a:gd name="adj" fmla="val 50000"/>
            </a:avLst>
          </a:prstGeom>
          <a:solidFill>
            <a:srgbClr val="ED1C24"/>
          </a:solidFill>
          <a:ln>
            <a:noFill/>
          </a:ln>
        </p:spPr>
        <p:txBody>
          <a:bodyPr wrap="none" anchor="ctr"/>
          <a:lstStyle>
            <a:lvl1pPr eaLnBrk="0" hangingPunct="0">
              <a:lnSpc>
                <a:spcPct val="90000"/>
              </a:lnSpc>
              <a:spcBef>
                <a:spcPct val="25000"/>
              </a:spcBef>
              <a:defRPr>
                <a:solidFill>
                  <a:schemeClr val="tx1"/>
                </a:solidFill>
                <a:latin typeface="Tele-GroteskFet" pitchFamily="2" charset="0"/>
              </a:defRPr>
            </a:lvl1pPr>
            <a:lvl2pPr marL="742950" indent="-285750" eaLnBrk="0" hangingPunct="0">
              <a:lnSpc>
                <a:spcPct val="90000"/>
              </a:lnSpc>
              <a:spcBef>
                <a:spcPct val="25000"/>
              </a:spcBef>
              <a:defRPr>
                <a:solidFill>
                  <a:schemeClr val="tx1"/>
                </a:solidFill>
                <a:latin typeface="Tele-GroteskNor" pitchFamily="2" charset="0"/>
              </a:defRPr>
            </a:lvl2pPr>
            <a:lvl3pPr marL="1143000" indent="-2286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marL="0" marR="0" lvl="0" indent="0" defTabSz="457200" eaLnBrk="1" fontAlgn="base" latinLnBrk="0" hangingPunct="1">
              <a:lnSpc>
                <a:spcPts val="1800"/>
              </a:lnSpc>
              <a:spcBef>
                <a:spcPct val="50000"/>
              </a:spcBef>
              <a:spcAft>
                <a:spcPct val="0"/>
              </a:spcAft>
              <a:buClr>
                <a:srgbClr val="E20074"/>
              </a:buClr>
              <a:buSzPct val="75000"/>
              <a:buFont typeface="Wingdings" panose="05000000000000000000" pitchFamily="2" charset="2"/>
              <a:buNone/>
              <a:tabLst/>
              <a:defRPr/>
            </a:pPr>
            <a:endParaRPr kumimoji="0" lang="en-US" altLang="sr-Latn-RS" sz="1800" b="0" i="0" u="none" strike="noStrike" kern="0" cap="none" spc="0" normalizeH="0" baseline="0" noProof="0" smtClean="0">
              <a:ln>
                <a:noFill/>
              </a:ln>
              <a:solidFill>
                <a:srgbClr val="000000"/>
              </a:solidFill>
              <a:effectLst/>
              <a:uLnTx/>
              <a:uFillTx/>
              <a:latin typeface="Tele-GroteskFet" pitchFamily="2" charset="0"/>
            </a:endParaRPr>
          </a:p>
        </p:txBody>
      </p:sp>
      <p:sp>
        <p:nvSpPr>
          <p:cNvPr id="37" name="Rectangle 5"/>
          <p:cNvSpPr>
            <a:spLocks noChangeArrowheads="1"/>
          </p:cNvSpPr>
          <p:nvPr/>
        </p:nvSpPr>
        <p:spPr bwMode="auto">
          <a:xfrm>
            <a:off x="304798" y="1066014"/>
            <a:ext cx="11483891" cy="522674"/>
          </a:xfrm>
          <a:prstGeom prst="rect">
            <a:avLst/>
          </a:prstGeom>
          <a:solidFill>
            <a:srgbClr val="FFFFFF"/>
          </a:solidFill>
          <a:ln w="38100" algn="ctr">
            <a:solidFill>
              <a:srgbClr val="ED1C24"/>
            </a:solidFill>
            <a:miter lim="800000"/>
            <a:headEnd/>
            <a:tailEnd/>
          </a:ln>
        </p:spPr>
        <p:txBody>
          <a:bodyPr lIns="144000" tIns="144000" rIns="144000"/>
          <a:lstStyle>
            <a:lvl1pPr eaLnBrk="0" hangingPunct="0">
              <a:lnSpc>
                <a:spcPct val="90000"/>
              </a:lnSpc>
              <a:spcBef>
                <a:spcPct val="25000"/>
              </a:spcBef>
              <a:defRPr>
                <a:solidFill>
                  <a:schemeClr val="tx1"/>
                </a:solidFill>
                <a:latin typeface="Tele-GroteskFet" pitchFamily="2" charset="0"/>
              </a:defRPr>
            </a:lvl1pPr>
            <a:lvl2pPr marL="742950" indent="-285750" eaLnBrk="0" hangingPunct="0">
              <a:lnSpc>
                <a:spcPct val="90000"/>
              </a:lnSpc>
              <a:spcBef>
                <a:spcPct val="25000"/>
              </a:spcBef>
              <a:defRPr>
                <a:solidFill>
                  <a:schemeClr val="tx1"/>
                </a:solidFill>
                <a:latin typeface="Tele-GroteskNor" pitchFamily="2" charset="0"/>
              </a:defRPr>
            </a:lvl2pPr>
            <a:lvl3pPr marL="1143000" indent="-2286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lvl="0" eaLnBrk="1" fontAlgn="base" hangingPunct="1">
              <a:spcBef>
                <a:spcPct val="0"/>
              </a:spcBef>
              <a:spcAft>
                <a:spcPct val="0"/>
              </a:spcAft>
              <a:defRPr/>
            </a:pPr>
            <a:r>
              <a:rPr lang="pl-PL" altLang="sr-Latn-RS" sz="2000" kern="0">
                <a:solidFill>
                  <a:srgbClr val="ED1C24"/>
                </a:solidFill>
              </a:rPr>
              <a:t>Prema </a:t>
            </a:r>
            <a:r>
              <a:rPr lang="pl-PL" altLang="sr-Latn-RS" sz="2000" b="1" kern="0">
                <a:solidFill>
                  <a:srgbClr val="ED1C24"/>
                </a:solidFill>
              </a:rPr>
              <a:t>čl. 107. st. 5. ZOOOSŠ-a </a:t>
            </a:r>
            <a:r>
              <a:rPr lang="pl-PL" altLang="sr-Latn-RS" sz="2000" kern="0">
                <a:solidFill>
                  <a:srgbClr val="ED1C24"/>
                </a:solidFill>
              </a:rPr>
              <a:t>između ostalog propisano je:</a:t>
            </a:r>
            <a:endParaRPr lang="pl-PL" altLang="sr-Latn-RS" sz="2000" kern="0" dirty="0">
              <a:solidFill>
                <a:srgbClr val="ED1C24"/>
              </a:solidFill>
            </a:endParaRPr>
          </a:p>
        </p:txBody>
      </p:sp>
      <p:sp>
        <p:nvSpPr>
          <p:cNvPr id="14" name="Rectangle 6"/>
          <p:cNvSpPr>
            <a:spLocks noChangeArrowheads="1"/>
          </p:cNvSpPr>
          <p:nvPr/>
        </p:nvSpPr>
        <p:spPr bwMode="auto">
          <a:xfrm>
            <a:off x="304799" y="2070923"/>
            <a:ext cx="11507944" cy="1408491"/>
          </a:xfrm>
          <a:prstGeom prst="rect">
            <a:avLst/>
          </a:prstGeom>
          <a:solidFill>
            <a:srgbClr val="FFFFFF"/>
          </a:solidFill>
          <a:ln w="38100" algn="ctr">
            <a:solidFill>
              <a:srgbClr val="ED1C24"/>
            </a:solidFill>
            <a:miter lim="800000"/>
            <a:headEnd/>
            <a:tailEnd/>
          </a:ln>
        </p:spPr>
        <p:txBody>
          <a:bodyPr lIns="144000" tIns="540000" rIns="144000"/>
          <a:lstStyle>
            <a:lvl1pPr marL="342900" indent="-342900" eaLnBrk="0" hangingPunct="0">
              <a:lnSpc>
                <a:spcPct val="90000"/>
              </a:lnSpc>
              <a:spcBef>
                <a:spcPct val="25000"/>
              </a:spcBef>
              <a:defRPr>
                <a:solidFill>
                  <a:schemeClr val="tx1"/>
                </a:solidFill>
                <a:latin typeface="Tele-GroteskFet" pitchFamily="2" charset="0"/>
              </a:defRPr>
            </a:lvl1pPr>
            <a:lvl2pPr marL="141288" indent="-139700" eaLnBrk="0" hangingPunct="0">
              <a:lnSpc>
                <a:spcPct val="90000"/>
              </a:lnSpc>
              <a:spcBef>
                <a:spcPct val="25000"/>
              </a:spcBef>
              <a:defRPr>
                <a:solidFill>
                  <a:schemeClr val="tx1"/>
                </a:solidFill>
                <a:latin typeface="Tele-GroteskNor" pitchFamily="2" charset="0"/>
              </a:defRPr>
            </a:lvl2pPr>
            <a:lvl3pPr marL="276225" indent="-13335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marL="1588" lvl="1" indent="0" eaLnBrk="1" fontAlgn="base" hangingPunct="1">
              <a:spcAft>
                <a:spcPct val="0"/>
              </a:spcAft>
              <a:buClr>
                <a:srgbClr val="ED1C24"/>
              </a:buClr>
              <a:buSzPct val="75000"/>
              <a:defRPr/>
            </a:pPr>
            <a:r>
              <a:rPr lang="pl-PL" altLang="sr-Latn-RS" sz="2000" kern="0">
                <a:solidFill>
                  <a:srgbClr val="000000"/>
                </a:solidFill>
                <a:cs typeface="Arial" panose="020B0604020202020204" pitchFamily="34" charset="0"/>
              </a:rPr>
              <a:t>„(st.5.) Potreba i prestanak potrebe za radnikom prijavljuje se uredu državne uprave, odnosno Gradskom uredu i Hrvatskom zavodu za zapošljavanje.</a:t>
            </a:r>
          </a:p>
          <a:p>
            <a:pPr marL="1588" lvl="1" indent="0" eaLnBrk="1" fontAlgn="base" hangingPunct="1">
              <a:spcAft>
                <a:spcPct val="0"/>
              </a:spcAft>
              <a:buClr>
                <a:srgbClr val="ED1C24"/>
              </a:buClr>
              <a:buSzPct val="75000"/>
              <a:defRPr/>
            </a:pPr>
            <a:endParaRPr lang="pl-PL" altLang="sr-Latn-RS" sz="2000" kern="0">
              <a:solidFill>
                <a:srgbClr val="000000"/>
              </a:solidFill>
              <a:cs typeface="Arial" panose="020B0604020202020204" pitchFamily="34" charset="0"/>
            </a:endParaRPr>
          </a:p>
          <a:p>
            <a:pPr marL="141288" marR="0" lvl="1" indent="-139700" defTabSz="914400" eaLnBrk="1" fontAlgn="base" latinLnBrk="0" hangingPunct="1">
              <a:lnSpc>
                <a:spcPct val="90000"/>
              </a:lnSpc>
              <a:spcBef>
                <a:spcPct val="25000"/>
              </a:spcBef>
              <a:spcAft>
                <a:spcPct val="0"/>
              </a:spcAft>
              <a:buClr>
                <a:srgbClr val="ED1C24"/>
              </a:buClr>
              <a:buSzPct val="75000"/>
              <a:buFont typeface="Wingdings" panose="05000000000000000000" pitchFamily="2" charset="2"/>
              <a:buChar char="§"/>
              <a:tabLst/>
              <a:defRPr/>
            </a:pPr>
            <a:endParaRPr kumimoji="0" lang="de-DE" altLang="sr-Latn-RS" b="0" i="0" u="none" strike="noStrike" kern="0" cap="none" spc="0" normalizeH="0" baseline="0" noProof="0" dirty="0" smtClean="0">
              <a:ln>
                <a:noFill/>
              </a:ln>
              <a:solidFill>
                <a:srgbClr val="000000"/>
              </a:solidFill>
              <a:effectLst/>
              <a:uLnTx/>
              <a:uFillTx/>
              <a:cs typeface="Arial" panose="020B0604020202020204" pitchFamily="34" charset="0"/>
            </a:endParaRPr>
          </a:p>
        </p:txBody>
      </p:sp>
      <p:sp>
        <p:nvSpPr>
          <p:cNvPr id="16" name="Rectangle 6"/>
          <p:cNvSpPr>
            <a:spLocks noChangeArrowheads="1"/>
          </p:cNvSpPr>
          <p:nvPr/>
        </p:nvSpPr>
        <p:spPr bwMode="auto">
          <a:xfrm>
            <a:off x="304799" y="4932052"/>
            <a:ext cx="11507944" cy="1676082"/>
          </a:xfrm>
          <a:prstGeom prst="rect">
            <a:avLst/>
          </a:prstGeom>
          <a:solidFill>
            <a:srgbClr val="FFFFFF"/>
          </a:solidFill>
          <a:ln w="38100" algn="ctr">
            <a:solidFill>
              <a:srgbClr val="ED1C24"/>
            </a:solidFill>
            <a:miter lim="800000"/>
            <a:headEnd/>
            <a:tailEnd/>
          </a:ln>
        </p:spPr>
        <p:txBody>
          <a:bodyPr lIns="144000" tIns="540000" rIns="144000"/>
          <a:lstStyle>
            <a:lvl1pPr marL="342900" indent="-342900" eaLnBrk="0" hangingPunct="0">
              <a:lnSpc>
                <a:spcPct val="90000"/>
              </a:lnSpc>
              <a:spcBef>
                <a:spcPct val="25000"/>
              </a:spcBef>
              <a:defRPr>
                <a:solidFill>
                  <a:schemeClr val="tx1"/>
                </a:solidFill>
                <a:latin typeface="Tele-GroteskFet" pitchFamily="2" charset="0"/>
              </a:defRPr>
            </a:lvl1pPr>
            <a:lvl2pPr marL="141288" indent="-139700" eaLnBrk="0" hangingPunct="0">
              <a:lnSpc>
                <a:spcPct val="90000"/>
              </a:lnSpc>
              <a:spcBef>
                <a:spcPct val="25000"/>
              </a:spcBef>
              <a:defRPr>
                <a:solidFill>
                  <a:schemeClr val="tx1"/>
                </a:solidFill>
                <a:latin typeface="Tele-GroteskNor" pitchFamily="2" charset="0"/>
              </a:defRPr>
            </a:lvl2pPr>
            <a:lvl3pPr marL="276225" indent="-13335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marL="1588" lvl="1" indent="0" algn="just" eaLnBrk="1" fontAlgn="base" hangingPunct="1">
              <a:spcBef>
                <a:spcPts val="0"/>
              </a:spcBef>
              <a:spcAft>
                <a:spcPct val="0"/>
              </a:spcAft>
              <a:buClr>
                <a:srgbClr val="ED1C24"/>
              </a:buClr>
              <a:buSzPct val="75000"/>
              <a:defRPr/>
            </a:pPr>
            <a:r>
              <a:rPr lang="pl-PL" altLang="sr-Latn-RS" sz="2000" kern="0">
                <a:solidFill>
                  <a:srgbClr val="000000"/>
                </a:solidFill>
                <a:cs typeface="Arial" panose="020B0604020202020204" pitchFamily="34" charset="0"/>
              </a:rPr>
              <a:t>„(st.2.) Škola je odmah po donošenju odluke o utvrđivanju organizacijskog viška obvezna prijaviti prestanak potrebe za zaposlenikom (djelomično ili u cijelosti) koji ima ugovor o radu na neodređeno vrijeme, a utvrđen je organizacijskim viškom, radi uvrštavanja tog zaposlenika na listu (evidenciju) zaposlenika. Listu (evidenciju) zajedno vodi ured državne uprave i Povjerenstvo.“</a:t>
            </a:r>
            <a:endParaRPr lang="pl-PL" altLang="sr-Latn-RS" sz="2000" kern="0" dirty="0">
              <a:solidFill>
                <a:srgbClr val="000000"/>
              </a:solidFill>
              <a:cs typeface="Arial" panose="020B0604020202020204" pitchFamily="34" charset="0"/>
            </a:endParaRPr>
          </a:p>
        </p:txBody>
      </p:sp>
      <p:sp>
        <p:nvSpPr>
          <p:cNvPr id="13" name="AutoShape 4"/>
          <p:cNvSpPr>
            <a:spLocks noChangeArrowheads="1"/>
          </p:cNvSpPr>
          <p:nvPr/>
        </p:nvSpPr>
        <p:spPr bwMode="auto">
          <a:xfrm rot="10800000">
            <a:off x="1371020" y="4651565"/>
            <a:ext cx="1192212" cy="176212"/>
          </a:xfrm>
          <a:prstGeom prst="triangle">
            <a:avLst>
              <a:gd name="adj" fmla="val 50000"/>
            </a:avLst>
          </a:prstGeom>
          <a:solidFill>
            <a:srgbClr val="ED1C24"/>
          </a:solidFill>
          <a:ln>
            <a:noFill/>
          </a:ln>
        </p:spPr>
        <p:txBody>
          <a:bodyPr wrap="none" anchor="ctr"/>
          <a:lstStyle>
            <a:lvl1pPr eaLnBrk="0" hangingPunct="0">
              <a:lnSpc>
                <a:spcPct val="90000"/>
              </a:lnSpc>
              <a:spcBef>
                <a:spcPct val="25000"/>
              </a:spcBef>
              <a:defRPr>
                <a:solidFill>
                  <a:schemeClr val="tx1"/>
                </a:solidFill>
                <a:latin typeface="Tele-GroteskFet" pitchFamily="2" charset="0"/>
              </a:defRPr>
            </a:lvl1pPr>
            <a:lvl2pPr marL="742950" indent="-285750" eaLnBrk="0" hangingPunct="0">
              <a:lnSpc>
                <a:spcPct val="90000"/>
              </a:lnSpc>
              <a:spcBef>
                <a:spcPct val="25000"/>
              </a:spcBef>
              <a:defRPr>
                <a:solidFill>
                  <a:schemeClr val="tx1"/>
                </a:solidFill>
                <a:latin typeface="Tele-GroteskNor" pitchFamily="2" charset="0"/>
              </a:defRPr>
            </a:lvl2pPr>
            <a:lvl3pPr marL="1143000" indent="-2286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marL="0" marR="0" lvl="0" indent="0" defTabSz="457200" eaLnBrk="1" fontAlgn="base" latinLnBrk="0" hangingPunct="1">
              <a:lnSpc>
                <a:spcPts val="1800"/>
              </a:lnSpc>
              <a:spcBef>
                <a:spcPct val="50000"/>
              </a:spcBef>
              <a:spcAft>
                <a:spcPct val="0"/>
              </a:spcAft>
              <a:buClr>
                <a:srgbClr val="E20074"/>
              </a:buClr>
              <a:buSzPct val="75000"/>
              <a:buFont typeface="Wingdings" panose="05000000000000000000" pitchFamily="2" charset="2"/>
              <a:buNone/>
              <a:tabLst/>
              <a:defRPr/>
            </a:pPr>
            <a:endParaRPr kumimoji="0" lang="en-US" altLang="sr-Latn-RS" sz="1800" b="0" i="0" u="none" strike="noStrike" kern="0" cap="none" spc="0" normalizeH="0" baseline="0" noProof="0" smtClean="0">
              <a:ln>
                <a:noFill/>
              </a:ln>
              <a:solidFill>
                <a:srgbClr val="000000"/>
              </a:solidFill>
              <a:effectLst/>
              <a:uLnTx/>
              <a:uFillTx/>
              <a:latin typeface="Tele-GroteskFet" pitchFamily="2" charset="0"/>
            </a:endParaRPr>
          </a:p>
        </p:txBody>
      </p:sp>
      <p:sp>
        <p:nvSpPr>
          <p:cNvPr id="15" name="Rectangle 5"/>
          <p:cNvSpPr>
            <a:spLocks noChangeArrowheads="1"/>
          </p:cNvSpPr>
          <p:nvPr/>
        </p:nvSpPr>
        <p:spPr bwMode="auto">
          <a:xfrm>
            <a:off x="304799" y="3888821"/>
            <a:ext cx="11483891" cy="527808"/>
          </a:xfrm>
          <a:prstGeom prst="rect">
            <a:avLst/>
          </a:prstGeom>
          <a:solidFill>
            <a:srgbClr val="FFFFFF"/>
          </a:solidFill>
          <a:ln w="38100" algn="ctr">
            <a:solidFill>
              <a:srgbClr val="ED1C24"/>
            </a:solidFill>
            <a:miter lim="800000"/>
            <a:headEnd/>
            <a:tailEnd/>
          </a:ln>
        </p:spPr>
        <p:txBody>
          <a:bodyPr lIns="144000" tIns="144000" rIns="144000"/>
          <a:lstStyle>
            <a:lvl1pPr eaLnBrk="0" hangingPunct="0">
              <a:lnSpc>
                <a:spcPct val="90000"/>
              </a:lnSpc>
              <a:spcBef>
                <a:spcPct val="25000"/>
              </a:spcBef>
              <a:defRPr>
                <a:solidFill>
                  <a:schemeClr val="tx1"/>
                </a:solidFill>
                <a:latin typeface="Tele-GroteskFet" pitchFamily="2" charset="0"/>
              </a:defRPr>
            </a:lvl1pPr>
            <a:lvl2pPr marL="742950" indent="-285750" eaLnBrk="0" hangingPunct="0">
              <a:lnSpc>
                <a:spcPct val="90000"/>
              </a:lnSpc>
              <a:spcBef>
                <a:spcPct val="25000"/>
              </a:spcBef>
              <a:defRPr>
                <a:solidFill>
                  <a:schemeClr val="tx1"/>
                </a:solidFill>
                <a:latin typeface="Tele-GroteskNor" pitchFamily="2" charset="0"/>
              </a:defRPr>
            </a:lvl2pPr>
            <a:lvl3pPr marL="1143000" indent="-2286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lvl="0" eaLnBrk="1" fontAlgn="base" hangingPunct="1">
              <a:spcBef>
                <a:spcPct val="0"/>
              </a:spcBef>
              <a:spcAft>
                <a:spcPct val="0"/>
              </a:spcAft>
              <a:defRPr/>
            </a:pPr>
            <a:r>
              <a:rPr lang="pl-PL" altLang="sr-Latn-RS" sz="2000" kern="0">
                <a:solidFill>
                  <a:srgbClr val="ED1C24"/>
                </a:solidFill>
              </a:rPr>
              <a:t>Prema </a:t>
            </a:r>
            <a:r>
              <a:rPr lang="pl-PL" altLang="sr-Latn-RS" sz="2000" b="1" kern="0">
                <a:solidFill>
                  <a:srgbClr val="ED1C24"/>
                </a:solidFill>
              </a:rPr>
              <a:t>čl. 25. st. 2. GKU </a:t>
            </a:r>
            <a:r>
              <a:rPr lang="pl-PL" altLang="sr-Latn-RS" sz="2000" kern="0">
                <a:solidFill>
                  <a:srgbClr val="ED1C24"/>
                </a:solidFill>
              </a:rPr>
              <a:t>propisano je:</a:t>
            </a:r>
            <a:endParaRPr lang="pl-PL" altLang="sr-Latn-RS" sz="2000" kern="0" dirty="0">
              <a:solidFill>
                <a:srgbClr val="ED1C24"/>
              </a:solidFill>
            </a:endParaRPr>
          </a:p>
        </p:txBody>
      </p:sp>
      <p:sp>
        <p:nvSpPr>
          <p:cNvPr id="17" name="AutoShape 12"/>
          <p:cNvSpPr>
            <a:spLocks noChangeArrowheads="1"/>
          </p:cNvSpPr>
          <p:nvPr/>
        </p:nvSpPr>
        <p:spPr bwMode="auto">
          <a:xfrm rot="10800000">
            <a:off x="5381837" y="4663748"/>
            <a:ext cx="1192213" cy="162287"/>
          </a:xfrm>
          <a:prstGeom prst="triangle">
            <a:avLst>
              <a:gd name="adj" fmla="val 50000"/>
            </a:avLst>
          </a:prstGeom>
          <a:solidFill>
            <a:srgbClr val="ED1C24"/>
          </a:solidFill>
          <a:ln>
            <a:noFill/>
          </a:ln>
        </p:spPr>
        <p:txBody>
          <a:bodyPr wrap="none" anchor="ctr"/>
          <a:lstStyle>
            <a:lvl1pPr eaLnBrk="0" hangingPunct="0">
              <a:lnSpc>
                <a:spcPct val="90000"/>
              </a:lnSpc>
              <a:spcBef>
                <a:spcPct val="25000"/>
              </a:spcBef>
              <a:defRPr>
                <a:solidFill>
                  <a:schemeClr val="tx1"/>
                </a:solidFill>
                <a:latin typeface="Tele-GroteskFet" pitchFamily="2" charset="0"/>
              </a:defRPr>
            </a:lvl1pPr>
            <a:lvl2pPr marL="742950" indent="-285750" eaLnBrk="0" hangingPunct="0">
              <a:lnSpc>
                <a:spcPct val="90000"/>
              </a:lnSpc>
              <a:spcBef>
                <a:spcPct val="25000"/>
              </a:spcBef>
              <a:defRPr>
                <a:solidFill>
                  <a:schemeClr val="tx1"/>
                </a:solidFill>
                <a:latin typeface="Tele-GroteskNor" pitchFamily="2" charset="0"/>
              </a:defRPr>
            </a:lvl2pPr>
            <a:lvl3pPr marL="1143000" indent="-2286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marL="0" marR="0" lvl="0" indent="0" defTabSz="457200" eaLnBrk="1" fontAlgn="base" latinLnBrk="0" hangingPunct="1">
              <a:lnSpc>
                <a:spcPts val="1800"/>
              </a:lnSpc>
              <a:spcBef>
                <a:spcPct val="50000"/>
              </a:spcBef>
              <a:spcAft>
                <a:spcPct val="0"/>
              </a:spcAft>
              <a:buClr>
                <a:srgbClr val="E20074"/>
              </a:buClr>
              <a:buSzPct val="75000"/>
              <a:buFont typeface="Wingdings" panose="05000000000000000000" pitchFamily="2" charset="2"/>
              <a:buNone/>
              <a:tabLst/>
              <a:defRPr/>
            </a:pPr>
            <a:endParaRPr kumimoji="0" lang="en-US" altLang="sr-Latn-RS" sz="1800" b="0" i="0" u="none" strike="noStrike" kern="0" cap="none" spc="0" normalizeH="0" baseline="0" noProof="0" smtClean="0">
              <a:ln>
                <a:noFill/>
              </a:ln>
              <a:solidFill>
                <a:srgbClr val="000000"/>
              </a:solidFill>
              <a:effectLst/>
              <a:uLnTx/>
              <a:uFillTx/>
              <a:latin typeface="Tele-GroteskFet" pitchFamily="2" charset="0"/>
            </a:endParaRPr>
          </a:p>
        </p:txBody>
      </p:sp>
      <p:sp>
        <p:nvSpPr>
          <p:cNvPr id="19" name="AutoShape 4"/>
          <p:cNvSpPr>
            <a:spLocks noChangeArrowheads="1"/>
          </p:cNvSpPr>
          <p:nvPr/>
        </p:nvSpPr>
        <p:spPr bwMode="auto">
          <a:xfrm rot="10800000">
            <a:off x="5450637" y="1810833"/>
            <a:ext cx="1192212" cy="176212"/>
          </a:xfrm>
          <a:prstGeom prst="triangle">
            <a:avLst>
              <a:gd name="adj" fmla="val 50000"/>
            </a:avLst>
          </a:prstGeom>
          <a:solidFill>
            <a:srgbClr val="ED1C24"/>
          </a:solidFill>
          <a:ln>
            <a:noFill/>
          </a:ln>
        </p:spPr>
        <p:txBody>
          <a:bodyPr wrap="none" anchor="ctr"/>
          <a:lstStyle>
            <a:lvl1pPr eaLnBrk="0" hangingPunct="0">
              <a:lnSpc>
                <a:spcPct val="90000"/>
              </a:lnSpc>
              <a:spcBef>
                <a:spcPct val="25000"/>
              </a:spcBef>
              <a:defRPr>
                <a:solidFill>
                  <a:schemeClr val="tx1"/>
                </a:solidFill>
                <a:latin typeface="Tele-GroteskFet" pitchFamily="2" charset="0"/>
              </a:defRPr>
            </a:lvl1pPr>
            <a:lvl2pPr marL="742950" indent="-285750" eaLnBrk="0" hangingPunct="0">
              <a:lnSpc>
                <a:spcPct val="90000"/>
              </a:lnSpc>
              <a:spcBef>
                <a:spcPct val="25000"/>
              </a:spcBef>
              <a:defRPr>
                <a:solidFill>
                  <a:schemeClr val="tx1"/>
                </a:solidFill>
                <a:latin typeface="Tele-GroteskNor" pitchFamily="2" charset="0"/>
              </a:defRPr>
            </a:lvl2pPr>
            <a:lvl3pPr marL="1143000" indent="-2286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marL="0" marR="0" lvl="0" indent="0" defTabSz="457200" eaLnBrk="1" fontAlgn="base" latinLnBrk="0" hangingPunct="1">
              <a:lnSpc>
                <a:spcPts val="1800"/>
              </a:lnSpc>
              <a:spcBef>
                <a:spcPct val="50000"/>
              </a:spcBef>
              <a:spcAft>
                <a:spcPct val="0"/>
              </a:spcAft>
              <a:buClr>
                <a:srgbClr val="E20074"/>
              </a:buClr>
              <a:buSzPct val="75000"/>
              <a:buFont typeface="Wingdings" panose="05000000000000000000" pitchFamily="2" charset="2"/>
              <a:buNone/>
              <a:tabLst/>
              <a:defRPr/>
            </a:pPr>
            <a:endParaRPr kumimoji="0" lang="en-US" altLang="sr-Latn-RS" sz="1800" b="0" i="0" u="none" strike="noStrike" kern="0" cap="none" spc="0" normalizeH="0" baseline="0" noProof="0" smtClean="0">
              <a:ln>
                <a:noFill/>
              </a:ln>
              <a:solidFill>
                <a:srgbClr val="000000"/>
              </a:solidFill>
              <a:effectLst/>
              <a:uLnTx/>
              <a:uFillTx/>
              <a:latin typeface="Tele-GroteskFet" pitchFamily="2" charset="0"/>
            </a:endParaRPr>
          </a:p>
        </p:txBody>
      </p:sp>
    </p:spTree>
    <p:extLst>
      <p:ext uri="{BB962C8B-B14F-4D97-AF65-F5344CB8AC3E}">
        <p14:creationId xmlns:p14="http://schemas.microsoft.com/office/powerpoint/2010/main" val="3465815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4" grpId="0" animBg="1"/>
      <p:bldP spid="16" grpId="0" animBg="1"/>
      <p:bldP spid="13" grpId="0" animBg="1"/>
      <p:bldP spid="15" grpId="0" animBg="1"/>
      <p:bldP spid="17" grpId="0" animBg="1"/>
      <p:bldP spid="1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77787B"/>
        </a:solidFill>
        <a:effectLst/>
      </p:bgPr>
    </p:bg>
    <p:spTree>
      <p:nvGrpSpPr>
        <p:cNvPr id="1" name=""/>
        <p:cNvGrpSpPr/>
        <p:nvPr/>
      </p:nvGrpSpPr>
      <p:grpSpPr>
        <a:xfrm>
          <a:off x="0" y="0"/>
          <a:ext cx="0" cy="0"/>
          <a:chOff x="0" y="0"/>
          <a:chExt cx="0" cy="0"/>
        </a:xfrm>
      </p:grpSpPr>
      <p:sp>
        <p:nvSpPr>
          <p:cNvPr id="8" name="Rectangle 2"/>
          <p:cNvSpPr txBox="1">
            <a:spLocks/>
          </p:cNvSpPr>
          <p:nvPr/>
        </p:nvSpPr>
        <p:spPr bwMode="black">
          <a:xfrm>
            <a:off x="304800" y="1773238"/>
            <a:ext cx="84963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defTabSz="457200" rtl="0" eaLnBrk="0" fontAlgn="base" hangingPunct="0">
              <a:lnSpc>
                <a:spcPct val="90000"/>
              </a:lnSpc>
              <a:spcBef>
                <a:spcPct val="0"/>
              </a:spcBef>
              <a:spcAft>
                <a:spcPct val="0"/>
              </a:spcAft>
              <a:defRPr lang="de-DE" sz="6000" kern="1200" smtClean="0">
                <a:solidFill>
                  <a:schemeClr val="bg1"/>
                </a:solidFill>
                <a:latin typeface="Tele-GroteskUlt" pitchFamily="2" charset="0"/>
                <a:ea typeface="TeleGrotesk Headline Ultra" pitchFamily="2" charset="0"/>
                <a:cs typeface="TeleGrotesk Headline Ultra"/>
              </a:defRPr>
            </a:lvl1pPr>
            <a:lvl2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2pPr>
            <a:lvl3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3pPr>
            <a:lvl4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4pPr>
            <a:lvl5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5pPr>
            <a:lvl6pPr marL="457200" algn="l" defTabSz="457200" rtl="0" fontAlgn="base">
              <a:lnSpc>
                <a:spcPct val="90000"/>
              </a:lnSpc>
              <a:spcBef>
                <a:spcPct val="0"/>
              </a:spcBef>
              <a:spcAft>
                <a:spcPct val="0"/>
              </a:spcAft>
              <a:defRPr sz="3000">
                <a:solidFill>
                  <a:schemeClr val="tx2"/>
                </a:solidFill>
                <a:latin typeface="Tele-GroteskUlt" pitchFamily="2" charset="0"/>
              </a:defRPr>
            </a:lvl6pPr>
            <a:lvl7pPr marL="914400" algn="l" defTabSz="457200" rtl="0" fontAlgn="base">
              <a:lnSpc>
                <a:spcPct val="90000"/>
              </a:lnSpc>
              <a:spcBef>
                <a:spcPct val="0"/>
              </a:spcBef>
              <a:spcAft>
                <a:spcPct val="0"/>
              </a:spcAft>
              <a:defRPr sz="3000">
                <a:solidFill>
                  <a:schemeClr val="tx2"/>
                </a:solidFill>
                <a:latin typeface="Tele-GroteskUlt" pitchFamily="2" charset="0"/>
              </a:defRPr>
            </a:lvl7pPr>
            <a:lvl8pPr marL="1371600" algn="l" defTabSz="457200" rtl="0" fontAlgn="base">
              <a:lnSpc>
                <a:spcPct val="90000"/>
              </a:lnSpc>
              <a:spcBef>
                <a:spcPct val="0"/>
              </a:spcBef>
              <a:spcAft>
                <a:spcPct val="0"/>
              </a:spcAft>
              <a:defRPr sz="3000">
                <a:solidFill>
                  <a:schemeClr val="tx2"/>
                </a:solidFill>
                <a:latin typeface="Tele-GroteskUlt" pitchFamily="2" charset="0"/>
              </a:defRPr>
            </a:lvl8pPr>
            <a:lvl9pPr marL="1828800" algn="l" defTabSz="457200" rtl="0" fontAlgn="base">
              <a:lnSpc>
                <a:spcPct val="90000"/>
              </a:lnSpc>
              <a:spcBef>
                <a:spcPct val="0"/>
              </a:spcBef>
              <a:spcAft>
                <a:spcPct val="0"/>
              </a:spcAft>
              <a:defRPr sz="3000">
                <a:solidFill>
                  <a:schemeClr val="tx2"/>
                </a:solidFill>
                <a:latin typeface="Tele-GroteskUlt" pitchFamily="2" charset="0"/>
              </a:defRPr>
            </a:lvl9pPr>
          </a:lstStyle>
          <a:p>
            <a:pPr eaLnBrk="1" hangingPunct="1"/>
            <a:r>
              <a:rPr lang="en-GB" altLang="sr-Latn-RS" smtClean="0">
                <a:solidFill>
                  <a:prstClr val="white"/>
                </a:solidFill>
                <a:cs typeface="TeleGrotesk Headline Ultra" pitchFamily="2" charset="0"/>
              </a:rPr>
              <a:t>Hvala na slušanju!</a:t>
            </a:r>
            <a:endParaRPr lang="hr-HR" altLang="sr-Latn-RS" dirty="0">
              <a:solidFill>
                <a:prstClr val="white"/>
              </a:solidFill>
              <a:cs typeface="TeleGrotesk Headline Ultra" pitchFamily="2" charset="0"/>
            </a:endParaRPr>
          </a:p>
        </p:txBody>
      </p:sp>
    </p:spTree>
    <p:extLst>
      <p:ext uri="{BB962C8B-B14F-4D97-AF65-F5344CB8AC3E}">
        <p14:creationId xmlns:p14="http://schemas.microsoft.com/office/powerpoint/2010/main" val="39468193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gray">
          <a:xfrm>
            <a:off x="304800" y="333375"/>
            <a:ext cx="8496300" cy="443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defTabSz="457200" rtl="0" eaLnBrk="0" fontAlgn="base" hangingPunct="0">
              <a:lnSpc>
                <a:spcPct val="90000"/>
              </a:lnSpc>
              <a:spcBef>
                <a:spcPct val="0"/>
              </a:spcBef>
              <a:spcAft>
                <a:spcPct val="0"/>
              </a:spcAft>
              <a:defRPr lang="de-DE" sz="3000" kern="1200" dirty="0">
                <a:solidFill>
                  <a:schemeClr val="tx2"/>
                </a:solidFill>
                <a:latin typeface="Tele-GroteskUlt" pitchFamily="2" charset="0"/>
                <a:ea typeface="TeleGrotesk Headline Ultra" pitchFamily="2" charset="0"/>
                <a:cs typeface="TeleGrotesk Headline Ultra"/>
              </a:defRPr>
            </a:lvl1pPr>
            <a:lvl2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2pPr>
            <a:lvl3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3pPr>
            <a:lvl4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4pPr>
            <a:lvl5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5pPr>
            <a:lvl6pPr marL="457200" algn="l" defTabSz="457200" rtl="0" fontAlgn="base">
              <a:lnSpc>
                <a:spcPct val="90000"/>
              </a:lnSpc>
              <a:spcBef>
                <a:spcPct val="0"/>
              </a:spcBef>
              <a:spcAft>
                <a:spcPct val="0"/>
              </a:spcAft>
              <a:defRPr sz="3000">
                <a:solidFill>
                  <a:schemeClr val="tx2"/>
                </a:solidFill>
                <a:latin typeface="Tele-GroteskUlt" pitchFamily="2" charset="0"/>
              </a:defRPr>
            </a:lvl6pPr>
            <a:lvl7pPr marL="914400" algn="l" defTabSz="457200" rtl="0" fontAlgn="base">
              <a:lnSpc>
                <a:spcPct val="90000"/>
              </a:lnSpc>
              <a:spcBef>
                <a:spcPct val="0"/>
              </a:spcBef>
              <a:spcAft>
                <a:spcPct val="0"/>
              </a:spcAft>
              <a:defRPr sz="3000">
                <a:solidFill>
                  <a:schemeClr val="tx2"/>
                </a:solidFill>
                <a:latin typeface="Tele-GroteskUlt" pitchFamily="2" charset="0"/>
              </a:defRPr>
            </a:lvl7pPr>
            <a:lvl8pPr marL="1371600" algn="l" defTabSz="457200" rtl="0" fontAlgn="base">
              <a:lnSpc>
                <a:spcPct val="90000"/>
              </a:lnSpc>
              <a:spcBef>
                <a:spcPct val="0"/>
              </a:spcBef>
              <a:spcAft>
                <a:spcPct val="0"/>
              </a:spcAft>
              <a:defRPr sz="3000">
                <a:solidFill>
                  <a:schemeClr val="tx2"/>
                </a:solidFill>
                <a:latin typeface="Tele-GroteskUlt" pitchFamily="2" charset="0"/>
              </a:defRPr>
            </a:lvl8pPr>
            <a:lvl9pPr marL="1828800" algn="l" defTabSz="457200" rtl="0" fontAlgn="base">
              <a:lnSpc>
                <a:spcPct val="90000"/>
              </a:lnSpc>
              <a:spcBef>
                <a:spcPct val="0"/>
              </a:spcBef>
              <a:spcAft>
                <a:spcPct val="0"/>
              </a:spcAft>
              <a:defRPr sz="3000">
                <a:solidFill>
                  <a:schemeClr val="tx2"/>
                </a:solidFill>
                <a:latin typeface="Tele-GroteskUlt" pitchFamily="2" charset="0"/>
              </a:defRPr>
            </a:lvl9pPr>
          </a:lstStyle>
          <a:p>
            <a:pPr eaLnBrk="1" hangingPunct="1"/>
            <a:r>
              <a:rPr lang="hr-HR" altLang="sr-Latn-RS" sz="3200">
                <a:solidFill>
                  <a:srgbClr val="ED1C24"/>
                </a:solidFill>
                <a:cs typeface="TeleGrotesk Headline Ultra" pitchFamily="2" charset="0"/>
              </a:rPr>
              <a:t>ZAKONSKE ODREDBE</a:t>
            </a:r>
            <a:endParaRPr altLang="sr-Latn-RS" sz="3200" smtClean="0">
              <a:solidFill>
                <a:srgbClr val="ED1C24"/>
              </a:solidFill>
              <a:cs typeface="TeleGrotesk Headline Ultra" pitchFamily="2" charset="0"/>
            </a:endParaRPr>
          </a:p>
        </p:txBody>
      </p:sp>
      <p:sp>
        <p:nvSpPr>
          <p:cNvPr id="7" name="Rectangle 4"/>
          <p:cNvSpPr>
            <a:spLocks noChangeArrowheads="1"/>
          </p:cNvSpPr>
          <p:nvPr/>
        </p:nvSpPr>
        <p:spPr bwMode="auto">
          <a:xfrm>
            <a:off x="310551" y="1425429"/>
            <a:ext cx="11521712" cy="4694926"/>
          </a:xfrm>
          <a:prstGeom prst="rect">
            <a:avLst/>
          </a:prstGeom>
          <a:solidFill>
            <a:srgbClr val="FFFFFF"/>
          </a:solidFill>
          <a:ln w="38100" algn="ctr">
            <a:solidFill>
              <a:srgbClr val="ED1C24"/>
            </a:solidFill>
            <a:miter lim="800000"/>
            <a:headEnd/>
            <a:tailEnd/>
          </a:ln>
        </p:spPr>
        <p:txBody>
          <a:bodyPr lIns="144000" tIns="540000" rIns="144000"/>
          <a:lstStyle>
            <a:lvl1pPr marL="342900" indent="-342900" eaLnBrk="0" hangingPunct="0">
              <a:lnSpc>
                <a:spcPct val="90000"/>
              </a:lnSpc>
              <a:spcBef>
                <a:spcPct val="25000"/>
              </a:spcBef>
              <a:defRPr>
                <a:solidFill>
                  <a:schemeClr val="tx1"/>
                </a:solidFill>
                <a:latin typeface="Tele-GroteskFet" pitchFamily="2" charset="0"/>
              </a:defRPr>
            </a:lvl1pPr>
            <a:lvl2pPr marL="179388" indent="-177800" eaLnBrk="0" hangingPunct="0">
              <a:lnSpc>
                <a:spcPct val="90000"/>
              </a:lnSpc>
              <a:spcBef>
                <a:spcPct val="25000"/>
              </a:spcBef>
              <a:defRPr>
                <a:solidFill>
                  <a:schemeClr val="tx1"/>
                </a:solidFill>
                <a:latin typeface="Tele-GroteskNor" pitchFamily="2" charset="0"/>
              </a:defRPr>
            </a:lvl2pPr>
            <a:lvl3pPr marL="1143000" indent="-2286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marL="1588" lvl="1" indent="0" eaLnBrk="1" fontAlgn="base" hangingPunct="1">
              <a:spcAft>
                <a:spcPct val="0"/>
              </a:spcAft>
              <a:buClr>
                <a:srgbClr val="ED1C24"/>
              </a:buClr>
              <a:buSzPct val="75000"/>
              <a:defRPr/>
            </a:pPr>
            <a:endParaRPr lang="de-DE" altLang="sr-Latn-RS" sz="2800" kern="0" dirty="0" smtClean="0">
              <a:solidFill>
                <a:srgbClr val="000000"/>
              </a:solidFill>
              <a:cs typeface="Arial" panose="020B0604020202020204" pitchFamily="34" charset="0"/>
            </a:endParaRPr>
          </a:p>
          <a:p>
            <a:pPr marL="1588" lvl="1" indent="0" algn="just" eaLnBrk="1" fontAlgn="base" hangingPunct="1">
              <a:spcAft>
                <a:spcPct val="0"/>
              </a:spcAft>
              <a:buClr>
                <a:srgbClr val="ED1C24"/>
              </a:buClr>
              <a:buSzPct val="75000"/>
              <a:defRPr/>
            </a:pPr>
            <a:r>
              <a:rPr lang="de-DE" altLang="sr-Latn-RS" sz="2800" kern="0" dirty="0" smtClean="0">
                <a:solidFill>
                  <a:srgbClr val="000000"/>
                </a:solidFill>
                <a:cs typeface="Arial" panose="020B0604020202020204" pitchFamily="34" charset="0"/>
              </a:rPr>
              <a:t>Prema </a:t>
            </a:r>
            <a:r>
              <a:rPr lang="de-DE" altLang="sr-Latn-RS" sz="2800" b="1" kern="0" dirty="0">
                <a:solidFill>
                  <a:srgbClr val="000000"/>
                </a:solidFill>
                <a:cs typeface="Arial" panose="020B0604020202020204" pitchFamily="34" charset="0"/>
              </a:rPr>
              <a:t>čl. 112. st. 1. Zakona o odgoju i obrazovanju u osnovnoj i srednjoj školi </a:t>
            </a:r>
            <a:r>
              <a:rPr lang="de-DE" altLang="sr-Latn-RS" sz="2800" kern="0" dirty="0">
                <a:solidFill>
                  <a:srgbClr val="000000"/>
                </a:solidFill>
                <a:cs typeface="Arial" panose="020B0604020202020204" pitchFamily="34" charset="0"/>
              </a:rPr>
              <a:t>(NN 87/08, 86/09, 92/10, 105/10, 90/11, 5/12, 16/2012, 94/2013, 152/2014 – </a:t>
            </a:r>
            <a:r>
              <a:rPr lang="de-DE" altLang="sr-Latn-RS" sz="2800" b="1" kern="0" dirty="0">
                <a:solidFill>
                  <a:srgbClr val="000000"/>
                </a:solidFill>
                <a:cs typeface="Arial" panose="020B0604020202020204" pitchFamily="34" charset="0"/>
              </a:rPr>
              <a:t>dalje u tekstu: ZOOSŠ</a:t>
            </a:r>
            <a:r>
              <a:rPr lang="de-DE" altLang="sr-Latn-RS" sz="2800" kern="0" dirty="0">
                <a:solidFill>
                  <a:srgbClr val="000000"/>
                </a:solidFill>
                <a:cs typeface="Arial" panose="020B0604020202020204" pitchFamily="34" charset="0"/>
              </a:rPr>
              <a:t>) kao matičnom zakonu kojim se uređuju pitanja iz   djelatnosti  osnovnog i srednjeg odgoja i obrazovanja u školama, propisano je:</a:t>
            </a:r>
          </a:p>
          <a:p>
            <a:pPr lvl="1" eaLnBrk="1" fontAlgn="base" hangingPunct="1">
              <a:spcAft>
                <a:spcPct val="0"/>
              </a:spcAft>
              <a:buClr>
                <a:srgbClr val="ED1C24"/>
              </a:buClr>
              <a:buSzPct val="75000"/>
              <a:buFont typeface="Wingdings" panose="05000000000000000000" pitchFamily="2" charset="2"/>
              <a:buChar char="§"/>
              <a:defRPr/>
            </a:pPr>
            <a:endParaRPr lang="de-DE" altLang="sr-Latn-RS" sz="2800" kern="0" dirty="0">
              <a:solidFill>
                <a:srgbClr val="000000"/>
              </a:solidFill>
              <a:cs typeface="Arial" panose="020B0604020202020204" pitchFamily="34" charset="0"/>
            </a:endParaRPr>
          </a:p>
          <a:p>
            <a:pPr lvl="1" algn="just" eaLnBrk="1" fontAlgn="base" hangingPunct="1">
              <a:spcAft>
                <a:spcPct val="0"/>
              </a:spcAft>
              <a:buClr>
                <a:srgbClr val="ED1C24"/>
              </a:buClr>
              <a:buSzPct val="75000"/>
              <a:buFont typeface="Wingdings" panose="05000000000000000000" pitchFamily="2" charset="2"/>
              <a:buChar char="§"/>
              <a:defRPr/>
            </a:pPr>
            <a:r>
              <a:rPr lang="de-DE" altLang="sr-Latn-RS" sz="2800" kern="0" dirty="0">
                <a:solidFill>
                  <a:srgbClr val="000000"/>
                </a:solidFill>
                <a:cs typeface="Arial" panose="020B0604020202020204" pitchFamily="34" charset="0"/>
              </a:rPr>
              <a:t>„(1) Radniku školske ustanove ugovor o radu prestaje sukladno </a:t>
            </a:r>
            <a:r>
              <a:rPr lang="de-DE" altLang="sr-Latn-RS" sz="2800" u="sng" kern="0" dirty="0">
                <a:solidFill>
                  <a:srgbClr val="000000"/>
                </a:solidFill>
                <a:cs typeface="Arial" panose="020B0604020202020204" pitchFamily="34" charset="0"/>
              </a:rPr>
              <a:t>općim propisima o radu.“</a:t>
            </a:r>
          </a:p>
          <a:p>
            <a:pPr lvl="1" eaLnBrk="1" fontAlgn="base" hangingPunct="1">
              <a:spcAft>
                <a:spcPct val="0"/>
              </a:spcAft>
              <a:buClr>
                <a:srgbClr val="ED1C24"/>
              </a:buClr>
              <a:buSzPct val="75000"/>
              <a:buFont typeface="Wingdings" panose="05000000000000000000" pitchFamily="2" charset="2"/>
              <a:buChar char="§"/>
              <a:defRPr/>
            </a:pPr>
            <a:endParaRPr lang="de-DE" altLang="sr-Latn-RS" sz="2800" kern="0" dirty="0" smtClean="0">
              <a:solidFill>
                <a:srgbClr val="000000"/>
              </a:solidFill>
              <a:cs typeface="Arial" panose="020B0604020202020204" pitchFamily="34" charset="0"/>
            </a:endParaRPr>
          </a:p>
        </p:txBody>
      </p:sp>
      <p:sp>
        <p:nvSpPr>
          <p:cNvPr id="8" name="Rectangle 5"/>
          <p:cNvSpPr>
            <a:spLocks noChangeArrowheads="1"/>
          </p:cNvSpPr>
          <p:nvPr/>
        </p:nvSpPr>
        <p:spPr bwMode="auto">
          <a:xfrm>
            <a:off x="293298" y="1430701"/>
            <a:ext cx="11538965" cy="477805"/>
          </a:xfrm>
          <a:prstGeom prst="rect">
            <a:avLst/>
          </a:prstGeom>
          <a:solidFill>
            <a:srgbClr val="ED1C24"/>
          </a:solidFill>
          <a:ln>
            <a:noFill/>
          </a:ln>
        </p:spPr>
        <p:txBody>
          <a:bodyPr wrap="square" lIns="144000" tIns="72000" rIns="144000" bIns="72000">
            <a:spAutoFit/>
          </a:bodyPr>
          <a:lstStyle>
            <a:lvl1pPr eaLnBrk="0" hangingPunct="0">
              <a:lnSpc>
                <a:spcPct val="90000"/>
              </a:lnSpc>
              <a:spcBef>
                <a:spcPct val="25000"/>
              </a:spcBef>
              <a:defRPr>
                <a:solidFill>
                  <a:schemeClr val="tx1"/>
                </a:solidFill>
                <a:latin typeface="Tele-GroteskFet" pitchFamily="2" charset="0"/>
              </a:defRPr>
            </a:lvl1pPr>
            <a:lvl2pPr marL="742950" indent="-285750" eaLnBrk="0" hangingPunct="0">
              <a:lnSpc>
                <a:spcPct val="90000"/>
              </a:lnSpc>
              <a:spcBef>
                <a:spcPct val="25000"/>
              </a:spcBef>
              <a:defRPr>
                <a:solidFill>
                  <a:schemeClr val="tx1"/>
                </a:solidFill>
                <a:latin typeface="Tele-GroteskNor" pitchFamily="2" charset="0"/>
              </a:defRPr>
            </a:lvl2pPr>
            <a:lvl3pPr marL="1143000" indent="-2286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defTabSz="457200" eaLnBrk="1" fontAlgn="base" hangingPunct="1">
              <a:spcAft>
                <a:spcPct val="0"/>
              </a:spcAft>
              <a:defRPr/>
            </a:pPr>
            <a:r>
              <a:rPr lang="pl-PL" altLang="sr-Latn-RS" sz="2400" b="1" kern="0" smtClean="0">
                <a:solidFill>
                  <a:srgbClr val="FFFFFF"/>
                </a:solidFill>
                <a:cs typeface="Arial" panose="020B0604020202020204" pitchFamily="34" charset="0"/>
              </a:rPr>
              <a:t>Zakon </a:t>
            </a:r>
            <a:r>
              <a:rPr lang="pl-PL" altLang="sr-Latn-RS" sz="2400" b="1" kern="0">
                <a:solidFill>
                  <a:srgbClr val="FFFFFF"/>
                </a:solidFill>
                <a:cs typeface="Arial" panose="020B0604020202020204" pitchFamily="34" charset="0"/>
              </a:rPr>
              <a:t>o odgoju i obrazovanju u osnovnoj i srednjoj školi </a:t>
            </a:r>
            <a:endParaRPr lang="de-DE" altLang="sr-Latn-RS" sz="2400" b="1" kern="0" dirty="0" smtClean="0">
              <a:solidFill>
                <a:srgbClr val="FFFFFF"/>
              </a:solidFill>
              <a:cs typeface="Arial" panose="020B0604020202020204" pitchFamily="34" charset="0"/>
            </a:endParaRPr>
          </a:p>
        </p:txBody>
      </p:sp>
    </p:spTree>
    <p:extLst>
      <p:ext uri="{BB962C8B-B14F-4D97-AF65-F5344CB8AC3E}">
        <p14:creationId xmlns:p14="http://schemas.microsoft.com/office/powerpoint/2010/main" val="2948314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3"/>
          <p:cNvSpPr>
            <a:spLocks noChangeArrowheads="1"/>
          </p:cNvSpPr>
          <p:nvPr/>
        </p:nvSpPr>
        <p:spPr bwMode="auto">
          <a:xfrm>
            <a:off x="319088" y="982386"/>
            <a:ext cx="11285664" cy="2294450"/>
          </a:xfrm>
          <a:prstGeom prst="rect">
            <a:avLst/>
          </a:prstGeom>
          <a:solidFill>
            <a:srgbClr val="FFFFFF"/>
          </a:solidFill>
          <a:ln w="38100" algn="ctr">
            <a:solidFill>
              <a:srgbClr val="ED1C24"/>
            </a:solidFill>
            <a:miter lim="800000"/>
            <a:headEnd/>
            <a:tailEnd/>
          </a:ln>
        </p:spPr>
        <p:txBody>
          <a:bodyPr lIns="144000" tIns="540000" rIns="144000"/>
          <a:lstStyle>
            <a:lvl1pPr marL="342900" indent="-342900" eaLnBrk="0" hangingPunct="0">
              <a:lnSpc>
                <a:spcPct val="90000"/>
              </a:lnSpc>
              <a:spcBef>
                <a:spcPct val="25000"/>
              </a:spcBef>
              <a:defRPr>
                <a:solidFill>
                  <a:schemeClr val="tx1"/>
                </a:solidFill>
                <a:latin typeface="Tele-GroteskFet" pitchFamily="2" charset="0"/>
              </a:defRPr>
            </a:lvl1pPr>
            <a:lvl2pPr marL="179388" indent="-177800" eaLnBrk="0" hangingPunct="0">
              <a:lnSpc>
                <a:spcPct val="90000"/>
              </a:lnSpc>
              <a:spcBef>
                <a:spcPct val="25000"/>
              </a:spcBef>
              <a:defRPr>
                <a:solidFill>
                  <a:schemeClr val="tx1"/>
                </a:solidFill>
                <a:latin typeface="Tele-GroteskNor" pitchFamily="2" charset="0"/>
              </a:defRPr>
            </a:lvl2pPr>
            <a:lvl3pPr marL="1143000" indent="-2286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marL="1588" lvl="1" indent="0" algn="just" eaLnBrk="1" fontAlgn="base" hangingPunct="1">
              <a:spcAft>
                <a:spcPct val="0"/>
              </a:spcAft>
              <a:buClr>
                <a:srgbClr val="E20074"/>
              </a:buClr>
              <a:buSzPct val="75000"/>
              <a:defRPr/>
            </a:pPr>
            <a:r>
              <a:rPr lang="en-US" altLang="sr-Latn-RS" sz="2400" b="1" kern="0" dirty="0" err="1">
                <a:solidFill>
                  <a:srgbClr val="000000"/>
                </a:solidFill>
                <a:cs typeface="Arial" panose="020B0604020202020204" pitchFamily="34" charset="0"/>
              </a:rPr>
              <a:t>Opći</a:t>
            </a:r>
            <a:r>
              <a:rPr lang="en-US" altLang="sr-Latn-RS" sz="2400" b="1" kern="0" dirty="0">
                <a:solidFill>
                  <a:srgbClr val="000000"/>
                </a:solidFill>
                <a:cs typeface="Arial" panose="020B0604020202020204" pitchFamily="34" charset="0"/>
              </a:rPr>
              <a:t> </a:t>
            </a:r>
            <a:r>
              <a:rPr lang="en-US" altLang="sr-Latn-RS" sz="2400" b="1" kern="0" dirty="0" err="1">
                <a:solidFill>
                  <a:srgbClr val="000000"/>
                </a:solidFill>
                <a:cs typeface="Arial" panose="020B0604020202020204" pitchFamily="34" charset="0"/>
              </a:rPr>
              <a:t>propisi</a:t>
            </a:r>
            <a:r>
              <a:rPr lang="en-US" altLang="sr-Latn-RS" sz="2400" b="1" kern="0" dirty="0">
                <a:solidFill>
                  <a:srgbClr val="000000"/>
                </a:solidFill>
                <a:cs typeface="Arial" panose="020B0604020202020204" pitchFamily="34" charset="0"/>
              </a:rPr>
              <a:t> o </a:t>
            </a:r>
            <a:r>
              <a:rPr lang="en-US" altLang="sr-Latn-RS" sz="2400" b="1" kern="0" dirty="0" err="1">
                <a:solidFill>
                  <a:srgbClr val="000000"/>
                </a:solidFill>
                <a:cs typeface="Arial" panose="020B0604020202020204" pitchFamily="34" charset="0"/>
              </a:rPr>
              <a:t>radu</a:t>
            </a:r>
            <a:r>
              <a:rPr lang="en-US" altLang="sr-Latn-RS" sz="2400" b="1" kern="0" dirty="0">
                <a:solidFill>
                  <a:srgbClr val="000000"/>
                </a:solidFill>
                <a:cs typeface="Arial" panose="020B0604020202020204" pitchFamily="34" charset="0"/>
              </a:rPr>
              <a:t> </a:t>
            </a:r>
            <a:r>
              <a:rPr lang="en-US" altLang="sr-Latn-RS" sz="2400" kern="0" dirty="0" err="1">
                <a:solidFill>
                  <a:srgbClr val="000000"/>
                </a:solidFill>
                <a:cs typeface="Arial" panose="020B0604020202020204" pitchFamily="34" charset="0"/>
              </a:rPr>
              <a:t>regulirani</a:t>
            </a:r>
            <a:r>
              <a:rPr lang="en-US" altLang="sr-Latn-RS" sz="2400" kern="0" dirty="0">
                <a:solidFill>
                  <a:srgbClr val="000000"/>
                </a:solidFill>
                <a:cs typeface="Arial" panose="020B0604020202020204" pitchFamily="34" charset="0"/>
              </a:rPr>
              <a:t> </a:t>
            </a:r>
            <a:r>
              <a:rPr lang="en-US" altLang="sr-Latn-RS" sz="2400" kern="0" dirty="0" err="1">
                <a:solidFill>
                  <a:srgbClr val="000000"/>
                </a:solidFill>
                <a:cs typeface="Arial" panose="020B0604020202020204" pitchFamily="34" charset="0"/>
              </a:rPr>
              <a:t>su</a:t>
            </a:r>
            <a:r>
              <a:rPr lang="en-US" altLang="sr-Latn-RS" sz="2400" kern="0" dirty="0">
                <a:solidFill>
                  <a:srgbClr val="000000"/>
                </a:solidFill>
                <a:cs typeface="Arial" panose="020B0604020202020204" pitchFamily="34" charset="0"/>
              </a:rPr>
              <a:t> </a:t>
            </a:r>
            <a:r>
              <a:rPr lang="en-US" altLang="sr-Latn-RS" sz="2400" b="1" kern="0" dirty="0" err="1">
                <a:solidFill>
                  <a:srgbClr val="000000"/>
                </a:solidFill>
                <a:cs typeface="Arial" panose="020B0604020202020204" pitchFamily="34" charset="0"/>
              </a:rPr>
              <a:t>Zakonom</a:t>
            </a:r>
            <a:r>
              <a:rPr lang="en-US" altLang="sr-Latn-RS" sz="2400" b="1" kern="0" dirty="0">
                <a:solidFill>
                  <a:srgbClr val="000000"/>
                </a:solidFill>
                <a:cs typeface="Arial" panose="020B0604020202020204" pitchFamily="34" charset="0"/>
              </a:rPr>
              <a:t> o </a:t>
            </a:r>
            <a:r>
              <a:rPr lang="en-US" altLang="sr-Latn-RS" sz="2400" b="1" kern="0" dirty="0" err="1">
                <a:solidFill>
                  <a:srgbClr val="000000"/>
                </a:solidFill>
                <a:cs typeface="Arial" panose="020B0604020202020204" pitchFamily="34" charset="0"/>
              </a:rPr>
              <a:t>radu</a:t>
            </a:r>
            <a:r>
              <a:rPr lang="en-US" altLang="sr-Latn-RS" sz="2400" kern="0" dirty="0">
                <a:solidFill>
                  <a:srgbClr val="000000"/>
                </a:solidFill>
                <a:cs typeface="Arial" panose="020B0604020202020204" pitchFamily="34" charset="0"/>
              </a:rPr>
              <a:t> (NN 93/14) u </a:t>
            </a:r>
            <a:r>
              <a:rPr lang="en-US" altLang="sr-Latn-RS" sz="2400" kern="0" dirty="0" err="1">
                <a:solidFill>
                  <a:srgbClr val="000000"/>
                </a:solidFill>
                <a:cs typeface="Arial" panose="020B0604020202020204" pitchFamily="34" charset="0"/>
              </a:rPr>
              <a:t>kojem</a:t>
            </a:r>
            <a:r>
              <a:rPr lang="en-US" altLang="sr-Latn-RS" sz="2400" kern="0" dirty="0">
                <a:solidFill>
                  <a:srgbClr val="000000"/>
                </a:solidFill>
                <a:cs typeface="Arial" panose="020B0604020202020204" pitchFamily="34" charset="0"/>
              </a:rPr>
              <a:t> se  </a:t>
            </a:r>
            <a:r>
              <a:rPr lang="en-US" altLang="sr-Latn-RS" sz="2400" kern="0" dirty="0" err="1">
                <a:solidFill>
                  <a:srgbClr val="000000"/>
                </a:solidFill>
                <a:cs typeface="Arial" panose="020B0604020202020204" pitchFamily="34" charset="0"/>
              </a:rPr>
              <a:t>kao</a:t>
            </a:r>
            <a:r>
              <a:rPr lang="en-US" altLang="sr-Latn-RS" sz="2400" kern="0" dirty="0">
                <a:solidFill>
                  <a:srgbClr val="000000"/>
                </a:solidFill>
                <a:cs typeface="Arial" panose="020B0604020202020204" pitchFamily="34" charset="0"/>
              </a:rPr>
              <a:t> </a:t>
            </a:r>
            <a:r>
              <a:rPr lang="en-US" altLang="sr-Latn-RS" sz="2400" kern="0" dirty="0" err="1">
                <a:solidFill>
                  <a:srgbClr val="000000"/>
                </a:solidFill>
                <a:cs typeface="Arial" panose="020B0604020202020204" pitchFamily="34" charset="0"/>
              </a:rPr>
              <a:t>jedan</a:t>
            </a:r>
            <a:r>
              <a:rPr lang="en-US" altLang="sr-Latn-RS" sz="2400" kern="0" dirty="0">
                <a:solidFill>
                  <a:srgbClr val="000000"/>
                </a:solidFill>
                <a:cs typeface="Arial" panose="020B0604020202020204" pitchFamily="34" charset="0"/>
              </a:rPr>
              <a:t> od </a:t>
            </a:r>
            <a:r>
              <a:rPr lang="en-US" altLang="sr-Latn-RS" sz="2400" kern="0" dirty="0" err="1">
                <a:solidFill>
                  <a:srgbClr val="000000"/>
                </a:solidFill>
                <a:cs typeface="Arial" panose="020B0604020202020204" pitchFamily="34" charset="0"/>
              </a:rPr>
              <a:t>načina</a:t>
            </a:r>
            <a:r>
              <a:rPr lang="en-US" altLang="sr-Latn-RS" sz="2400" kern="0" dirty="0">
                <a:solidFill>
                  <a:srgbClr val="000000"/>
                </a:solidFill>
                <a:cs typeface="Arial" panose="020B0604020202020204" pitchFamily="34" charset="0"/>
              </a:rPr>
              <a:t> </a:t>
            </a:r>
            <a:r>
              <a:rPr lang="en-US" altLang="sr-Latn-RS" sz="2400" kern="0" dirty="0" err="1">
                <a:solidFill>
                  <a:srgbClr val="000000"/>
                </a:solidFill>
                <a:cs typeface="Arial" panose="020B0604020202020204" pitchFamily="34" charset="0"/>
              </a:rPr>
              <a:t>prestanka</a:t>
            </a:r>
            <a:r>
              <a:rPr lang="en-US" altLang="sr-Latn-RS" sz="2400" kern="0" dirty="0">
                <a:solidFill>
                  <a:srgbClr val="000000"/>
                </a:solidFill>
                <a:cs typeface="Arial" panose="020B0604020202020204" pitchFamily="34" charset="0"/>
              </a:rPr>
              <a:t> </a:t>
            </a:r>
            <a:r>
              <a:rPr lang="en-US" altLang="sr-Latn-RS" sz="2400" kern="0" dirty="0" err="1">
                <a:solidFill>
                  <a:srgbClr val="000000"/>
                </a:solidFill>
                <a:cs typeface="Arial" panose="020B0604020202020204" pitchFamily="34" charset="0"/>
              </a:rPr>
              <a:t>radnog</a:t>
            </a:r>
            <a:r>
              <a:rPr lang="en-US" altLang="sr-Latn-RS" sz="2400" kern="0" dirty="0">
                <a:solidFill>
                  <a:srgbClr val="000000"/>
                </a:solidFill>
                <a:cs typeface="Arial" panose="020B0604020202020204" pitchFamily="34" charset="0"/>
              </a:rPr>
              <a:t> </a:t>
            </a:r>
            <a:r>
              <a:rPr lang="en-US" altLang="sr-Latn-RS" sz="2400" kern="0" dirty="0" err="1">
                <a:solidFill>
                  <a:srgbClr val="000000"/>
                </a:solidFill>
                <a:cs typeface="Arial" panose="020B0604020202020204" pitchFamily="34" charset="0"/>
              </a:rPr>
              <a:t>odnosa</a:t>
            </a:r>
            <a:r>
              <a:rPr lang="en-US" altLang="sr-Latn-RS" sz="2400" kern="0" dirty="0">
                <a:solidFill>
                  <a:srgbClr val="000000"/>
                </a:solidFill>
                <a:cs typeface="Arial" panose="020B0604020202020204" pitchFamily="34" charset="0"/>
              </a:rPr>
              <a:t> </a:t>
            </a:r>
            <a:r>
              <a:rPr lang="en-US" altLang="sr-Latn-RS" sz="2400" kern="0" dirty="0" err="1">
                <a:solidFill>
                  <a:srgbClr val="000000"/>
                </a:solidFill>
                <a:cs typeface="Arial" panose="020B0604020202020204" pitchFamily="34" charset="0"/>
              </a:rPr>
              <a:t>predviđa</a:t>
            </a:r>
            <a:r>
              <a:rPr lang="en-US" altLang="sr-Latn-RS" sz="2400" kern="0" dirty="0">
                <a:solidFill>
                  <a:srgbClr val="000000"/>
                </a:solidFill>
                <a:cs typeface="Arial" panose="020B0604020202020204" pitchFamily="34" charset="0"/>
              </a:rPr>
              <a:t> </a:t>
            </a:r>
            <a:r>
              <a:rPr lang="en-US" altLang="sr-Latn-RS" sz="2400" kern="0" dirty="0" err="1">
                <a:solidFill>
                  <a:srgbClr val="000000"/>
                </a:solidFill>
                <a:cs typeface="Arial" panose="020B0604020202020204" pitchFamily="34" charset="0"/>
              </a:rPr>
              <a:t>i</a:t>
            </a:r>
            <a:r>
              <a:rPr lang="en-US" altLang="sr-Latn-RS" sz="2400" kern="0" dirty="0">
                <a:solidFill>
                  <a:srgbClr val="000000"/>
                </a:solidFill>
                <a:cs typeface="Arial" panose="020B0604020202020204" pitchFamily="34" charset="0"/>
              </a:rPr>
              <a:t> </a:t>
            </a:r>
            <a:r>
              <a:rPr lang="en-US" altLang="sr-Latn-RS" sz="2400" kern="0" dirty="0" err="1">
                <a:solidFill>
                  <a:srgbClr val="000000"/>
                </a:solidFill>
                <a:cs typeface="Arial" panose="020B0604020202020204" pitchFamily="34" charset="0"/>
              </a:rPr>
              <a:t>prestanak</a:t>
            </a:r>
            <a:r>
              <a:rPr lang="en-US" altLang="sr-Latn-RS" sz="2400" kern="0" dirty="0">
                <a:solidFill>
                  <a:srgbClr val="000000"/>
                </a:solidFill>
                <a:cs typeface="Arial" panose="020B0604020202020204" pitchFamily="34" charset="0"/>
              </a:rPr>
              <a:t> </a:t>
            </a:r>
            <a:r>
              <a:rPr lang="en-US" altLang="sr-Latn-RS" sz="2400" kern="0" dirty="0" err="1">
                <a:solidFill>
                  <a:srgbClr val="000000"/>
                </a:solidFill>
                <a:cs typeface="Arial" panose="020B0604020202020204" pitchFamily="34" charset="0"/>
              </a:rPr>
              <a:t>radnog</a:t>
            </a:r>
            <a:r>
              <a:rPr lang="en-US" altLang="sr-Latn-RS" sz="2400" kern="0" dirty="0">
                <a:solidFill>
                  <a:srgbClr val="000000"/>
                </a:solidFill>
                <a:cs typeface="Arial" panose="020B0604020202020204" pitchFamily="34" charset="0"/>
              </a:rPr>
              <a:t> </a:t>
            </a:r>
            <a:r>
              <a:rPr lang="en-US" altLang="sr-Latn-RS" sz="2400" kern="0" dirty="0" err="1">
                <a:solidFill>
                  <a:srgbClr val="000000"/>
                </a:solidFill>
                <a:cs typeface="Arial" panose="020B0604020202020204" pitchFamily="34" charset="0"/>
              </a:rPr>
              <a:t>odnosa</a:t>
            </a:r>
            <a:r>
              <a:rPr lang="en-US" altLang="sr-Latn-RS" sz="2400" kern="0" dirty="0">
                <a:solidFill>
                  <a:srgbClr val="000000"/>
                </a:solidFill>
                <a:cs typeface="Arial" panose="020B0604020202020204" pitchFamily="34" charset="0"/>
              </a:rPr>
              <a:t> </a:t>
            </a:r>
            <a:r>
              <a:rPr lang="en-US" altLang="sr-Latn-RS" sz="2400" kern="0" dirty="0" err="1">
                <a:solidFill>
                  <a:srgbClr val="000000"/>
                </a:solidFill>
                <a:cs typeface="Arial" panose="020B0604020202020204" pitchFamily="34" charset="0"/>
              </a:rPr>
              <a:t>zbog</a:t>
            </a:r>
            <a:r>
              <a:rPr lang="en-US" altLang="sr-Latn-RS" sz="2400" kern="0" dirty="0">
                <a:solidFill>
                  <a:srgbClr val="000000"/>
                </a:solidFill>
                <a:cs typeface="Arial" panose="020B0604020202020204" pitchFamily="34" charset="0"/>
              </a:rPr>
              <a:t> </a:t>
            </a:r>
            <a:r>
              <a:rPr lang="en-US" altLang="sr-Latn-RS" sz="2400" kern="0" dirty="0" err="1">
                <a:solidFill>
                  <a:srgbClr val="000000"/>
                </a:solidFill>
                <a:cs typeface="Arial" panose="020B0604020202020204" pitchFamily="34" charset="0"/>
              </a:rPr>
              <a:t>gospodarskih</a:t>
            </a:r>
            <a:r>
              <a:rPr lang="en-US" altLang="sr-Latn-RS" sz="2400" kern="0" dirty="0">
                <a:solidFill>
                  <a:srgbClr val="000000"/>
                </a:solidFill>
                <a:cs typeface="Arial" panose="020B0604020202020204" pitchFamily="34" charset="0"/>
              </a:rPr>
              <a:t>, </a:t>
            </a:r>
            <a:r>
              <a:rPr lang="en-US" altLang="sr-Latn-RS" sz="2400" kern="0" dirty="0" err="1">
                <a:solidFill>
                  <a:srgbClr val="000000"/>
                </a:solidFill>
                <a:cs typeface="Arial" panose="020B0604020202020204" pitchFamily="34" charset="0"/>
              </a:rPr>
              <a:t>tehnoloških</a:t>
            </a:r>
            <a:r>
              <a:rPr lang="en-US" altLang="sr-Latn-RS" sz="2400" kern="0" dirty="0">
                <a:solidFill>
                  <a:srgbClr val="000000"/>
                </a:solidFill>
                <a:cs typeface="Arial" panose="020B0604020202020204" pitchFamily="34" charset="0"/>
              </a:rPr>
              <a:t> </a:t>
            </a:r>
            <a:r>
              <a:rPr lang="en-US" altLang="sr-Latn-RS" sz="2400" kern="0" dirty="0" err="1">
                <a:solidFill>
                  <a:srgbClr val="000000"/>
                </a:solidFill>
                <a:cs typeface="Arial" panose="020B0604020202020204" pitchFamily="34" charset="0"/>
              </a:rPr>
              <a:t>ili</a:t>
            </a:r>
            <a:r>
              <a:rPr lang="en-US" altLang="sr-Latn-RS" sz="2400" kern="0" dirty="0">
                <a:solidFill>
                  <a:srgbClr val="000000"/>
                </a:solidFill>
                <a:cs typeface="Arial" panose="020B0604020202020204" pitchFamily="34" charset="0"/>
              </a:rPr>
              <a:t> </a:t>
            </a:r>
            <a:r>
              <a:rPr lang="en-US" altLang="sr-Latn-RS" sz="2400" kern="0" dirty="0" err="1">
                <a:solidFill>
                  <a:srgbClr val="000000"/>
                </a:solidFill>
                <a:cs typeface="Arial" panose="020B0604020202020204" pitchFamily="34" charset="0"/>
              </a:rPr>
              <a:t>organizacijskih</a:t>
            </a:r>
            <a:r>
              <a:rPr lang="en-US" altLang="sr-Latn-RS" sz="2400" kern="0" dirty="0">
                <a:solidFill>
                  <a:srgbClr val="000000"/>
                </a:solidFill>
                <a:cs typeface="Arial" panose="020B0604020202020204" pitchFamily="34" charset="0"/>
              </a:rPr>
              <a:t> </a:t>
            </a:r>
            <a:r>
              <a:rPr lang="en-US" altLang="sr-Latn-RS" sz="2400" kern="0" dirty="0" err="1">
                <a:solidFill>
                  <a:srgbClr val="000000"/>
                </a:solidFill>
                <a:cs typeface="Arial" panose="020B0604020202020204" pitchFamily="34" charset="0"/>
              </a:rPr>
              <a:t>razloga</a:t>
            </a:r>
            <a:r>
              <a:rPr lang="en-US" altLang="sr-Latn-RS" sz="2400" kern="0" dirty="0" smtClean="0">
                <a:solidFill>
                  <a:srgbClr val="000000"/>
                </a:solidFill>
                <a:cs typeface="Arial" panose="020B0604020202020204" pitchFamily="34" charset="0"/>
              </a:rPr>
              <a:t>.</a:t>
            </a:r>
          </a:p>
          <a:p>
            <a:pPr marL="1588" lvl="1" indent="0" eaLnBrk="1" fontAlgn="base" hangingPunct="1">
              <a:spcAft>
                <a:spcPct val="0"/>
              </a:spcAft>
              <a:buClr>
                <a:srgbClr val="E20074"/>
              </a:buClr>
              <a:buSzPct val="75000"/>
              <a:defRPr/>
            </a:pPr>
            <a:r>
              <a:rPr lang="pl-PL" altLang="sr-Latn-RS" sz="2400" kern="0" dirty="0">
                <a:solidFill>
                  <a:srgbClr val="000000"/>
                </a:solidFill>
                <a:cs typeface="Arial" panose="020B0604020202020204" pitchFamily="34" charset="0"/>
              </a:rPr>
              <a:t>Prema</a:t>
            </a:r>
            <a:r>
              <a:rPr lang="pl-PL" altLang="sr-Latn-RS" sz="2400" b="1" kern="0" dirty="0">
                <a:solidFill>
                  <a:srgbClr val="000000"/>
                </a:solidFill>
                <a:cs typeface="Arial" panose="020B0604020202020204" pitchFamily="34" charset="0"/>
              </a:rPr>
              <a:t>  čl. 115. st. 1. tč.1. Zakona o radu </a:t>
            </a:r>
            <a:r>
              <a:rPr lang="pl-PL" altLang="sr-Latn-RS" sz="2400" kern="0" dirty="0">
                <a:solidFill>
                  <a:srgbClr val="000000"/>
                </a:solidFill>
                <a:cs typeface="Arial" panose="020B0604020202020204" pitchFamily="34" charset="0"/>
              </a:rPr>
              <a:t>propisano je:</a:t>
            </a:r>
          </a:p>
          <a:p>
            <a:pPr marL="1588" lvl="1" indent="0" eaLnBrk="1" fontAlgn="base" hangingPunct="1">
              <a:spcAft>
                <a:spcPct val="0"/>
              </a:spcAft>
              <a:buClr>
                <a:srgbClr val="E20074"/>
              </a:buClr>
              <a:buSzPct val="75000"/>
              <a:defRPr/>
            </a:pPr>
            <a:endParaRPr lang="en-US" altLang="sr-Latn-RS" sz="2400" kern="0" dirty="0">
              <a:solidFill>
                <a:srgbClr val="000000"/>
              </a:solidFill>
              <a:cs typeface="Arial" panose="020B0604020202020204" pitchFamily="34" charset="0"/>
            </a:endParaRPr>
          </a:p>
          <a:p>
            <a:pPr lvl="1" eaLnBrk="1" fontAlgn="base" hangingPunct="1">
              <a:spcAft>
                <a:spcPct val="0"/>
              </a:spcAft>
              <a:buClr>
                <a:srgbClr val="E20074"/>
              </a:buClr>
              <a:buSzPct val="75000"/>
              <a:buFont typeface="Wingdings" panose="05000000000000000000" pitchFamily="2" charset="2"/>
              <a:buChar char="§"/>
              <a:defRPr/>
            </a:pPr>
            <a:endParaRPr lang="en-US" altLang="sr-Latn-RS" sz="2400" kern="0" dirty="0">
              <a:solidFill>
                <a:srgbClr val="000000"/>
              </a:solidFill>
              <a:cs typeface="Arial" panose="020B0604020202020204" pitchFamily="34" charset="0"/>
            </a:endParaRPr>
          </a:p>
          <a:p>
            <a:pPr marL="179388" marR="0" lvl="1" indent="-177800" defTabSz="914400" eaLnBrk="1" fontAlgn="base" latinLnBrk="0" hangingPunct="1">
              <a:lnSpc>
                <a:spcPct val="90000"/>
              </a:lnSpc>
              <a:spcBef>
                <a:spcPct val="25000"/>
              </a:spcBef>
              <a:spcAft>
                <a:spcPct val="0"/>
              </a:spcAft>
              <a:buClr>
                <a:srgbClr val="E20074"/>
              </a:buClr>
              <a:buSzPct val="75000"/>
              <a:buFont typeface="Wingdings" panose="05000000000000000000" pitchFamily="2" charset="2"/>
              <a:buChar char="§"/>
              <a:tabLst/>
              <a:defRPr/>
            </a:pPr>
            <a:endParaRPr kumimoji="0" lang="en-US" altLang="sr-Latn-RS" sz="1600" b="0" i="0" u="none" strike="noStrike" kern="0" cap="none" spc="0" normalizeH="0" baseline="0" noProof="0" dirty="0" smtClean="0">
              <a:ln>
                <a:noFill/>
              </a:ln>
              <a:solidFill>
                <a:srgbClr val="000000"/>
              </a:solidFill>
              <a:effectLst/>
              <a:uLnTx/>
              <a:uFillTx/>
              <a:latin typeface="Tele-GroteskNor" pitchFamily="2" charset="0"/>
              <a:cs typeface="Arial" panose="020B0604020202020204" pitchFamily="34" charset="0"/>
            </a:endParaRPr>
          </a:p>
        </p:txBody>
      </p:sp>
      <p:sp>
        <p:nvSpPr>
          <p:cNvPr id="15" name="Rectangle 4"/>
          <p:cNvSpPr>
            <a:spLocks noChangeArrowheads="1"/>
          </p:cNvSpPr>
          <p:nvPr/>
        </p:nvSpPr>
        <p:spPr bwMode="auto">
          <a:xfrm>
            <a:off x="1233489" y="3922119"/>
            <a:ext cx="4384098" cy="2560637"/>
          </a:xfrm>
          <a:prstGeom prst="rect">
            <a:avLst/>
          </a:prstGeom>
          <a:solidFill>
            <a:srgbClr val="FFFFFF"/>
          </a:solidFill>
          <a:ln w="38100" algn="ctr">
            <a:solidFill>
              <a:srgbClr val="ED1C24"/>
            </a:solidFill>
            <a:miter lim="800000"/>
            <a:headEnd/>
            <a:tailEnd/>
          </a:ln>
        </p:spPr>
        <p:txBody>
          <a:bodyPr lIns="144000" tIns="540000" rIns="144000"/>
          <a:lstStyle>
            <a:lvl1pPr marL="342900" indent="-342900" eaLnBrk="0" hangingPunct="0">
              <a:lnSpc>
                <a:spcPct val="90000"/>
              </a:lnSpc>
              <a:spcBef>
                <a:spcPct val="25000"/>
              </a:spcBef>
              <a:defRPr>
                <a:solidFill>
                  <a:schemeClr val="tx1"/>
                </a:solidFill>
                <a:latin typeface="Tele-GroteskFet" pitchFamily="2" charset="0"/>
              </a:defRPr>
            </a:lvl1pPr>
            <a:lvl2pPr marL="179388" indent="-177800" eaLnBrk="0" hangingPunct="0">
              <a:lnSpc>
                <a:spcPct val="90000"/>
              </a:lnSpc>
              <a:spcBef>
                <a:spcPct val="25000"/>
              </a:spcBef>
              <a:defRPr>
                <a:solidFill>
                  <a:schemeClr val="tx1"/>
                </a:solidFill>
                <a:latin typeface="Tele-GroteskNor" pitchFamily="2" charset="0"/>
              </a:defRPr>
            </a:lvl2pPr>
            <a:lvl3pPr marL="358775" indent="-177800" eaLnBrk="0" hangingPunct="0">
              <a:lnSpc>
                <a:spcPct val="90000"/>
              </a:lnSpc>
              <a:spcBef>
                <a:spcPct val="25000"/>
              </a:spcBef>
              <a:buChar char="§"/>
              <a:defRPr>
                <a:solidFill>
                  <a:schemeClr val="tx1"/>
                </a:solidFill>
                <a:latin typeface="Tele-GroteskNor" pitchFamily="2" charset="0"/>
              </a:defRPr>
            </a:lvl3pPr>
            <a:lvl4pPr marL="538163" indent="-1778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marL="1588" lvl="1" indent="0" algn="just" eaLnBrk="1" fontAlgn="base" hangingPunct="1">
              <a:spcAft>
                <a:spcPct val="0"/>
              </a:spcAft>
              <a:buClr>
                <a:srgbClr val="E20074"/>
              </a:buClr>
              <a:buSzPct val="75000"/>
              <a:defRPr/>
            </a:pPr>
            <a:r>
              <a:rPr lang="en-US" altLang="sr-Latn-RS" sz="2000" b="1" kern="0" dirty="0" smtClean="0">
                <a:solidFill>
                  <a:srgbClr val="000000"/>
                </a:solidFill>
                <a:cs typeface="Arial" panose="020B0604020202020204" pitchFamily="34" charset="0"/>
              </a:rPr>
              <a:t>(</a:t>
            </a:r>
            <a:r>
              <a:rPr lang="en-US" altLang="sr-Latn-RS" sz="2000" b="1" kern="0" dirty="0">
                <a:solidFill>
                  <a:srgbClr val="000000"/>
                </a:solidFill>
                <a:cs typeface="Arial" panose="020B0604020202020204" pitchFamily="34" charset="0"/>
              </a:rPr>
              <a:t>st.1.) </a:t>
            </a:r>
            <a:r>
              <a:rPr lang="en-US" altLang="sr-Latn-RS" sz="2000" kern="0" dirty="0" err="1">
                <a:solidFill>
                  <a:srgbClr val="000000"/>
                </a:solidFill>
                <a:cs typeface="Arial" panose="020B0604020202020204" pitchFamily="34" charset="0"/>
              </a:rPr>
              <a:t>Poslodavac</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može</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otkazati</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ugovor</a:t>
            </a:r>
            <a:r>
              <a:rPr lang="en-US" altLang="sr-Latn-RS" sz="2000" kern="0" dirty="0">
                <a:solidFill>
                  <a:srgbClr val="000000"/>
                </a:solidFill>
                <a:cs typeface="Arial" panose="020B0604020202020204" pitchFamily="34" charset="0"/>
              </a:rPr>
              <a:t> o </a:t>
            </a:r>
            <a:r>
              <a:rPr lang="en-US" altLang="sr-Latn-RS" sz="2000" kern="0" dirty="0" err="1">
                <a:solidFill>
                  <a:srgbClr val="000000"/>
                </a:solidFill>
                <a:cs typeface="Arial" panose="020B0604020202020204" pitchFamily="34" charset="0"/>
              </a:rPr>
              <a:t>radu</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uz</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propisani</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ili</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ugovoreni</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otkazni</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rok</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redoviti</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otkaz</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ako</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za</a:t>
            </a:r>
            <a:r>
              <a:rPr lang="en-US" altLang="sr-Latn-RS" sz="2000" kern="0" dirty="0">
                <a:solidFill>
                  <a:srgbClr val="000000"/>
                </a:solidFill>
                <a:cs typeface="Arial" panose="020B0604020202020204" pitchFamily="34" charset="0"/>
              </a:rPr>
              <a:t> to </a:t>
            </a:r>
            <a:r>
              <a:rPr lang="en-US" altLang="sr-Latn-RS" sz="2000" kern="0" dirty="0" err="1">
                <a:solidFill>
                  <a:srgbClr val="000000"/>
                </a:solidFill>
                <a:cs typeface="Arial" panose="020B0604020202020204" pitchFamily="34" charset="0"/>
              </a:rPr>
              <a:t>ima</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opravdani</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razlog</a:t>
            </a:r>
            <a:r>
              <a:rPr lang="en-US" altLang="sr-Latn-RS" sz="2000" kern="0" dirty="0">
                <a:solidFill>
                  <a:srgbClr val="000000"/>
                </a:solidFill>
                <a:cs typeface="Arial" panose="020B0604020202020204" pitchFamily="34" charset="0"/>
              </a:rPr>
              <a:t>, u </a:t>
            </a:r>
            <a:r>
              <a:rPr lang="en-US" altLang="sr-Latn-RS" sz="2000" kern="0" dirty="0" err="1">
                <a:solidFill>
                  <a:srgbClr val="000000"/>
                </a:solidFill>
                <a:cs typeface="Arial" panose="020B0604020202020204" pitchFamily="34" charset="0"/>
              </a:rPr>
              <a:t>slučaju</a:t>
            </a:r>
            <a:r>
              <a:rPr lang="en-US" altLang="sr-Latn-RS" sz="2000" kern="0" dirty="0">
                <a:solidFill>
                  <a:srgbClr val="000000"/>
                </a:solidFill>
                <a:cs typeface="Arial" panose="020B0604020202020204" pitchFamily="34" charset="0"/>
              </a:rPr>
              <a:t>:</a:t>
            </a:r>
          </a:p>
        </p:txBody>
      </p:sp>
      <p:sp>
        <p:nvSpPr>
          <p:cNvPr id="16" name="Rectangle 5"/>
          <p:cNvSpPr>
            <a:spLocks noChangeArrowheads="1"/>
          </p:cNvSpPr>
          <p:nvPr/>
        </p:nvSpPr>
        <p:spPr bwMode="auto">
          <a:xfrm>
            <a:off x="5985552" y="3904860"/>
            <a:ext cx="4384098" cy="2560637"/>
          </a:xfrm>
          <a:prstGeom prst="rect">
            <a:avLst/>
          </a:prstGeom>
          <a:solidFill>
            <a:srgbClr val="FFFFFF"/>
          </a:solidFill>
          <a:ln w="38100" algn="ctr">
            <a:solidFill>
              <a:srgbClr val="ED1C24"/>
            </a:solidFill>
            <a:miter lim="800000"/>
            <a:headEnd/>
            <a:tailEnd/>
          </a:ln>
        </p:spPr>
        <p:txBody>
          <a:bodyPr lIns="144000" tIns="540000" rIns="144000"/>
          <a:lstStyle>
            <a:lvl1pPr marL="342900" indent="-342900" eaLnBrk="0" hangingPunct="0">
              <a:lnSpc>
                <a:spcPct val="90000"/>
              </a:lnSpc>
              <a:spcBef>
                <a:spcPct val="25000"/>
              </a:spcBef>
              <a:defRPr>
                <a:solidFill>
                  <a:schemeClr val="tx1"/>
                </a:solidFill>
                <a:latin typeface="Tele-GroteskFet" pitchFamily="2" charset="0"/>
              </a:defRPr>
            </a:lvl1pPr>
            <a:lvl2pPr marL="179388" indent="-177800" eaLnBrk="0" hangingPunct="0">
              <a:lnSpc>
                <a:spcPct val="90000"/>
              </a:lnSpc>
              <a:spcBef>
                <a:spcPct val="25000"/>
              </a:spcBef>
              <a:defRPr>
                <a:solidFill>
                  <a:schemeClr val="tx1"/>
                </a:solidFill>
                <a:latin typeface="Tele-GroteskNor" pitchFamily="2" charset="0"/>
              </a:defRPr>
            </a:lvl2pPr>
            <a:lvl3pPr marL="358775" indent="-177800" eaLnBrk="0" hangingPunct="0">
              <a:lnSpc>
                <a:spcPct val="90000"/>
              </a:lnSpc>
              <a:spcBef>
                <a:spcPct val="25000"/>
              </a:spcBef>
              <a:buChar char="§"/>
              <a:defRPr>
                <a:solidFill>
                  <a:schemeClr val="tx1"/>
                </a:solidFill>
                <a:latin typeface="Tele-GroteskNor" pitchFamily="2" charset="0"/>
              </a:defRPr>
            </a:lvl3pPr>
            <a:lvl4pPr marL="538163" indent="-1778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marL="1588" lvl="1" indent="0" algn="just" eaLnBrk="1" fontAlgn="base" hangingPunct="1">
              <a:spcAft>
                <a:spcPct val="0"/>
              </a:spcAft>
              <a:buClr>
                <a:srgbClr val="E20074"/>
              </a:buClr>
              <a:buSzPct val="75000"/>
              <a:defRPr/>
            </a:pPr>
            <a:r>
              <a:rPr lang="en-US" altLang="sr-Latn-RS" sz="2000" b="1" kern="0" dirty="0">
                <a:solidFill>
                  <a:srgbClr val="000000"/>
                </a:solidFill>
                <a:cs typeface="Arial" panose="020B0604020202020204" pitchFamily="34" charset="0"/>
              </a:rPr>
              <a:t>(tč.1.)</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ako</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prestane</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potreba</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za</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obavljanjem</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određenog</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posla</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zbog</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gospodarskih</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tehnoloških</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ili</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organizacijskih</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razloga</a:t>
            </a:r>
            <a:r>
              <a:rPr lang="en-US" altLang="sr-Latn-RS" sz="2000" kern="0" dirty="0">
                <a:solidFill>
                  <a:srgbClr val="000000"/>
                </a:solidFill>
                <a:cs typeface="Arial" panose="020B0604020202020204" pitchFamily="34" charset="0"/>
              </a:rPr>
              <a:t> </a:t>
            </a:r>
            <a:r>
              <a:rPr lang="en-US" altLang="sr-Latn-RS" sz="2000" b="1" u="sng" kern="0" dirty="0">
                <a:solidFill>
                  <a:srgbClr val="000000"/>
                </a:solidFill>
                <a:cs typeface="Arial" panose="020B0604020202020204" pitchFamily="34" charset="0"/>
              </a:rPr>
              <a:t>(</a:t>
            </a:r>
            <a:r>
              <a:rPr lang="en-US" altLang="sr-Latn-RS" sz="2000" b="1" u="sng" kern="0" dirty="0" err="1">
                <a:solidFill>
                  <a:srgbClr val="000000"/>
                </a:solidFill>
                <a:cs typeface="Arial" panose="020B0604020202020204" pitchFamily="34" charset="0"/>
              </a:rPr>
              <a:t>poslovno</a:t>
            </a:r>
            <a:r>
              <a:rPr lang="en-US" altLang="sr-Latn-RS" sz="2000" b="1" u="sng" kern="0" dirty="0">
                <a:solidFill>
                  <a:srgbClr val="000000"/>
                </a:solidFill>
                <a:cs typeface="Arial" panose="020B0604020202020204" pitchFamily="34" charset="0"/>
              </a:rPr>
              <a:t> </a:t>
            </a:r>
            <a:r>
              <a:rPr lang="en-US" altLang="sr-Latn-RS" sz="2000" b="1" u="sng" kern="0" dirty="0" err="1">
                <a:solidFill>
                  <a:srgbClr val="000000"/>
                </a:solidFill>
                <a:cs typeface="Arial" panose="020B0604020202020204" pitchFamily="34" charset="0"/>
              </a:rPr>
              <a:t>uvjetovani</a:t>
            </a:r>
            <a:r>
              <a:rPr lang="en-US" altLang="sr-Latn-RS" sz="2000" b="1" u="sng" kern="0" dirty="0">
                <a:solidFill>
                  <a:srgbClr val="000000"/>
                </a:solidFill>
                <a:cs typeface="Arial" panose="020B0604020202020204" pitchFamily="34" charset="0"/>
              </a:rPr>
              <a:t> </a:t>
            </a:r>
            <a:r>
              <a:rPr lang="en-US" altLang="sr-Latn-RS" sz="2000" b="1" u="sng" kern="0" dirty="0" err="1">
                <a:solidFill>
                  <a:srgbClr val="000000"/>
                </a:solidFill>
                <a:cs typeface="Arial" panose="020B0604020202020204" pitchFamily="34" charset="0"/>
              </a:rPr>
              <a:t>otkaz</a:t>
            </a:r>
            <a:r>
              <a:rPr lang="en-US" altLang="sr-Latn-RS" sz="2000" b="1" u="sng" kern="0" dirty="0">
                <a:solidFill>
                  <a:srgbClr val="000000"/>
                </a:solidFill>
                <a:cs typeface="Arial" panose="020B0604020202020204" pitchFamily="34" charset="0"/>
              </a:rPr>
              <a:t>)</a:t>
            </a:r>
            <a:r>
              <a:rPr lang="en-US" altLang="sr-Latn-RS" sz="2000" kern="0" dirty="0">
                <a:solidFill>
                  <a:srgbClr val="000000"/>
                </a:solidFill>
                <a:cs typeface="Arial" panose="020B0604020202020204" pitchFamily="34" charset="0"/>
              </a:rPr>
              <a:t>“</a:t>
            </a:r>
          </a:p>
        </p:txBody>
      </p:sp>
      <p:sp>
        <p:nvSpPr>
          <p:cNvPr id="17" name="Rectangle 3"/>
          <p:cNvSpPr txBox="1">
            <a:spLocks noChangeArrowheads="1"/>
          </p:cNvSpPr>
          <p:nvPr/>
        </p:nvSpPr>
        <p:spPr bwMode="gray">
          <a:xfrm>
            <a:off x="304800" y="333375"/>
            <a:ext cx="8496300"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defTabSz="457200" rtl="0" eaLnBrk="0" fontAlgn="base" hangingPunct="0">
              <a:lnSpc>
                <a:spcPct val="90000"/>
              </a:lnSpc>
              <a:spcBef>
                <a:spcPct val="0"/>
              </a:spcBef>
              <a:spcAft>
                <a:spcPct val="0"/>
              </a:spcAft>
              <a:defRPr lang="de-DE" sz="3000" kern="1200" dirty="0">
                <a:solidFill>
                  <a:schemeClr val="tx2"/>
                </a:solidFill>
                <a:latin typeface="Tele-GroteskUlt" pitchFamily="2" charset="0"/>
                <a:ea typeface="TeleGrotesk Headline Ultra" pitchFamily="2" charset="0"/>
                <a:cs typeface="TeleGrotesk Headline Ultra"/>
              </a:defRPr>
            </a:lvl1pPr>
            <a:lvl2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2pPr>
            <a:lvl3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3pPr>
            <a:lvl4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4pPr>
            <a:lvl5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5pPr>
            <a:lvl6pPr marL="457200" algn="l" defTabSz="457200" rtl="0" fontAlgn="base">
              <a:lnSpc>
                <a:spcPct val="90000"/>
              </a:lnSpc>
              <a:spcBef>
                <a:spcPct val="0"/>
              </a:spcBef>
              <a:spcAft>
                <a:spcPct val="0"/>
              </a:spcAft>
              <a:defRPr sz="3000">
                <a:solidFill>
                  <a:schemeClr val="tx2"/>
                </a:solidFill>
                <a:latin typeface="Tele-GroteskUlt" pitchFamily="2" charset="0"/>
              </a:defRPr>
            </a:lvl6pPr>
            <a:lvl7pPr marL="914400" algn="l" defTabSz="457200" rtl="0" fontAlgn="base">
              <a:lnSpc>
                <a:spcPct val="90000"/>
              </a:lnSpc>
              <a:spcBef>
                <a:spcPct val="0"/>
              </a:spcBef>
              <a:spcAft>
                <a:spcPct val="0"/>
              </a:spcAft>
              <a:defRPr sz="3000">
                <a:solidFill>
                  <a:schemeClr val="tx2"/>
                </a:solidFill>
                <a:latin typeface="Tele-GroteskUlt" pitchFamily="2" charset="0"/>
              </a:defRPr>
            </a:lvl7pPr>
            <a:lvl8pPr marL="1371600" algn="l" defTabSz="457200" rtl="0" fontAlgn="base">
              <a:lnSpc>
                <a:spcPct val="90000"/>
              </a:lnSpc>
              <a:spcBef>
                <a:spcPct val="0"/>
              </a:spcBef>
              <a:spcAft>
                <a:spcPct val="0"/>
              </a:spcAft>
              <a:defRPr sz="3000">
                <a:solidFill>
                  <a:schemeClr val="tx2"/>
                </a:solidFill>
                <a:latin typeface="Tele-GroteskUlt" pitchFamily="2" charset="0"/>
              </a:defRPr>
            </a:lvl8pPr>
            <a:lvl9pPr marL="1828800" algn="l" defTabSz="457200" rtl="0" fontAlgn="base">
              <a:lnSpc>
                <a:spcPct val="90000"/>
              </a:lnSpc>
              <a:spcBef>
                <a:spcPct val="0"/>
              </a:spcBef>
              <a:spcAft>
                <a:spcPct val="0"/>
              </a:spcAft>
              <a:defRPr sz="3000">
                <a:solidFill>
                  <a:schemeClr val="tx2"/>
                </a:solidFill>
                <a:latin typeface="Tele-GroteskUlt" pitchFamily="2" charset="0"/>
              </a:defRPr>
            </a:lvl9pPr>
          </a:lstStyle>
          <a:p>
            <a:pPr eaLnBrk="1" hangingPunct="1"/>
            <a:r>
              <a:rPr lang="hr-HR" altLang="sr-Latn-RS" smtClean="0">
                <a:solidFill>
                  <a:srgbClr val="ED1C24"/>
                </a:solidFill>
                <a:latin typeface="Tele-GroteskNor" pitchFamily="2" charset="0"/>
                <a:cs typeface="TeleGrotesk Headline Ultra" pitchFamily="2" charset="0"/>
              </a:rPr>
              <a:t>O</a:t>
            </a:r>
            <a:r>
              <a:rPr lang="en-GB" altLang="sr-Latn-RS" smtClean="0">
                <a:solidFill>
                  <a:srgbClr val="ED1C24"/>
                </a:solidFill>
                <a:latin typeface="Tele-GroteskNor" pitchFamily="2" charset="0"/>
                <a:cs typeface="TeleGrotesk Headline Ultra" pitchFamily="2" charset="0"/>
              </a:rPr>
              <a:t>PĆI PROPISI O RADU</a:t>
            </a:r>
            <a:r>
              <a:rPr lang="hr-HR" altLang="sr-Latn-RS" smtClean="0">
                <a:solidFill>
                  <a:srgbClr val="ED1C24"/>
                </a:solidFill>
                <a:latin typeface="Tele-GroteskNor" pitchFamily="2" charset="0"/>
                <a:cs typeface="TeleGrotesk Headline Ultra" pitchFamily="2" charset="0"/>
              </a:rPr>
              <a:t> </a:t>
            </a:r>
            <a:endParaRPr lang="hr-HR" altLang="sr-Latn-RS" dirty="0" smtClean="0">
              <a:solidFill>
                <a:srgbClr val="ED1C24"/>
              </a:solidFill>
              <a:latin typeface="Tele-GroteskNor" pitchFamily="2" charset="0"/>
              <a:cs typeface="TeleGrotesk Headline Ultra" pitchFamily="2" charset="0"/>
            </a:endParaRPr>
          </a:p>
        </p:txBody>
      </p:sp>
      <p:sp>
        <p:nvSpPr>
          <p:cNvPr id="20" name="AutoShape 9"/>
          <p:cNvSpPr>
            <a:spLocks noChangeArrowheads="1"/>
          </p:cNvSpPr>
          <p:nvPr/>
        </p:nvSpPr>
        <p:spPr bwMode="auto">
          <a:xfrm rot="5400000">
            <a:off x="4939965" y="5149134"/>
            <a:ext cx="1768475" cy="206375"/>
          </a:xfrm>
          <a:prstGeom prst="triangle">
            <a:avLst>
              <a:gd name="adj" fmla="val 50000"/>
            </a:avLst>
          </a:prstGeom>
          <a:solidFill>
            <a:srgbClr val="ED1C24"/>
          </a:solidFill>
          <a:ln>
            <a:noFill/>
          </a:ln>
        </p:spPr>
        <p:txBody>
          <a:bodyPr wrap="none" anchor="ctr"/>
          <a:lstStyle>
            <a:lvl1pPr eaLnBrk="0" hangingPunct="0">
              <a:lnSpc>
                <a:spcPct val="90000"/>
              </a:lnSpc>
              <a:spcBef>
                <a:spcPct val="25000"/>
              </a:spcBef>
              <a:defRPr>
                <a:solidFill>
                  <a:schemeClr val="tx1"/>
                </a:solidFill>
                <a:latin typeface="Tele-GroteskFet" pitchFamily="2" charset="0"/>
              </a:defRPr>
            </a:lvl1pPr>
            <a:lvl2pPr marL="742950" indent="-285750" eaLnBrk="0" hangingPunct="0">
              <a:lnSpc>
                <a:spcPct val="90000"/>
              </a:lnSpc>
              <a:spcBef>
                <a:spcPct val="25000"/>
              </a:spcBef>
              <a:defRPr>
                <a:solidFill>
                  <a:schemeClr val="tx1"/>
                </a:solidFill>
                <a:latin typeface="Tele-GroteskNor" pitchFamily="2" charset="0"/>
              </a:defRPr>
            </a:lvl2pPr>
            <a:lvl3pPr marL="1143000" indent="-2286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marL="0" marR="0" lvl="0" indent="0" defTabSz="457200" eaLnBrk="1" fontAlgn="base" latinLnBrk="0" hangingPunct="1">
              <a:lnSpc>
                <a:spcPts val="1800"/>
              </a:lnSpc>
              <a:spcBef>
                <a:spcPct val="50000"/>
              </a:spcBef>
              <a:spcAft>
                <a:spcPct val="0"/>
              </a:spcAft>
              <a:buClr>
                <a:srgbClr val="E20074"/>
              </a:buClr>
              <a:buSzPct val="75000"/>
              <a:buFont typeface="Wingdings" panose="05000000000000000000" pitchFamily="2" charset="2"/>
              <a:buNone/>
              <a:tabLst/>
              <a:defRPr/>
            </a:pPr>
            <a:endParaRPr kumimoji="0" lang="en-US" altLang="sr-Latn-RS" sz="1800" b="0" i="0" u="none" strike="noStrike" kern="0" cap="none" spc="0" normalizeH="0" baseline="0" noProof="0" smtClean="0">
              <a:ln>
                <a:noFill/>
              </a:ln>
              <a:solidFill>
                <a:srgbClr val="000000"/>
              </a:solidFill>
              <a:effectLst/>
              <a:uLnTx/>
              <a:uFillTx/>
              <a:latin typeface="Tele-GroteskFet" pitchFamily="2" charset="0"/>
            </a:endParaRPr>
          </a:p>
        </p:txBody>
      </p:sp>
      <p:sp>
        <p:nvSpPr>
          <p:cNvPr id="21" name="AutoShape 10"/>
          <p:cNvSpPr>
            <a:spLocks noChangeArrowheads="1"/>
          </p:cNvSpPr>
          <p:nvPr/>
        </p:nvSpPr>
        <p:spPr bwMode="auto">
          <a:xfrm rot="10800000">
            <a:off x="2620796" y="3482230"/>
            <a:ext cx="1768475" cy="206375"/>
          </a:xfrm>
          <a:prstGeom prst="triangle">
            <a:avLst>
              <a:gd name="adj" fmla="val 50000"/>
            </a:avLst>
          </a:prstGeom>
          <a:solidFill>
            <a:srgbClr val="ED1C24"/>
          </a:solidFill>
          <a:ln>
            <a:noFill/>
          </a:ln>
        </p:spPr>
        <p:txBody>
          <a:bodyPr wrap="none" anchor="ctr"/>
          <a:lstStyle>
            <a:lvl1pPr eaLnBrk="0" hangingPunct="0">
              <a:lnSpc>
                <a:spcPct val="90000"/>
              </a:lnSpc>
              <a:spcBef>
                <a:spcPct val="25000"/>
              </a:spcBef>
              <a:defRPr>
                <a:solidFill>
                  <a:schemeClr val="tx1"/>
                </a:solidFill>
                <a:latin typeface="Tele-GroteskFet" pitchFamily="2" charset="0"/>
              </a:defRPr>
            </a:lvl1pPr>
            <a:lvl2pPr marL="742950" indent="-285750" eaLnBrk="0" hangingPunct="0">
              <a:lnSpc>
                <a:spcPct val="90000"/>
              </a:lnSpc>
              <a:spcBef>
                <a:spcPct val="25000"/>
              </a:spcBef>
              <a:defRPr>
                <a:solidFill>
                  <a:schemeClr val="tx1"/>
                </a:solidFill>
                <a:latin typeface="Tele-GroteskNor" pitchFamily="2" charset="0"/>
              </a:defRPr>
            </a:lvl2pPr>
            <a:lvl3pPr marL="1143000" indent="-2286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marL="0" marR="0" lvl="0" indent="0" defTabSz="457200" eaLnBrk="1" fontAlgn="base" latinLnBrk="0" hangingPunct="1">
              <a:lnSpc>
                <a:spcPts val="1800"/>
              </a:lnSpc>
              <a:spcBef>
                <a:spcPct val="50000"/>
              </a:spcBef>
              <a:spcAft>
                <a:spcPct val="0"/>
              </a:spcAft>
              <a:buClr>
                <a:srgbClr val="E20074"/>
              </a:buClr>
              <a:buSzPct val="75000"/>
              <a:buFont typeface="Wingdings" panose="05000000000000000000" pitchFamily="2" charset="2"/>
              <a:buNone/>
              <a:tabLst/>
              <a:defRPr/>
            </a:pPr>
            <a:endParaRPr kumimoji="0" lang="en-US" altLang="sr-Latn-RS" sz="1800" b="0" i="0" u="none" strike="noStrike" kern="0" cap="none" spc="0" normalizeH="0" baseline="0" noProof="0" smtClean="0">
              <a:ln>
                <a:noFill/>
              </a:ln>
              <a:solidFill>
                <a:srgbClr val="000000"/>
              </a:solidFill>
              <a:effectLst/>
              <a:uLnTx/>
              <a:uFillTx/>
              <a:latin typeface="Tele-GroteskFet" pitchFamily="2" charset="0"/>
            </a:endParaRPr>
          </a:p>
        </p:txBody>
      </p:sp>
    </p:spTree>
    <p:extLst>
      <p:ext uri="{BB962C8B-B14F-4D97-AF65-F5344CB8AC3E}">
        <p14:creationId xmlns:p14="http://schemas.microsoft.com/office/powerpoint/2010/main" val="4067593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20" grpId="0" animBg="1"/>
      <p:bldP spid="2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gray">
          <a:xfrm>
            <a:off x="304800" y="333375"/>
            <a:ext cx="8496300" cy="443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defTabSz="457200" rtl="0" eaLnBrk="0" fontAlgn="base" hangingPunct="0">
              <a:lnSpc>
                <a:spcPct val="90000"/>
              </a:lnSpc>
              <a:spcBef>
                <a:spcPct val="0"/>
              </a:spcBef>
              <a:spcAft>
                <a:spcPct val="0"/>
              </a:spcAft>
              <a:defRPr lang="de-DE" sz="3000" kern="1200" dirty="0">
                <a:solidFill>
                  <a:schemeClr val="tx2"/>
                </a:solidFill>
                <a:latin typeface="Tele-GroteskUlt" pitchFamily="2" charset="0"/>
                <a:ea typeface="TeleGrotesk Headline Ultra" pitchFamily="2" charset="0"/>
                <a:cs typeface="TeleGrotesk Headline Ultra"/>
              </a:defRPr>
            </a:lvl1pPr>
            <a:lvl2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2pPr>
            <a:lvl3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3pPr>
            <a:lvl4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4pPr>
            <a:lvl5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5pPr>
            <a:lvl6pPr marL="457200" algn="l" defTabSz="457200" rtl="0" fontAlgn="base">
              <a:lnSpc>
                <a:spcPct val="90000"/>
              </a:lnSpc>
              <a:spcBef>
                <a:spcPct val="0"/>
              </a:spcBef>
              <a:spcAft>
                <a:spcPct val="0"/>
              </a:spcAft>
              <a:defRPr sz="3000">
                <a:solidFill>
                  <a:schemeClr val="tx2"/>
                </a:solidFill>
                <a:latin typeface="Tele-GroteskUlt" pitchFamily="2" charset="0"/>
              </a:defRPr>
            </a:lvl6pPr>
            <a:lvl7pPr marL="914400" algn="l" defTabSz="457200" rtl="0" fontAlgn="base">
              <a:lnSpc>
                <a:spcPct val="90000"/>
              </a:lnSpc>
              <a:spcBef>
                <a:spcPct val="0"/>
              </a:spcBef>
              <a:spcAft>
                <a:spcPct val="0"/>
              </a:spcAft>
              <a:defRPr sz="3000">
                <a:solidFill>
                  <a:schemeClr val="tx2"/>
                </a:solidFill>
                <a:latin typeface="Tele-GroteskUlt" pitchFamily="2" charset="0"/>
              </a:defRPr>
            </a:lvl7pPr>
            <a:lvl8pPr marL="1371600" algn="l" defTabSz="457200" rtl="0" fontAlgn="base">
              <a:lnSpc>
                <a:spcPct val="90000"/>
              </a:lnSpc>
              <a:spcBef>
                <a:spcPct val="0"/>
              </a:spcBef>
              <a:spcAft>
                <a:spcPct val="0"/>
              </a:spcAft>
              <a:defRPr sz="3000">
                <a:solidFill>
                  <a:schemeClr val="tx2"/>
                </a:solidFill>
                <a:latin typeface="Tele-GroteskUlt" pitchFamily="2" charset="0"/>
              </a:defRPr>
            </a:lvl8pPr>
            <a:lvl9pPr marL="1828800" algn="l" defTabSz="457200" rtl="0" fontAlgn="base">
              <a:lnSpc>
                <a:spcPct val="90000"/>
              </a:lnSpc>
              <a:spcBef>
                <a:spcPct val="0"/>
              </a:spcBef>
              <a:spcAft>
                <a:spcPct val="0"/>
              </a:spcAft>
              <a:defRPr sz="3000">
                <a:solidFill>
                  <a:schemeClr val="tx2"/>
                </a:solidFill>
                <a:latin typeface="Tele-GroteskUlt" pitchFamily="2" charset="0"/>
              </a:defRPr>
            </a:lvl9pPr>
          </a:lstStyle>
          <a:p>
            <a:pPr eaLnBrk="1" hangingPunct="1"/>
            <a:r>
              <a:rPr lang="en-GB" altLang="sr-Latn-RS" sz="3200" smtClean="0">
                <a:solidFill>
                  <a:srgbClr val="ED1C24"/>
                </a:solidFill>
                <a:cs typeface="TeleGrotesk Headline Ultra" pitchFamily="2" charset="0"/>
              </a:rPr>
              <a:t>ZAKON O RADU</a:t>
            </a:r>
          </a:p>
        </p:txBody>
      </p:sp>
      <p:sp>
        <p:nvSpPr>
          <p:cNvPr id="7" name="Rectangle 4"/>
          <p:cNvSpPr>
            <a:spLocks noChangeArrowheads="1"/>
          </p:cNvSpPr>
          <p:nvPr/>
        </p:nvSpPr>
        <p:spPr bwMode="auto">
          <a:xfrm>
            <a:off x="304800" y="1500997"/>
            <a:ext cx="11495923" cy="2398143"/>
          </a:xfrm>
          <a:prstGeom prst="rect">
            <a:avLst/>
          </a:prstGeom>
          <a:solidFill>
            <a:srgbClr val="FFFFFF"/>
          </a:solidFill>
          <a:ln w="38100" algn="ctr">
            <a:solidFill>
              <a:srgbClr val="ED1C24"/>
            </a:solidFill>
            <a:miter lim="800000"/>
            <a:headEnd/>
            <a:tailEnd/>
          </a:ln>
        </p:spPr>
        <p:txBody>
          <a:bodyPr lIns="144000" tIns="540000" rIns="144000"/>
          <a:lstStyle>
            <a:lvl1pPr marL="342900" indent="-342900" eaLnBrk="0" hangingPunct="0">
              <a:lnSpc>
                <a:spcPct val="90000"/>
              </a:lnSpc>
              <a:spcBef>
                <a:spcPct val="25000"/>
              </a:spcBef>
              <a:defRPr>
                <a:solidFill>
                  <a:schemeClr val="tx1"/>
                </a:solidFill>
                <a:latin typeface="Tele-GroteskFet" pitchFamily="2" charset="0"/>
              </a:defRPr>
            </a:lvl1pPr>
            <a:lvl2pPr marL="179388" indent="-177800" eaLnBrk="0" hangingPunct="0">
              <a:lnSpc>
                <a:spcPct val="90000"/>
              </a:lnSpc>
              <a:spcBef>
                <a:spcPct val="25000"/>
              </a:spcBef>
              <a:defRPr>
                <a:solidFill>
                  <a:schemeClr val="tx1"/>
                </a:solidFill>
                <a:latin typeface="Tele-GroteskNor" pitchFamily="2" charset="0"/>
              </a:defRPr>
            </a:lvl2pPr>
            <a:lvl3pPr marL="1143000" indent="-2286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marL="1588" lvl="1" indent="0" algn="just" eaLnBrk="1" fontAlgn="base" hangingPunct="1">
              <a:spcAft>
                <a:spcPct val="0"/>
              </a:spcAft>
              <a:buClr>
                <a:srgbClr val="ED1C24"/>
              </a:buClr>
              <a:buSzPct val="75000"/>
              <a:defRPr/>
            </a:pPr>
            <a:r>
              <a:rPr lang="de-DE" altLang="sr-Latn-RS" sz="2400" kern="0" dirty="0">
                <a:solidFill>
                  <a:srgbClr val="000000"/>
                </a:solidFill>
                <a:cs typeface="Arial" panose="020B0604020202020204" pitchFamily="34" charset="0"/>
              </a:rPr>
              <a:t>Poslodavac je prilikom  odlučivanja   kojeg radnika će  proglasiti tehnološkim viškom, dužan voditi računa o zakonskim kriterijima, </a:t>
            </a:r>
            <a:r>
              <a:rPr lang="de-DE" altLang="sr-Latn-RS" sz="2400" kern="0" dirty="0" smtClean="0">
                <a:solidFill>
                  <a:srgbClr val="000000"/>
                </a:solidFill>
                <a:cs typeface="Arial" panose="020B0604020202020204" pitchFamily="34" charset="0"/>
              </a:rPr>
              <a:t>odnos</a:t>
            </a:r>
            <a:r>
              <a:rPr lang="hr-HR" altLang="sr-Latn-RS" sz="2400" kern="0" dirty="0">
                <a:solidFill>
                  <a:srgbClr val="000000"/>
                </a:solidFill>
                <a:cs typeface="Arial" panose="020B0604020202020204" pitchFamily="34" charset="0"/>
              </a:rPr>
              <a:t>n</a:t>
            </a:r>
            <a:r>
              <a:rPr lang="de-DE" altLang="sr-Latn-RS" sz="2400" kern="0" dirty="0" smtClean="0">
                <a:solidFill>
                  <a:srgbClr val="000000"/>
                </a:solidFill>
                <a:cs typeface="Arial" panose="020B0604020202020204" pitchFamily="34" charset="0"/>
              </a:rPr>
              <a:t>o </a:t>
            </a:r>
            <a:r>
              <a:rPr lang="de-DE" altLang="sr-Latn-RS" sz="2400" kern="0" dirty="0">
                <a:solidFill>
                  <a:srgbClr val="000000"/>
                </a:solidFill>
                <a:cs typeface="Arial" panose="020B0604020202020204" pitchFamily="34" charset="0"/>
              </a:rPr>
              <a:t>o trajanju radnog odnosa, starosti i obvezama uzdržavanja koje terete radnika, a koja obveza je propisana </a:t>
            </a:r>
            <a:r>
              <a:rPr lang="de-DE" altLang="sr-Latn-RS" sz="2400" b="1" kern="0" dirty="0">
                <a:solidFill>
                  <a:srgbClr val="000000"/>
                </a:solidFill>
                <a:cs typeface="Arial" panose="020B0604020202020204" pitchFamily="34" charset="0"/>
              </a:rPr>
              <a:t>čl. 115. st. 2.  Zakona o radu </a:t>
            </a:r>
            <a:r>
              <a:rPr lang="de-DE" altLang="sr-Latn-RS" sz="2400" kern="0" dirty="0">
                <a:solidFill>
                  <a:srgbClr val="000000"/>
                </a:solidFill>
                <a:cs typeface="Arial" panose="020B0604020202020204" pitchFamily="34" charset="0"/>
              </a:rPr>
              <a:t>koji propisuje: </a:t>
            </a:r>
          </a:p>
        </p:txBody>
      </p:sp>
      <p:sp>
        <p:nvSpPr>
          <p:cNvPr id="4" name="Rectangle 4"/>
          <p:cNvSpPr>
            <a:spLocks noChangeArrowheads="1"/>
          </p:cNvSpPr>
          <p:nvPr/>
        </p:nvSpPr>
        <p:spPr bwMode="auto">
          <a:xfrm>
            <a:off x="2657372" y="4554746"/>
            <a:ext cx="6790778" cy="2104652"/>
          </a:xfrm>
          <a:prstGeom prst="rect">
            <a:avLst/>
          </a:prstGeom>
          <a:solidFill>
            <a:srgbClr val="FFFFFF"/>
          </a:solidFill>
          <a:ln w="38100" algn="ctr">
            <a:solidFill>
              <a:srgbClr val="ED1C24"/>
            </a:solidFill>
            <a:miter lim="800000"/>
            <a:headEnd/>
            <a:tailEnd/>
          </a:ln>
        </p:spPr>
        <p:txBody>
          <a:bodyPr lIns="144000" tIns="540000" rIns="144000"/>
          <a:lstStyle>
            <a:lvl1pPr marL="342900" indent="-342900" eaLnBrk="0" hangingPunct="0">
              <a:lnSpc>
                <a:spcPct val="90000"/>
              </a:lnSpc>
              <a:spcBef>
                <a:spcPct val="25000"/>
              </a:spcBef>
              <a:defRPr>
                <a:solidFill>
                  <a:schemeClr val="tx1"/>
                </a:solidFill>
                <a:latin typeface="Tele-GroteskFet" pitchFamily="2" charset="0"/>
              </a:defRPr>
            </a:lvl1pPr>
            <a:lvl2pPr marL="179388" indent="-177800" eaLnBrk="0" hangingPunct="0">
              <a:lnSpc>
                <a:spcPct val="90000"/>
              </a:lnSpc>
              <a:spcBef>
                <a:spcPct val="25000"/>
              </a:spcBef>
              <a:defRPr>
                <a:solidFill>
                  <a:schemeClr val="tx1"/>
                </a:solidFill>
                <a:latin typeface="Tele-GroteskNor" pitchFamily="2" charset="0"/>
              </a:defRPr>
            </a:lvl2pPr>
            <a:lvl3pPr marL="358775" indent="-177800" eaLnBrk="0" hangingPunct="0">
              <a:lnSpc>
                <a:spcPct val="90000"/>
              </a:lnSpc>
              <a:spcBef>
                <a:spcPct val="25000"/>
              </a:spcBef>
              <a:buChar char="§"/>
              <a:defRPr>
                <a:solidFill>
                  <a:schemeClr val="tx1"/>
                </a:solidFill>
                <a:latin typeface="Tele-GroteskNor" pitchFamily="2" charset="0"/>
              </a:defRPr>
            </a:lvl3pPr>
            <a:lvl4pPr marL="538163" indent="-1778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marL="1588" lvl="1" indent="0" algn="just" eaLnBrk="1" fontAlgn="base" hangingPunct="1">
              <a:spcAft>
                <a:spcPct val="0"/>
              </a:spcAft>
              <a:buClr>
                <a:srgbClr val="E20074"/>
              </a:buClr>
              <a:buSzPct val="75000"/>
              <a:defRPr/>
            </a:pPr>
            <a:r>
              <a:rPr lang="en-US" altLang="sr-Latn-RS" sz="2400" b="1" kern="0" dirty="0">
                <a:solidFill>
                  <a:srgbClr val="000000"/>
                </a:solidFill>
                <a:cs typeface="Arial" panose="020B0604020202020204" pitchFamily="34" charset="0"/>
              </a:rPr>
              <a:t>(st.2.) </a:t>
            </a:r>
            <a:r>
              <a:rPr lang="en-US" altLang="sr-Latn-RS" sz="2400" kern="0" dirty="0" err="1">
                <a:solidFill>
                  <a:srgbClr val="000000"/>
                </a:solidFill>
                <a:cs typeface="Arial" panose="020B0604020202020204" pitchFamily="34" charset="0"/>
              </a:rPr>
              <a:t>Pri</a:t>
            </a:r>
            <a:r>
              <a:rPr lang="en-US" altLang="sr-Latn-RS" sz="2400" kern="0" dirty="0">
                <a:solidFill>
                  <a:srgbClr val="000000"/>
                </a:solidFill>
                <a:cs typeface="Arial" panose="020B0604020202020204" pitchFamily="34" charset="0"/>
              </a:rPr>
              <a:t> </a:t>
            </a:r>
            <a:r>
              <a:rPr lang="en-US" altLang="sr-Latn-RS" sz="2400" kern="0" dirty="0" err="1">
                <a:solidFill>
                  <a:srgbClr val="000000"/>
                </a:solidFill>
                <a:cs typeface="Arial" panose="020B0604020202020204" pitchFamily="34" charset="0"/>
              </a:rPr>
              <a:t>odlučivanju</a:t>
            </a:r>
            <a:r>
              <a:rPr lang="en-US" altLang="sr-Latn-RS" sz="2400" kern="0" dirty="0">
                <a:solidFill>
                  <a:srgbClr val="000000"/>
                </a:solidFill>
                <a:cs typeface="Arial" panose="020B0604020202020204" pitchFamily="34" charset="0"/>
              </a:rPr>
              <a:t> o </a:t>
            </a:r>
            <a:r>
              <a:rPr lang="en-US" altLang="sr-Latn-RS" sz="2400" kern="0" dirty="0" err="1">
                <a:solidFill>
                  <a:srgbClr val="000000"/>
                </a:solidFill>
                <a:cs typeface="Arial" panose="020B0604020202020204" pitchFamily="34" charset="0"/>
              </a:rPr>
              <a:t>poslovno</a:t>
            </a:r>
            <a:r>
              <a:rPr lang="en-US" altLang="sr-Latn-RS" sz="2400" kern="0" dirty="0">
                <a:solidFill>
                  <a:srgbClr val="000000"/>
                </a:solidFill>
                <a:cs typeface="Arial" panose="020B0604020202020204" pitchFamily="34" charset="0"/>
              </a:rPr>
              <a:t> </a:t>
            </a:r>
            <a:r>
              <a:rPr lang="en-US" altLang="sr-Latn-RS" sz="2400" kern="0" dirty="0" err="1">
                <a:solidFill>
                  <a:srgbClr val="000000"/>
                </a:solidFill>
                <a:cs typeface="Arial" panose="020B0604020202020204" pitchFamily="34" charset="0"/>
              </a:rPr>
              <a:t>uvjetovanom</a:t>
            </a:r>
            <a:r>
              <a:rPr lang="en-US" altLang="sr-Latn-RS" sz="2400" kern="0" dirty="0">
                <a:solidFill>
                  <a:srgbClr val="000000"/>
                </a:solidFill>
                <a:cs typeface="Arial" panose="020B0604020202020204" pitchFamily="34" charset="0"/>
              </a:rPr>
              <a:t> </a:t>
            </a:r>
            <a:r>
              <a:rPr lang="en-US" altLang="sr-Latn-RS" sz="2400" kern="0" dirty="0" err="1">
                <a:solidFill>
                  <a:srgbClr val="000000"/>
                </a:solidFill>
                <a:cs typeface="Arial" panose="020B0604020202020204" pitchFamily="34" charset="0"/>
              </a:rPr>
              <a:t>otkazu</a:t>
            </a:r>
            <a:r>
              <a:rPr lang="en-US" altLang="sr-Latn-RS" sz="2400" kern="0" dirty="0">
                <a:solidFill>
                  <a:srgbClr val="000000"/>
                </a:solidFill>
                <a:cs typeface="Arial" panose="020B0604020202020204" pitchFamily="34" charset="0"/>
              </a:rPr>
              <a:t>, </a:t>
            </a:r>
            <a:r>
              <a:rPr lang="en-US" altLang="sr-Latn-RS" sz="2400" u="sng" kern="0" dirty="0" err="1">
                <a:solidFill>
                  <a:srgbClr val="000000"/>
                </a:solidFill>
                <a:cs typeface="Arial" panose="020B0604020202020204" pitchFamily="34" charset="0"/>
              </a:rPr>
              <a:t>poslodavac</a:t>
            </a:r>
            <a:r>
              <a:rPr lang="en-US" altLang="sr-Latn-RS" sz="2400" u="sng" kern="0" dirty="0">
                <a:solidFill>
                  <a:srgbClr val="000000"/>
                </a:solidFill>
                <a:cs typeface="Arial" panose="020B0604020202020204" pitchFamily="34" charset="0"/>
              </a:rPr>
              <a:t> </a:t>
            </a:r>
            <a:r>
              <a:rPr lang="en-US" altLang="sr-Latn-RS" sz="2400" u="sng" kern="0" dirty="0" err="1">
                <a:solidFill>
                  <a:srgbClr val="000000"/>
                </a:solidFill>
                <a:cs typeface="Arial" panose="020B0604020202020204" pitchFamily="34" charset="0"/>
              </a:rPr>
              <a:t>mora</a:t>
            </a:r>
            <a:r>
              <a:rPr lang="en-US" altLang="sr-Latn-RS" sz="2400" u="sng" kern="0" dirty="0">
                <a:solidFill>
                  <a:srgbClr val="000000"/>
                </a:solidFill>
                <a:cs typeface="Arial" panose="020B0604020202020204" pitchFamily="34" charset="0"/>
              </a:rPr>
              <a:t> </a:t>
            </a:r>
            <a:r>
              <a:rPr lang="en-US" altLang="sr-Latn-RS" sz="2400" u="sng" kern="0" dirty="0" err="1">
                <a:solidFill>
                  <a:srgbClr val="000000"/>
                </a:solidFill>
                <a:cs typeface="Arial" panose="020B0604020202020204" pitchFamily="34" charset="0"/>
              </a:rPr>
              <a:t>voditi</a:t>
            </a:r>
            <a:r>
              <a:rPr lang="en-US" altLang="sr-Latn-RS" sz="2400" u="sng" kern="0" dirty="0">
                <a:solidFill>
                  <a:srgbClr val="000000"/>
                </a:solidFill>
                <a:cs typeface="Arial" panose="020B0604020202020204" pitchFamily="34" charset="0"/>
              </a:rPr>
              <a:t> </a:t>
            </a:r>
            <a:r>
              <a:rPr lang="en-US" altLang="sr-Latn-RS" sz="2400" u="sng" kern="0" dirty="0" err="1">
                <a:solidFill>
                  <a:srgbClr val="000000"/>
                </a:solidFill>
                <a:cs typeface="Arial" panose="020B0604020202020204" pitchFamily="34" charset="0"/>
              </a:rPr>
              <a:t>računa</a:t>
            </a:r>
            <a:r>
              <a:rPr lang="en-US" altLang="sr-Latn-RS" sz="2400" u="sng" kern="0" dirty="0">
                <a:solidFill>
                  <a:srgbClr val="000000"/>
                </a:solidFill>
                <a:cs typeface="Arial" panose="020B0604020202020204" pitchFamily="34" charset="0"/>
              </a:rPr>
              <a:t> o </a:t>
            </a:r>
            <a:r>
              <a:rPr lang="en-US" altLang="sr-Latn-RS" sz="2400" b="1" u="sng" kern="0" dirty="0" err="1">
                <a:solidFill>
                  <a:srgbClr val="000000"/>
                </a:solidFill>
                <a:cs typeface="Arial" panose="020B0604020202020204" pitchFamily="34" charset="0"/>
              </a:rPr>
              <a:t>trajanju</a:t>
            </a:r>
            <a:r>
              <a:rPr lang="en-US" altLang="sr-Latn-RS" sz="2400" b="1" u="sng" kern="0" dirty="0">
                <a:solidFill>
                  <a:srgbClr val="000000"/>
                </a:solidFill>
                <a:cs typeface="Arial" panose="020B0604020202020204" pitchFamily="34" charset="0"/>
              </a:rPr>
              <a:t> </a:t>
            </a:r>
            <a:r>
              <a:rPr lang="en-US" altLang="sr-Latn-RS" sz="2400" b="1" u="sng" kern="0" dirty="0" err="1">
                <a:solidFill>
                  <a:srgbClr val="000000"/>
                </a:solidFill>
                <a:cs typeface="Arial" panose="020B0604020202020204" pitchFamily="34" charset="0"/>
              </a:rPr>
              <a:t>radnog</a:t>
            </a:r>
            <a:r>
              <a:rPr lang="en-US" altLang="sr-Latn-RS" sz="2400" b="1" u="sng" kern="0" dirty="0">
                <a:solidFill>
                  <a:srgbClr val="000000"/>
                </a:solidFill>
                <a:cs typeface="Arial" panose="020B0604020202020204" pitchFamily="34" charset="0"/>
              </a:rPr>
              <a:t> </a:t>
            </a:r>
            <a:r>
              <a:rPr lang="en-US" altLang="sr-Latn-RS" sz="2400" b="1" u="sng" kern="0" dirty="0" err="1">
                <a:solidFill>
                  <a:srgbClr val="000000"/>
                </a:solidFill>
                <a:cs typeface="Arial" panose="020B0604020202020204" pitchFamily="34" charset="0"/>
              </a:rPr>
              <a:t>odnosa</a:t>
            </a:r>
            <a:r>
              <a:rPr lang="en-US" altLang="sr-Latn-RS" sz="2400" b="1" u="sng" kern="0" dirty="0">
                <a:solidFill>
                  <a:srgbClr val="000000"/>
                </a:solidFill>
                <a:cs typeface="Arial" panose="020B0604020202020204" pitchFamily="34" charset="0"/>
              </a:rPr>
              <a:t>, </a:t>
            </a:r>
            <a:r>
              <a:rPr lang="en-US" altLang="sr-Latn-RS" sz="2400" b="1" u="sng" kern="0" dirty="0" err="1">
                <a:solidFill>
                  <a:srgbClr val="000000"/>
                </a:solidFill>
                <a:cs typeface="Arial" panose="020B0604020202020204" pitchFamily="34" charset="0"/>
              </a:rPr>
              <a:t>starosti</a:t>
            </a:r>
            <a:r>
              <a:rPr lang="en-US" altLang="sr-Latn-RS" sz="2400" b="1" u="sng" kern="0" dirty="0">
                <a:solidFill>
                  <a:srgbClr val="000000"/>
                </a:solidFill>
                <a:cs typeface="Arial" panose="020B0604020202020204" pitchFamily="34" charset="0"/>
              </a:rPr>
              <a:t> </a:t>
            </a:r>
            <a:r>
              <a:rPr lang="en-US" altLang="sr-Latn-RS" sz="2400" b="1" u="sng" kern="0" dirty="0" err="1">
                <a:solidFill>
                  <a:srgbClr val="000000"/>
                </a:solidFill>
                <a:cs typeface="Arial" panose="020B0604020202020204" pitchFamily="34" charset="0"/>
              </a:rPr>
              <a:t>i</a:t>
            </a:r>
            <a:r>
              <a:rPr lang="en-US" altLang="sr-Latn-RS" sz="2400" b="1" u="sng" kern="0" dirty="0">
                <a:solidFill>
                  <a:srgbClr val="000000"/>
                </a:solidFill>
                <a:cs typeface="Arial" panose="020B0604020202020204" pitchFamily="34" charset="0"/>
              </a:rPr>
              <a:t> </a:t>
            </a:r>
            <a:r>
              <a:rPr lang="en-US" altLang="sr-Latn-RS" sz="2400" b="1" u="sng" kern="0" dirty="0" err="1">
                <a:solidFill>
                  <a:srgbClr val="000000"/>
                </a:solidFill>
                <a:cs typeface="Arial" panose="020B0604020202020204" pitchFamily="34" charset="0"/>
              </a:rPr>
              <a:t>obvezama</a:t>
            </a:r>
            <a:r>
              <a:rPr lang="en-US" altLang="sr-Latn-RS" sz="2400" b="1" u="sng" kern="0" dirty="0">
                <a:solidFill>
                  <a:srgbClr val="000000"/>
                </a:solidFill>
                <a:cs typeface="Arial" panose="020B0604020202020204" pitchFamily="34" charset="0"/>
              </a:rPr>
              <a:t> </a:t>
            </a:r>
            <a:r>
              <a:rPr lang="en-US" altLang="sr-Latn-RS" sz="2400" b="1" u="sng" kern="0" dirty="0" err="1">
                <a:solidFill>
                  <a:srgbClr val="000000"/>
                </a:solidFill>
                <a:cs typeface="Arial" panose="020B0604020202020204" pitchFamily="34" charset="0"/>
              </a:rPr>
              <a:t>uzdržavanja</a:t>
            </a:r>
            <a:r>
              <a:rPr lang="en-US" altLang="sr-Latn-RS" sz="2400" b="1" u="sng" kern="0" dirty="0">
                <a:solidFill>
                  <a:srgbClr val="000000"/>
                </a:solidFill>
                <a:cs typeface="Arial" panose="020B0604020202020204" pitchFamily="34" charset="0"/>
              </a:rPr>
              <a:t> </a:t>
            </a:r>
            <a:r>
              <a:rPr lang="en-US" altLang="sr-Latn-RS" sz="2400" b="1" u="sng" kern="0" dirty="0" err="1">
                <a:solidFill>
                  <a:srgbClr val="000000"/>
                </a:solidFill>
                <a:cs typeface="Arial" panose="020B0604020202020204" pitchFamily="34" charset="0"/>
              </a:rPr>
              <a:t>koje</a:t>
            </a:r>
            <a:r>
              <a:rPr lang="en-US" altLang="sr-Latn-RS" sz="2400" b="1" u="sng" kern="0" dirty="0">
                <a:solidFill>
                  <a:srgbClr val="000000"/>
                </a:solidFill>
                <a:cs typeface="Arial" panose="020B0604020202020204" pitchFamily="34" charset="0"/>
              </a:rPr>
              <a:t> </a:t>
            </a:r>
            <a:r>
              <a:rPr lang="en-US" altLang="sr-Latn-RS" sz="2400" b="1" u="sng" kern="0" dirty="0" err="1">
                <a:solidFill>
                  <a:srgbClr val="000000"/>
                </a:solidFill>
                <a:cs typeface="Arial" panose="020B0604020202020204" pitchFamily="34" charset="0"/>
              </a:rPr>
              <a:t>terete</a:t>
            </a:r>
            <a:r>
              <a:rPr lang="en-US" altLang="sr-Latn-RS" sz="2400" b="1" u="sng" kern="0" dirty="0">
                <a:solidFill>
                  <a:srgbClr val="000000"/>
                </a:solidFill>
                <a:cs typeface="Arial" panose="020B0604020202020204" pitchFamily="34" charset="0"/>
              </a:rPr>
              <a:t> </a:t>
            </a:r>
            <a:r>
              <a:rPr lang="en-US" altLang="sr-Latn-RS" sz="2400" b="1" u="sng" kern="0" dirty="0" err="1">
                <a:solidFill>
                  <a:srgbClr val="000000"/>
                </a:solidFill>
                <a:cs typeface="Arial" panose="020B0604020202020204" pitchFamily="34" charset="0"/>
              </a:rPr>
              <a:t>radnika</a:t>
            </a:r>
            <a:r>
              <a:rPr lang="en-US" altLang="sr-Latn-RS" sz="2400" u="sng" kern="0" dirty="0">
                <a:solidFill>
                  <a:srgbClr val="000000"/>
                </a:solidFill>
                <a:cs typeface="Arial" panose="020B0604020202020204" pitchFamily="34" charset="0"/>
              </a:rPr>
              <a:t>.</a:t>
            </a:r>
          </a:p>
        </p:txBody>
      </p:sp>
      <p:sp>
        <p:nvSpPr>
          <p:cNvPr id="5" name="AutoShape 10"/>
          <p:cNvSpPr>
            <a:spLocks noChangeArrowheads="1"/>
          </p:cNvSpPr>
          <p:nvPr/>
        </p:nvSpPr>
        <p:spPr bwMode="auto">
          <a:xfrm rot="10800000">
            <a:off x="5133581" y="4123755"/>
            <a:ext cx="1768475" cy="206375"/>
          </a:xfrm>
          <a:prstGeom prst="triangle">
            <a:avLst>
              <a:gd name="adj" fmla="val 50000"/>
            </a:avLst>
          </a:prstGeom>
          <a:solidFill>
            <a:srgbClr val="ED1C24"/>
          </a:solidFill>
          <a:ln>
            <a:noFill/>
          </a:ln>
        </p:spPr>
        <p:txBody>
          <a:bodyPr wrap="none" anchor="ctr"/>
          <a:lstStyle>
            <a:lvl1pPr eaLnBrk="0" hangingPunct="0">
              <a:lnSpc>
                <a:spcPct val="90000"/>
              </a:lnSpc>
              <a:spcBef>
                <a:spcPct val="25000"/>
              </a:spcBef>
              <a:defRPr>
                <a:solidFill>
                  <a:schemeClr val="tx1"/>
                </a:solidFill>
                <a:latin typeface="Tele-GroteskFet" pitchFamily="2" charset="0"/>
              </a:defRPr>
            </a:lvl1pPr>
            <a:lvl2pPr marL="742950" indent="-285750" eaLnBrk="0" hangingPunct="0">
              <a:lnSpc>
                <a:spcPct val="90000"/>
              </a:lnSpc>
              <a:spcBef>
                <a:spcPct val="25000"/>
              </a:spcBef>
              <a:defRPr>
                <a:solidFill>
                  <a:schemeClr val="tx1"/>
                </a:solidFill>
                <a:latin typeface="Tele-GroteskNor" pitchFamily="2" charset="0"/>
              </a:defRPr>
            </a:lvl2pPr>
            <a:lvl3pPr marL="1143000" indent="-2286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marL="0" marR="0" lvl="0" indent="0" defTabSz="457200" eaLnBrk="1" fontAlgn="base" latinLnBrk="0" hangingPunct="1">
              <a:lnSpc>
                <a:spcPts val="1800"/>
              </a:lnSpc>
              <a:spcBef>
                <a:spcPct val="50000"/>
              </a:spcBef>
              <a:spcAft>
                <a:spcPct val="0"/>
              </a:spcAft>
              <a:buClr>
                <a:srgbClr val="E20074"/>
              </a:buClr>
              <a:buSzPct val="75000"/>
              <a:buFont typeface="Wingdings" panose="05000000000000000000" pitchFamily="2" charset="2"/>
              <a:buNone/>
              <a:tabLst/>
              <a:defRPr/>
            </a:pPr>
            <a:endParaRPr kumimoji="0" lang="en-US" altLang="sr-Latn-RS" sz="1800" b="0" i="0" u="none" strike="noStrike" kern="0" cap="none" spc="0" normalizeH="0" baseline="0" noProof="0" smtClean="0">
              <a:ln>
                <a:noFill/>
              </a:ln>
              <a:solidFill>
                <a:srgbClr val="000000"/>
              </a:solidFill>
              <a:effectLst/>
              <a:uLnTx/>
              <a:uFillTx/>
              <a:latin typeface="Tele-GroteskFet" pitchFamily="2" charset="0"/>
            </a:endParaRPr>
          </a:p>
        </p:txBody>
      </p:sp>
    </p:spTree>
    <p:extLst>
      <p:ext uri="{BB962C8B-B14F-4D97-AF65-F5344CB8AC3E}">
        <p14:creationId xmlns:p14="http://schemas.microsoft.com/office/powerpoint/2010/main" val="4195446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5"/>
          <p:cNvSpPr txBox="1">
            <a:spLocks noChangeArrowheads="1"/>
          </p:cNvSpPr>
          <p:nvPr/>
        </p:nvSpPr>
        <p:spPr bwMode="gray">
          <a:xfrm>
            <a:off x="304799" y="333375"/>
            <a:ext cx="9488905" cy="443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defTabSz="457200" rtl="0" eaLnBrk="0" fontAlgn="base" hangingPunct="0">
              <a:lnSpc>
                <a:spcPct val="90000"/>
              </a:lnSpc>
              <a:spcBef>
                <a:spcPct val="0"/>
              </a:spcBef>
              <a:spcAft>
                <a:spcPct val="0"/>
              </a:spcAft>
              <a:defRPr lang="de-DE" sz="3000" kern="1200" dirty="0">
                <a:solidFill>
                  <a:schemeClr val="tx2"/>
                </a:solidFill>
                <a:latin typeface="Tele-GroteskUlt" pitchFamily="2" charset="0"/>
                <a:ea typeface="TeleGrotesk Headline Ultra" pitchFamily="2" charset="0"/>
                <a:cs typeface="TeleGrotesk Headline Ultra"/>
              </a:defRPr>
            </a:lvl1pPr>
            <a:lvl2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2pPr>
            <a:lvl3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3pPr>
            <a:lvl4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4pPr>
            <a:lvl5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5pPr>
            <a:lvl6pPr marL="457200" algn="l" defTabSz="457200" rtl="0" fontAlgn="base">
              <a:lnSpc>
                <a:spcPct val="90000"/>
              </a:lnSpc>
              <a:spcBef>
                <a:spcPct val="0"/>
              </a:spcBef>
              <a:spcAft>
                <a:spcPct val="0"/>
              </a:spcAft>
              <a:defRPr sz="3000">
                <a:solidFill>
                  <a:schemeClr val="tx2"/>
                </a:solidFill>
                <a:latin typeface="Tele-GroteskUlt" pitchFamily="2" charset="0"/>
              </a:defRPr>
            </a:lvl6pPr>
            <a:lvl7pPr marL="914400" algn="l" defTabSz="457200" rtl="0" fontAlgn="base">
              <a:lnSpc>
                <a:spcPct val="90000"/>
              </a:lnSpc>
              <a:spcBef>
                <a:spcPct val="0"/>
              </a:spcBef>
              <a:spcAft>
                <a:spcPct val="0"/>
              </a:spcAft>
              <a:defRPr sz="3000">
                <a:solidFill>
                  <a:schemeClr val="tx2"/>
                </a:solidFill>
                <a:latin typeface="Tele-GroteskUlt" pitchFamily="2" charset="0"/>
              </a:defRPr>
            </a:lvl7pPr>
            <a:lvl8pPr marL="1371600" algn="l" defTabSz="457200" rtl="0" fontAlgn="base">
              <a:lnSpc>
                <a:spcPct val="90000"/>
              </a:lnSpc>
              <a:spcBef>
                <a:spcPct val="0"/>
              </a:spcBef>
              <a:spcAft>
                <a:spcPct val="0"/>
              </a:spcAft>
              <a:defRPr sz="3000">
                <a:solidFill>
                  <a:schemeClr val="tx2"/>
                </a:solidFill>
                <a:latin typeface="Tele-GroteskUlt" pitchFamily="2" charset="0"/>
              </a:defRPr>
            </a:lvl8pPr>
            <a:lvl9pPr marL="1828800" algn="l" defTabSz="457200" rtl="0" fontAlgn="base">
              <a:lnSpc>
                <a:spcPct val="90000"/>
              </a:lnSpc>
              <a:spcBef>
                <a:spcPct val="0"/>
              </a:spcBef>
              <a:spcAft>
                <a:spcPct val="0"/>
              </a:spcAft>
              <a:defRPr sz="3000">
                <a:solidFill>
                  <a:schemeClr val="tx2"/>
                </a:solidFill>
                <a:latin typeface="Tele-GroteskUlt" pitchFamily="2" charset="0"/>
              </a:defRPr>
            </a:lvl9pPr>
          </a:lstStyle>
          <a:p>
            <a:pPr eaLnBrk="1" hangingPunct="1"/>
            <a:r>
              <a:rPr lang="hr-HR" altLang="sr-Latn-RS" sz="3200">
                <a:solidFill>
                  <a:srgbClr val="44546A"/>
                </a:solidFill>
                <a:cs typeface="TeleGrotesk Headline Ultra" pitchFamily="2" charset="0"/>
              </a:rPr>
              <a:t>ZAKONSKI KRITERIJI</a:t>
            </a:r>
            <a:endParaRPr altLang="sr-Latn-RS" sz="3200" smtClean="0">
              <a:solidFill>
                <a:srgbClr val="44546A"/>
              </a:solidFill>
              <a:cs typeface="TeleGrotesk Headline Ultra" pitchFamily="2" charset="0"/>
            </a:endParaRPr>
          </a:p>
        </p:txBody>
      </p:sp>
      <p:sp>
        <p:nvSpPr>
          <p:cNvPr id="20" name="Text Box 7"/>
          <p:cNvSpPr txBox="1">
            <a:spLocks noChangeArrowheads="1"/>
          </p:cNvSpPr>
          <p:nvPr/>
        </p:nvSpPr>
        <p:spPr bwMode="gray">
          <a:xfrm>
            <a:off x="2025968" y="1773238"/>
            <a:ext cx="7788632" cy="138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lIns="90000" tIns="0" rIns="72000" bIns="0" anchor="ctr"/>
          <a:lstStyle>
            <a:lvl1pPr marL="179388" indent="-179388" eaLnBrk="0" hangingPunct="0">
              <a:lnSpc>
                <a:spcPct val="90000"/>
              </a:lnSpc>
              <a:spcBef>
                <a:spcPct val="25000"/>
              </a:spcBef>
              <a:defRPr>
                <a:solidFill>
                  <a:schemeClr val="tx1"/>
                </a:solidFill>
                <a:latin typeface="Tele-GroteskFet" pitchFamily="2" charset="0"/>
              </a:defRPr>
            </a:lvl1pPr>
            <a:lvl2pPr marL="742950" indent="-285750" eaLnBrk="0" hangingPunct="0">
              <a:lnSpc>
                <a:spcPct val="90000"/>
              </a:lnSpc>
              <a:spcBef>
                <a:spcPct val="25000"/>
              </a:spcBef>
              <a:defRPr>
                <a:solidFill>
                  <a:schemeClr val="tx1"/>
                </a:solidFill>
                <a:latin typeface="Tele-GroteskNor" pitchFamily="2" charset="0"/>
              </a:defRPr>
            </a:lvl2pPr>
            <a:lvl3pPr marL="1143000" indent="-2286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algn="just" fontAlgn="base">
              <a:spcBef>
                <a:spcPct val="15000"/>
              </a:spcBef>
              <a:spcAft>
                <a:spcPct val="0"/>
              </a:spcAft>
              <a:buClr>
                <a:srgbClr val="ED1C24"/>
              </a:buClr>
              <a:buSzPct val="75000"/>
              <a:buFont typeface="Wingdings" panose="05000000000000000000" pitchFamily="2" charset="2"/>
              <a:buChar char="§"/>
            </a:pPr>
            <a:r>
              <a:rPr lang="de-DE" altLang="sr-Latn-RS" sz="2000" dirty="0" smtClean="0">
                <a:solidFill>
                  <a:srgbClr val="000000"/>
                </a:solidFill>
                <a:latin typeface="Tele-GroteskNor" pitchFamily="2" charset="0"/>
                <a:cs typeface="Times New Roman" panose="02020603050405020304" pitchFamily="18" charset="0"/>
              </a:rPr>
              <a:t>za </a:t>
            </a:r>
            <a:r>
              <a:rPr lang="de-DE" altLang="sr-Latn-RS" sz="2000" dirty="0">
                <a:solidFill>
                  <a:srgbClr val="000000"/>
                </a:solidFill>
                <a:latin typeface="Tele-GroteskNor" pitchFamily="2" charset="0"/>
                <a:cs typeface="Times New Roman" panose="02020603050405020304" pitchFamily="18" charset="0"/>
              </a:rPr>
              <a:t>zaposlenike u osnovnim školama primjenjuje se </a:t>
            </a:r>
            <a:r>
              <a:rPr lang="de-DE" altLang="sr-Latn-RS" sz="2000" b="1" dirty="0">
                <a:solidFill>
                  <a:srgbClr val="000000"/>
                </a:solidFill>
                <a:latin typeface="Tele-GroteskNor" pitchFamily="2" charset="0"/>
                <a:cs typeface="Times New Roman" panose="02020603050405020304" pitchFamily="18" charset="0"/>
              </a:rPr>
              <a:t>čl. 32. st. 3. Kolektivnog ugovora za zaposlenike u osnovnoškolskim ustanovama </a:t>
            </a:r>
            <a:r>
              <a:rPr lang="de-DE" altLang="sr-Latn-RS" sz="2000" dirty="0">
                <a:solidFill>
                  <a:srgbClr val="000000"/>
                </a:solidFill>
                <a:latin typeface="Tele-GroteskNor" pitchFamily="2" charset="0"/>
                <a:cs typeface="Times New Roman" panose="02020603050405020304" pitchFamily="18" charset="0"/>
              </a:rPr>
              <a:t>(NN 63/14) – </a:t>
            </a:r>
            <a:r>
              <a:rPr lang="de-DE" altLang="sr-Latn-RS" sz="2000" b="1" dirty="0">
                <a:solidFill>
                  <a:srgbClr val="000000"/>
                </a:solidFill>
                <a:latin typeface="Tele-GroteskNor" pitchFamily="2" charset="0"/>
                <a:cs typeface="Times New Roman" panose="02020603050405020304" pitchFamily="18" charset="0"/>
              </a:rPr>
              <a:t>dalje u tekstu: GKU  </a:t>
            </a:r>
            <a:r>
              <a:rPr lang="de-DE" altLang="sr-Latn-RS" sz="2000" dirty="0">
                <a:solidFill>
                  <a:srgbClr val="000000"/>
                </a:solidFill>
                <a:latin typeface="Tele-GroteskNor" pitchFamily="2" charset="0"/>
                <a:cs typeface="Times New Roman" panose="02020603050405020304" pitchFamily="18" charset="0"/>
              </a:rPr>
              <a:t>koji propisuje da se kao staž kod istog poslodavca računa neprekidni staž u javnim službama bez obzira na promjenu poslodavca.</a:t>
            </a:r>
          </a:p>
        </p:txBody>
      </p:sp>
      <p:sp>
        <p:nvSpPr>
          <p:cNvPr id="21" name="Text Box 9"/>
          <p:cNvSpPr txBox="1">
            <a:spLocks noChangeArrowheads="1"/>
          </p:cNvSpPr>
          <p:nvPr/>
        </p:nvSpPr>
        <p:spPr bwMode="gray">
          <a:xfrm>
            <a:off x="2005071" y="4823625"/>
            <a:ext cx="7788633" cy="1384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lIns="90000" tIns="0" rIns="72000" bIns="0" anchor="ctr"/>
          <a:lstStyle>
            <a:lvl1pPr marL="179388" indent="-179388" eaLnBrk="0" hangingPunct="0">
              <a:lnSpc>
                <a:spcPct val="90000"/>
              </a:lnSpc>
              <a:spcBef>
                <a:spcPct val="25000"/>
              </a:spcBef>
              <a:defRPr>
                <a:solidFill>
                  <a:schemeClr val="tx1"/>
                </a:solidFill>
                <a:latin typeface="Tele-GroteskFet" pitchFamily="2" charset="0"/>
              </a:defRPr>
            </a:lvl1pPr>
            <a:lvl2pPr marL="742950" indent="-285750" eaLnBrk="0" hangingPunct="0">
              <a:lnSpc>
                <a:spcPct val="90000"/>
              </a:lnSpc>
              <a:spcBef>
                <a:spcPct val="25000"/>
              </a:spcBef>
              <a:defRPr>
                <a:solidFill>
                  <a:schemeClr val="tx1"/>
                </a:solidFill>
                <a:latin typeface="Tele-GroteskNor" pitchFamily="2" charset="0"/>
              </a:defRPr>
            </a:lvl2pPr>
            <a:lvl3pPr marL="1143000" indent="-2286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algn="just" fontAlgn="base">
              <a:spcBef>
                <a:spcPct val="15000"/>
              </a:spcBef>
              <a:spcAft>
                <a:spcPct val="0"/>
              </a:spcAft>
              <a:buClr>
                <a:srgbClr val="ED1C24"/>
              </a:buClr>
              <a:buSzPct val="75000"/>
              <a:buFont typeface="Wingdings" panose="05000000000000000000" pitchFamily="2" charset="2"/>
              <a:buChar char="§"/>
            </a:pPr>
            <a:r>
              <a:rPr lang="de-DE" altLang="sr-Latn-RS" sz="2000" dirty="0" smtClean="0">
                <a:solidFill>
                  <a:srgbClr val="000000"/>
                </a:solidFill>
                <a:latin typeface="Tele-GroteskNor" pitchFamily="2" charset="0"/>
                <a:cs typeface="Times New Roman" panose="02020603050405020304" pitchFamily="18" charset="0"/>
              </a:rPr>
              <a:t>uzdržavanje </a:t>
            </a:r>
            <a:r>
              <a:rPr lang="de-DE" altLang="sr-Latn-RS" sz="2000" dirty="0">
                <a:solidFill>
                  <a:srgbClr val="000000"/>
                </a:solidFill>
                <a:latin typeface="Tele-GroteskNor" pitchFamily="2" charset="0"/>
                <a:cs typeface="Times New Roman" panose="02020603050405020304" pitchFamily="18" charset="0"/>
              </a:rPr>
              <a:t>djece, roditelja, drugih srodnika i maćehe ili očuha, uzdržavanje bračnog druga, uzdržavanje izvanbračnog druga ili roditelja izvanbračnog djeteta</a:t>
            </a:r>
            <a:r>
              <a:rPr lang="de-DE" altLang="sr-Latn-RS" sz="2000" dirty="0" smtClean="0">
                <a:solidFill>
                  <a:srgbClr val="000000"/>
                </a:solidFill>
                <a:latin typeface="Tele-GroteskNor" pitchFamily="2" charset="0"/>
                <a:cs typeface="Times New Roman" panose="02020603050405020304" pitchFamily="18" charset="0"/>
              </a:rPr>
              <a:t>.</a:t>
            </a:r>
            <a:endParaRPr lang="de-DE" altLang="sr-Latn-RS" sz="2000" dirty="0">
              <a:solidFill>
                <a:srgbClr val="000000"/>
              </a:solidFill>
              <a:latin typeface="Tele-GroteskNor" pitchFamily="2" charset="0"/>
              <a:cs typeface="Times New Roman" panose="02020603050405020304" pitchFamily="18" charset="0"/>
            </a:endParaRPr>
          </a:p>
          <a:p>
            <a:pPr fontAlgn="base">
              <a:spcBef>
                <a:spcPct val="15000"/>
              </a:spcBef>
              <a:spcAft>
                <a:spcPct val="0"/>
              </a:spcAft>
              <a:buClr>
                <a:srgbClr val="ED1C24"/>
              </a:buClr>
              <a:buSzPct val="75000"/>
              <a:buFont typeface="Wingdings" panose="05000000000000000000" pitchFamily="2" charset="2"/>
              <a:buChar char="§"/>
            </a:pPr>
            <a:endParaRPr lang="de-DE" altLang="sr-Latn-RS" sz="1600" dirty="0">
              <a:solidFill>
                <a:srgbClr val="000000"/>
              </a:solidFill>
              <a:latin typeface="Tele-GroteskNor" pitchFamily="2" charset="0"/>
              <a:cs typeface="Times New Roman" panose="02020603050405020304" pitchFamily="18" charset="0"/>
            </a:endParaRPr>
          </a:p>
        </p:txBody>
      </p:sp>
      <p:sp>
        <p:nvSpPr>
          <p:cNvPr id="22" name="Text Box 11"/>
          <p:cNvSpPr txBox="1">
            <a:spLocks noChangeArrowheads="1"/>
          </p:cNvSpPr>
          <p:nvPr/>
        </p:nvSpPr>
        <p:spPr bwMode="gray">
          <a:xfrm>
            <a:off x="2025970" y="3271838"/>
            <a:ext cx="7788632" cy="1384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lIns="90000" tIns="0" rIns="72000" bIns="0" anchor="ctr"/>
          <a:lstStyle>
            <a:lvl1pPr marL="179388" indent="-179388" eaLnBrk="0" hangingPunct="0">
              <a:lnSpc>
                <a:spcPct val="90000"/>
              </a:lnSpc>
              <a:spcBef>
                <a:spcPct val="25000"/>
              </a:spcBef>
              <a:defRPr>
                <a:solidFill>
                  <a:schemeClr val="tx1"/>
                </a:solidFill>
                <a:latin typeface="Tele-GroteskFet" pitchFamily="2" charset="0"/>
              </a:defRPr>
            </a:lvl1pPr>
            <a:lvl2pPr marL="742950" indent="-285750" eaLnBrk="0" hangingPunct="0">
              <a:lnSpc>
                <a:spcPct val="90000"/>
              </a:lnSpc>
              <a:spcBef>
                <a:spcPct val="25000"/>
              </a:spcBef>
              <a:defRPr>
                <a:solidFill>
                  <a:schemeClr val="tx1"/>
                </a:solidFill>
                <a:latin typeface="Tele-GroteskNor" pitchFamily="2" charset="0"/>
              </a:defRPr>
            </a:lvl2pPr>
            <a:lvl3pPr marL="1143000" indent="-2286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fontAlgn="base">
              <a:spcBef>
                <a:spcPct val="15000"/>
              </a:spcBef>
              <a:spcAft>
                <a:spcPct val="0"/>
              </a:spcAft>
              <a:buClr>
                <a:srgbClr val="ED1C24"/>
              </a:buClr>
              <a:buSzPct val="75000"/>
              <a:buFont typeface="Wingdings" panose="05000000000000000000" pitchFamily="2" charset="2"/>
              <a:buChar char="§"/>
            </a:pPr>
            <a:endParaRPr lang="de-DE" altLang="sr-Latn-RS" sz="1600" dirty="0">
              <a:solidFill>
                <a:srgbClr val="000000"/>
              </a:solidFill>
              <a:latin typeface="Tele-GroteskNor" pitchFamily="2" charset="0"/>
              <a:cs typeface="Times New Roman" panose="02020603050405020304" pitchFamily="18" charset="0"/>
            </a:endParaRPr>
          </a:p>
        </p:txBody>
      </p:sp>
      <p:sp>
        <p:nvSpPr>
          <p:cNvPr id="23" name="Line 12"/>
          <p:cNvSpPr>
            <a:spLocks noChangeShapeType="1"/>
          </p:cNvSpPr>
          <p:nvPr/>
        </p:nvSpPr>
        <p:spPr bwMode="auto">
          <a:xfrm>
            <a:off x="2141949" y="3225634"/>
            <a:ext cx="7790405" cy="1"/>
          </a:xfrm>
          <a:prstGeom prst="line">
            <a:avLst/>
          </a:prstGeom>
          <a:noFill/>
          <a:ln w="12700">
            <a:solidFill>
              <a:srgbClr val="77787B"/>
            </a:solidFill>
            <a:round/>
            <a:headEnd/>
            <a:tailEnd/>
          </a:ln>
          <a:extLst>
            <a:ext uri="{909E8E84-426E-40DD-AFC4-6F175D3DCCD1}">
              <a14:hiddenFill xmlns:a14="http://schemas.microsoft.com/office/drawing/2010/main">
                <a:noFill/>
              </a14:hiddenFill>
            </a:ext>
          </a:extLst>
        </p:spPr>
        <p:txBody>
          <a:bodyPr lIns="46800" tIns="46800" rIns="46800" bIns="46800" anchor="ctr"/>
          <a:lstStyle/>
          <a:p>
            <a:pPr defTabSz="457200" fontAlgn="base">
              <a:lnSpc>
                <a:spcPts val="1800"/>
              </a:lnSpc>
              <a:spcBef>
                <a:spcPct val="50000"/>
              </a:spcBef>
              <a:spcAft>
                <a:spcPct val="0"/>
              </a:spcAft>
              <a:buClr>
                <a:srgbClr val="E20074"/>
              </a:buClr>
              <a:buSzPct val="75000"/>
              <a:buFont typeface="Wingdings" panose="05000000000000000000" pitchFamily="2" charset="2"/>
              <a:buNone/>
              <a:defRPr/>
            </a:pPr>
            <a:endParaRPr lang="hr-HR" kern="0">
              <a:solidFill>
                <a:srgbClr val="000000"/>
              </a:solidFill>
            </a:endParaRPr>
          </a:p>
        </p:txBody>
      </p:sp>
      <p:sp>
        <p:nvSpPr>
          <p:cNvPr id="24" name="Line 13"/>
          <p:cNvSpPr>
            <a:spLocks noChangeShapeType="1"/>
          </p:cNvSpPr>
          <p:nvPr/>
        </p:nvSpPr>
        <p:spPr bwMode="auto">
          <a:xfrm>
            <a:off x="2155004" y="4724234"/>
            <a:ext cx="7790405" cy="1"/>
          </a:xfrm>
          <a:prstGeom prst="line">
            <a:avLst/>
          </a:prstGeom>
          <a:noFill/>
          <a:ln w="12700">
            <a:solidFill>
              <a:srgbClr val="77787B"/>
            </a:solidFill>
            <a:round/>
            <a:headEnd/>
            <a:tailEnd/>
          </a:ln>
          <a:extLst>
            <a:ext uri="{909E8E84-426E-40DD-AFC4-6F175D3DCCD1}">
              <a14:hiddenFill xmlns:a14="http://schemas.microsoft.com/office/drawing/2010/main">
                <a:noFill/>
              </a14:hiddenFill>
            </a:ext>
          </a:extLst>
        </p:spPr>
        <p:txBody>
          <a:bodyPr lIns="46800" tIns="46800" rIns="46800" bIns="46800" anchor="ctr"/>
          <a:lstStyle/>
          <a:p>
            <a:pPr defTabSz="457200" fontAlgn="base">
              <a:lnSpc>
                <a:spcPts val="1800"/>
              </a:lnSpc>
              <a:spcBef>
                <a:spcPct val="50000"/>
              </a:spcBef>
              <a:spcAft>
                <a:spcPct val="0"/>
              </a:spcAft>
              <a:buClr>
                <a:srgbClr val="E20074"/>
              </a:buClr>
              <a:buSzPct val="75000"/>
              <a:buFont typeface="Wingdings" panose="05000000000000000000" pitchFamily="2" charset="2"/>
              <a:buNone/>
              <a:defRPr/>
            </a:pPr>
            <a:endParaRPr lang="hr-HR" kern="0">
              <a:solidFill>
                <a:srgbClr val="000000"/>
              </a:solidFill>
            </a:endParaRPr>
          </a:p>
        </p:txBody>
      </p:sp>
      <p:sp>
        <p:nvSpPr>
          <p:cNvPr id="25" name="AutoShape 5"/>
          <p:cNvSpPr>
            <a:spLocks noChangeAspect="1" noChangeArrowheads="1"/>
          </p:cNvSpPr>
          <p:nvPr/>
        </p:nvSpPr>
        <p:spPr bwMode="auto">
          <a:xfrm>
            <a:off x="323850" y="1773237"/>
            <a:ext cx="1700892" cy="1437873"/>
          </a:xfrm>
          <a:prstGeom prst="homePlate">
            <a:avLst>
              <a:gd name="adj" fmla="val 12885"/>
            </a:avLst>
          </a:prstGeom>
          <a:solidFill>
            <a:srgbClr val="ED1C24"/>
          </a:solidFill>
          <a:ln w="12700" algn="ctr">
            <a:solidFill>
              <a:srgbClr val="ED1C24"/>
            </a:solidFill>
            <a:miter lim="800000"/>
            <a:headEnd/>
            <a:tailEnd/>
          </a:ln>
        </p:spPr>
        <p:txBody>
          <a:bodyPr lIns="144018" tIns="36005" rIns="0" bIns="0"/>
          <a:lstStyle>
            <a:lvl1pPr eaLnBrk="0" hangingPunct="0">
              <a:lnSpc>
                <a:spcPct val="90000"/>
              </a:lnSpc>
              <a:spcBef>
                <a:spcPct val="25000"/>
              </a:spcBef>
              <a:defRPr>
                <a:solidFill>
                  <a:schemeClr val="tx1"/>
                </a:solidFill>
                <a:latin typeface="Tele-GroteskFet" pitchFamily="2" charset="0"/>
              </a:defRPr>
            </a:lvl1pPr>
            <a:lvl2pPr marL="742950" indent="-285750" eaLnBrk="0" hangingPunct="0">
              <a:lnSpc>
                <a:spcPct val="90000"/>
              </a:lnSpc>
              <a:spcBef>
                <a:spcPct val="25000"/>
              </a:spcBef>
              <a:defRPr>
                <a:solidFill>
                  <a:schemeClr val="tx1"/>
                </a:solidFill>
                <a:latin typeface="Tele-GroteskNor" pitchFamily="2" charset="0"/>
              </a:defRPr>
            </a:lvl2pPr>
            <a:lvl3pPr marL="1143000" indent="-2286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eaLnBrk="1" fontAlgn="base" hangingPunct="1">
              <a:spcBef>
                <a:spcPct val="0"/>
              </a:spcBef>
              <a:spcAft>
                <a:spcPct val="0"/>
              </a:spcAft>
              <a:buClr>
                <a:srgbClr val="E20074"/>
              </a:buClr>
              <a:buSzPct val="75000"/>
              <a:buFont typeface="Wingdings" panose="05000000000000000000" pitchFamily="2" charset="2"/>
              <a:buNone/>
              <a:defRPr/>
            </a:pPr>
            <a:r>
              <a:rPr lang="de-DE" altLang="sr-Latn-RS" sz="2200" kern="0">
                <a:solidFill>
                  <a:srgbClr val="FFFFFF"/>
                </a:solidFill>
                <a:cs typeface="Times New Roman" panose="02020603050405020304" pitchFamily="18" charset="0"/>
              </a:rPr>
              <a:t>trajanje radnog odnosa</a:t>
            </a:r>
            <a:endParaRPr lang="de-DE" altLang="sr-Latn-RS" sz="2200" kern="0" smtClean="0">
              <a:solidFill>
                <a:srgbClr val="FFFFFF"/>
              </a:solidFill>
              <a:cs typeface="Times New Roman" panose="02020603050405020304" pitchFamily="18" charset="0"/>
            </a:endParaRPr>
          </a:p>
        </p:txBody>
      </p:sp>
      <p:sp>
        <p:nvSpPr>
          <p:cNvPr id="26" name="AutoShape 5"/>
          <p:cNvSpPr>
            <a:spLocks noChangeAspect="1" noChangeArrowheads="1"/>
          </p:cNvSpPr>
          <p:nvPr/>
        </p:nvSpPr>
        <p:spPr bwMode="auto">
          <a:xfrm>
            <a:off x="323850" y="3271838"/>
            <a:ext cx="1700892" cy="1436101"/>
          </a:xfrm>
          <a:prstGeom prst="homePlate">
            <a:avLst>
              <a:gd name="adj" fmla="val 12901"/>
            </a:avLst>
          </a:prstGeom>
          <a:solidFill>
            <a:srgbClr val="ED1C24"/>
          </a:solidFill>
          <a:ln w="12700" algn="ctr">
            <a:solidFill>
              <a:srgbClr val="ED1C24"/>
            </a:solidFill>
            <a:miter lim="800000"/>
            <a:headEnd/>
            <a:tailEnd/>
          </a:ln>
        </p:spPr>
        <p:txBody>
          <a:bodyPr lIns="144018" tIns="36005" rIns="0" bIns="0"/>
          <a:lstStyle>
            <a:lvl1pPr eaLnBrk="0" hangingPunct="0">
              <a:lnSpc>
                <a:spcPct val="90000"/>
              </a:lnSpc>
              <a:spcBef>
                <a:spcPct val="25000"/>
              </a:spcBef>
              <a:defRPr>
                <a:solidFill>
                  <a:schemeClr val="tx1"/>
                </a:solidFill>
                <a:latin typeface="Tele-GroteskFet" pitchFamily="2" charset="0"/>
              </a:defRPr>
            </a:lvl1pPr>
            <a:lvl2pPr marL="742950" indent="-285750" eaLnBrk="0" hangingPunct="0">
              <a:lnSpc>
                <a:spcPct val="90000"/>
              </a:lnSpc>
              <a:spcBef>
                <a:spcPct val="25000"/>
              </a:spcBef>
              <a:defRPr>
                <a:solidFill>
                  <a:schemeClr val="tx1"/>
                </a:solidFill>
                <a:latin typeface="Tele-GroteskNor" pitchFamily="2" charset="0"/>
              </a:defRPr>
            </a:lvl2pPr>
            <a:lvl3pPr marL="1143000" indent="-2286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eaLnBrk="1" fontAlgn="base" hangingPunct="1">
              <a:spcBef>
                <a:spcPct val="0"/>
              </a:spcBef>
              <a:spcAft>
                <a:spcPct val="0"/>
              </a:spcAft>
              <a:buClr>
                <a:srgbClr val="E20074"/>
              </a:buClr>
              <a:buSzPct val="75000"/>
              <a:buFont typeface="Wingdings" panose="05000000000000000000" pitchFamily="2" charset="2"/>
              <a:buNone/>
              <a:defRPr/>
            </a:pPr>
            <a:r>
              <a:rPr lang="de-DE" altLang="sr-Latn-RS" sz="2200" kern="0">
                <a:solidFill>
                  <a:srgbClr val="FFFFFF"/>
                </a:solidFill>
                <a:cs typeface="Times New Roman" panose="02020603050405020304" pitchFamily="18" charset="0"/>
              </a:rPr>
              <a:t>starost</a:t>
            </a:r>
            <a:endParaRPr lang="de-DE" altLang="sr-Latn-RS" sz="2200" kern="0" smtClean="0">
              <a:solidFill>
                <a:srgbClr val="FFFFFF"/>
              </a:solidFill>
              <a:cs typeface="Times New Roman" panose="02020603050405020304" pitchFamily="18" charset="0"/>
            </a:endParaRPr>
          </a:p>
        </p:txBody>
      </p:sp>
      <p:sp>
        <p:nvSpPr>
          <p:cNvPr id="27" name="AutoShape 5"/>
          <p:cNvSpPr>
            <a:spLocks noChangeAspect="1" noChangeArrowheads="1"/>
          </p:cNvSpPr>
          <p:nvPr/>
        </p:nvSpPr>
        <p:spPr bwMode="auto">
          <a:xfrm>
            <a:off x="323849" y="4770437"/>
            <a:ext cx="1700893" cy="1437873"/>
          </a:xfrm>
          <a:prstGeom prst="homePlate">
            <a:avLst>
              <a:gd name="adj" fmla="val 12885"/>
            </a:avLst>
          </a:prstGeom>
          <a:solidFill>
            <a:srgbClr val="ED1C24"/>
          </a:solidFill>
          <a:ln w="12700" algn="ctr">
            <a:solidFill>
              <a:srgbClr val="ED1C24"/>
            </a:solidFill>
            <a:miter lim="800000"/>
            <a:headEnd/>
            <a:tailEnd/>
          </a:ln>
        </p:spPr>
        <p:txBody>
          <a:bodyPr lIns="144018" tIns="36005" rIns="0" bIns="0"/>
          <a:lstStyle>
            <a:lvl1pPr eaLnBrk="0" hangingPunct="0">
              <a:lnSpc>
                <a:spcPct val="90000"/>
              </a:lnSpc>
              <a:spcBef>
                <a:spcPct val="25000"/>
              </a:spcBef>
              <a:defRPr>
                <a:solidFill>
                  <a:schemeClr val="tx1"/>
                </a:solidFill>
                <a:latin typeface="Tele-GroteskFet" pitchFamily="2" charset="0"/>
              </a:defRPr>
            </a:lvl1pPr>
            <a:lvl2pPr marL="742950" indent="-285750" eaLnBrk="0" hangingPunct="0">
              <a:lnSpc>
                <a:spcPct val="90000"/>
              </a:lnSpc>
              <a:spcBef>
                <a:spcPct val="25000"/>
              </a:spcBef>
              <a:defRPr>
                <a:solidFill>
                  <a:schemeClr val="tx1"/>
                </a:solidFill>
                <a:latin typeface="Tele-GroteskNor" pitchFamily="2" charset="0"/>
              </a:defRPr>
            </a:lvl2pPr>
            <a:lvl3pPr marL="1143000" indent="-2286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eaLnBrk="1" fontAlgn="base" hangingPunct="1">
              <a:spcBef>
                <a:spcPct val="0"/>
              </a:spcBef>
              <a:spcAft>
                <a:spcPct val="0"/>
              </a:spcAft>
              <a:buClr>
                <a:srgbClr val="E20074"/>
              </a:buClr>
              <a:buSzPct val="75000"/>
              <a:buFont typeface="Wingdings" panose="05000000000000000000" pitchFamily="2" charset="2"/>
              <a:buNone/>
              <a:defRPr/>
            </a:pPr>
            <a:r>
              <a:rPr lang="pl-PL" altLang="sr-Latn-RS" sz="2200" kern="0">
                <a:solidFill>
                  <a:srgbClr val="FFFFFF"/>
                </a:solidFill>
                <a:cs typeface="Times New Roman" panose="02020603050405020304" pitchFamily="18" charset="0"/>
              </a:rPr>
              <a:t>obveze uzdržavanja koje terete radnika</a:t>
            </a:r>
            <a:endParaRPr lang="de-DE" altLang="sr-Latn-RS" sz="2200" kern="0" smtClean="0">
              <a:solidFill>
                <a:srgbClr val="FFFFFF"/>
              </a:solidFill>
              <a:cs typeface="Times New Roman" panose="02020603050405020304" pitchFamily="18" charset="0"/>
            </a:endParaRPr>
          </a:p>
        </p:txBody>
      </p:sp>
    </p:spTree>
    <p:extLst>
      <p:ext uri="{BB962C8B-B14F-4D97-AF65-F5344CB8AC3E}">
        <p14:creationId xmlns:p14="http://schemas.microsoft.com/office/powerpoint/2010/main" val="838493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4" grpId="0" animBg="1"/>
      <p:bldP spid="26" grpId="0" animBg="1"/>
      <p:bldP spid="2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3"/>
          <p:cNvSpPr>
            <a:spLocks noChangeArrowheads="1"/>
          </p:cNvSpPr>
          <p:nvPr/>
        </p:nvSpPr>
        <p:spPr bwMode="auto">
          <a:xfrm>
            <a:off x="319088" y="982386"/>
            <a:ext cx="11285664" cy="1107671"/>
          </a:xfrm>
          <a:prstGeom prst="rect">
            <a:avLst/>
          </a:prstGeom>
          <a:solidFill>
            <a:srgbClr val="FFFFFF"/>
          </a:solidFill>
          <a:ln w="38100" algn="ctr">
            <a:solidFill>
              <a:srgbClr val="ED1C24"/>
            </a:solidFill>
            <a:miter lim="800000"/>
            <a:headEnd/>
            <a:tailEnd/>
          </a:ln>
        </p:spPr>
        <p:txBody>
          <a:bodyPr lIns="144000" tIns="540000" rIns="144000"/>
          <a:lstStyle>
            <a:lvl1pPr marL="342900" indent="-342900" eaLnBrk="0" hangingPunct="0">
              <a:lnSpc>
                <a:spcPct val="90000"/>
              </a:lnSpc>
              <a:spcBef>
                <a:spcPct val="25000"/>
              </a:spcBef>
              <a:defRPr>
                <a:solidFill>
                  <a:schemeClr val="tx1"/>
                </a:solidFill>
                <a:latin typeface="Tele-GroteskFet" pitchFamily="2" charset="0"/>
              </a:defRPr>
            </a:lvl1pPr>
            <a:lvl2pPr marL="179388" indent="-177800" eaLnBrk="0" hangingPunct="0">
              <a:lnSpc>
                <a:spcPct val="90000"/>
              </a:lnSpc>
              <a:spcBef>
                <a:spcPct val="25000"/>
              </a:spcBef>
              <a:defRPr>
                <a:solidFill>
                  <a:schemeClr val="tx1"/>
                </a:solidFill>
                <a:latin typeface="Tele-GroteskNor" pitchFamily="2" charset="0"/>
              </a:defRPr>
            </a:lvl2pPr>
            <a:lvl3pPr marL="1143000" indent="-2286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marL="1588" lvl="1" indent="0" eaLnBrk="1" fontAlgn="base" hangingPunct="1">
              <a:spcAft>
                <a:spcPct val="0"/>
              </a:spcAft>
              <a:buClr>
                <a:srgbClr val="E20074"/>
              </a:buClr>
              <a:buSzPct val="75000"/>
              <a:defRPr/>
            </a:pPr>
            <a:r>
              <a:rPr lang="pl-PL" altLang="sr-Latn-RS" sz="2400" kern="0">
                <a:solidFill>
                  <a:srgbClr val="000000"/>
                </a:solidFill>
                <a:cs typeface="Arial" panose="020B0604020202020204" pitchFamily="34" charset="0"/>
              </a:rPr>
              <a:t>Prema </a:t>
            </a:r>
            <a:r>
              <a:rPr lang="pl-PL" altLang="sr-Latn-RS" sz="2400" b="1" kern="0">
                <a:solidFill>
                  <a:srgbClr val="000000"/>
                </a:solidFill>
                <a:cs typeface="Arial" panose="020B0604020202020204" pitchFamily="34" charset="0"/>
              </a:rPr>
              <a:t>čl. 34. st. 1. i 2. Zakona o radu </a:t>
            </a:r>
            <a:r>
              <a:rPr lang="pl-PL" altLang="sr-Latn-RS" sz="2400" kern="0">
                <a:solidFill>
                  <a:srgbClr val="000000"/>
                </a:solidFill>
                <a:cs typeface="Arial" panose="020B0604020202020204" pitchFamily="34" charset="0"/>
              </a:rPr>
              <a:t>popisano je: </a:t>
            </a:r>
          </a:p>
          <a:p>
            <a:pPr marL="1588" lvl="1" indent="0" eaLnBrk="1" fontAlgn="base" hangingPunct="1">
              <a:spcAft>
                <a:spcPct val="0"/>
              </a:spcAft>
              <a:buClr>
                <a:srgbClr val="E20074"/>
              </a:buClr>
              <a:buSzPct val="75000"/>
              <a:defRPr/>
            </a:pPr>
            <a:endParaRPr lang="en-US" altLang="sr-Latn-RS" sz="2400" kern="0">
              <a:solidFill>
                <a:srgbClr val="000000"/>
              </a:solidFill>
              <a:cs typeface="Arial" panose="020B0604020202020204" pitchFamily="34" charset="0"/>
            </a:endParaRPr>
          </a:p>
          <a:p>
            <a:pPr lvl="1" eaLnBrk="1" fontAlgn="base" hangingPunct="1">
              <a:spcAft>
                <a:spcPct val="0"/>
              </a:spcAft>
              <a:buClr>
                <a:srgbClr val="E20074"/>
              </a:buClr>
              <a:buSzPct val="75000"/>
              <a:buFont typeface="Wingdings" panose="05000000000000000000" pitchFamily="2" charset="2"/>
              <a:buChar char="§"/>
              <a:defRPr/>
            </a:pPr>
            <a:endParaRPr lang="en-US" altLang="sr-Latn-RS" sz="2400" kern="0">
              <a:solidFill>
                <a:srgbClr val="000000"/>
              </a:solidFill>
              <a:cs typeface="Arial" panose="020B0604020202020204" pitchFamily="34" charset="0"/>
            </a:endParaRPr>
          </a:p>
          <a:p>
            <a:pPr marL="179388" marR="0" lvl="1" indent="-177800" defTabSz="914400" eaLnBrk="1" fontAlgn="base" latinLnBrk="0" hangingPunct="1">
              <a:lnSpc>
                <a:spcPct val="90000"/>
              </a:lnSpc>
              <a:spcBef>
                <a:spcPct val="25000"/>
              </a:spcBef>
              <a:spcAft>
                <a:spcPct val="0"/>
              </a:spcAft>
              <a:buClr>
                <a:srgbClr val="E20074"/>
              </a:buClr>
              <a:buSzPct val="75000"/>
              <a:buFont typeface="Wingdings" panose="05000000000000000000" pitchFamily="2" charset="2"/>
              <a:buChar char="§"/>
              <a:tabLst/>
              <a:defRPr/>
            </a:pPr>
            <a:endParaRPr kumimoji="0" lang="en-US" altLang="sr-Latn-RS" sz="1600" b="0" i="0" u="none" strike="noStrike" kern="0" cap="none" spc="0" normalizeH="0" baseline="0" noProof="0" smtClean="0">
              <a:ln>
                <a:noFill/>
              </a:ln>
              <a:solidFill>
                <a:srgbClr val="000000"/>
              </a:solidFill>
              <a:effectLst/>
              <a:uLnTx/>
              <a:uFillTx/>
              <a:latin typeface="Tele-GroteskNor" pitchFamily="2" charset="0"/>
              <a:cs typeface="Arial" panose="020B0604020202020204" pitchFamily="34" charset="0"/>
            </a:endParaRPr>
          </a:p>
        </p:txBody>
      </p:sp>
      <p:sp>
        <p:nvSpPr>
          <p:cNvPr id="15" name="Rectangle 4"/>
          <p:cNvSpPr>
            <a:spLocks noChangeArrowheads="1"/>
          </p:cNvSpPr>
          <p:nvPr/>
        </p:nvSpPr>
        <p:spPr bwMode="auto">
          <a:xfrm>
            <a:off x="319088" y="2782389"/>
            <a:ext cx="5298499" cy="3700367"/>
          </a:xfrm>
          <a:prstGeom prst="rect">
            <a:avLst/>
          </a:prstGeom>
          <a:solidFill>
            <a:srgbClr val="FFFFFF"/>
          </a:solidFill>
          <a:ln w="38100" algn="ctr">
            <a:solidFill>
              <a:srgbClr val="ED1C24"/>
            </a:solidFill>
            <a:miter lim="800000"/>
            <a:headEnd/>
            <a:tailEnd/>
          </a:ln>
        </p:spPr>
        <p:txBody>
          <a:bodyPr lIns="144000" tIns="540000" rIns="144000"/>
          <a:lstStyle>
            <a:lvl1pPr marL="342900" indent="-342900" eaLnBrk="0" hangingPunct="0">
              <a:lnSpc>
                <a:spcPct val="90000"/>
              </a:lnSpc>
              <a:spcBef>
                <a:spcPct val="25000"/>
              </a:spcBef>
              <a:defRPr>
                <a:solidFill>
                  <a:schemeClr val="tx1"/>
                </a:solidFill>
                <a:latin typeface="Tele-GroteskFet" pitchFamily="2" charset="0"/>
              </a:defRPr>
            </a:lvl1pPr>
            <a:lvl2pPr marL="179388" indent="-177800" eaLnBrk="0" hangingPunct="0">
              <a:lnSpc>
                <a:spcPct val="90000"/>
              </a:lnSpc>
              <a:spcBef>
                <a:spcPct val="25000"/>
              </a:spcBef>
              <a:defRPr>
                <a:solidFill>
                  <a:schemeClr val="tx1"/>
                </a:solidFill>
                <a:latin typeface="Tele-GroteskNor" pitchFamily="2" charset="0"/>
              </a:defRPr>
            </a:lvl2pPr>
            <a:lvl3pPr marL="358775" indent="-177800" eaLnBrk="0" hangingPunct="0">
              <a:lnSpc>
                <a:spcPct val="90000"/>
              </a:lnSpc>
              <a:spcBef>
                <a:spcPct val="25000"/>
              </a:spcBef>
              <a:buChar char="§"/>
              <a:defRPr>
                <a:solidFill>
                  <a:schemeClr val="tx1"/>
                </a:solidFill>
                <a:latin typeface="Tele-GroteskNor" pitchFamily="2" charset="0"/>
              </a:defRPr>
            </a:lvl3pPr>
            <a:lvl4pPr marL="538163" indent="-1778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marL="1588" lvl="1" indent="0" algn="just" eaLnBrk="1" fontAlgn="base" hangingPunct="1">
              <a:spcAft>
                <a:spcPct val="0"/>
              </a:spcAft>
              <a:buClr>
                <a:srgbClr val="E20074"/>
              </a:buClr>
              <a:buSzPct val="75000"/>
              <a:defRPr/>
            </a:pPr>
            <a:r>
              <a:rPr lang="en-US" altLang="sr-Latn-RS" kern="0" dirty="0">
                <a:solidFill>
                  <a:srgbClr val="000000"/>
                </a:solidFill>
                <a:cs typeface="Arial" panose="020B0604020202020204" pitchFamily="34" charset="0"/>
              </a:rPr>
              <a:t>„</a:t>
            </a:r>
            <a:r>
              <a:rPr lang="en-US" altLang="sr-Latn-RS" b="1" kern="0" dirty="0">
                <a:solidFill>
                  <a:srgbClr val="000000"/>
                </a:solidFill>
                <a:cs typeface="Arial" panose="020B0604020202020204" pitchFamily="34" charset="0"/>
              </a:rPr>
              <a:t>(st.1.) </a:t>
            </a:r>
            <a:r>
              <a:rPr lang="en-US" altLang="sr-Latn-RS" kern="0" dirty="0" err="1">
                <a:solidFill>
                  <a:srgbClr val="000000"/>
                </a:solidFill>
                <a:cs typeface="Arial" panose="020B0604020202020204" pitchFamily="34" charset="0"/>
              </a:rPr>
              <a:t>Za</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vrijeme</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trudnoće</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korištenja</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rodiljnog</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roditeljskog</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posvojiteljskog</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dopusta</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rada</a:t>
            </a:r>
            <a:r>
              <a:rPr lang="en-US" altLang="sr-Latn-RS" kern="0" dirty="0">
                <a:solidFill>
                  <a:srgbClr val="000000"/>
                </a:solidFill>
                <a:cs typeface="Arial" panose="020B0604020202020204" pitchFamily="34" charset="0"/>
              </a:rPr>
              <a:t> s </a:t>
            </a:r>
            <a:r>
              <a:rPr lang="en-US" altLang="sr-Latn-RS" kern="0" dirty="0" err="1">
                <a:solidFill>
                  <a:srgbClr val="000000"/>
                </a:solidFill>
                <a:cs typeface="Arial" panose="020B0604020202020204" pitchFamily="34" charset="0"/>
              </a:rPr>
              <a:t>polovicom</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punog</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radnog</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vremena</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rada</a:t>
            </a:r>
            <a:r>
              <a:rPr lang="en-US" altLang="sr-Latn-RS" kern="0" dirty="0">
                <a:solidFill>
                  <a:srgbClr val="000000"/>
                </a:solidFill>
                <a:cs typeface="Arial" panose="020B0604020202020204" pitchFamily="34" charset="0"/>
              </a:rPr>
              <a:t> s </a:t>
            </a:r>
            <a:r>
              <a:rPr lang="en-US" altLang="sr-Latn-RS" kern="0" dirty="0" err="1">
                <a:solidFill>
                  <a:srgbClr val="000000"/>
                </a:solidFill>
                <a:cs typeface="Arial" panose="020B0604020202020204" pitchFamily="34" charset="0"/>
              </a:rPr>
              <a:t>polovicom</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punog</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radnog</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vremena</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radi</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pojačane</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brige</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i</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njege</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djeteta</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dopusta</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trudnice</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ili</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majke</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koja</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doji</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dijete</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te</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dopusta</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ili</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rada</a:t>
            </a:r>
            <a:r>
              <a:rPr lang="en-US" altLang="sr-Latn-RS" kern="0" dirty="0">
                <a:solidFill>
                  <a:srgbClr val="000000"/>
                </a:solidFill>
                <a:cs typeface="Arial" panose="020B0604020202020204" pitchFamily="34" charset="0"/>
              </a:rPr>
              <a:t> s </a:t>
            </a:r>
            <a:r>
              <a:rPr lang="en-US" altLang="sr-Latn-RS" kern="0" dirty="0" err="1">
                <a:solidFill>
                  <a:srgbClr val="000000"/>
                </a:solidFill>
                <a:cs typeface="Arial" panose="020B0604020202020204" pitchFamily="34" charset="0"/>
              </a:rPr>
              <a:t>polovicom</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punog</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radnog</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vremena</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radi</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brige</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i</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njege</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djeteta</a:t>
            </a:r>
            <a:r>
              <a:rPr lang="en-US" altLang="sr-Latn-RS" kern="0" dirty="0">
                <a:solidFill>
                  <a:srgbClr val="000000"/>
                </a:solidFill>
                <a:cs typeface="Arial" panose="020B0604020202020204" pitchFamily="34" charset="0"/>
              </a:rPr>
              <a:t> s </a:t>
            </a:r>
            <a:r>
              <a:rPr lang="en-US" altLang="sr-Latn-RS" kern="0" dirty="0" err="1">
                <a:solidFill>
                  <a:srgbClr val="000000"/>
                </a:solidFill>
                <a:cs typeface="Arial" panose="020B0604020202020204" pitchFamily="34" charset="0"/>
              </a:rPr>
              <a:t>težim</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smetnjama</a:t>
            </a:r>
            <a:r>
              <a:rPr lang="en-US" altLang="sr-Latn-RS" kern="0" dirty="0">
                <a:solidFill>
                  <a:srgbClr val="000000"/>
                </a:solidFill>
                <a:cs typeface="Arial" panose="020B0604020202020204" pitchFamily="34" charset="0"/>
              </a:rPr>
              <a:t> u </a:t>
            </a:r>
            <a:r>
              <a:rPr lang="en-US" altLang="sr-Latn-RS" kern="0" dirty="0" err="1">
                <a:solidFill>
                  <a:srgbClr val="000000"/>
                </a:solidFill>
                <a:cs typeface="Arial" panose="020B0604020202020204" pitchFamily="34" charset="0"/>
              </a:rPr>
              <a:t>razvoju</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odnosno</a:t>
            </a:r>
            <a:r>
              <a:rPr lang="en-US" altLang="sr-Latn-RS" kern="0" dirty="0">
                <a:solidFill>
                  <a:srgbClr val="000000"/>
                </a:solidFill>
                <a:cs typeface="Arial" panose="020B0604020202020204" pitchFamily="34" charset="0"/>
              </a:rPr>
              <a:t> u </a:t>
            </a:r>
            <a:r>
              <a:rPr lang="en-US" altLang="sr-Latn-RS" kern="0" dirty="0" err="1">
                <a:solidFill>
                  <a:srgbClr val="000000"/>
                </a:solidFill>
                <a:cs typeface="Arial" panose="020B0604020202020204" pitchFamily="34" charset="0"/>
              </a:rPr>
              <a:t>roku</a:t>
            </a:r>
            <a:r>
              <a:rPr lang="en-US" altLang="sr-Latn-RS" kern="0" dirty="0">
                <a:solidFill>
                  <a:srgbClr val="000000"/>
                </a:solidFill>
                <a:cs typeface="Arial" panose="020B0604020202020204" pitchFamily="34" charset="0"/>
              </a:rPr>
              <a:t> od </a:t>
            </a:r>
            <a:r>
              <a:rPr lang="en-US" altLang="sr-Latn-RS" kern="0" dirty="0" err="1">
                <a:solidFill>
                  <a:srgbClr val="000000"/>
                </a:solidFill>
                <a:cs typeface="Arial" panose="020B0604020202020204" pitchFamily="34" charset="0"/>
              </a:rPr>
              <a:t>petnaest</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dana</a:t>
            </a:r>
            <a:r>
              <a:rPr lang="en-US" altLang="sr-Latn-RS" kern="0" dirty="0">
                <a:solidFill>
                  <a:srgbClr val="000000"/>
                </a:solidFill>
                <a:cs typeface="Arial" panose="020B0604020202020204" pitchFamily="34" charset="0"/>
              </a:rPr>
              <a:t> od </a:t>
            </a:r>
            <a:r>
              <a:rPr lang="en-US" altLang="sr-Latn-RS" kern="0" dirty="0" err="1">
                <a:solidFill>
                  <a:srgbClr val="000000"/>
                </a:solidFill>
                <a:cs typeface="Arial" panose="020B0604020202020204" pitchFamily="34" charset="0"/>
              </a:rPr>
              <a:t>prestanka</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trudnoće</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ili</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prestanka</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korištenja</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tih</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prava</a:t>
            </a:r>
            <a:r>
              <a:rPr lang="en-US" altLang="sr-Latn-RS" kern="0" dirty="0">
                <a:solidFill>
                  <a:srgbClr val="000000"/>
                </a:solidFill>
                <a:cs typeface="Arial" panose="020B0604020202020204" pitchFamily="34" charset="0"/>
              </a:rPr>
              <a:t>, </a:t>
            </a:r>
            <a:r>
              <a:rPr lang="en-US" altLang="sr-Latn-RS" b="1" u="sng" kern="0" dirty="0" err="1">
                <a:solidFill>
                  <a:srgbClr val="000000"/>
                </a:solidFill>
                <a:cs typeface="Arial" panose="020B0604020202020204" pitchFamily="34" charset="0"/>
              </a:rPr>
              <a:t>poslodavac</a:t>
            </a:r>
            <a:r>
              <a:rPr lang="en-US" altLang="sr-Latn-RS" u="sng" kern="0" dirty="0">
                <a:solidFill>
                  <a:srgbClr val="000000"/>
                </a:solidFill>
                <a:cs typeface="Arial" panose="020B0604020202020204" pitchFamily="34" charset="0"/>
              </a:rPr>
              <a:t> </a:t>
            </a:r>
            <a:r>
              <a:rPr lang="en-US" altLang="sr-Latn-RS" b="1" u="sng" kern="0" dirty="0">
                <a:solidFill>
                  <a:srgbClr val="000000"/>
                </a:solidFill>
                <a:cs typeface="Arial" panose="020B0604020202020204" pitchFamily="34" charset="0"/>
              </a:rPr>
              <a:t>NE SMIJE</a:t>
            </a:r>
            <a:r>
              <a:rPr lang="en-US" altLang="sr-Latn-RS" u="sng" kern="0" dirty="0">
                <a:solidFill>
                  <a:srgbClr val="000000"/>
                </a:solidFill>
                <a:cs typeface="Arial" panose="020B0604020202020204" pitchFamily="34" charset="0"/>
              </a:rPr>
              <a:t> </a:t>
            </a:r>
            <a:r>
              <a:rPr lang="en-US" altLang="sr-Latn-RS" b="1" u="sng" kern="0" dirty="0" err="1">
                <a:solidFill>
                  <a:srgbClr val="000000"/>
                </a:solidFill>
                <a:cs typeface="Arial" panose="020B0604020202020204" pitchFamily="34" charset="0"/>
              </a:rPr>
              <a:t>otkazati</a:t>
            </a:r>
            <a:r>
              <a:rPr lang="en-US" altLang="sr-Latn-RS" b="1" u="sng" kern="0" dirty="0">
                <a:solidFill>
                  <a:srgbClr val="000000"/>
                </a:solidFill>
                <a:cs typeface="Arial" panose="020B0604020202020204" pitchFamily="34" charset="0"/>
              </a:rPr>
              <a:t> </a:t>
            </a:r>
            <a:r>
              <a:rPr lang="en-US" altLang="sr-Latn-RS" b="1" u="sng" kern="0" dirty="0" err="1">
                <a:solidFill>
                  <a:srgbClr val="000000"/>
                </a:solidFill>
                <a:cs typeface="Arial" panose="020B0604020202020204" pitchFamily="34" charset="0"/>
              </a:rPr>
              <a:t>ugovor</a:t>
            </a:r>
            <a:r>
              <a:rPr lang="en-US" altLang="sr-Latn-RS" b="1" u="sng" kern="0" dirty="0">
                <a:solidFill>
                  <a:srgbClr val="000000"/>
                </a:solidFill>
                <a:cs typeface="Arial" panose="020B0604020202020204" pitchFamily="34" charset="0"/>
              </a:rPr>
              <a:t> o </a:t>
            </a:r>
            <a:r>
              <a:rPr lang="en-US" altLang="sr-Latn-RS" b="1" u="sng" kern="0" dirty="0" err="1">
                <a:solidFill>
                  <a:srgbClr val="000000"/>
                </a:solidFill>
                <a:cs typeface="Arial" panose="020B0604020202020204" pitchFamily="34" charset="0"/>
              </a:rPr>
              <a:t>radu</a:t>
            </a:r>
            <a:r>
              <a:rPr lang="en-US" altLang="sr-Latn-RS" b="1" u="sng" kern="0" dirty="0">
                <a:solidFill>
                  <a:srgbClr val="000000"/>
                </a:solidFill>
                <a:cs typeface="Arial" panose="020B0604020202020204" pitchFamily="34" charset="0"/>
              </a:rPr>
              <a:t> </a:t>
            </a:r>
            <a:r>
              <a:rPr lang="en-US" altLang="sr-Latn-RS" b="1" u="sng" kern="0" dirty="0" err="1">
                <a:solidFill>
                  <a:srgbClr val="000000"/>
                </a:solidFill>
                <a:cs typeface="Arial" panose="020B0604020202020204" pitchFamily="34" charset="0"/>
              </a:rPr>
              <a:t>trudnici</a:t>
            </a:r>
            <a:r>
              <a:rPr lang="en-US" altLang="sr-Latn-RS" b="1" u="sng" kern="0" dirty="0">
                <a:solidFill>
                  <a:srgbClr val="000000"/>
                </a:solidFill>
                <a:cs typeface="Arial" panose="020B0604020202020204" pitchFamily="34" charset="0"/>
              </a:rPr>
              <a:t> </a:t>
            </a:r>
            <a:r>
              <a:rPr lang="en-US" altLang="sr-Latn-RS" b="1" u="sng" kern="0" dirty="0" err="1">
                <a:solidFill>
                  <a:srgbClr val="000000"/>
                </a:solidFill>
                <a:cs typeface="Arial" panose="020B0604020202020204" pitchFamily="34" charset="0"/>
              </a:rPr>
              <a:t>i</a:t>
            </a:r>
            <a:r>
              <a:rPr lang="en-US" altLang="sr-Latn-RS" b="1" u="sng" kern="0" dirty="0">
                <a:solidFill>
                  <a:srgbClr val="000000"/>
                </a:solidFill>
                <a:cs typeface="Arial" panose="020B0604020202020204" pitchFamily="34" charset="0"/>
              </a:rPr>
              <a:t> </a:t>
            </a:r>
            <a:r>
              <a:rPr lang="en-US" altLang="sr-Latn-RS" b="1" u="sng" kern="0" dirty="0" err="1">
                <a:solidFill>
                  <a:srgbClr val="000000"/>
                </a:solidFill>
                <a:cs typeface="Arial" panose="020B0604020202020204" pitchFamily="34" charset="0"/>
              </a:rPr>
              <a:t>osobi</a:t>
            </a:r>
            <a:r>
              <a:rPr lang="en-US" altLang="sr-Latn-RS" b="1" u="sng" kern="0" dirty="0">
                <a:solidFill>
                  <a:srgbClr val="000000"/>
                </a:solidFill>
                <a:cs typeface="Arial" panose="020B0604020202020204" pitchFamily="34" charset="0"/>
              </a:rPr>
              <a:t> </a:t>
            </a:r>
            <a:r>
              <a:rPr lang="en-US" altLang="sr-Latn-RS" b="1" u="sng" kern="0" dirty="0" err="1">
                <a:solidFill>
                  <a:srgbClr val="000000"/>
                </a:solidFill>
                <a:cs typeface="Arial" panose="020B0604020202020204" pitchFamily="34" charset="0"/>
              </a:rPr>
              <a:t>koja</a:t>
            </a:r>
            <a:r>
              <a:rPr lang="en-US" altLang="sr-Latn-RS" b="1" u="sng" kern="0" dirty="0">
                <a:solidFill>
                  <a:srgbClr val="000000"/>
                </a:solidFill>
                <a:cs typeface="Arial" panose="020B0604020202020204" pitchFamily="34" charset="0"/>
              </a:rPr>
              <a:t> se </a:t>
            </a:r>
            <a:r>
              <a:rPr lang="en-US" altLang="sr-Latn-RS" b="1" u="sng" kern="0" dirty="0" err="1">
                <a:solidFill>
                  <a:srgbClr val="000000"/>
                </a:solidFill>
                <a:cs typeface="Arial" panose="020B0604020202020204" pitchFamily="34" charset="0"/>
              </a:rPr>
              <a:t>koristi</a:t>
            </a:r>
            <a:r>
              <a:rPr lang="en-US" altLang="sr-Latn-RS" b="1" u="sng" kern="0" dirty="0">
                <a:solidFill>
                  <a:srgbClr val="000000"/>
                </a:solidFill>
                <a:cs typeface="Arial" panose="020B0604020202020204" pitchFamily="34" charset="0"/>
              </a:rPr>
              <a:t> </a:t>
            </a:r>
            <a:r>
              <a:rPr lang="en-US" altLang="sr-Latn-RS" b="1" u="sng" kern="0" dirty="0" err="1">
                <a:solidFill>
                  <a:srgbClr val="000000"/>
                </a:solidFill>
                <a:cs typeface="Arial" panose="020B0604020202020204" pitchFamily="34" charset="0"/>
              </a:rPr>
              <a:t>nekim</a:t>
            </a:r>
            <a:r>
              <a:rPr lang="en-US" altLang="sr-Latn-RS" b="1" u="sng" kern="0" dirty="0">
                <a:solidFill>
                  <a:srgbClr val="000000"/>
                </a:solidFill>
                <a:cs typeface="Arial" panose="020B0604020202020204" pitchFamily="34" charset="0"/>
              </a:rPr>
              <a:t> od </a:t>
            </a:r>
            <a:r>
              <a:rPr lang="en-US" altLang="sr-Latn-RS" b="1" u="sng" kern="0" dirty="0" err="1">
                <a:solidFill>
                  <a:srgbClr val="000000"/>
                </a:solidFill>
                <a:cs typeface="Arial" panose="020B0604020202020204" pitchFamily="34" charset="0"/>
              </a:rPr>
              <a:t>tih</a:t>
            </a:r>
            <a:r>
              <a:rPr lang="en-US" altLang="sr-Latn-RS" b="1" u="sng" kern="0" dirty="0">
                <a:solidFill>
                  <a:srgbClr val="000000"/>
                </a:solidFill>
                <a:cs typeface="Arial" panose="020B0604020202020204" pitchFamily="34" charset="0"/>
              </a:rPr>
              <a:t> </a:t>
            </a:r>
            <a:r>
              <a:rPr lang="en-US" altLang="sr-Latn-RS" b="1" u="sng" kern="0" dirty="0" err="1">
                <a:solidFill>
                  <a:srgbClr val="000000"/>
                </a:solidFill>
                <a:cs typeface="Arial" panose="020B0604020202020204" pitchFamily="34" charset="0"/>
              </a:rPr>
              <a:t>prava</a:t>
            </a:r>
            <a:r>
              <a:rPr lang="en-US" altLang="sr-Latn-RS" b="1" u="sng" kern="0" dirty="0" smtClean="0">
                <a:solidFill>
                  <a:srgbClr val="000000"/>
                </a:solidFill>
                <a:cs typeface="Arial" panose="020B0604020202020204" pitchFamily="34" charset="0"/>
              </a:rPr>
              <a:t>.”</a:t>
            </a:r>
            <a:endParaRPr lang="en-US" altLang="sr-Latn-RS" b="1" u="sng" kern="0" dirty="0">
              <a:solidFill>
                <a:srgbClr val="000000"/>
              </a:solidFill>
              <a:cs typeface="Arial" panose="020B0604020202020204" pitchFamily="34" charset="0"/>
            </a:endParaRPr>
          </a:p>
        </p:txBody>
      </p:sp>
      <p:sp>
        <p:nvSpPr>
          <p:cNvPr id="16" name="Rectangle 5"/>
          <p:cNvSpPr>
            <a:spLocks noChangeArrowheads="1"/>
          </p:cNvSpPr>
          <p:nvPr/>
        </p:nvSpPr>
        <p:spPr bwMode="auto">
          <a:xfrm>
            <a:off x="5985552" y="2782389"/>
            <a:ext cx="5619200" cy="3683109"/>
          </a:xfrm>
          <a:prstGeom prst="rect">
            <a:avLst/>
          </a:prstGeom>
          <a:solidFill>
            <a:srgbClr val="FFFFFF"/>
          </a:solidFill>
          <a:ln w="38100" algn="ctr">
            <a:solidFill>
              <a:srgbClr val="ED1C24"/>
            </a:solidFill>
            <a:miter lim="800000"/>
            <a:headEnd/>
            <a:tailEnd/>
          </a:ln>
        </p:spPr>
        <p:txBody>
          <a:bodyPr lIns="144000" tIns="540000" rIns="144000"/>
          <a:lstStyle>
            <a:lvl1pPr marL="342900" indent="-342900" eaLnBrk="0" hangingPunct="0">
              <a:lnSpc>
                <a:spcPct val="90000"/>
              </a:lnSpc>
              <a:spcBef>
                <a:spcPct val="25000"/>
              </a:spcBef>
              <a:defRPr>
                <a:solidFill>
                  <a:schemeClr val="tx1"/>
                </a:solidFill>
                <a:latin typeface="Tele-GroteskFet" pitchFamily="2" charset="0"/>
              </a:defRPr>
            </a:lvl1pPr>
            <a:lvl2pPr marL="179388" indent="-177800" eaLnBrk="0" hangingPunct="0">
              <a:lnSpc>
                <a:spcPct val="90000"/>
              </a:lnSpc>
              <a:spcBef>
                <a:spcPct val="25000"/>
              </a:spcBef>
              <a:defRPr>
                <a:solidFill>
                  <a:schemeClr val="tx1"/>
                </a:solidFill>
                <a:latin typeface="Tele-GroteskNor" pitchFamily="2" charset="0"/>
              </a:defRPr>
            </a:lvl2pPr>
            <a:lvl3pPr marL="358775" indent="-177800" eaLnBrk="0" hangingPunct="0">
              <a:lnSpc>
                <a:spcPct val="90000"/>
              </a:lnSpc>
              <a:spcBef>
                <a:spcPct val="25000"/>
              </a:spcBef>
              <a:buChar char="§"/>
              <a:defRPr>
                <a:solidFill>
                  <a:schemeClr val="tx1"/>
                </a:solidFill>
                <a:latin typeface="Tele-GroteskNor" pitchFamily="2" charset="0"/>
              </a:defRPr>
            </a:lvl3pPr>
            <a:lvl4pPr marL="538163" indent="-1778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marL="1588" lvl="1" indent="0" algn="just" eaLnBrk="1" fontAlgn="base" hangingPunct="1">
              <a:spcAft>
                <a:spcPct val="0"/>
              </a:spcAft>
              <a:buClr>
                <a:srgbClr val="E20074"/>
              </a:buClr>
              <a:buSzPct val="75000"/>
              <a:defRPr/>
            </a:pPr>
            <a:r>
              <a:rPr lang="en-US" altLang="sr-Latn-RS" kern="0" dirty="0" smtClean="0">
                <a:solidFill>
                  <a:srgbClr val="000000"/>
                </a:solidFill>
                <a:cs typeface="Arial" panose="020B0604020202020204" pitchFamily="34" charset="0"/>
              </a:rPr>
              <a:t>“</a:t>
            </a:r>
            <a:r>
              <a:rPr lang="en-US" altLang="sr-Latn-RS" b="1" kern="0" dirty="0" smtClean="0">
                <a:solidFill>
                  <a:srgbClr val="000000"/>
                </a:solidFill>
                <a:cs typeface="Arial" panose="020B0604020202020204" pitchFamily="34" charset="0"/>
              </a:rPr>
              <a:t>(</a:t>
            </a:r>
            <a:r>
              <a:rPr lang="en-US" altLang="sr-Latn-RS" b="1" kern="0" dirty="0">
                <a:solidFill>
                  <a:srgbClr val="000000"/>
                </a:solidFill>
                <a:cs typeface="Arial" panose="020B0604020202020204" pitchFamily="34" charset="0"/>
              </a:rPr>
              <a:t>st.2.) </a:t>
            </a:r>
            <a:r>
              <a:rPr lang="en-US" altLang="sr-Latn-RS" b="1" u="sng" kern="0" dirty="0" err="1">
                <a:solidFill>
                  <a:srgbClr val="000000"/>
                </a:solidFill>
                <a:cs typeface="Arial" panose="020B0604020202020204" pitchFamily="34" charset="0"/>
              </a:rPr>
              <a:t>Otkaz</a:t>
            </a:r>
            <a:r>
              <a:rPr lang="en-US" altLang="sr-Latn-RS" b="1" u="sng" kern="0" dirty="0">
                <a:solidFill>
                  <a:srgbClr val="000000"/>
                </a:solidFill>
                <a:cs typeface="Arial" panose="020B0604020202020204" pitchFamily="34" charset="0"/>
              </a:rPr>
              <a:t> </a:t>
            </a:r>
            <a:r>
              <a:rPr lang="en-US" altLang="sr-Latn-RS" b="1" u="sng" kern="0" dirty="0" err="1">
                <a:solidFill>
                  <a:srgbClr val="000000"/>
                </a:solidFill>
                <a:cs typeface="Arial" panose="020B0604020202020204" pitchFamily="34" charset="0"/>
              </a:rPr>
              <a:t>iz</a:t>
            </a:r>
            <a:r>
              <a:rPr lang="en-US" altLang="sr-Latn-RS" b="1" u="sng" kern="0" dirty="0">
                <a:solidFill>
                  <a:srgbClr val="000000"/>
                </a:solidFill>
                <a:cs typeface="Arial" panose="020B0604020202020204" pitchFamily="34" charset="0"/>
              </a:rPr>
              <a:t> </a:t>
            </a:r>
            <a:r>
              <a:rPr lang="en-US" altLang="sr-Latn-RS" b="1" u="sng" kern="0" dirty="0" err="1">
                <a:solidFill>
                  <a:srgbClr val="000000"/>
                </a:solidFill>
                <a:cs typeface="Arial" panose="020B0604020202020204" pitchFamily="34" charset="0"/>
              </a:rPr>
              <a:t>stavka</a:t>
            </a:r>
            <a:r>
              <a:rPr lang="en-US" altLang="sr-Latn-RS" b="1" u="sng" kern="0" dirty="0">
                <a:solidFill>
                  <a:srgbClr val="000000"/>
                </a:solidFill>
                <a:cs typeface="Arial" panose="020B0604020202020204" pitchFamily="34" charset="0"/>
              </a:rPr>
              <a:t> 1. </a:t>
            </a:r>
            <a:r>
              <a:rPr lang="en-US" altLang="sr-Latn-RS" b="1" u="sng" kern="0" dirty="0" err="1">
                <a:solidFill>
                  <a:srgbClr val="000000"/>
                </a:solidFill>
                <a:cs typeface="Arial" panose="020B0604020202020204" pitchFamily="34" charset="0"/>
              </a:rPr>
              <a:t>ovoga</a:t>
            </a:r>
            <a:r>
              <a:rPr lang="en-US" altLang="sr-Latn-RS" b="1" u="sng" kern="0" dirty="0">
                <a:solidFill>
                  <a:srgbClr val="000000"/>
                </a:solidFill>
                <a:cs typeface="Arial" panose="020B0604020202020204" pitchFamily="34" charset="0"/>
              </a:rPr>
              <a:t> </a:t>
            </a:r>
            <a:r>
              <a:rPr lang="en-US" altLang="sr-Latn-RS" b="1" u="sng" kern="0" dirty="0" err="1">
                <a:solidFill>
                  <a:srgbClr val="000000"/>
                </a:solidFill>
                <a:cs typeface="Arial" panose="020B0604020202020204" pitchFamily="34" charset="0"/>
              </a:rPr>
              <a:t>članka</a:t>
            </a:r>
            <a:r>
              <a:rPr lang="en-US" altLang="sr-Latn-RS" b="1" u="sng" kern="0" dirty="0">
                <a:solidFill>
                  <a:srgbClr val="000000"/>
                </a:solidFill>
                <a:cs typeface="Arial" panose="020B0604020202020204" pitchFamily="34" charset="0"/>
              </a:rPr>
              <a:t> je </a:t>
            </a:r>
            <a:r>
              <a:rPr lang="en-US" altLang="sr-Latn-RS" b="1" u="sng" kern="0" dirty="0" err="1">
                <a:solidFill>
                  <a:srgbClr val="000000"/>
                </a:solidFill>
                <a:cs typeface="Arial" panose="020B0604020202020204" pitchFamily="34" charset="0"/>
              </a:rPr>
              <a:t>ništetan</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ako</a:t>
            </a:r>
            <a:r>
              <a:rPr lang="en-US" altLang="sr-Latn-RS" kern="0" dirty="0">
                <a:solidFill>
                  <a:srgbClr val="000000"/>
                </a:solidFill>
                <a:cs typeface="Arial" panose="020B0604020202020204" pitchFamily="34" charset="0"/>
              </a:rPr>
              <a:t> je </a:t>
            </a:r>
            <a:r>
              <a:rPr lang="en-US" altLang="sr-Latn-RS" kern="0" dirty="0" err="1">
                <a:solidFill>
                  <a:srgbClr val="000000"/>
                </a:solidFill>
                <a:cs typeface="Arial" panose="020B0604020202020204" pitchFamily="34" charset="0"/>
              </a:rPr>
              <a:t>na</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dan</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davanja</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otkaza</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poslodavcu</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bilo</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poznato</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postojanje</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okolnosti</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iz</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stavka</a:t>
            </a:r>
            <a:r>
              <a:rPr lang="en-US" altLang="sr-Latn-RS" kern="0" dirty="0">
                <a:solidFill>
                  <a:srgbClr val="000000"/>
                </a:solidFill>
                <a:cs typeface="Arial" panose="020B0604020202020204" pitchFamily="34" charset="0"/>
              </a:rPr>
              <a:t> 1. </a:t>
            </a:r>
            <a:r>
              <a:rPr lang="en-US" altLang="sr-Latn-RS" kern="0" dirty="0" err="1">
                <a:solidFill>
                  <a:srgbClr val="000000"/>
                </a:solidFill>
                <a:cs typeface="Arial" panose="020B0604020202020204" pitchFamily="34" charset="0"/>
              </a:rPr>
              <a:t>ovoga</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članka</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ili</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ako</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radnik</a:t>
            </a:r>
            <a:r>
              <a:rPr lang="en-US" altLang="sr-Latn-RS" kern="0" dirty="0">
                <a:solidFill>
                  <a:srgbClr val="000000"/>
                </a:solidFill>
                <a:cs typeface="Arial" panose="020B0604020202020204" pitchFamily="34" charset="0"/>
              </a:rPr>
              <a:t> u </a:t>
            </a:r>
            <a:r>
              <a:rPr lang="en-US" altLang="sr-Latn-RS" kern="0" dirty="0" err="1">
                <a:solidFill>
                  <a:srgbClr val="000000"/>
                </a:solidFill>
                <a:cs typeface="Arial" panose="020B0604020202020204" pitchFamily="34" charset="0"/>
              </a:rPr>
              <a:t>roku</a:t>
            </a:r>
            <a:r>
              <a:rPr lang="en-US" altLang="sr-Latn-RS" kern="0" dirty="0">
                <a:solidFill>
                  <a:srgbClr val="000000"/>
                </a:solidFill>
                <a:cs typeface="Arial" panose="020B0604020202020204" pitchFamily="34" charset="0"/>
              </a:rPr>
              <a:t> od </a:t>
            </a:r>
            <a:r>
              <a:rPr lang="en-US" altLang="sr-Latn-RS" kern="0" dirty="0" err="1">
                <a:solidFill>
                  <a:srgbClr val="000000"/>
                </a:solidFill>
                <a:cs typeface="Arial" panose="020B0604020202020204" pitchFamily="34" charset="0"/>
              </a:rPr>
              <a:t>petnaest</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dana</a:t>
            </a:r>
            <a:r>
              <a:rPr lang="en-US" altLang="sr-Latn-RS" kern="0" dirty="0">
                <a:solidFill>
                  <a:srgbClr val="000000"/>
                </a:solidFill>
                <a:cs typeface="Arial" panose="020B0604020202020204" pitchFamily="34" charset="0"/>
              </a:rPr>
              <a:t> od </a:t>
            </a:r>
            <a:r>
              <a:rPr lang="en-US" altLang="sr-Latn-RS" kern="0" dirty="0" err="1">
                <a:solidFill>
                  <a:srgbClr val="000000"/>
                </a:solidFill>
                <a:cs typeface="Arial" panose="020B0604020202020204" pitchFamily="34" charset="0"/>
              </a:rPr>
              <a:t>dostave</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otkaza</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obavijesti</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poslodavca</a:t>
            </a:r>
            <a:r>
              <a:rPr lang="en-US" altLang="sr-Latn-RS" kern="0" dirty="0">
                <a:solidFill>
                  <a:srgbClr val="000000"/>
                </a:solidFill>
                <a:cs typeface="Arial" panose="020B0604020202020204" pitchFamily="34" charset="0"/>
              </a:rPr>
              <a:t> o </a:t>
            </a:r>
            <a:r>
              <a:rPr lang="en-US" altLang="sr-Latn-RS" kern="0" dirty="0" err="1">
                <a:solidFill>
                  <a:srgbClr val="000000"/>
                </a:solidFill>
                <a:cs typeface="Arial" panose="020B0604020202020204" pitchFamily="34" charset="0"/>
              </a:rPr>
              <a:t>postojanju</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okolnosti</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iz</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stavka</a:t>
            </a:r>
            <a:r>
              <a:rPr lang="en-US" altLang="sr-Latn-RS" kern="0" dirty="0">
                <a:solidFill>
                  <a:srgbClr val="000000"/>
                </a:solidFill>
                <a:cs typeface="Arial" panose="020B0604020202020204" pitchFamily="34" charset="0"/>
              </a:rPr>
              <a:t> 1. </a:t>
            </a:r>
            <a:r>
              <a:rPr lang="en-US" altLang="sr-Latn-RS" kern="0" dirty="0" err="1">
                <a:solidFill>
                  <a:srgbClr val="000000"/>
                </a:solidFill>
                <a:cs typeface="Arial" panose="020B0604020202020204" pitchFamily="34" charset="0"/>
              </a:rPr>
              <a:t>ovoga</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članka</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te</a:t>
            </a:r>
            <a:r>
              <a:rPr lang="en-US" altLang="sr-Latn-RS" kern="0" dirty="0">
                <a:solidFill>
                  <a:srgbClr val="000000"/>
                </a:solidFill>
                <a:cs typeface="Arial" panose="020B0604020202020204" pitchFamily="34" charset="0"/>
              </a:rPr>
              <a:t> o tome </a:t>
            </a:r>
            <a:r>
              <a:rPr lang="en-US" altLang="sr-Latn-RS" kern="0" dirty="0" err="1">
                <a:solidFill>
                  <a:srgbClr val="000000"/>
                </a:solidFill>
                <a:cs typeface="Arial" panose="020B0604020202020204" pitchFamily="34" charset="0"/>
              </a:rPr>
              <a:t>dostavi</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odgovarajuću</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potvrdu</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ovlaštenog</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liječnika</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ili</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drugog</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ovlaštenog</a:t>
            </a:r>
            <a:r>
              <a:rPr lang="en-US" altLang="sr-Latn-RS" kern="0" dirty="0">
                <a:solidFill>
                  <a:srgbClr val="000000"/>
                </a:solidFill>
                <a:cs typeface="Arial" panose="020B0604020202020204" pitchFamily="34" charset="0"/>
              </a:rPr>
              <a:t> </a:t>
            </a:r>
            <a:r>
              <a:rPr lang="en-US" altLang="sr-Latn-RS" kern="0" dirty="0" err="1">
                <a:solidFill>
                  <a:srgbClr val="000000"/>
                </a:solidFill>
                <a:cs typeface="Arial" panose="020B0604020202020204" pitchFamily="34" charset="0"/>
              </a:rPr>
              <a:t>tijela</a:t>
            </a:r>
            <a:r>
              <a:rPr lang="en-US" altLang="sr-Latn-RS" kern="0" dirty="0">
                <a:solidFill>
                  <a:srgbClr val="000000"/>
                </a:solidFill>
                <a:cs typeface="Arial" panose="020B0604020202020204" pitchFamily="34" charset="0"/>
              </a:rPr>
              <a:t>.“</a:t>
            </a:r>
          </a:p>
        </p:txBody>
      </p:sp>
      <p:sp>
        <p:nvSpPr>
          <p:cNvPr id="17" name="Rectangle 3"/>
          <p:cNvSpPr txBox="1">
            <a:spLocks noChangeArrowheads="1"/>
          </p:cNvSpPr>
          <p:nvPr/>
        </p:nvSpPr>
        <p:spPr bwMode="gray">
          <a:xfrm>
            <a:off x="304800" y="333375"/>
            <a:ext cx="8496300"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defTabSz="457200" rtl="0" eaLnBrk="0" fontAlgn="base" hangingPunct="0">
              <a:lnSpc>
                <a:spcPct val="90000"/>
              </a:lnSpc>
              <a:spcBef>
                <a:spcPct val="0"/>
              </a:spcBef>
              <a:spcAft>
                <a:spcPct val="0"/>
              </a:spcAft>
              <a:defRPr lang="de-DE" sz="3000" kern="1200" dirty="0">
                <a:solidFill>
                  <a:schemeClr val="tx2"/>
                </a:solidFill>
                <a:latin typeface="Tele-GroteskUlt" pitchFamily="2" charset="0"/>
                <a:ea typeface="TeleGrotesk Headline Ultra" pitchFamily="2" charset="0"/>
                <a:cs typeface="TeleGrotesk Headline Ultra"/>
              </a:defRPr>
            </a:lvl1pPr>
            <a:lvl2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2pPr>
            <a:lvl3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3pPr>
            <a:lvl4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4pPr>
            <a:lvl5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5pPr>
            <a:lvl6pPr marL="457200" algn="l" defTabSz="457200" rtl="0" fontAlgn="base">
              <a:lnSpc>
                <a:spcPct val="90000"/>
              </a:lnSpc>
              <a:spcBef>
                <a:spcPct val="0"/>
              </a:spcBef>
              <a:spcAft>
                <a:spcPct val="0"/>
              </a:spcAft>
              <a:defRPr sz="3000">
                <a:solidFill>
                  <a:schemeClr val="tx2"/>
                </a:solidFill>
                <a:latin typeface="Tele-GroteskUlt" pitchFamily="2" charset="0"/>
              </a:defRPr>
            </a:lvl6pPr>
            <a:lvl7pPr marL="914400" algn="l" defTabSz="457200" rtl="0" fontAlgn="base">
              <a:lnSpc>
                <a:spcPct val="90000"/>
              </a:lnSpc>
              <a:spcBef>
                <a:spcPct val="0"/>
              </a:spcBef>
              <a:spcAft>
                <a:spcPct val="0"/>
              </a:spcAft>
              <a:defRPr sz="3000">
                <a:solidFill>
                  <a:schemeClr val="tx2"/>
                </a:solidFill>
                <a:latin typeface="Tele-GroteskUlt" pitchFamily="2" charset="0"/>
              </a:defRPr>
            </a:lvl7pPr>
            <a:lvl8pPr marL="1371600" algn="l" defTabSz="457200" rtl="0" fontAlgn="base">
              <a:lnSpc>
                <a:spcPct val="90000"/>
              </a:lnSpc>
              <a:spcBef>
                <a:spcPct val="0"/>
              </a:spcBef>
              <a:spcAft>
                <a:spcPct val="0"/>
              </a:spcAft>
              <a:defRPr sz="3000">
                <a:solidFill>
                  <a:schemeClr val="tx2"/>
                </a:solidFill>
                <a:latin typeface="Tele-GroteskUlt" pitchFamily="2" charset="0"/>
              </a:defRPr>
            </a:lvl8pPr>
            <a:lvl9pPr marL="1828800" algn="l" defTabSz="457200" rtl="0" fontAlgn="base">
              <a:lnSpc>
                <a:spcPct val="90000"/>
              </a:lnSpc>
              <a:spcBef>
                <a:spcPct val="0"/>
              </a:spcBef>
              <a:spcAft>
                <a:spcPct val="0"/>
              </a:spcAft>
              <a:defRPr sz="3000">
                <a:solidFill>
                  <a:schemeClr val="tx2"/>
                </a:solidFill>
                <a:latin typeface="Tele-GroteskUlt" pitchFamily="2" charset="0"/>
              </a:defRPr>
            </a:lvl9pPr>
          </a:lstStyle>
          <a:p>
            <a:pPr eaLnBrk="1" hangingPunct="1"/>
            <a:r>
              <a:rPr lang="hr-HR" altLang="sr-Latn-RS">
                <a:solidFill>
                  <a:srgbClr val="ED1C24"/>
                </a:solidFill>
                <a:latin typeface="Tele-GroteskNor" pitchFamily="2" charset="0"/>
                <a:cs typeface="TeleGrotesk Headline Ultra" pitchFamily="2" charset="0"/>
              </a:rPr>
              <a:t>ZABRANA OTKAZA</a:t>
            </a:r>
            <a:endParaRPr lang="hr-HR" altLang="sr-Latn-RS" dirty="0" smtClean="0">
              <a:solidFill>
                <a:srgbClr val="ED1C24"/>
              </a:solidFill>
              <a:latin typeface="Tele-GroteskNor" pitchFamily="2" charset="0"/>
              <a:cs typeface="TeleGrotesk Headline Ultra" pitchFamily="2" charset="0"/>
            </a:endParaRPr>
          </a:p>
        </p:txBody>
      </p:sp>
      <p:sp>
        <p:nvSpPr>
          <p:cNvPr id="21" name="AutoShape 10"/>
          <p:cNvSpPr>
            <a:spLocks noChangeArrowheads="1"/>
          </p:cNvSpPr>
          <p:nvPr/>
        </p:nvSpPr>
        <p:spPr bwMode="auto">
          <a:xfrm rot="10800000">
            <a:off x="2084099" y="2457132"/>
            <a:ext cx="1768475" cy="206375"/>
          </a:xfrm>
          <a:prstGeom prst="triangle">
            <a:avLst>
              <a:gd name="adj" fmla="val 50000"/>
            </a:avLst>
          </a:prstGeom>
          <a:solidFill>
            <a:srgbClr val="ED1C24"/>
          </a:solidFill>
          <a:ln>
            <a:noFill/>
          </a:ln>
        </p:spPr>
        <p:txBody>
          <a:bodyPr wrap="none" anchor="ctr"/>
          <a:lstStyle>
            <a:lvl1pPr eaLnBrk="0" hangingPunct="0">
              <a:lnSpc>
                <a:spcPct val="90000"/>
              </a:lnSpc>
              <a:spcBef>
                <a:spcPct val="25000"/>
              </a:spcBef>
              <a:defRPr>
                <a:solidFill>
                  <a:schemeClr val="tx1"/>
                </a:solidFill>
                <a:latin typeface="Tele-GroteskFet" pitchFamily="2" charset="0"/>
              </a:defRPr>
            </a:lvl1pPr>
            <a:lvl2pPr marL="742950" indent="-285750" eaLnBrk="0" hangingPunct="0">
              <a:lnSpc>
                <a:spcPct val="90000"/>
              </a:lnSpc>
              <a:spcBef>
                <a:spcPct val="25000"/>
              </a:spcBef>
              <a:defRPr>
                <a:solidFill>
                  <a:schemeClr val="tx1"/>
                </a:solidFill>
                <a:latin typeface="Tele-GroteskNor" pitchFamily="2" charset="0"/>
              </a:defRPr>
            </a:lvl2pPr>
            <a:lvl3pPr marL="1143000" indent="-2286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marL="0" marR="0" lvl="0" indent="0" defTabSz="457200" eaLnBrk="1" fontAlgn="base" latinLnBrk="0" hangingPunct="1">
              <a:lnSpc>
                <a:spcPts val="1800"/>
              </a:lnSpc>
              <a:spcBef>
                <a:spcPct val="50000"/>
              </a:spcBef>
              <a:spcAft>
                <a:spcPct val="0"/>
              </a:spcAft>
              <a:buClr>
                <a:srgbClr val="E20074"/>
              </a:buClr>
              <a:buSzPct val="75000"/>
              <a:buFont typeface="Wingdings" panose="05000000000000000000" pitchFamily="2" charset="2"/>
              <a:buNone/>
              <a:tabLst/>
              <a:defRPr/>
            </a:pPr>
            <a:endParaRPr kumimoji="0" lang="en-US" altLang="sr-Latn-RS" sz="1800" b="0" i="0" u="none" strike="noStrike" kern="0" cap="none" spc="0" normalizeH="0" baseline="0" noProof="0" smtClean="0">
              <a:ln>
                <a:noFill/>
              </a:ln>
              <a:solidFill>
                <a:srgbClr val="000000"/>
              </a:solidFill>
              <a:effectLst/>
              <a:uLnTx/>
              <a:uFillTx/>
              <a:latin typeface="Tele-GroteskFet" pitchFamily="2" charset="0"/>
            </a:endParaRPr>
          </a:p>
        </p:txBody>
      </p:sp>
      <p:sp>
        <p:nvSpPr>
          <p:cNvPr id="8" name="AutoShape 10"/>
          <p:cNvSpPr>
            <a:spLocks noChangeArrowheads="1"/>
          </p:cNvSpPr>
          <p:nvPr/>
        </p:nvSpPr>
        <p:spPr bwMode="auto">
          <a:xfrm rot="10800000">
            <a:off x="7910914" y="2457132"/>
            <a:ext cx="1768475" cy="206375"/>
          </a:xfrm>
          <a:prstGeom prst="triangle">
            <a:avLst>
              <a:gd name="adj" fmla="val 50000"/>
            </a:avLst>
          </a:prstGeom>
          <a:solidFill>
            <a:srgbClr val="ED1C24"/>
          </a:solidFill>
          <a:ln>
            <a:noFill/>
          </a:ln>
        </p:spPr>
        <p:txBody>
          <a:bodyPr wrap="none" anchor="ctr"/>
          <a:lstStyle>
            <a:lvl1pPr eaLnBrk="0" hangingPunct="0">
              <a:lnSpc>
                <a:spcPct val="90000"/>
              </a:lnSpc>
              <a:spcBef>
                <a:spcPct val="25000"/>
              </a:spcBef>
              <a:defRPr>
                <a:solidFill>
                  <a:schemeClr val="tx1"/>
                </a:solidFill>
                <a:latin typeface="Tele-GroteskFet" pitchFamily="2" charset="0"/>
              </a:defRPr>
            </a:lvl1pPr>
            <a:lvl2pPr marL="742950" indent="-285750" eaLnBrk="0" hangingPunct="0">
              <a:lnSpc>
                <a:spcPct val="90000"/>
              </a:lnSpc>
              <a:spcBef>
                <a:spcPct val="25000"/>
              </a:spcBef>
              <a:defRPr>
                <a:solidFill>
                  <a:schemeClr val="tx1"/>
                </a:solidFill>
                <a:latin typeface="Tele-GroteskNor" pitchFamily="2" charset="0"/>
              </a:defRPr>
            </a:lvl2pPr>
            <a:lvl3pPr marL="1143000" indent="-2286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marL="0" marR="0" lvl="0" indent="0" defTabSz="457200" eaLnBrk="1" fontAlgn="base" latinLnBrk="0" hangingPunct="1">
              <a:lnSpc>
                <a:spcPts val="1800"/>
              </a:lnSpc>
              <a:spcBef>
                <a:spcPct val="50000"/>
              </a:spcBef>
              <a:spcAft>
                <a:spcPct val="0"/>
              </a:spcAft>
              <a:buClr>
                <a:srgbClr val="E20074"/>
              </a:buClr>
              <a:buSzPct val="75000"/>
              <a:buFont typeface="Wingdings" panose="05000000000000000000" pitchFamily="2" charset="2"/>
              <a:buNone/>
              <a:tabLst/>
              <a:defRPr/>
            </a:pPr>
            <a:endParaRPr kumimoji="0" lang="en-US" altLang="sr-Latn-RS" sz="1800" b="0" i="0" u="none" strike="noStrike" kern="0" cap="none" spc="0" normalizeH="0" baseline="0" noProof="0" smtClean="0">
              <a:ln>
                <a:noFill/>
              </a:ln>
              <a:solidFill>
                <a:srgbClr val="000000"/>
              </a:solidFill>
              <a:effectLst/>
              <a:uLnTx/>
              <a:uFillTx/>
              <a:latin typeface="Tele-GroteskFet" pitchFamily="2" charset="0"/>
            </a:endParaRPr>
          </a:p>
        </p:txBody>
      </p:sp>
    </p:spTree>
    <p:extLst>
      <p:ext uri="{BB962C8B-B14F-4D97-AF65-F5344CB8AC3E}">
        <p14:creationId xmlns:p14="http://schemas.microsoft.com/office/powerpoint/2010/main" val="590022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21"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gray">
          <a:xfrm>
            <a:off x="304800" y="333375"/>
            <a:ext cx="8496300" cy="443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defTabSz="457200" rtl="0" eaLnBrk="0" fontAlgn="base" hangingPunct="0">
              <a:lnSpc>
                <a:spcPct val="90000"/>
              </a:lnSpc>
              <a:spcBef>
                <a:spcPct val="0"/>
              </a:spcBef>
              <a:spcAft>
                <a:spcPct val="0"/>
              </a:spcAft>
              <a:defRPr lang="de-DE" sz="3000" kern="1200" dirty="0">
                <a:solidFill>
                  <a:schemeClr val="tx2"/>
                </a:solidFill>
                <a:latin typeface="Tele-GroteskUlt" pitchFamily="2" charset="0"/>
                <a:ea typeface="TeleGrotesk Headline Ultra" pitchFamily="2" charset="0"/>
                <a:cs typeface="TeleGrotesk Headline Ultra"/>
              </a:defRPr>
            </a:lvl1pPr>
            <a:lvl2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2pPr>
            <a:lvl3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3pPr>
            <a:lvl4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4pPr>
            <a:lvl5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5pPr>
            <a:lvl6pPr marL="457200" algn="l" defTabSz="457200" rtl="0" fontAlgn="base">
              <a:lnSpc>
                <a:spcPct val="90000"/>
              </a:lnSpc>
              <a:spcBef>
                <a:spcPct val="0"/>
              </a:spcBef>
              <a:spcAft>
                <a:spcPct val="0"/>
              </a:spcAft>
              <a:defRPr sz="3000">
                <a:solidFill>
                  <a:schemeClr val="tx2"/>
                </a:solidFill>
                <a:latin typeface="Tele-GroteskUlt" pitchFamily="2" charset="0"/>
              </a:defRPr>
            </a:lvl6pPr>
            <a:lvl7pPr marL="914400" algn="l" defTabSz="457200" rtl="0" fontAlgn="base">
              <a:lnSpc>
                <a:spcPct val="90000"/>
              </a:lnSpc>
              <a:spcBef>
                <a:spcPct val="0"/>
              </a:spcBef>
              <a:spcAft>
                <a:spcPct val="0"/>
              </a:spcAft>
              <a:defRPr sz="3000">
                <a:solidFill>
                  <a:schemeClr val="tx2"/>
                </a:solidFill>
                <a:latin typeface="Tele-GroteskUlt" pitchFamily="2" charset="0"/>
              </a:defRPr>
            </a:lvl7pPr>
            <a:lvl8pPr marL="1371600" algn="l" defTabSz="457200" rtl="0" fontAlgn="base">
              <a:lnSpc>
                <a:spcPct val="90000"/>
              </a:lnSpc>
              <a:spcBef>
                <a:spcPct val="0"/>
              </a:spcBef>
              <a:spcAft>
                <a:spcPct val="0"/>
              </a:spcAft>
              <a:defRPr sz="3000">
                <a:solidFill>
                  <a:schemeClr val="tx2"/>
                </a:solidFill>
                <a:latin typeface="Tele-GroteskUlt" pitchFamily="2" charset="0"/>
              </a:defRPr>
            </a:lvl8pPr>
            <a:lvl9pPr marL="1828800" algn="l" defTabSz="457200" rtl="0" fontAlgn="base">
              <a:lnSpc>
                <a:spcPct val="90000"/>
              </a:lnSpc>
              <a:spcBef>
                <a:spcPct val="0"/>
              </a:spcBef>
              <a:spcAft>
                <a:spcPct val="0"/>
              </a:spcAft>
              <a:defRPr sz="3000">
                <a:solidFill>
                  <a:schemeClr val="tx2"/>
                </a:solidFill>
                <a:latin typeface="Tele-GroteskUlt" pitchFamily="2" charset="0"/>
              </a:defRPr>
            </a:lvl9pPr>
          </a:lstStyle>
          <a:p>
            <a:pPr eaLnBrk="1" hangingPunct="1"/>
            <a:r>
              <a:rPr lang="en-GB" altLang="sr-Latn-RS" sz="3200" dirty="0" smtClean="0">
                <a:solidFill>
                  <a:srgbClr val="ED1C24"/>
                </a:solidFill>
                <a:cs typeface="TeleGrotesk Headline Ultra" pitchFamily="2" charset="0"/>
              </a:rPr>
              <a:t>ZA</a:t>
            </a:r>
            <a:r>
              <a:rPr lang="hr-HR" altLang="sr-Latn-RS" sz="3200" dirty="0" smtClean="0">
                <a:solidFill>
                  <a:srgbClr val="ED1C24"/>
                </a:solidFill>
                <a:cs typeface="TeleGrotesk Headline Ultra" pitchFamily="2" charset="0"/>
              </a:rPr>
              <a:t>BRANA OTKAZA</a:t>
            </a:r>
            <a:endParaRPr altLang="sr-Latn-RS" sz="3200" dirty="0" smtClean="0">
              <a:solidFill>
                <a:srgbClr val="ED1C24"/>
              </a:solidFill>
              <a:cs typeface="TeleGrotesk Headline Ultra" pitchFamily="2" charset="0"/>
            </a:endParaRPr>
          </a:p>
        </p:txBody>
      </p:sp>
      <p:sp>
        <p:nvSpPr>
          <p:cNvPr id="7" name="Rectangle 4"/>
          <p:cNvSpPr>
            <a:spLocks noChangeArrowheads="1"/>
          </p:cNvSpPr>
          <p:nvPr/>
        </p:nvSpPr>
        <p:spPr bwMode="auto">
          <a:xfrm>
            <a:off x="304800" y="1500997"/>
            <a:ext cx="11495923" cy="4694926"/>
          </a:xfrm>
          <a:prstGeom prst="rect">
            <a:avLst/>
          </a:prstGeom>
          <a:solidFill>
            <a:srgbClr val="FFFFFF"/>
          </a:solidFill>
          <a:ln w="38100" algn="ctr">
            <a:solidFill>
              <a:srgbClr val="ED1C24"/>
            </a:solidFill>
            <a:miter lim="800000"/>
            <a:headEnd/>
            <a:tailEnd/>
          </a:ln>
        </p:spPr>
        <p:txBody>
          <a:bodyPr lIns="144000" tIns="540000" rIns="144000"/>
          <a:lstStyle>
            <a:lvl1pPr marL="342900" indent="-342900" eaLnBrk="0" hangingPunct="0">
              <a:lnSpc>
                <a:spcPct val="90000"/>
              </a:lnSpc>
              <a:spcBef>
                <a:spcPct val="25000"/>
              </a:spcBef>
              <a:defRPr>
                <a:solidFill>
                  <a:schemeClr val="tx1"/>
                </a:solidFill>
                <a:latin typeface="Tele-GroteskFet" pitchFamily="2" charset="0"/>
              </a:defRPr>
            </a:lvl1pPr>
            <a:lvl2pPr marL="179388" indent="-177800" eaLnBrk="0" hangingPunct="0">
              <a:lnSpc>
                <a:spcPct val="90000"/>
              </a:lnSpc>
              <a:spcBef>
                <a:spcPct val="25000"/>
              </a:spcBef>
              <a:defRPr>
                <a:solidFill>
                  <a:schemeClr val="tx1"/>
                </a:solidFill>
                <a:latin typeface="Tele-GroteskNor" pitchFamily="2" charset="0"/>
              </a:defRPr>
            </a:lvl2pPr>
            <a:lvl3pPr marL="1143000" indent="-2286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marL="1588" lvl="1" indent="0" eaLnBrk="1" fontAlgn="base" hangingPunct="1">
              <a:spcAft>
                <a:spcPct val="0"/>
              </a:spcAft>
              <a:buClr>
                <a:srgbClr val="ED1C24"/>
              </a:buClr>
              <a:buSzPct val="75000"/>
              <a:defRPr/>
            </a:pPr>
            <a:r>
              <a:rPr lang="de-DE" altLang="sr-Latn-RS" sz="2800" kern="0" dirty="0">
                <a:solidFill>
                  <a:srgbClr val="000000"/>
                </a:solidFill>
                <a:cs typeface="Arial" panose="020B0604020202020204" pitchFamily="34" charset="0"/>
              </a:rPr>
              <a:t>Prema </a:t>
            </a:r>
            <a:r>
              <a:rPr lang="de-DE" altLang="sr-Latn-RS" sz="2800" b="1" kern="0" dirty="0">
                <a:solidFill>
                  <a:srgbClr val="000000"/>
                </a:solidFill>
                <a:cs typeface="Arial" panose="020B0604020202020204" pitchFamily="34" charset="0"/>
              </a:rPr>
              <a:t>čl. 38. Zakona o radu </a:t>
            </a:r>
            <a:r>
              <a:rPr lang="de-DE" altLang="sr-Latn-RS" sz="2800" kern="0" dirty="0">
                <a:solidFill>
                  <a:srgbClr val="000000"/>
                </a:solidFill>
                <a:cs typeface="Arial" panose="020B0604020202020204" pitchFamily="34" charset="0"/>
              </a:rPr>
              <a:t>propisano je:</a:t>
            </a:r>
          </a:p>
          <a:p>
            <a:pPr marL="1588" lvl="1" indent="0" eaLnBrk="1" fontAlgn="base" hangingPunct="1">
              <a:spcAft>
                <a:spcPct val="0"/>
              </a:spcAft>
              <a:buClr>
                <a:srgbClr val="ED1C24"/>
              </a:buClr>
              <a:buSzPct val="75000"/>
              <a:defRPr/>
            </a:pPr>
            <a:endParaRPr lang="de-DE" altLang="sr-Latn-RS" sz="2800" kern="0" dirty="0">
              <a:solidFill>
                <a:srgbClr val="000000"/>
              </a:solidFill>
              <a:cs typeface="Arial" panose="020B0604020202020204" pitchFamily="34" charset="0"/>
            </a:endParaRPr>
          </a:p>
          <a:p>
            <a:pPr marL="1588" lvl="1" indent="0" algn="just" eaLnBrk="1" fontAlgn="base" hangingPunct="1">
              <a:spcAft>
                <a:spcPct val="0"/>
              </a:spcAft>
              <a:buClr>
                <a:srgbClr val="ED1C24"/>
              </a:buClr>
              <a:buSzPct val="75000"/>
              <a:defRPr/>
            </a:pPr>
            <a:r>
              <a:rPr lang="de-DE" altLang="sr-Latn-RS" sz="2800" kern="0" dirty="0">
                <a:solidFill>
                  <a:srgbClr val="000000"/>
                </a:solidFill>
                <a:cs typeface="Arial" panose="020B0604020202020204" pitchFamily="34" charset="0"/>
              </a:rPr>
              <a:t>„Radniku koji je pretrpio ozljedu na radu ili je obolio od profesionalne bolesti, za vrijeme privremene nesposobnosti za rad </a:t>
            </a:r>
            <a:r>
              <a:rPr lang="de-DE" altLang="sr-Latn-RS" sz="2800" u="sng" kern="0" dirty="0">
                <a:solidFill>
                  <a:srgbClr val="000000"/>
                </a:solidFill>
                <a:cs typeface="Arial" panose="020B0604020202020204" pitchFamily="34" charset="0"/>
              </a:rPr>
              <a:t>tijekom liječenja ili oporavka od ozljede na radu ili profesionalne bolesti, poslodavac </a:t>
            </a:r>
            <a:r>
              <a:rPr lang="de-DE" altLang="sr-Latn-RS" sz="2800" b="1" u="sng" kern="0" dirty="0">
                <a:solidFill>
                  <a:srgbClr val="000000"/>
                </a:solidFill>
                <a:cs typeface="Arial" panose="020B0604020202020204" pitchFamily="34" charset="0"/>
              </a:rPr>
              <a:t>NE MOŽE </a:t>
            </a:r>
            <a:r>
              <a:rPr lang="de-DE" altLang="sr-Latn-RS" sz="2800" u="sng" kern="0" dirty="0">
                <a:solidFill>
                  <a:srgbClr val="000000"/>
                </a:solidFill>
                <a:cs typeface="Arial" panose="020B0604020202020204" pitchFamily="34" charset="0"/>
              </a:rPr>
              <a:t>otkazati ugovor o radu.“</a:t>
            </a:r>
          </a:p>
          <a:p>
            <a:pPr marL="1588" lvl="1" indent="0" eaLnBrk="1" fontAlgn="base" hangingPunct="1">
              <a:spcAft>
                <a:spcPct val="0"/>
              </a:spcAft>
              <a:buClr>
                <a:srgbClr val="ED1C24"/>
              </a:buClr>
              <a:buSzPct val="75000"/>
              <a:defRPr/>
            </a:pPr>
            <a:endParaRPr lang="de-DE" altLang="sr-Latn-RS" sz="3600" kern="0" dirty="0">
              <a:solidFill>
                <a:srgbClr val="000000"/>
              </a:solidFill>
              <a:cs typeface="Arial" panose="020B0604020202020204" pitchFamily="34" charset="0"/>
            </a:endParaRPr>
          </a:p>
        </p:txBody>
      </p:sp>
    </p:spTree>
    <p:extLst>
      <p:ext uri="{BB962C8B-B14F-4D97-AF65-F5344CB8AC3E}">
        <p14:creationId xmlns:p14="http://schemas.microsoft.com/office/powerpoint/2010/main" val="7441191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3"/>
          <p:cNvSpPr>
            <a:spLocks noChangeArrowheads="1"/>
          </p:cNvSpPr>
          <p:nvPr/>
        </p:nvSpPr>
        <p:spPr bwMode="auto">
          <a:xfrm>
            <a:off x="319088" y="1283251"/>
            <a:ext cx="11285664" cy="1407697"/>
          </a:xfrm>
          <a:prstGeom prst="rect">
            <a:avLst/>
          </a:prstGeom>
          <a:solidFill>
            <a:srgbClr val="FFFFFF"/>
          </a:solidFill>
          <a:ln w="38100" algn="ctr">
            <a:solidFill>
              <a:srgbClr val="ED1C24"/>
            </a:solidFill>
            <a:miter lim="800000"/>
            <a:headEnd/>
            <a:tailEnd/>
          </a:ln>
        </p:spPr>
        <p:txBody>
          <a:bodyPr lIns="144000" tIns="540000" rIns="144000"/>
          <a:lstStyle>
            <a:lvl1pPr marL="342900" indent="-342900" eaLnBrk="0" hangingPunct="0">
              <a:lnSpc>
                <a:spcPct val="90000"/>
              </a:lnSpc>
              <a:spcBef>
                <a:spcPct val="25000"/>
              </a:spcBef>
              <a:defRPr>
                <a:solidFill>
                  <a:schemeClr val="tx1"/>
                </a:solidFill>
                <a:latin typeface="Tele-GroteskFet" pitchFamily="2" charset="0"/>
              </a:defRPr>
            </a:lvl1pPr>
            <a:lvl2pPr marL="179388" indent="-177800" eaLnBrk="0" hangingPunct="0">
              <a:lnSpc>
                <a:spcPct val="90000"/>
              </a:lnSpc>
              <a:spcBef>
                <a:spcPct val="25000"/>
              </a:spcBef>
              <a:defRPr>
                <a:solidFill>
                  <a:schemeClr val="tx1"/>
                </a:solidFill>
                <a:latin typeface="Tele-GroteskNor" pitchFamily="2" charset="0"/>
              </a:defRPr>
            </a:lvl2pPr>
            <a:lvl3pPr marL="1143000" indent="-2286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marL="1588" lvl="1" indent="0" eaLnBrk="1" fontAlgn="base" hangingPunct="1">
              <a:spcAft>
                <a:spcPct val="0"/>
              </a:spcAft>
              <a:buClr>
                <a:srgbClr val="E20074"/>
              </a:buClr>
              <a:buSzPct val="75000"/>
              <a:defRPr/>
            </a:pPr>
            <a:r>
              <a:rPr lang="pl-PL" altLang="sr-Latn-RS" sz="2100" kern="0" smtClean="0">
                <a:solidFill>
                  <a:srgbClr val="000000"/>
                </a:solidFill>
                <a:cs typeface="Arial" panose="020B0604020202020204" pitchFamily="34" charset="0"/>
              </a:rPr>
              <a:t>Prema </a:t>
            </a:r>
            <a:r>
              <a:rPr lang="pl-PL" altLang="sr-Latn-RS" sz="2100" b="1" kern="0">
                <a:solidFill>
                  <a:srgbClr val="000000"/>
                </a:solidFill>
                <a:cs typeface="Arial" panose="020B0604020202020204" pitchFamily="34" charset="0"/>
              </a:rPr>
              <a:t>čl. 114. Zakona o odgoju i obrazovanju u osnovnoj i srednjoj školi</a:t>
            </a:r>
            <a:r>
              <a:rPr lang="pl-PL" altLang="sr-Latn-RS" sz="2100" kern="0">
                <a:solidFill>
                  <a:srgbClr val="000000"/>
                </a:solidFill>
                <a:cs typeface="Arial" panose="020B0604020202020204" pitchFamily="34" charset="0"/>
              </a:rPr>
              <a:t> propisano je:</a:t>
            </a:r>
          </a:p>
          <a:p>
            <a:pPr marL="1588" lvl="1" indent="0" eaLnBrk="1" fontAlgn="base" hangingPunct="1">
              <a:spcAft>
                <a:spcPct val="0"/>
              </a:spcAft>
              <a:buClr>
                <a:srgbClr val="E20074"/>
              </a:buClr>
              <a:buSzPct val="75000"/>
              <a:defRPr/>
            </a:pPr>
            <a:endParaRPr lang="pl-PL" altLang="sr-Latn-RS" sz="2400" kern="0">
              <a:solidFill>
                <a:srgbClr val="000000"/>
              </a:solidFill>
              <a:cs typeface="Arial" panose="020B0604020202020204" pitchFamily="34" charset="0"/>
            </a:endParaRPr>
          </a:p>
          <a:p>
            <a:pPr marL="1588" lvl="1" indent="0" eaLnBrk="1" fontAlgn="base" hangingPunct="1">
              <a:spcAft>
                <a:spcPct val="0"/>
              </a:spcAft>
              <a:buClr>
                <a:srgbClr val="E20074"/>
              </a:buClr>
              <a:buSzPct val="75000"/>
              <a:defRPr/>
            </a:pPr>
            <a:endParaRPr lang="en-US" altLang="sr-Latn-RS" sz="2400" kern="0">
              <a:solidFill>
                <a:srgbClr val="000000"/>
              </a:solidFill>
              <a:cs typeface="Arial" panose="020B0604020202020204" pitchFamily="34" charset="0"/>
            </a:endParaRPr>
          </a:p>
          <a:p>
            <a:pPr lvl="1" eaLnBrk="1" fontAlgn="base" hangingPunct="1">
              <a:spcAft>
                <a:spcPct val="0"/>
              </a:spcAft>
              <a:buClr>
                <a:srgbClr val="E20074"/>
              </a:buClr>
              <a:buSzPct val="75000"/>
              <a:buFont typeface="Wingdings" panose="05000000000000000000" pitchFamily="2" charset="2"/>
              <a:buChar char="§"/>
              <a:defRPr/>
            </a:pPr>
            <a:endParaRPr lang="en-US" altLang="sr-Latn-RS" sz="2400" kern="0">
              <a:solidFill>
                <a:srgbClr val="000000"/>
              </a:solidFill>
              <a:cs typeface="Arial" panose="020B0604020202020204" pitchFamily="34" charset="0"/>
            </a:endParaRPr>
          </a:p>
          <a:p>
            <a:pPr marL="179388" marR="0" lvl="1" indent="-177800" defTabSz="914400" eaLnBrk="1" fontAlgn="base" latinLnBrk="0" hangingPunct="1">
              <a:lnSpc>
                <a:spcPct val="90000"/>
              </a:lnSpc>
              <a:spcBef>
                <a:spcPct val="25000"/>
              </a:spcBef>
              <a:spcAft>
                <a:spcPct val="0"/>
              </a:spcAft>
              <a:buClr>
                <a:srgbClr val="E20074"/>
              </a:buClr>
              <a:buSzPct val="75000"/>
              <a:buFont typeface="Wingdings" panose="05000000000000000000" pitchFamily="2" charset="2"/>
              <a:buChar char="§"/>
              <a:tabLst/>
              <a:defRPr/>
            </a:pPr>
            <a:endParaRPr kumimoji="0" lang="en-US" altLang="sr-Latn-RS" sz="1600" b="0" i="0" u="none" strike="noStrike" kern="0" cap="none" spc="0" normalizeH="0" baseline="0" noProof="0" smtClean="0">
              <a:ln>
                <a:noFill/>
              </a:ln>
              <a:solidFill>
                <a:srgbClr val="000000"/>
              </a:solidFill>
              <a:effectLst/>
              <a:uLnTx/>
              <a:uFillTx/>
              <a:latin typeface="Tele-GroteskNor" pitchFamily="2" charset="0"/>
              <a:cs typeface="Arial" panose="020B0604020202020204" pitchFamily="34" charset="0"/>
            </a:endParaRPr>
          </a:p>
        </p:txBody>
      </p:sp>
      <p:sp>
        <p:nvSpPr>
          <p:cNvPr id="15" name="Rectangle 4"/>
          <p:cNvSpPr>
            <a:spLocks noChangeArrowheads="1"/>
          </p:cNvSpPr>
          <p:nvPr/>
        </p:nvSpPr>
        <p:spPr bwMode="auto">
          <a:xfrm>
            <a:off x="304800" y="3383280"/>
            <a:ext cx="5298499" cy="3099476"/>
          </a:xfrm>
          <a:prstGeom prst="rect">
            <a:avLst/>
          </a:prstGeom>
          <a:solidFill>
            <a:srgbClr val="FFFFFF"/>
          </a:solidFill>
          <a:ln w="38100" algn="ctr">
            <a:solidFill>
              <a:srgbClr val="ED1C24"/>
            </a:solidFill>
            <a:miter lim="800000"/>
            <a:headEnd/>
            <a:tailEnd/>
          </a:ln>
        </p:spPr>
        <p:txBody>
          <a:bodyPr lIns="144000" tIns="540000" rIns="144000"/>
          <a:lstStyle>
            <a:lvl1pPr marL="342900" indent="-342900" eaLnBrk="0" hangingPunct="0">
              <a:lnSpc>
                <a:spcPct val="90000"/>
              </a:lnSpc>
              <a:spcBef>
                <a:spcPct val="25000"/>
              </a:spcBef>
              <a:defRPr>
                <a:solidFill>
                  <a:schemeClr val="tx1"/>
                </a:solidFill>
                <a:latin typeface="Tele-GroteskFet" pitchFamily="2" charset="0"/>
              </a:defRPr>
            </a:lvl1pPr>
            <a:lvl2pPr marL="179388" indent="-177800" eaLnBrk="0" hangingPunct="0">
              <a:lnSpc>
                <a:spcPct val="90000"/>
              </a:lnSpc>
              <a:spcBef>
                <a:spcPct val="25000"/>
              </a:spcBef>
              <a:defRPr>
                <a:solidFill>
                  <a:schemeClr val="tx1"/>
                </a:solidFill>
                <a:latin typeface="Tele-GroteskNor" pitchFamily="2" charset="0"/>
              </a:defRPr>
            </a:lvl2pPr>
            <a:lvl3pPr marL="358775" indent="-177800" eaLnBrk="0" hangingPunct="0">
              <a:lnSpc>
                <a:spcPct val="90000"/>
              </a:lnSpc>
              <a:spcBef>
                <a:spcPct val="25000"/>
              </a:spcBef>
              <a:buChar char="§"/>
              <a:defRPr>
                <a:solidFill>
                  <a:schemeClr val="tx1"/>
                </a:solidFill>
                <a:latin typeface="Tele-GroteskNor" pitchFamily="2" charset="0"/>
              </a:defRPr>
            </a:lvl3pPr>
            <a:lvl4pPr marL="538163" indent="-1778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marL="1588" lvl="1" indent="0" algn="just" eaLnBrk="1" fontAlgn="base" hangingPunct="1">
              <a:spcAft>
                <a:spcPct val="0"/>
              </a:spcAft>
              <a:buClr>
                <a:srgbClr val="E20074"/>
              </a:buClr>
              <a:buSzPct val="75000"/>
              <a:defRPr/>
            </a:pPr>
            <a:r>
              <a:rPr lang="en-US" altLang="sr-Latn-RS" sz="2000" kern="0" dirty="0" smtClean="0">
                <a:solidFill>
                  <a:srgbClr val="000000"/>
                </a:solidFill>
                <a:cs typeface="Arial" panose="020B0604020202020204" pitchFamily="34" charset="0"/>
              </a:rPr>
              <a:t>„</a:t>
            </a:r>
            <a:r>
              <a:rPr lang="en-US" altLang="sr-Latn-RS" sz="2000" kern="0" dirty="0">
                <a:solidFill>
                  <a:srgbClr val="000000"/>
                </a:solidFill>
                <a:cs typeface="Arial" panose="020B0604020202020204" pitchFamily="34" charset="0"/>
              </a:rPr>
              <a:t>(</a:t>
            </a:r>
            <a:r>
              <a:rPr lang="en-US" altLang="sr-Latn-RS" sz="2000" b="1" kern="0" dirty="0">
                <a:solidFill>
                  <a:srgbClr val="000000"/>
                </a:solidFill>
                <a:cs typeface="Arial" panose="020B0604020202020204" pitchFamily="34" charset="0"/>
              </a:rPr>
              <a:t>st.1.) </a:t>
            </a:r>
            <a:r>
              <a:rPr lang="en-US" altLang="sr-Latn-RS" sz="2000" u="sng" kern="0" dirty="0" smtClean="0">
                <a:solidFill>
                  <a:srgbClr val="000000"/>
                </a:solidFill>
                <a:cs typeface="Arial" panose="020B0604020202020204" pitchFamily="34" charset="0"/>
              </a:rPr>
              <a:t>O </a:t>
            </a:r>
            <a:r>
              <a:rPr lang="en-US" altLang="sr-Latn-RS" sz="2000" u="sng" kern="0" dirty="0" err="1">
                <a:solidFill>
                  <a:srgbClr val="000000"/>
                </a:solidFill>
                <a:cs typeface="Arial" panose="020B0604020202020204" pitchFamily="34" charset="0"/>
              </a:rPr>
              <a:t>zasnivanju</a:t>
            </a:r>
            <a:r>
              <a:rPr lang="en-US" altLang="sr-Latn-RS" sz="2000" u="sng" kern="0" dirty="0">
                <a:solidFill>
                  <a:srgbClr val="000000"/>
                </a:solidFill>
                <a:cs typeface="Arial" panose="020B0604020202020204" pitchFamily="34" charset="0"/>
              </a:rPr>
              <a:t> </a:t>
            </a:r>
            <a:r>
              <a:rPr lang="en-US" altLang="sr-Latn-RS" sz="2000" u="sng" kern="0" dirty="0" err="1">
                <a:solidFill>
                  <a:srgbClr val="000000"/>
                </a:solidFill>
                <a:cs typeface="Arial" panose="020B0604020202020204" pitchFamily="34" charset="0"/>
              </a:rPr>
              <a:t>i</a:t>
            </a:r>
            <a:r>
              <a:rPr lang="en-US" altLang="sr-Latn-RS" sz="2000" u="sng" kern="0" dirty="0">
                <a:solidFill>
                  <a:srgbClr val="000000"/>
                </a:solidFill>
                <a:cs typeface="Arial" panose="020B0604020202020204" pitchFamily="34" charset="0"/>
              </a:rPr>
              <a:t> </a:t>
            </a:r>
            <a:r>
              <a:rPr lang="en-US" altLang="sr-Latn-RS" sz="2000" u="sng" kern="0" dirty="0" err="1">
                <a:solidFill>
                  <a:srgbClr val="000000"/>
                </a:solidFill>
                <a:cs typeface="Arial" panose="020B0604020202020204" pitchFamily="34" charset="0"/>
              </a:rPr>
              <a:t>prestanku</a:t>
            </a:r>
            <a:r>
              <a:rPr lang="en-US" altLang="sr-Latn-RS" sz="2000" u="sng" kern="0" dirty="0">
                <a:solidFill>
                  <a:srgbClr val="000000"/>
                </a:solidFill>
                <a:cs typeface="Arial" panose="020B0604020202020204" pitchFamily="34" charset="0"/>
              </a:rPr>
              <a:t> </a:t>
            </a:r>
            <a:r>
              <a:rPr lang="en-US" altLang="sr-Latn-RS" sz="2000" u="sng" kern="0" dirty="0" err="1">
                <a:solidFill>
                  <a:srgbClr val="000000"/>
                </a:solidFill>
                <a:cs typeface="Arial" panose="020B0604020202020204" pitchFamily="34" charset="0"/>
              </a:rPr>
              <a:t>radnog</a:t>
            </a:r>
            <a:r>
              <a:rPr lang="en-US" altLang="sr-Latn-RS" sz="2000" u="sng" kern="0" dirty="0">
                <a:solidFill>
                  <a:srgbClr val="000000"/>
                </a:solidFill>
                <a:cs typeface="Arial" panose="020B0604020202020204" pitchFamily="34" charset="0"/>
              </a:rPr>
              <a:t> </a:t>
            </a:r>
            <a:r>
              <a:rPr lang="en-US" altLang="sr-Latn-RS" sz="2000" u="sng" kern="0" dirty="0" err="1">
                <a:solidFill>
                  <a:srgbClr val="000000"/>
                </a:solidFill>
                <a:cs typeface="Arial" panose="020B0604020202020204" pitchFamily="34" charset="0"/>
              </a:rPr>
              <a:t>odnosa</a:t>
            </a:r>
            <a:r>
              <a:rPr lang="en-US" altLang="sr-Latn-RS" sz="2000" u="sng" kern="0" dirty="0">
                <a:solidFill>
                  <a:srgbClr val="000000"/>
                </a:solidFill>
                <a:cs typeface="Arial" panose="020B0604020202020204" pitchFamily="34" charset="0"/>
              </a:rPr>
              <a:t> </a:t>
            </a:r>
            <a:r>
              <a:rPr lang="en-US" altLang="sr-Latn-RS" sz="2000" u="sng" kern="0" dirty="0" err="1">
                <a:solidFill>
                  <a:srgbClr val="000000"/>
                </a:solidFill>
                <a:cs typeface="Arial" panose="020B0604020202020204" pitchFamily="34" charset="0"/>
              </a:rPr>
              <a:t>odlučuje</a:t>
            </a:r>
            <a:r>
              <a:rPr lang="en-US" altLang="sr-Latn-RS" sz="2000" u="sng" kern="0" dirty="0">
                <a:solidFill>
                  <a:srgbClr val="000000"/>
                </a:solidFill>
                <a:cs typeface="Arial" panose="020B0604020202020204" pitchFamily="34" charset="0"/>
              </a:rPr>
              <a:t> </a:t>
            </a:r>
            <a:r>
              <a:rPr lang="en-US" altLang="sr-Latn-RS" sz="2000" u="sng" kern="0" dirty="0" err="1">
                <a:solidFill>
                  <a:srgbClr val="000000"/>
                </a:solidFill>
                <a:cs typeface="Arial" panose="020B0604020202020204" pitchFamily="34" charset="0"/>
              </a:rPr>
              <a:t>ravnatelj</a:t>
            </a:r>
            <a:r>
              <a:rPr lang="en-US" altLang="sr-Latn-RS" sz="2000" u="sng" kern="0" dirty="0">
                <a:solidFill>
                  <a:srgbClr val="000000"/>
                </a:solidFill>
                <a:cs typeface="Arial" panose="020B0604020202020204" pitchFamily="34" charset="0"/>
              </a:rPr>
              <a:t> </a:t>
            </a:r>
            <a:r>
              <a:rPr lang="en-US" altLang="sr-Latn-RS" sz="2000" u="sng" kern="0" dirty="0" err="1">
                <a:solidFill>
                  <a:srgbClr val="000000"/>
                </a:solidFill>
                <a:cs typeface="Arial" panose="020B0604020202020204" pitchFamily="34" charset="0"/>
              </a:rPr>
              <a:t>uz</a:t>
            </a:r>
            <a:r>
              <a:rPr lang="en-US" altLang="sr-Latn-RS" sz="2000" u="sng" kern="0" dirty="0">
                <a:solidFill>
                  <a:srgbClr val="000000"/>
                </a:solidFill>
                <a:cs typeface="Arial" panose="020B0604020202020204" pitchFamily="34" charset="0"/>
              </a:rPr>
              <a:t> </a:t>
            </a:r>
            <a:r>
              <a:rPr lang="en-US" altLang="sr-Latn-RS" sz="2000" u="sng" kern="0" dirty="0" err="1">
                <a:solidFill>
                  <a:srgbClr val="000000"/>
                </a:solidFill>
                <a:cs typeface="Arial" panose="020B0604020202020204" pitchFamily="34" charset="0"/>
              </a:rPr>
              <a:t>prethodnu</a:t>
            </a:r>
            <a:r>
              <a:rPr lang="en-US" altLang="sr-Latn-RS" sz="2000" u="sng" kern="0" dirty="0">
                <a:solidFill>
                  <a:srgbClr val="000000"/>
                </a:solidFill>
                <a:cs typeface="Arial" panose="020B0604020202020204" pitchFamily="34" charset="0"/>
              </a:rPr>
              <a:t> </a:t>
            </a:r>
            <a:r>
              <a:rPr lang="en-US" altLang="sr-Latn-RS" sz="2000" u="sng" kern="0" dirty="0" err="1">
                <a:solidFill>
                  <a:srgbClr val="000000"/>
                </a:solidFill>
                <a:cs typeface="Arial" panose="020B0604020202020204" pitchFamily="34" charset="0"/>
              </a:rPr>
              <a:t>suglasnost</a:t>
            </a:r>
            <a:r>
              <a:rPr lang="en-US" altLang="sr-Latn-RS" sz="2000" u="sng" kern="0" dirty="0">
                <a:solidFill>
                  <a:srgbClr val="000000"/>
                </a:solidFill>
                <a:cs typeface="Arial" panose="020B0604020202020204" pitchFamily="34" charset="0"/>
              </a:rPr>
              <a:t> </a:t>
            </a:r>
            <a:r>
              <a:rPr lang="en-US" altLang="sr-Latn-RS" sz="2000" u="sng" kern="0" dirty="0" err="1">
                <a:solidFill>
                  <a:srgbClr val="000000"/>
                </a:solidFill>
                <a:cs typeface="Arial" panose="020B0604020202020204" pitchFamily="34" charset="0"/>
              </a:rPr>
              <a:t>školskog</a:t>
            </a:r>
            <a:r>
              <a:rPr lang="en-US" altLang="sr-Latn-RS" sz="2000" u="sng" kern="0" dirty="0">
                <a:solidFill>
                  <a:srgbClr val="000000"/>
                </a:solidFill>
                <a:cs typeface="Arial" panose="020B0604020202020204" pitchFamily="34" charset="0"/>
              </a:rPr>
              <a:t> </a:t>
            </a:r>
            <a:r>
              <a:rPr lang="en-US" altLang="sr-Latn-RS" sz="2000" u="sng" kern="0" dirty="0" err="1">
                <a:solidFill>
                  <a:srgbClr val="000000"/>
                </a:solidFill>
                <a:cs typeface="Arial" panose="020B0604020202020204" pitchFamily="34" charset="0"/>
              </a:rPr>
              <a:t>odbora</a:t>
            </a:r>
            <a:r>
              <a:rPr lang="en-US" altLang="sr-Latn-RS" sz="2000" kern="0" dirty="0">
                <a:solidFill>
                  <a:srgbClr val="000000"/>
                </a:solidFill>
                <a:cs typeface="Arial" panose="020B0604020202020204" pitchFamily="34" charset="0"/>
              </a:rPr>
              <a:t>, a </a:t>
            </a:r>
            <a:r>
              <a:rPr lang="en-US" altLang="sr-Latn-RS" sz="2000" kern="0" dirty="0" err="1">
                <a:solidFill>
                  <a:srgbClr val="000000"/>
                </a:solidFill>
                <a:cs typeface="Arial" panose="020B0604020202020204" pitchFamily="34" charset="0"/>
              </a:rPr>
              <a:t>samostalno</a:t>
            </a:r>
            <a:r>
              <a:rPr lang="en-US" altLang="sr-Latn-RS" sz="2000" kern="0" dirty="0">
                <a:solidFill>
                  <a:srgbClr val="000000"/>
                </a:solidFill>
                <a:cs typeface="Arial" panose="020B0604020202020204" pitchFamily="34" charset="0"/>
              </a:rPr>
              <a:t> u </a:t>
            </a:r>
            <a:r>
              <a:rPr lang="en-US" altLang="sr-Latn-RS" sz="2000" kern="0" dirty="0" err="1">
                <a:solidFill>
                  <a:srgbClr val="000000"/>
                </a:solidFill>
                <a:cs typeface="Arial" panose="020B0604020202020204" pitchFamily="34" charset="0"/>
              </a:rPr>
              <a:t>slučaju</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kada</a:t>
            </a:r>
            <a:r>
              <a:rPr lang="en-US" altLang="sr-Latn-RS" sz="2000" kern="0" dirty="0">
                <a:solidFill>
                  <a:srgbClr val="000000"/>
                </a:solidFill>
                <a:cs typeface="Arial" panose="020B0604020202020204" pitchFamily="34" charset="0"/>
              </a:rPr>
              <a:t> je </a:t>
            </a:r>
            <a:r>
              <a:rPr lang="en-US" altLang="sr-Latn-RS" sz="2000" kern="0" dirty="0" err="1">
                <a:solidFill>
                  <a:srgbClr val="000000"/>
                </a:solidFill>
                <a:cs typeface="Arial" panose="020B0604020202020204" pitchFamily="34" charset="0"/>
              </a:rPr>
              <a:t>zbog</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obavljanja</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poslova</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koji</a:t>
            </a:r>
            <a:r>
              <a:rPr lang="en-US" altLang="sr-Latn-RS" sz="2000" kern="0" dirty="0">
                <a:solidFill>
                  <a:srgbClr val="000000"/>
                </a:solidFill>
                <a:cs typeface="Arial" panose="020B0604020202020204" pitchFamily="34" charset="0"/>
              </a:rPr>
              <a:t> ne </a:t>
            </a:r>
            <a:r>
              <a:rPr lang="en-US" altLang="sr-Latn-RS" sz="2000" kern="0" dirty="0" err="1">
                <a:solidFill>
                  <a:srgbClr val="000000"/>
                </a:solidFill>
                <a:cs typeface="Arial" panose="020B0604020202020204" pitchFamily="34" charset="0"/>
              </a:rPr>
              <a:t>trpe</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odgodu</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potrebno</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zaposliti</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osobu</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na</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vrijeme</a:t>
            </a:r>
            <a:r>
              <a:rPr lang="en-US" altLang="sr-Latn-RS" sz="2000" kern="0" dirty="0">
                <a:solidFill>
                  <a:srgbClr val="000000"/>
                </a:solidFill>
                <a:cs typeface="Arial" panose="020B0604020202020204" pitchFamily="34" charset="0"/>
              </a:rPr>
              <a:t> do 15 </a:t>
            </a:r>
            <a:r>
              <a:rPr lang="en-US" altLang="sr-Latn-RS" sz="2000" kern="0" dirty="0" err="1">
                <a:solidFill>
                  <a:srgbClr val="000000"/>
                </a:solidFill>
                <a:cs typeface="Arial" panose="020B0604020202020204" pitchFamily="34" charset="0"/>
              </a:rPr>
              <a:t>dana</a:t>
            </a:r>
            <a:r>
              <a:rPr lang="en-US" altLang="sr-Latn-RS" sz="2000" kern="0" dirty="0" smtClean="0">
                <a:solidFill>
                  <a:srgbClr val="000000"/>
                </a:solidFill>
                <a:cs typeface="Arial" panose="020B0604020202020204" pitchFamily="34" charset="0"/>
              </a:rPr>
              <a:t>.”</a:t>
            </a:r>
            <a:endParaRPr lang="en-US" altLang="sr-Latn-RS" sz="2000" kern="0" dirty="0">
              <a:solidFill>
                <a:srgbClr val="000000"/>
              </a:solidFill>
              <a:cs typeface="Arial" panose="020B0604020202020204" pitchFamily="34" charset="0"/>
            </a:endParaRPr>
          </a:p>
        </p:txBody>
      </p:sp>
      <p:sp>
        <p:nvSpPr>
          <p:cNvPr id="16" name="Rectangle 5"/>
          <p:cNvSpPr>
            <a:spLocks noChangeArrowheads="1"/>
          </p:cNvSpPr>
          <p:nvPr/>
        </p:nvSpPr>
        <p:spPr bwMode="auto">
          <a:xfrm>
            <a:off x="5954776" y="3383280"/>
            <a:ext cx="5619200" cy="3082218"/>
          </a:xfrm>
          <a:prstGeom prst="rect">
            <a:avLst/>
          </a:prstGeom>
          <a:solidFill>
            <a:srgbClr val="FFFFFF"/>
          </a:solidFill>
          <a:ln w="38100" algn="ctr">
            <a:solidFill>
              <a:srgbClr val="ED1C24"/>
            </a:solidFill>
            <a:miter lim="800000"/>
            <a:headEnd/>
            <a:tailEnd/>
          </a:ln>
        </p:spPr>
        <p:txBody>
          <a:bodyPr lIns="144000" tIns="540000" rIns="144000"/>
          <a:lstStyle>
            <a:lvl1pPr marL="342900" indent="-342900" eaLnBrk="0" hangingPunct="0">
              <a:lnSpc>
                <a:spcPct val="90000"/>
              </a:lnSpc>
              <a:spcBef>
                <a:spcPct val="25000"/>
              </a:spcBef>
              <a:defRPr>
                <a:solidFill>
                  <a:schemeClr val="tx1"/>
                </a:solidFill>
                <a:latin typeface="Tele-GroteskFet" pitchFamily="2" charset="0"/>
              </a:defRPr>
            </a:lvl1pPr>
            <a:lvl2pPr marL="179388" indent="-177800" eaLnBrk="0" hangingPunct="0">
              <a:lnSpc>
                <a:spcPct val="90000"/>
              </a:lnSpc>
              <a:spcBef>
                <a:spcPct val="25000"/>
              </a:spcBef>
              <a:defRPr>
                <a:solidFill>
                  <a:schemeClr val="tx1"/>
                </a:solidFill>
                <a:latin typeface="Tele-GroteskNor" pitchFamily="2" charset="0"/>
              </a:defRPr>
            </a:lvl2pPr>
            <a:lvl3pPr marL="358775" indent="-177800" eaLnBrk="0" hangingPunct="0">
              <a:lnSpc>
                <a:spcPct val="90000"/>
              </a:lnSpc>
              <a:spcBef>
                <a:spcPct val="25000"/>
              </a:spcBef>
              <a:buChar char="§"/>
              <a:defRPr>
                <a:solidFill>
                  <a:schemeClr val="tx1"/>
                </a:solidFill>
                <a:latin typeface="Tele-GroteskNor" pitchFamily="2" charset="0"/>
              </a:defRPr>
            </a:lvl3pPr>
            <a:lvl4pPr marL="538163" indent="-1778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marL="1588" lvl="1" indent="0" algn="just" eaLnBrk="1" fontAlgn="base" hangingPunct="1">
              <a:spcAft>
                <a:spcPct val="0"/>
              </a:spcAft>
              <a:buClr>
                <a:srgbClr val="E20074"/>
              </a:buClr>
              <a:buSzPct val="75000"/>
              <a:defRPr/>
            </a:pPr>
            <a:r>
              <a:rPr lang="en-US" altLang="sr-Latn-RS" sz="2000" kern="0" dirty="0" smtClean="0">
                <a:solidFill>
                  <a:srgbClr val="000000"/>
                </a:solidFill>
                <a:cs typeface="Arial" panose="020B0604020202020204" pitchFamily="34" charset="0"/>
              </a:rPr>
              <a:t>“</a:t>
            </a:r>
            <a:r>
              <a:rPr lang="en-US" altLang="sr-Latn-RS" sz="2000" b="1" kern="0" dirty="0" smtClean="0">
                <a:solidFill>
                  <a:srgbClr val="000000"/>
                </a:solidFill>
                <a:cs typeface="Arial" panose="020B0604020202020204" pitchFamily="34" charset="0"/>
              </a:rPr>
              <a:t>(</a:t>
            </a:r>
            <a:r>
              <a:rPr lang="en-US" altLang="sr-Latn-RS" sz="2000" b="1" kern="0" dirty="0">
                <a:solidFill>
                  <a:srgbClr val="000000"/>
                </a:solidFill>
                <a:cs typeface="Arial" panose="020B0604020202020204" pitchFamily="34" charset="0"/>
              </a:rPr>
              <a:t>st.2.) </a:t>
            </a:r>
            <a:r>
              <a:rPr lang="en-US" altLang="sr-Latn-RS" sz="2000" kern="0" dirty="0" err="1" smtClean="0">
                <a:solidFill>
                  <a:srgbClr val="000000"/>
                </a:solidFill>
                <a:cs typeface="Arial" panose="020B0604020202020204" pitchFamily="34" charset="0"/>
              </a:rPr>
              <a:t>Ako</a:t>
            </a:r>
            <a:r>
              <a:rPr lang="en-US" altLang="sr-Latn-RS" sz="2000" kern="0" dirty="0" smtClean="0">
                <a:solidFill>
                  <a:srgbClr val="000000"/>
                </a:solidFill>
                <a:cs typeface="Arial" panose="020B0604020202020204" pitchFamily="34" charset="0"/>
              </a:rPr>
              <a:t> </a:t>
            </a:r>
            <a:r>
              <a:rPr lang="en-US" altLang="sr-Latn-RS" sz="2000" kern="0" dirty="0">
                <a:solidFill>
                  <a:srgbClr val="000000"/>
                </a:solidFill>
                <a:cs typeface="Arial" panose="020B0604020202020204" pitchFamily="34" charset="0"/>
              </a:rPr>
              <a:t>se </a:t>
            </a:r>
            <a:r>
              <a:rPr lang="en-US" altLang="sr-Latn-RS" sz="2000" kern="0" dirty="0" err="1">
                <a:solidFill>
                  <a:srgbClr val="000000"/>
                </a:solidFill>
                <a:cs typeface="Arial" panose="020B0604020202020204" pitchFamily="34" charset="0"/>
              </a:rPr>
              <a:t>školski</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odbor</a:t>
            </a:r>
            <a:r>
              <a:rPr lang="en-US" altLang="sr-Latn-RS" sz="2000" kern="0" dirty="0">
                <a:solidFill>
                  <a:srgbClr val="000000"/>
                </a:solidFill>
                <a:cs typeface="Arial" panose="020B0604020202020204" pitchFamily="34" charset="0"/>
              </a:rPr>
              <a:t> ne </a:t>
            </a:r>
            <a:r>
              <a:rPr lang="en-US" altLang="sr-Latn-RS" sz="2000" kern="0" dirty="0" err="1">
                <a:solidFill>
                  <a:srgbClr val="000000"/>
                </a:solidFill>
                <a:cs typeface="Arial" panose="020B0604020202020204" pitchFamily="34" charset="0"/>
              </a:rPr>
              <a:t>očituje</a:t>
            </a:r>
            <a:r>
              <a:rPr lang="en-US" altLang="sr-Latn-RS" sz="2000" kern="0" dirty="0">
                <a:solidFill>
                  <a:srgbClr val="000000"/>
                </a:solidFill>
                <a:cs typeface="Arial" panose="020B0604020202020204" pitchFamily="34" charset="0"/>
              </a:rPr>
              <a:t> u </a:t>
            </a:r>
            <a:r>
              <a:rPr lang="en-US" altLang="sr-Latn-RS" sz="2000" kern="0" dirty="0" err="1">
                <a:solidFill>
                  <a:srgbClr val="000000"/>
                </a:solidFill>
                <a:cs typeface="Arial" panose="020B0604020202020204" pitchFamily="34" charset="0"/>
              </a:rPr>
              <a:t>roku</a:t>
            </a:r>
            <a:r>
              <a:rPr lang="en-US" altLang="sr-Latn-RS" sz="2000" kern="0" dirty="0">
                <a:solidFill>
                  <a:srgbClr val="000000"/>
                </a:solidFill>
                <a:cs typeface="Arial" panose="020B0604020202020204" pitchFamily="34" charset="0"/>
              </a:rPr>
              <a:t> od 10 </a:t>
            </a:r>
            <a:r>
              <a:rPr lang="en-US" altLang="sr-Latn-RS" sz="2000" kern="0" dirty="0" err="1">
                <a:solidFill>
                  <a:srgbClr val="000000"/>
                </a:solidFill>
                <a:cs typeface="Arial" panose="020B0604020202020204" pitchFamily="34" charset="0"/>
              </a:rPr>
              <a:t>dana</a:t>
            </a:r>
            <a:r>
              <a:rPr lang="en-US" altLang="sr-Latn-RS" sz="2000" kern="0" dirty="0">
                <a:solidFill>
                  <a:srgbClr val="000000"/>
                </a:solidFill>
                <a:cs typeface="Arial" panose="020B0604020202020204" pitchFamily="34" charset="0"/>
              </a:rPr>
              <a:t> od </a:t>
            </a:r>
            <a:r>
              <a:rPr lang="en-US" altLang="sr-Latn-RS" sz="2000" kern="0" dirty="0" err="1">
                <a:solidFill>
                  <a:srgbClr val="000000"/>
                </a:solidFill>
                <a:cs typeface="Arial" panose="020B0604020202020204" pitchFamily="34" charset="0"/>
              </a:rPr>
              <a:t>dana</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dostave</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zahtjeva</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za</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suglasnošću</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iz</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stavka</a:t>
            </a:r>
            <a:r>
              <a:rPr lang="en-US" altLang="sr-Latn-RS" sz="2000" kern="0" dirty="0">
                <a:solidFill>
                  <a:srgbClr val="000000"/>
                </a:solidFill>
                <a:cs typeface="Arial" panose="020B0604020202020204" pitchFamily="34" charset="0"/>
              </a:rPr>
              <a:t> 1. </a:t>
            </a:r>
            <a:r>
              <a:rPr lang="en-US" altLang="sr-Latn-RS" sz="2000" kern="0" dirty="0" err="1">
                <a:solidFill>
                  <a:srgbClr val="000000"/>
                </a:solidFill>
                <a:cs typeface="Arial" panose="020B0604020202020204" pitchFamily="34" charset="0"/>
              </a:rPr>
              <a:t>ovog</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članka</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smatra</a:t>
            </a:r>
            <a:r>
              <a:rPr lang="en-US" altLang="sr-Latn-RS" sz="2000" kern="0" dirty="0">
                <a:solidFill>
                  <a:srgbClr val="000000"/>
                </a:solidFill>
                <a:cs typeface="Arial" panose="020B0604020202020204" pitchFamily="34" charset="0"/>
              </a:rPr>
              <a:t> se da je </a:t>
            </a:r>
            <a:r>
              <a:rPr lang="en-US" altLang="sr-Latn-RS" sz="2000" kern="0" dirty="0" err="1">
                <a:solidFill>
                  <a:srgbClr val="000000"/>
                </a:solidFill>
                <a:cs typeface="Arial" panose="020B0604020202020204" pitchFamily="34" charset="0"/>
              </a:rPr>
              <a:t>suglasnost</a:t>
            </a:r>
            <a:r>
              <a:rPr lang="en-US" altLang="sr-Latn-RS" sz="2000" kern="0" dirty="0">
                <a:solidFill>
                  <a:srgbClr val="000000"/>
                </a:solidFill>
                <a:cs typeface="Arial" panose="020B0604020202020204" pitchFamily="34" charset="0"/>
              </a:rPr>
              <a:t> </a:t>
            </a:r>
            <a:r>
              <a:rPr lang="en-US" altLang="sr-Latn-RS" sz="2000" kern="0" dirty="0" err="1">
                <a:solidFill>
                  <a:srgbClr val="000000"/>
                </a:solidFill>
                <a:cs typeface="Arial" panose="020B0604020202020204" pitchFamily="34" charset="0"/>
              </a:rPr>
              <a:t>dana</a:t>
            </a:r>
            <a:r>
              <a:rPr lang="en-US" altLang="sr-Latn-RS" sz="2000" kern="0" dirty="0">
                <a:solidFill>
                  <a:srgbClr val="000000"/>
                </a:solidFill>
                <a:cs typeface="Arial" panose="020B0604020202020204" pitchFamily="34" charset="0"/>
              </a:rPr>
              <a:t>.“</a:t>
            </a:r>
          </a:p>
        </p:txBody>
      </p:sp>
      <p:sp>
        <p:nvSpPr>
          <p:cNvPr id="17" name="Rectangle 3"/>
          <p:cNvSpPr txBox="1">
            <a:spLocks noChangeArrowheads="1"/>
          </p:cNvSpPr>
          <p:nvPr/>
        </p:nvSpPr>
        <p:spPr bwMode="gray">
          <a:xfrm>
            <a:off x="304800" y="333375"/>
            <a:ext cx="1129995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defTabSz="457200" rtl="0" eaLnBrk="0" fontAlgn="base" hangingPunct="0">
              <a:lnSpc>
                <a:spcPct val="90000"/>
              </a:lnSpc>
              <a:spcBef>
                <a:spcPct val="0"/>
              </a:spcBef>
              <a:spcAft>
                <a:spcPct val="0"/>
              </a:spcAft>
              <a:defRPr lang="de-DE" sz="3000" kern="1200" dirty="0">
                <a:solidFill>
                  <a:schemeClr val="tx2"/>
                </a:solidFill>
                <a:latin typeface="Tele-GroteskUlt" pitchFamily="2" charset="0"/>
                <a:ea typeface="TeleGrotesk Headline Ultra" pitchFamily="2" charset="0"/>
                <a:cs typeface="TeleGrotesk Headline Ultra"/>
              </a:defRPr>
            </a:lvl1pPr>
            <a:lvl2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2pPr>
            <a:lvl3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3pPr>
            <a:lvl4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4pPr>
            <a:lvl5pPr algn="l" defTabSz="457200" rtl="0" eaLnBrk="0" fontAlgn="base" hangingPunct="0">
              <a:lnSpc>
                <a:spcPct val="90000"/>
              </a:lnSpc>
              <a:spcBef>
                <a:spcPct val="0"/>
              </a:spcBef>
              <a:spcAft>
                <a:spcPct val="0"/>
              </a:spcAft>
              <a:defRPr sz="3000">
                <a:solidFill>
                  <a:schemeClr val="tx2"/>
                </a:solidFill>
                <a:latin typeface="Tele-GroteskUlt" pitchFamily="2" charset="0"/>
                <a:ea typeface="TeleGrotesk Headline Ultra" pitchFamily="2" charset="0"/>
                <a:cs typeface="TeleGrotesk Headline Ultra" pitchFamily="2" charset="0"/>
              </a:defRPr>
            </a:lvl5pPr>
            <a:lvl6pPr marL="457200" algn="l" defTabSz="457200" rtl="0" fontAlgn="base">
              <a:lnSpc>
                <a:spcPct val="90000"/>
              </a:lnSpc>
              <a:spcBef>
                <a:spcPct val="0"/>
              </a:spcBef>
              <a:spcAft>
                <a:spcPct val="0"/>
              </a:spcAft>
              <a:defRPr sz="3000">
                <a:solidFill>
                  <a:schemeClr val="tx2"/>
                </a:solidFill>
                <a:latin typeface="Tele-GroteskUlt" pitchFamily="2" charset="0"/>
              </a:defRPr>
            </a:lvl6pPr>
            <a:lvl7pPr marL="914400" algn="l" defTabSz="457200" rtl="0" fontAlgn="base">
              <a:lnSpc>
                <a:spcPct val="90000"/>
              </a:lnSpc>
              <a:spcBef>
                <a:spcPct val="0"/>
              </a:spcBef>
              <a:spcAft>
                <a:spcPct val="0"/>
              </a:spcAft>
              <a:defRPr sz="3000">
                <a:solidFill>
                  <a:schemeClr val="tx2"/>
                </a:solidFill>
                <a:latin typeface="Tele-GroteskUlt" pitchFamily="2" charset="0"/>
              </a:defRPr>
            </a:lvl7pPr>
            <a:lvl8pPr marL="1371600" algn="l" defTabSz="457200" rtl="0" fontAlgn="base">
              <a:lnSpc>
                <a:spcPct val="90000"/>
              </a:lnSpc>
              <a:spcBef>
                <a:spcPct val="0"/>
              </a:spcBef>
              <a:spcAft>
                <a:spcPct val="0"/>
              </a:spcAft>
              <a:defRPr sz="3000">
                <a:solidFill>
                  <a:schemeClr val="tx2"/>
                </a:solidFill>
                <a:latin typeface="Tele-GroteskUlt" pitchFamily="2" charset="0"/>
              </a:defRPr>
            </a:lvl8pPr>
            <a:lvl9pPr marL="1828800" algn="l" defTabSz="457200" rtl="0" fontAlgn="base">
              <a:lnSpc>
                <a:spcPct val="90000"/>
              </a:lnSpc>
              <a:spcBef>
                <a:spcPct val="0"/>
              </a:spcBef>
              <a:spcAft>
                <a:spcPct val="0"/>
              </a:spcAft>
              <a:defRPr sz="3000">
                <a:solidFill>
                  <a:schemeClr val="tx2"/>
                </a:solidFill>
                <a:latin typeface="Tele-GroteskUlt" pitchFamily="2" charset="0"/>
              </a:defRPr>
            </a:lvl9pPr>
          </a:lstStyle>
          <a:p>
            <a:pPr eaLnBrk="1" hangingPunct="1"/>
            <a:r>
              <a:rPr lang="hr-HR" altLang="sr-Latn-RS" smtClean="0">
                <a:solidFill>
                  <a:srgbClr val="ED1C24"/>
                </a:solidFill>
                <a:latin typeface="Tele-GroteskNor" pitchFamily="2" charset="0"/>
                <a:cs typeface="TeleGrotesk Headline Ultra" pitchFamily="2" charset="0"/>
              </a:rPr>
              <a:t>POSTUPAK </a:t>
            </a:r>
            <a:r>
              <a:rPr lang="hr-HR" altLang="sr-Latn-RS">
                <a:solidFill>
                  <a:srgbClr val="ED1C24"/>
                </a:solidFill>
                <a:latin typeface="Tele-GroteskNor" pitchFamily="2" charset="0"/>
                <a:cs typeface="TeleGrotesk Headline Ultra" pitchFamily="2" charset="0"/>
              </a:rPr>
              <a:t>OTKAZIVANJA UGOVORA O RADU ZBOG POSLOVNO UVJETOVANIH RAZLOGA</a:t>
            </a:r>
            <a:endParaRPr lang="hr-HR" altLang="sr-Latn-RS" dirty="0" smtClean="0">
              <a:solidFill>
                <a:srgbClr val="ED1C24"/>
              </a:solidFill>
              <a:latin typeface="Tele-GroteskNor" pitchFamily="2" charset="0"/>
              <a:cs typeface="TeleGrotesk Headline Ultra" pitchFamily="2" charset="0"/>
            </a:endParaRPr>
          </a:p>
        </p:txBody>
      </p:sp>
      <p:sp>
        <p:nvSpPr>
          <p:cNvPr id="21" name="AutoShape 10"/>
          <p:cNvSpPr>
            <a:spLocks noChangeArrowheads="1"/>
          </p:cNvSpPr>
          <p:nvPr/>
        </p:nvSpPr>
        <p:spPr bwMode="auto">
          <a:xfrm rot="10800000">
            <a:off x="2084099" y="2875148"/>
            <a:ext cx="1768475" cy="206375"/>
          </a:xfrm>
          <a:prstGeom prst="triangle">
            <a:avLst>
              <a:gd name="adj" fmla="val 50000"/>
            </a:avLst>
          </a:prstGeom>
          <a:solidFill>
            <a:srgbClr val="ED1C24"/>
          </a:solidFill>
          <a:ln>
            <a:noFill/>
          </a:ln>
        </p:spPr>
        <p:txBody>
          <a:bodyPr wrap="none" anchor="ctr"/>
          <a:lstStyle>
            <a:lvl1pPr eaLnBrk="0" hangingPunct="0">
              <a:lnSpc>
                <a:spcPct val="90000"/>
              </a:lnSpc>
              <a:spcBef>
                <a:spcPct val="25000"/>
              </a:spcBef>
              <a:defRPr>
                <a:solidFill>
                  <a:schemeClr val="tx1"/>
                </a:solidFill>
                <a:latin typeface="Tele-GroteskFet" pitchFamily="2" charset="0"/>
              </a:defRPr>
            </a:lvl1pPr>
            <a:lvl2pPr marL="742950" indent="-285750" eaLnBrk="0" hangingPunct="0">
              <a:lnSpc>
                <a:spcPct val="90000"/>
              </a:lnSpc>
              <a:spcBef>
                <a:spcPct val="25000"/>
              </a:spcBef>
              <a:defRPr>
                <a:solidFill>
                  <a:schemeClr val="tx1"/>
                </a:solidFill>
                <a:latin typeface="Tele-GroteskNor" pitchFamily="2" charset="0"/>
              </a:defRPr>
            </a:lvl2pPr>
            <a:lvl3pPr marL="1143000" indent="-2286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marL="0" marR="0" lvl="0" indent="0" defTabSz="457200" eaLnBrk="1" fontAlgn="base" latinLnBrk="0" hangingPunct="1">
              <a:lnSpc>
                <a:spcPts val="1800"/>
              </a:lnSpc>
              <a:spcBef>
                <a:spcPct val="50000"/>
              </a:spcBef>
              <a:spcAft>
                <a:spcPct val="0"/>
              </a:spcAft>
              <a:buClr>
                <a:srgbClr val="E20074"/>
              </a:buClr>
              <a:buSzPct val="75000"/>
              <a:buFont typeface="Wingdings" panose="05000000000000000000" pitchFamily="2" charset="2"/>
              <a:buNone/>
              <a:tabLst/>
              <a:defRPr/>
            </a:pPr>
            <a:endParaRPr kumimoji="0" lang="en-US" altLang="sr-Latn-RS" sz="1800" b="0" i="0" u="none" strike="noStrike" kern="0" cap="none" spc="0" normalizeH="0" baseline="0" noProof="0" smtClean="0">
              <a:ln>
                <a:noFill/>
              </a:ln>
              <a:solidFill>
                <a:srgbClr val="000000"/>
              </a:solidFill>
              <a:effectLst/>
              <a:uLnTx/>
              <a:uFillTx/>
              <a:latin typeface="Tele-GroteskFet" pitchFamily="2" charset="0"/>
            </a:endParaRPr>
          </a:p>
        </p:txBody>
      </p:sp>
      <p:sp>
        <p:nvSpPr>
          <p:cNvPr id="8" name="AutoShape 10"/>
          <p:cNvSpPr>
            <a:spLocks noChangeArrowheads="1"/>
          </p:cNvSpPr>
          <p:nvPr/>
        </p:nvSpPr>
        <p:spPr bwMode="auto">
          <a:xfrm rot="10800000">
            <a:off x="7880138" y="2875148"/>
            <a:ext cx="1768475" cy="206375"/>
          </a:xfrm>
          <a:prstGeom prst="triangle">
            <a:avLst>
              <a:gd name="adj" fmla="val 50000"/>
            </a:avLst>
          </a:prstGeom>
          <a:solidFill>
            <a:srgbClr val="ED1C24"/>
          </a:solidFill>
          <a:ln>
            <a:noFill/>
          </a:ln>
        </p:spPr>
        <p:txBody>
          <a:bodyPr wrap="none" anchor="ctr"/>
          <a:lstStyle>
            <a:lvl1pPr eaLnBrk="0" hangingPunct="0">
              <a:lnSpc>
                <a:spcPct val="90000"/>
              </a:lnSpc>
              <a:spcBef>
                <a:spcPct val="25000"/>
              </a:spcBef>
              <a:defRPr>
                <a:solidFill>
                  <a:schemeClr val="tx1"/>
                </a:solidFill>
                <a:latin typeface="Tele-GroteskFet" pitchFamily="2" charset="0"/>
              </a:defRPr>
            </a:lvl1pPr>
            <a:lvl2pPr marL="742950" indent="-285750" eaLnBrk="0" hangingPunct="0">
              <a:lnSpc>
                <a:spcPct val="90000"/>
              </a:lnSpc>
              <a:spcBef>
                <a:spcPct val="25000"/>
              </a:spcBef>
              <a:defRPr>
                <a:solidFill>
                  <a:schemeClr val="tx1"/>
                </a:solidFill>
                <a:latin typeface="Tele-GroteskNor" pitchFamily="2" charset="0"/>
              </a:defRPr>
            </a:lvl2pPr>
            <a:lvl3pPr marL="1143000" indent="-228600" eaLnBrk="0" hangingPunct="0">
              <a:lnSpc>
                <a:spcPct val="90000"/>
              </a:lnSpc>
              <a:spcBef>
                <a:spcPct val="25000"/>
              </a:spcBef>
              <a:buChar char="§"/>
              <a:defRPr>
                <a:solidFill>
                  <a:schemeClr val="tx1"/>
                </a:solidFill>
                <a:latin typeface="Tele-GroteskNor" pitchFamily="2" charset="0"/>
              </a:defRPr>
            </a:lvl3pPr>
            <a:lvl4pPr marL="1600200" indent="-228600" eaLnBrk="0" hangingPunct="0">
              <a:lnSpc>
                <a:spcPct val="90000"/>
              </a:lnSpc>
              <a:spcBef>
                <a:spcPct val="25000"/>
              </a:spcBef>
              <a:buChar char="§"/>
              <a:defRPr>
                <a:solidFill>
                  <a:schemeClr val="tx1"/>
                </a:solidFill>
                <a:latin typeface="Tele-GroteskNor" pitchFamily="2" charset="0"/>
              </a:defRPr>
            </a:lvl4pPr>
            <a:lvl5pPr marL="2057400" indent="-228600" eaLnBrk="0" hangingPunct="0">
              <a:lnSpc>
                <a:spcPct val="90000"/>
              </a:lnSpc>
              <a:spcBef>
                <a:spcPct val="25000"/>
              </a:spcBef>
              <a:buChar char="§"/>
              <a:defRPr>
                <a:solidFill>
                  <a:schemeClr val="tx1"/>
                </a:solidFill>
                <a:latin typeface="Tele-GroteskNor" pitchFamily="2" charset="0"/>
              </a:defRPr>
            </a:lvl5pPr>
            <a:lvl6pPr marL="25146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6pPr>
            <a:lvl7pPr marL="29718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7pPr>
            <a:lvl8pPr marL="34290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8pPr>
            <a:lvl9pPr marL="3886200" indent="-228600" defTabSz="457200" eaLnBrk="0" fontAlgn="base" hangingPunct="0">
              <a:lnSpc>
                <a:spcPct val="90000"/>
              </a:lnSpc>
              <a:spcBef>
                <a:spcPct val="25000"/>
              </a:spcBef>
              <a:spcAft>
                <a:spcPct val="0"/>
              </a:spcAft>
              <a:buClr>
                <a:schemeClr val="tx2"/>
              </a:buClr>
              <a:buSzPct val="75000"/>
              <a:buFont typeface="Wingdings" panose="05000000000000000000" pitchFamily="2" charset="2"/>
              <a:buChar char="§"/>
              <a:defRPr>
                <a:solidFill>
                  <a:schemeClr val="tx1"/>
                </a:solidFill>
                <a:latin typeface="Tele-GroteskNor" pitchFamily="2" charset="0"/>
              </a:defRPr>
            </a:lvl9pPr>
          </a:lstStyle>
          <a:p>
            <a:pPr marL="0" marR="0" lvl="0" indent="0" defTabSz="457200" eaLnBrk="1" fontAlgn="base" latinLnBrk="0" hangingPunct="1">
              <a:lnSpc>
                <a:spcPts val="1800"/>
              </a:lnSpc>
              <a:spcBef>
                <a:spcPct val="50000"/>
              </a:spcBef>
              <a:spcAft>
                <a:spcPct val="0"/>
              </a:spcAft>
              <a:buClr>
                <a:srgbClr val="E20074"/>
              </a:buClr>
              <a:buSzPct val="75000"/>
              <a:buFont typeface="Wingdings" panose="05000000000000000000" pitchFamily="2" charset="2"/>
              <a:buNone/>
              <a:tabLst/>
              <a:defRPr/>
            </a:pPr>
            <a:endParaRPr kumimoji="0" lang="en-US" altLang="sr-Latn-RS" sz="1800" b="0" i="0" u="none" strike="noStrike" kern="0" cap="none" spc="0" normalizeH="0" baseline="0" noProof="0" smtClean="0">
              <a:ln>
                <a:noFill/>
              </a:ln>
              <a:solidFill>
                <a:srgbClr val="000000"/>
              </a:solidFill>
              <a:effectLst/>
              <a:uLnTx/>
              <a:uFillTx/>
              <a:latin typeface="Tele-GroteskFet" pitchFamily="2" charset="0"/>
            </a:endParaRPr>
          </a:p>
        </p:txBody>
      </p:sp>
    </p:spTree>
    <p:extLst>
      <p:ext uri="{BB962C8B-B14F-4D97-AF65-F5344CB8AC3E}">
        <p14:creationId xmlns:p14="http://schemas.microsoft.com/office/powerpoint/2010/main" val="2621230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21" grpId="0" animBg="1"/>
      <p:bldP spid="8" grpId="0" animBg="1"/>
    </p:bldLst>
  </p:timing>
</p:sld>
</file>

<file path=ppt/theme/theme1.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283</TotalTime>
  <Words>2362</Words>
  <Application>Microsoft Office PowerPoint</Application>
  <PresentationFormat>Widescreen</PresentationFormat>
  <Paragraphs>123</Paragraphs>
  <Slides>22</Slides>
  <Notes>2</Notes>
  <HiddenSlides>0</HiddenSlides>
  <MMClips>0</MMClips>
  <ScaleCrop>false</ScaleCrop>
  <HeadingPairs>
    <vt:vector size="6" baseType="variant">
      <vt:variant>
        <vt:lpstr>Fonts Used</vt:lpstr>
      </vt:variant>
      <vt:variant>
        <vt:i4>9</vt:i4>
      </vt:variant>
      <vt:variant>
        <vt:lpstr>Theme</vt:lpstr>
      </vt:variant>
      <vt:variant>
        <vt:i4>5</vt:i4>
      </vt:variant>
      <vt:variant>
        <vt:lpstr>Slide Titles</vt:lpstr>
      </vt:variant>
      <vt:variant>
        <vt:i4>22</vt:i4>
      </vt:variant>
    </vt:vector>
  </HeadingPairs>
  <TitlesOfParts>
    <vt:vector size="36" baseType="lpstr">
      <vt:lpstr>Arial</vt:lpstr>
      <vt:lpstr>Calibri</vt:lpstr>
      <vt:lpstr>Calibri Light</vt:lpstr>
      <vt:lpstr>TeleGrotesk Headline Ultra</vt:lpstr>
      <vt:lpstr>Tele-GroteskFet</vt:lpstr>
      <vt:lpstr>Tele-GroteskNor</vt:lpstr>
      <vt:lpstr>Tele-GroteskUlt</vt:lpstr>
      <vt:lpstr>Times New Roman</vt:lpstr>
      <vt:lpstr>Wingdings</vt:lpstr>
      <vt:lpstr>Tema sustava Office</vt:lpstr>
      <vt:lpstr>Office Theme</vt:lpstr>
      <vt:lpstr>1_Office Theme</vt:lpstr>
      <vt:lpstr>2_Office Theme</vt:lpstr>
      <vt:lpstr>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prezentacija</dc:title>
  <dc:creator>Saša Buljan</dc:creator>
  <cp:lastModifiedBy>Ico</cp:lastModifiedBy>
  <cp:revision>32</cp:revision>
  <dcterms:created xsi:type="dcterms:W3CDTF">2016-11-08T08:49:50Z</dcterms:created>
  <dcterms:modified xsi:type="dcterms:W3CDTF">2016-11-09T08:26:36Z</dcterms:modified>
</cp:coreProperties>
</file>