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0"/>
  </p:notesMasterIdLst>
  <p:handoutMasterIdLst>
    <p:handoutMasterId r:id="rId31"/>
  </p:handoutMasterIdLst>
  <p:sldIdLst>
    <p:sldId id="265" r:id="rId2"/>
    <p:sldId id="291" r:id="rId3"/>
    <p:sldId id="256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EAEAEA"/>
    <a:srgbClr val="CC33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42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97E4C88-5017-4B78-989A-A5FA9AB8F6B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71859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noProof="0" smtClean="0"/>
              <a:t>Click to edit Master text styles</a:t>
            </a:r>
          </a:p>
          <a:p>
            <a:pPr lvl="1"/>
            <a:r>
              <a:rPr lang="hr-HR" noProof="0" smtClean="0"/>
              <a:t>Second level</a:t>
            </a:r>
          </a:p>
          <a:p>
            <a:pPr lvl="2"/>
            <a:r>
              <a:rPr lang="hr-HR" noProof="0" smtClean="0"/>
              <a:t>Third level</a:t>
            </a:r>
          </a:p>
          <a:p>
            <a:pPr lvl="3"/>
            <a:r>
              <a:rPr lang="hr-HR" noProof="0" smtClean="0"/>
              <a:t>Fourth level</a:t>
            </a:r>
          </a:p>
          <a:p>
            <a:pPr lvl="4"/>
            <a:r>
              <a:rPr lang="hr-HR" noProof="0" smtClean="0"/>
              <a:t>Fifth level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7A9B0BD0-D4B2-4699-929C-C3941F9BDA3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1394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3ABDE94-C954-4FD4-8BA1-D71FA73D7CE4}" type="slidenum">
              <a:rPr lang="hr-HR" altLang="en-US"/>
              <a:pPr eaLnBrk="1" hangingPunct="1">
                <a:spcBef>
                  <a:spcPct val="0"/>
                </a:spcBef>
              </a:pPr>
              <a:t>1</a:t>
            </a:fld>
            <a:endParaRPr lang="hr-HR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sr-Latn-R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543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A100B-0A20-47F9-976D-BB18D913BBE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482878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963367-6150-4FFB-A32F-F45DFA056CF5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9271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B36085-6E6B-41CA-92C5-3B0FD3E0153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197830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93DDA8-AA67-40F2-978A-129FB3D9DB5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3929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51C637-B37B-46A9-A5A3-428CB0EC33C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041731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34EF2A-5AFA-4301-B8F9-E8A0483698C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85447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6A0F73-5C57-4317-9EE3-EA46B1708A6B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2055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E49B24-4729-4070-B746-07AA621006D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3834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755A97-B306-4FB4-B221-D8B8DF63EECC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0207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5729D-C2A5-4312-B847-42273B99D148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58326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60C17E-4212-4A7F-A5C8-413B08E4B96A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2965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C376A-F809-49A8-B4A9-3154C5AC2D3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28018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4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51800" y="6457950"/>
            <a:ext cx="635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accent2"/>
                </a:solidFill>
                <a:latin typeface="Book Antiqua" panose="02040602050305030304" pitchFamily="18" charset="0"/>
              </a:defRPr>
            </a:lvl1pPr>
          </a:lstStyle>
          <a:p>
            <a:fld id="{9D8269F9-3A4C-4C46-A2B6-A0AA1450EF4F}" type="slidenum">
              <a:rPr lang="hr-HR" altLang="sr-Latn-RS"/>
              <a:pPr/>
              <a:t>‹#›</a:t>
            </a:fld>
            <a:endParaRPr lang="hr-HR" altLang="sr-Latn-RS"/>
          </a:p>
        </p:txBody>
      </p:sp>
      <p:pic>
        <p:nvPicPr>
          <p:cNvPr id="1027" name="Picture 13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B7C8B681-565B-4287-961E-C5ED3ECD5003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1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140293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97318" y="1078029"/>
            <a:ext cx="8340725" cy="32558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hr-HR" altLang="sr-Latn-RS" sz="1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 sz="1800" dirty="0" smtClean="0">
                <a:latin typeface="Georgia" panose="02040502050405020303" pitchFamily="18" charset="0"/>
              </a:rPr>
              <a:t>Stručni </a:t>
            </a:r>
            <a:r>
              <a:rPr lang="hr-HR" altLang="sr-Latn-RS" sz="1800" smtClean="0">
                <a:latin typeface="Georgia" panose="02040502050405020303" pitchFamily="18" charset="0"/>
              </a:rPr>
              <a:t>skup Hrvatske </a:t>
            </a:r>
            <a:r>
              <a:rPr lang="hr-HR" altLang="sr-Latn-RS" sz="1800" dirty="0" smtClean="0">
                <a:latin typeface="Georgia" panose="02040502050405020303" pitchFamily="18" charset="0"/>
              </a:rPr>
              <a:t>udruge ravnatelja osnovnih škola</a:t>
            </a:r>
            <a:endParaRPr lang="hr-HR" altLang="sr-Latn-RS" sz="1800" dirty="0">
              <a:latin typeface="Georgia" panose="02040502050405020303" pitchFamily="18" charset="0"/>
            </a:endParaRPr>
          </a:p>
          <a:p>
            <a:pPr eaLnBrk="1" hangingPunct="1"/>
            <a:endParaRPr lang="hr-HR" altLang="sr-Latn-RS" sz="18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 sz="1800" b="1" i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Uloga škole u pružanju potpore azilantima, integracija učenjem hrvatskog jezika</a:t>
            </a:r>
            <a:endParaRPr lang="hr-HR" altLang="sr-Latn-RS" sz="1800" b="1" i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eaLnBrk="1" hangingPunct="1"/>
            <a:endParaRPr lang="hr-HR" altLang="sr-Latn-RS" sz="1800" b="1" dirty="0">
              <a:latin typeface="Georgia" panose="02040502050405020303" pitchFamily="18" charset="0"/>
            </a:endParaRPr>
          </a:p>
          <a:p>
            <a:pPr eaLnBrk="1" hangingPunct="1"/>
            <a:endParaRPr lang="hr-HR" altLang="sr-Latn-RS" sz="1800" dirty="0" smtClean="0">
              <a:latin typeface="Georgia" panose="02040502050405020303" pitchFamily="18" charset="0"/>
            </a:endParaRPr>
          </a:p>
          <a:p>
            <a:pPr eaLnBrk="1" hangingPunct="1"/>
            <a:r>
              <a:rPr lang="hr-HR" altLang="sr-Latn-RS" sz="1800" dirty="0" smtClean="0">
                <a:latin typeface="Georgia" panose="02040502050405020303" pitchFamily="18" charset="0"/>
              </a:rPr>
              <a:t>Dubrovnik</a:t>
            </a:r>
            <a:r>
              <a:rPr lang="hr-HR" altLang="sr-Latn-RS" sz="1800" dirty="0">
                <a:latin typeface="Georgia" panose="02040502050405020303" pitchFamily="18" charset="0"/>
              </a:rPr>
              <a:t/>
            </a:r>
            <a:br>
              <a:rPr lang="hr-HR" altLang="sr-Latn-RS" sz="1800" dirty="0">
                <a:latin typeface="Georgia" panose="02040502050405020303" pitchFamily="18" charset="0"/>
              </a:rPr>
            </a:br>
            <a:r>
              <a:rPr lang="hr-HR" altLang="sr-Latn-RS" sz="1800" dirty="0" smtClean="0">
                <a:latin typeface="Georgia" panose="02040502050405020303" pitchFamily="18" charset="0"/>
              </a:rPr>
              <a:t>7</a:t>
            </a:r>
            <a:r>
              <a:rPr lang="hr-HR" altLang="sr-Latn-RS" sz="1800" dirty="0">
                <a:latin typeface="Georgia" panose="02040502050405020303" pitchFamily="18" charset="0"/>
              </a:rPr>
              <a:t>. – 9</a:t>
            </a:r>
            <a:r>
              <a:rPr lang="hr-HR" altLang="sr-Latn-RS" sz="1800" dirty="0" smtClean="0">
                <a:latin typeface="Georgia" panose="02040502050405020303" pitchFamily="18" charset="0"/>
              </a:rPr>
              <a:t>. studenoga </a:t>
            </a:r>
            <a:r>
              <a:rPr lang="hr-HR" altLang="sr-Latn-RS" sz="1800" dirty="0">
                <a:latin typeface="Georgia" panose="02040502050405020303" pitchFamily="18" charset="0"/>
              </a:rPr>
              <a:t>2016. godine</a:t>
            </a:r>
          </a:p>
          <a:p>
            <a:pPr eaLnBrk="1" hangingPunct="1"/>
            <a:endParaRPr lang="sr-Latn-RS" altLang="en-US" sz="1600" dirty="0" smtClean="0">
              <a:solidFill>
                <a:schemeClr val="accent2"/>
              </a:solidFill>
              <a:latin typeface="Tahoma" panose="020B060403050404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7912" y="4782238"/>
            <a:ext cx="692056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endParaRPr lang="hr-HR" altLang="sr-Latn-RS" sz="1500" b="1" dirty="0">
              <a:latin typeface="Georgia" panose="02040502050405020303" pitchFamily="18" charset="0"/>
            </a:endParaRPr>
          </a:p>
          <a:p>
            <a:pPr algn="ctr" eaLnBrk="1" hangingPunct="1"/>
            <a:r>
              <a:rPr lang="hr-HR" altLang="sr-Latn-RS" sz="1500" b="1" dirty="0">
                <a:latin typeface="Georgia" panose="02040502050405020303" pitchFamily="18" charset="0"/>
              </a:rPr>
              <a:t>mr. </a:t>
            </a:r>
            <a:r>
              <a:rPr lang="hr-HR" altLang="sr-Latn-RS" sz="1500" b="1" dirty="0" err="1">
                <a:latin typeface="Georgia" panose="02040502050405020303" pitchFamily="18" charset="0"/>
              </a:rPr>
              <a:t>sc</a:t>
            </a:r>
            <a:r>
              <a:rPr lang="hr-HR" altLang="sr-Latn-RS" sz="1500" b="1" dirty="0">
                <a:latin typeface="Georgia" panose="02040502050405020303" pitchFamily="18" charset="0"/>
              </a:rPr>
              <a:t>. Vera Šutalo, načelnica Sektora</a:t>
            </a:r>
          </a:p>
          <a:p>
            <a:pPr algn="ctr" eaLnBrk="1" hangingPunct="1"/>
            <a:endParaRPr lang="hr-HR" altLang="sr-Latn-RS" sz="1500" b="1" dirty="0">
              <a:latin typeface="Georgia" panose="02040502050405020303" pitchFamily="18" charset="0"/>
            </a:endParaRPr>
          </a:p>
          <a:p>
            <a:pPr algn="ctr" eaLnBrk="1" hangingPunct="1"/>
            <a:r>
              <a:rPr lang="hr-HR" altLang="sr-Latn-RS" sz="1500" dirty="0">
                <a:latin typeface="Georgia" panose="02040502050405020303" pitchFamily="18" charset="0"/>
              </a:rPr>
              <a:t>Uprava za standard, strategije i posebne programe</a:t>
            </a:r>
          </a:p>
          <a:p>
            <a:pPr algn="ctr" eaLnBrk="1" hangingPunct="1"/>
            <a:r>
              <a:rPr lang="hr-HR" altLang="sr-Latn-RS" sz="1500" dirty="0">
                <a:latin typeface="Georgia" panose="02040502050405020303" pitchFamily="18" charset="0"/>
              </a:rPr>
              <a:t>Ministarstvo </a:t>
            </a:r>
            <a:r>
              <a:rPr lang="hr-HR" altLang="sr-Latn-RS" sz="1500" dirty="0" smtClean="0">
                <a:latin typeface="Georgia" panose="02040502050405020303" pitchFamily="18" charset="0"/>
              </a:rPr>
              <a:t>znanosti i obrazovanja</a:t>
            </a:r>
            <a:endParaRPr lang="hr-HR" altLang="sr-Latn-RS" sz="1500" dirty="0"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398"/>
            <a:ext cx="8229600" cy="580240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Pravo na školovanje u RH</a:t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4812"/>
            <a:ext cx="8229600" cy="452596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</a:t>
            </a:r>
            <a:r>
              <a:rPr lang="hr-HR" altLang="sr-Latn-RS" sz="1400" i="1" dirty="0">
                <a:latin typeface="Georgia" panose="02040502050405020303" pitchFamily="18" charset="0"/>
              </a:rPr>
              <a:t>Migracijska politika RH</a:t>
            </a:r>
          </a:p>
          <a:p>
            <a:pPr marL="0" indent="0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● Deklaracija o ljudskim pravima</a:t>
            </a:r>
          </a:p>
          <a:p>
            <a:pPr marL="0" indent="0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● Akcijski plan za integraciju</a:t>
            </a:r>
          </a:p>
          <a:p>
            <a:pPr marL="0" indent="0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● Zakon o odgoju i obrazovanju u osnovnoj i srednjoj školi</a:t>
            </a:r>
          </a:p>
          <a:p>
            <a:pPr marL="0" indent="0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● Odluka o elementima i kriterijima za izbor kandidata za upis u srednje škole</a:t>
            </a:r>
            <a:r>
              <a:rPr lang="hr-HR" altLang="sr-Latn-RS" sz="1400" dirty="0">
                <a:latin typeface="Georgia" panose="02040502050405020303" pitchFamily="18" charset="0"/>
              </a:rPr>
              <a:t>	</a:t>
            </a: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10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841" y="3205158"/>
            <a:ext cx="4810727" cy="2405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1686827" y="5867697"/>
            <a:ext cx="57703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1400" dirty="0">
                <a:latin typeface="Georgia" panose="02040502050405020303" pitchFamily="18" charset="0"/>
              </a:rPr>
              <a:t>Efikasna integracija migranata moguća je samo kroz obrazovanje!</a:t>
            </a:r>
          </a:p>
        </p:txBody>
      </p:sp>
    </p:spTree>
    <p:extLst>
      <p:ext uri="{BB962C8B-B14F-4D97-AF65-F5344CB8AC3E}">
        <p14:creationId xmlns:p14="http://schemas.microsoft.com/office/powerpoint/2010/main" val="348220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648"/>
            <a:ext cx="8229600" cy="560990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Integracija učenjem hrvatskog jezika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r-HR" sz="1400" i="1" dirty="0">
                <a:latin typeface="Georgia" panose="02040502050405020303" pitchFamily="18" charset="0"/>
              </a:rPr>
              <a:t>Pravilnik o načinu provođenja programa i provjeri znanja tražitelja azila, azilanata, stranaca pod privremenom zaštitom i stranaca pod supsidijarnom zaštitom, radi pristupa obrazovnom sustavu Republike Hrvatske </a:t>
            </a:r>
            <a:r>
              <a:rPr lang="hr-HR" sz="1400" dirty="0">
                <a:latin typeface="Georgia" panose="02040502050405020303" pitchFamily="18" charset="0"/>
              </a:rPr>
              <a:t>(NN 89/08.)</a:t>
            </a:r>
            <a:r>
              <a:rPr lang="hr-HR" sz="1400" i="1" dirty="0">
                <a:latin typeface="Georgia" panose="02040502050405020303" pitchFamily="18" charset="0"/>
              </a:rPr>
              <a:t>;</a:t>
            </a: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r-HR" sz="1400" i="1" dirty="0">
                <a:latin typeface="Georgia" panose="02040502050405020303" pitchFamily="18" charset="0"/>
              </a:rPr>
              <a:t>Odluka o programu hrvatskoga jezika, povijesti i kulture za tražitelje azila i azilante </a:t>
            </a:r>
            <a:r>
              <a:rPr lang="hr-HR" sz="1400" dirty="0">
                <a:latin typeface="Georgia" panose="02040502050405020303" pitchFamily="18" charset="0"/>
              </a:rPr>
              <a:t>(NN 129/09.)</a:t>
            </a:r>
            <a:r>
              <a:rPr lang="hr-HR" sz="1400" i="1" dirty="0">
                <a:latin typeface="Georgia" panose="02040502050405020303" pitchFamily="18" charset="0"/>
              </a:rPr>
              <a:t>;</a:t>
            </a:r>
            <a:r>
              <a:rPr lang="hr-HR" sz="1400" dirty="0">
                <a:latin typeface="Georgia" panose="02040502050405020303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r-HR" sz="1400" i="1" dirty="0">
                <a:latin typeface="Georgia" panose="02040502050405020303" pitchFamily="18" charset="0"/>
              </a:rPr>
              <a:t>Odluka o programu hrvatskoga jezika za pripremnu nastavu za učenike osnovne i srednje škole koji ne znaju ili nedovoljno poznaju hrvatski jezik </a:t>
            </a:r>
            <a:r>
              <a:rPr lang="hr-HR" sz="1400" dirty="0">
                <a:latin typeface="Georgia" panose="02040502050405020303" pitchFamily="18" charset="0"/>
              </a:rPr>
              <a:t>(NN 151/11.)</a:t>
            </a:r>
            <a:r>
              <a:rPr lang="hr-HR" sz="1400" i="1" dirty="0">
                <a:latin typeface="Georgia" panose="02040502050405020303" pitchFamily="18" charset="0"/>
              </a:rPr>
              <a:t>;</a:t>
            </a:r>
            <a:r>
              <a:rPr lang="hr-HR" sz="1400" dirty="0">
                <a:latin typeface="Georgia" panose="02040502050405020303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285750" indent="-285750">
              <a:spcBef>
                <a:spcPts val="0"/>
              </a:spcBef>
              <a:buFont typeface="Wingdings" panose="05000000000000000000" pitchFamily="2" charset="2"/>
              <a:buChar char="§"/>
              <a:defRPr/>
            </a:pPr>
            <a:r>
              <a:rPr lang="hr-HR" sz="1400" i="1" dirty="0">
                <a:latin typeface="Georgia" panose="02040502050405020303" pitchFamily="18" charset="0"/>
              </a:rPr>
              <a:t>Odluka o nastavnom planu i programu hrvatskoga jezika za tražitelje azila, azilante i strance pod supsidijarnom zaštitom starije od 15 godina radi pristupa srednjoškolskom obrazovnom sustavu i sustavu obrazovanja odraslih </a:t>
            </a:r>
            <a:r>
              <a:rPr lang="hr-HR" sz="1400" dirty="0">
                <a:latin typeface="Georgia" panose="02040502050405020303" pitchFamily="18" charset="0"/>
              </a:rPr>
              <a:t>(NN 100/12.)</a:t>
            </a:r>
            <a:r>
              <a:rPr lang="hr-HR" sz="1400" i="1" dirty="0">
                <a:latin typeface="Georgia" panose="02040502050405020303" pitchFamily="18" charset="0"/>
              </a:rPr>
              <a:t>;</a:t>
            </a:r>
            <a:r>
              <a:rPr lang="hr-HR" sz="1400" dirty="0">
                <a:latin typeface="Georgia" panose="02040502050405020303" pitchFamily="18" charset="0"/>
              </a:rPr>
              <a:t>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r-HR" sz="1400" i="1" dirty="0">
                <a:latin typeface="Georgia" panose="02040502050405020303" pitchFamily="18" charset="0"/>
              </a:rPr>
              <a:t>Pravilnik o provođenju pripremne i dopunske nastave za učenike koji ne znaju ili nedostatno znaju hrvatski jezik i nastave materinskoga jezika i kulture države podrijetla učenika </a:t>
            </a:r>
            <a:r>
              <a:rPr lang="hr-HR" sz="1400" dirty="0">
                <a:latin typeface="Georgia" panose="02040502050405020303" pitchFamily="18" charset="0"/>
              </a:rPr>
              <a:t>(NN 15/13.)</a:t>
            </a:r>
            <a:r>
              <a:rPr lang="hr-HR" sz="1400" i="1" dirty="0">
                <a:latin typeface="Georgia" panose="02040502050405020303" pitchFamily="18" charset="0"/>
              </a:rPr>
              <a:t>;</a:t>
            </a:r>
          </a:p>
          <a:p>
            <a:pPr marL="0" indent="0">
              <a:buFontTx/>
              <a:buNone/>
              <a:defRPr/>
            </a:pPr>
            <a:r>
              <a:rPr lang="hr-HR" sz="1400" i="1" dirty="0">
                <a:latin typeface="Georgia" panose="02040502050405020303" pitchFamily="18" charset="0"/>
              </a:rPr>
              <a:t> </a:t>
            </a:r>
            <a:endParaRPr lang="hr-HR" sz="1400" dirty="0">
              <a:latin typeface="Georgia" panose="02040502050405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hr-HR" sz="1400" i="1" dirty="0">
                <a:latin typeface="Georgia" panose="02040502050405020303" pitchFamily="18" charset="0"/>
              </a:rPr>
              <a:t>Odluka o programu učenja hrvatskoga jezika, povijesti i kulture za azilante i strance pod supsidijarnom zaštitom radi uključivanja u hrvatsko društvo </a:t>
            </a:r>
            <a:r>
              <a:rPr lang="hr-HR" sz="1400" dirty="0">
                <a:latin typeface="Georgia" panose="02040502050405020303" pitchFamily="18" charset="0"/>
              </a:rPr>
              <a:t>(NN 154/14.) – program za odrasle osobe.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1052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66274"/>
            <a:ext cx="8686800" cy="551363"/>
          </a:xfrm>
        </p:spPr>
        <p:txBody>
          <a:bodyPr/>
          <a:lstStyle/>
          <a:p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Pravilnik o načinu provođenja programa i provjeri znanja tražitelja azila, azilanata, stranaca pod privremenom zaštitom i stranaca pod supsidijarnom zaštitom, radi pristupa obrazovnom sustavu Republike Hrvatske (NN 89/08.)</a:t>
            </a:r>
            <a:r>
              <a:rPr lang="hr-HR" altLang="sr-Latn-RS" sz="1600" dirty="0">
                <a:latin typeface="Georgia" panose="02040502050405020303" pitchFamily="18" charset="0"/>
              </a:rPr>
              <a:t/>
            </a:r>
            <a:br>
              <a:rPr lang="hr-HR" altLang="sr-Latn-RS" sz="1600" dirty="0">
                <a:latin typeface="Georgia" panose="02040502050405020303" pitchFamily="18" charset="0"/>
              </a:rPr>
            </a:br>
            <a:endParaRPr lang="hr-H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507" y="2300438"/>
            <a:ext cx="8304195" cy="4157512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sr-Latn-RS" altLang="sr-Latn-RS" sz="1400" dirty="0">
                <a:latin typeface="Georgia" panose="02040502050405020303" pitchFamily="18" charset="0"/>
              </a:rPr>
              <a:t>● </a:t>
            </a:r>
            <a:r>
              <a:rPr lang="hr-HR" altLang="sr-Latn-RS" sz="1400" dirty="0">
                <a:latin typeface="Georgia" panose="02040502050405020303" pitchFamily="18" charset="0"/>
              </a:rPr>
              <a:t>Azilanti imaju pravo na usavršavanje, prekvalifikaciju, dokvalifikaciju i specijalizaciju.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Ukoliko pristupnici nemaju dokument o prethodnom školovanju, dužni su dati izjavu kod javnog bilježnika i predočiti je odgovarajućoj stručnoj službi obrazovne ustanove. Za maloljetne pristupnike izjavu daje roditelj ili staratelj.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Ukoliko je potrebno, pristupniku treba osigurati prevoditelja kako bi se obavio test znanja.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Provjeru znanja hrvatskog jezika vršit će stručno tijelo pripadajuće obrazovne ustanove.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Najbližu odgovarajuću ustanovu za upis učenika određuje nadležni ured državne uprave u županiji odnosno nadležni Gradski ured Grada Zagreba.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algn="just"/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1909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9272"/>
            <a:ext cx="8229600" cy="628365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Odluka o programu hrvatskog jezika, povijesti i kulture za tražitelje azila i azilante (NN 129/09.)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881" y="2223436"/>
            <a:ext cx="8426919" cy="4234513"/>
          </a:xfrm>
        </p:spPr>
        <p:txBody>
          <a:bodyPr/>
          <a:lstStyle/>
          <a:p>
            <a:pPr marL="0" indent="0"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Djeca trebaju svoja dosadašnja iskustva uklopiti u iskustva u novoj sredini kako bi je bolje prihvatila i kako bi bila lakše prihvaćena.</a:t>
            </a:r>
          </a:p>
          <a:p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Program je razrađen na dvije razine: A1 i A2, a svaka od tih razina ima još po dvije </a:t>
            </a:r>
            <a:r>
              <a:rPr lang="hr-HR" altLang="sr-Latn-RS" sz="1400" dirty="0" err="1">
                <a:latin typeface="Georgia" panose="02040502050405020303" pitchFamily="18" charset="0"/>
              </a:rPr>
              <a:t>podrazine</a:t>
            </a:r>
            <a:r>
              <a:rPr lang="hr-HR" altLang="sr-Latn-RS" sz="1400" dirty="0">
                <a:latin typeface="Georgia" panose="02040502050405020303" pitchFamily="18" charset="0"/>
              </a:rPr>
              <a:t>: A1.1. i A1.2 te A2.1 i A2.2.</a:t>
            </a:r>
          </a:p>
          <a:p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Program se sastoji od dva dijela: programa hrvatskog jezika i programa hrvatske kulture i povijesti.</a:t>
            </a:r>
          </a:p>
          <a:p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Program traje od 3 do 6 mjeseci.</a:t>
            </a:r>
          </a:p>
          <a:p>
            <a:pPr algn="just"/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Preporučuje se da učenici dnevno imaju najmanje tri sata nastave.</a:t>
            </a:r>
          </a:p>
          <a:p>
            <a:endParaRPr lang="hr-HR" altLang="sr-Latn-RS" sz="140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Nastava hrvatskog jezika za osnovnu školu. </a:t>
            </a:r>
          </a:p>
          <a:p>
            <a:pPr marL="0" indent="0">
              <a:buNone/>
            </a:pPr>
            <a:endParaRPr lang="hr-HR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13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62894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398"/>
            <a:ext cx="8229600" cy="580240"/>
          </a:xfrm>
        </p:spPr>
        <p:txBody>
          <a:bodyPr/>
          <a:lstStyle/>
          <a:p>
            <a: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Odluka o programu hrvatskog jezika za pripremnu nastavu za učenike osnovne i srednje škole koji ne znaju ili nedovoljno poznaju hrvatski jezik (NN 151/11.)</a:t>
            </a:r>
            <a:endParaRPr lang="hr-H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07933"/>
            <a:ext cx="8229600" cy="435001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Školsku ustanovu utvrđuje ured državne uprave ili gradski ured.</a:t>
            </a:r>
          </a:p>
          <a:p>
            <a:pPr>
              <a:buFontTx/>
              <a:buChar char="-"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Pravna osnova: čl. 43. Zakona o odgoju i obrazovanju u osnovnoj i srednjoj školi.</a:t>
            </a:r>
          </a:p>
          <a:p>
            <a:pPr>
              <a:buFontTx/>
              <a:buChar char="-"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Trajanje programa: 70 sati (1 nastavna cjelina) s mogućim odstupanjima (do 7 sati više ili manje) s obzirom na individualno napredovanje svakoga učenika. 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Program je namijenjen za pripremnu nastavu i podrazumijeva intenzivno učenje hrvatskoga jezika tijekom najviše jedne nastavne godine. Učenici koji njime brže ovladaju moći će se prije uključiti u redovnu nastavu, djelomično ili potpuno.</a:t>
            </a:r>
          </a:p>
          <a:p>
            <a:pPr>
              <a:buFontTx/>
              <a:buChar char="-"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Intenzivno učenje hrvatskog jezika.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14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67" y="3976603"/>
            <a:ext cx="4317004" cy="2881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860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755" y="693018"/>
            <a:ext cx="8710862" cy="724619"/>
          </a:xfrm>
        </p:spPr>
        <p:txBody>
          <a:bodyPr/>
          <a:lstStyle/>
          <a:p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Pravilnik o provođenju pripremne i dopunske nastave za učenike koji ne znaju ili nedostatno znaju hrvatski jezik i nastave materinskoga jezika i kulture države podrijetla učenika (NN 15/13.)</a:t>
            </a:r>
            <a:endParaRPr lang="hr-H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884" y="1732547"/>
            <a:ext cx="8349916" cy="4475748"/>
          </a:xfrm>
        </p:spPr>
        <p:txBody>
          <a:bodyPr/>
          <a:lstStyle/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Radi učinkovite integracije u sustav odgoja i obrazovanja Republike Hrvatske za učenika koji ne zna ili nedovoljno zna hrvatski jezik organizira se pripremna ili dopunska nastava.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Razina znanja provjerava se standardnim ispitom znanja hrvatskog jezika.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Odluku o uključivanju učenika u pripremnu ili dopunsku nastavu donosi ured državne uprave u županiji uz suglasnost Ministarstva </a:t>
            </a:r>
            <a:r>
              <a:rPr lang="hr-HR" altLang="sr-Latn-RS" sz="1400" dirty="0" smtClean="0">
                <a:latin typeface="Georgia" panose="02040502050405020303" pitchFamily="18" charset="0"/>
              </a:rPr>
              <a:t>znanosti i obrazovanja.</a:t>
            </a:r>
            <a:endParaRPr lang="sr-Latn-RS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sr-Latn-RS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Nastava se organizira jedan ili dva sata dnevno, ukupno 70 sati.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Izdaje se pisana potvrda o završenom programu pripremne nastave.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Ured određuje školu u kojoj će se održavati pripremna nastava. 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Skupine mogu imati od 2 do 15 učenika.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Troškove prijevoza snosi osnivač.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Nastava može biti u sklopu redovitog tjednog zaduženja ili je može održavati osoba zaposlena na određeno vrijeme (uz suglasnost Ministarstva).</a:t>
            </a:r>
          </a:p>
          <a:p>
            <a:pPr marL="0" indent="0" algn="just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 algn="just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Ravnatelj je dužan osigurati prostor, vrijeme i suradnju.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15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72195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198" y="743518"/>
            <a:ext cx="8532796" cy="695743"/>
          </a:xfrm>
        </p:spPr>
        <p:txBody>
          <a:bodyPr/>
          <a:lstStyle/>
          <a:p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Vlada RH – Ured za ljudska prava</a:t>
            </a:r>
            <a:b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Akcijski plan za integraciju osoba pod međunarodnom zaštitom za razdoblje od 2016. do 2018. godine</a:t>
            </a:r>
            <a:b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hr-H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8" y="1626670"/>
            <a:ext cx="8604986" cy="449949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CILJEVI: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r-HR" altLang="sr-Latn-RS" sz="1400" b="1" dirty="0"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Provoditi učenje hrvatskog jezika u svim gradovima u kojima će osobe pod međunarodnom zaštitom biti smještene.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Osigurati provedbu pripremne i dopunsku nastave za učenike osnovnih i srednjih škola koji ne znaju hrvatski jezik.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U najkraćem roku uključiti djecu i mlade u odgojno-obrazovni sustav na svim razinama.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Omogućiti osobama pod zaštitom upise na visoka učilišta, studentski smještaj, stipendije itd. pod uvjetima koji vrijede za državljane Republike Hrvatske.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Osigurati priznavanje obrazovnih kvalifikacija i ranije stečenih kompetencija.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Omogućiti osobama starijim od 15 godina završavanje obrazovanja započetog u sustavu obrazovanja odraslih, prekvalifikacije, usavršavanje.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Osnažiti kapacitete i provoditi stručno usavršavanje i pružati podršku odgojno-obrazovnim djelatnicima prilikom uključivanja djece i mladih u sustav.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Osnažiti sustav partnerstva organizacija civilnog društva, nevladinih organizacija i odgojno-obrazovnih ustanova u provedbi projekata i </a:t>
            </a:r>
            <a:r>
              <a:rPr lang="hr-HR" altLang="sr-Latn-RS" sz="1400" dirty="0" err="1">
                <a:latin typeface="Georgia" panose="02040502050405020303" pitchFamily="18" charset="0"/>
              </a:rPr>
              <a:t>interkulturalnog</a:t>
            </a:r>
            <a:r>
              <a:rPr lang="hr-HR" altLang="sr-Latn-RS" sz="1400" dirty="0">
                <a:latin typeface="Georgia" panose="02040502050405020303" pitchFamily="18" charset="0"/>
              </a:rPr>
              <a:t> obrazovanja o građanskim i ljudskim vrijednostima.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7096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145"/>
            <a:ext cx="8229600" cy="676492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Izvaninstitucionalni kapaciteti</a:t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Preventivno i </a:t>
            </a:r>
            <a:r>
              <a:rPr lang="hr-HR" altLang="sr-Latn-RS" sz="2000" b="1" dirty="0" err="1">
                <a:solidFill>
                  <a:srgbClr val="002060"/>
                </a:solidFill>
                <a:latin typeface="Georgia" panose="02040502050405020303" pitchFamily="18" charset="0"/>
              </a:rPr>
              <a:t>proaktivno</a:t>
            </a: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 djelovanje</a:t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1" y="1626669"/>
            <a:ext cx="8484669" cy="4499494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Centar za mirovne studije: „Integracijske politike i prakse u sustavu azila RH”, 2012. 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Kuća ljudskih prava: „Prvih 10 godina razvoja sustava azila u RH”, 2013.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Društvo za psihološku pomoć: „Zaštita izbjeglica i ranjivih skupina migranata”, 2014.  	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Forum za slobodu odgoja: „Svi smo mi djeca ovog svijeta”, 2015.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 UNICEF – Fond ujedinjenih naroda za djecu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Isusovačka izbjeglička služba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Hrvatski crveni križ			 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Ured visokog povjerenika Ujedinjenih naroda UNHCR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Hrvatski pravni centar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Agencije koje se bave područjem obrazovanja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Institut za migracije i narodnosti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Ministarstvo </a:t>
            </a:r>
            <a:r>
              <a:rPr lang="hr-HR" altLang="sr-Latn-RS" sz="1400" dirty="0" smtClean="0">
                <a:latin typeface="Georgia" panose="02040502050405020303" pitchFamily="18" charset="0"/>
              </a:rPr>
              <a:t>znanosti i obrazovanja</a:t>
            </a: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Osobe koje rade s traumatiziranim osobama izložene su stresnim situacijama  jer se neminovno moraju uživjeti u emocionalna stanja traumatiziranih osoba, što ih dovodi do emocionalnog i emotivnog iscrpljivanja.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17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171" y="2745531"/>
            <a:ext cx="4198948" cy="2783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548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866274"/>
            <a:ext cx="9057372" cy="551363"/>
          </a:xfrm>
        </p:spPr>
        <p:txBody>
          <a:bodyPr/>
          <a:lstStyle/>
          <a:p>
            <a: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Dvosmjerni proces: prilagodba migranata i prilagodba prihvatnog društva</a:t>
            </a:r>
            <a:r>
              <a:rPr lang="hr-HR" altLang="sr-Latn-RS" sz="2000" b="1" dirty="0">
                <a:latin typeface="Georgia" panose="02040502050405020303" pitchFamily="18" charset="0"/>
              </a:rPr>
              <a:t/>
            </a:r>
            <a:br>
              <a:rPr lang="hr-HR" altLang="sr-Latn-RS" sz="2000" b="1" dirty="0">
                <a:latin typeface="Georgia" panose="02040502050405020303" pitchFamily="18" charset="0"/>
              </a:rPr>
            </a:br>
            <a:endParaRPr lang="hr-HR" sz="20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004" y="1511166"/>
            <a:ext cx="8989996" cy="468750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Psihološke traume: </a:t>
            </a: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</a:rPr>
              <a:t>- </a:t>
            </a:r>
            <a:r>
              <a:rPr lang="hr-HR" altLang="sr-Latn-RS" sz="1400" dirty="0">
                <a:latin typeface="Georgia" panose="02040502050405020303" pitchFamily="18" charset="0"/>
              </a:rPr>
              <a:t>tjelesna ugroženost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- zabrinutost za djecu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- prisilna evakuacija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- razorenost doma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- osjećaj bespomoćnost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- tuga, agresija, stres, strah, trauma </a:t>
            </a:r>
          </a:p>
          <a:p>
            <a:pPr marL="0" indent="0"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				</a:t>
            </a:r>
            <a:r>
              <a:rPr lang="hr-HR" altLang="sr-Latn-RS" sz="1400" dirty="0" smtClean="0">
                <a:latin typeface="Georgia" panose="02040502050405020303" pitchFamily="18" charset="0"/>
              </a:rPr>
              <a:t>	- </a:t>
            </a:r>
            <a:r>
              <a:rPr lang="hr-HR" altLang="sr-Latn-RS" sz="1400" dirty="0">
                <a:latin typeface="Georgia" panose="02040502050405020303" pitchFamily="18" charset="0"/>
              </a:rPr>
              <a:t>ohrabrivanje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				</a:t>
            </a:r>
            <a:r>
              <a:rPr lang="hr-HR" altLang="sr-Latn-RS" sz="1400" dirty="0" smtClean="0">
                <a:latin typeface="Georgia" panose="02040502050405020303" pitchFamily="18" charset="0"/>
              </a:rPr>
              <a:t>	- </a:t>
            </a:r>
            <a:r>
              <a:rPr lang="hr-HR" altLang="sr-Latn-RS" sz="1400" dirty="0">
                <a:latin typeface="Georgia" panose="02040502050405020303" pitchFamily="18" charset="0"/>
              </a:rPr>
              <a:t>suosjećanje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				</a:t>
            </a:r>
            <a:r>
              <a:rPr lang="hr-HR" altLang="sr-Latn-RS" sz="1400" dirty="0" smtClean="0">
                <a:latin typeface="Georgia" panose="02040502050405020303" pitchFamily="18" charset="0"/>
              </a:rPr>
              <a:t>	- </a:t>
            </a:r>
            <a:r>
              <a:rPr lang="hr-HR" altLang="sr-Latn-RS" sz="1400" dirty="0">
                <a:latin typeface="Georgia" panose="02040502050405020303" pitchFamily="18" charset="0"/>
              </a:rPr>
              <a:t>strpljenje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				</a:t>
            </a:r>
            <a:r>
              <a:rPr lang="hr-HR" altLang="sr-Latn-RS" sz="1400" dirty="0" smtClean="0">
                <a:latin typeface="Georgia" panose="02040502050405020303" pitchFamily="18" charset="0"/>
              </a:rPr>
              <a:t>	- </a:t>
            </a:r>
            <a:r>
              <a:rPr lang="hr-HR" altLang="sr-Latn-RS" sz="1400" dirty="0">
                <a:latin typeface="Georgia" panose="02040502050405020303" pitchFamily="18" charset="0"/>
              </a:rPr>
              <a:t>aktivno slušanje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				</a:t>
            </a:r>
            <a:r>
              <a:rPr lang="hr-HR" altLang="sr-Latn-RS" sz="1400" dirty="0" smtClean="0">
                <a:latin typeface="Georgia" panose="02040502050405020303" pitchFamily="18" charset="0"/>
              </a:rPr>
              <a:t>	- </a:t>
            </a:r>
            <a:r>
              <a:rPr lang="hr-HR" altLang="sr-Latn-RS" sz="1400" dirty="0">
                <a:latin typeface="Georgia" panose="02040502050405020303" pitchFamily="18" charset="0"/>
              </a:rPr>
              <a:t>vještina postavljanja pitanja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				</a:t>
            </a:r>
            <a:r>
              <a:rPr lang="hr-HR" altLang="sr-Latn-RS" sz="1400" dirty="0" smtClean="0">
                <a:latin typeface="Georgia" panose="02040502050405020303" pitchFamily="18" charset="0"/>
              </a:rPr>
              <a:t>	- </a:t>
            </a:r>
            <a:r>
              <a:rPr lang="hr-HR" altLang="sr-Latn-RS" sz="1400" dirty="0">
                <a:latin typeface="Georgia" panose="02040502050405020303" pitchFamily="18" charset="0"/>
              </a:rPr>
              <a:t>izostanak kritiziranja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					 </a:t>
            </a:r>
          </a:p>
          <a:p>
            <a:endParaRPr lang="hr-HR" sz="14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18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152" y="3274729"/>
            <a:ext cx="3923050" cy="2208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072" y="5482846"/>
            <a:ext cx="114935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212" y="5521196"/>
            <a:ext cx="1379538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873" y="5482846"/>
            <a:ext cx="1271588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007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648"/>
            <a:ext cx="8229600" cy="560990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Projekt Društva za psihološku pomoć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505" y="1417638"/>
            <a:ext cx="8494295" cy="4708525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CILJEVI</a:t>
            </a:r>
            <a:r>
              <a:rPr lang="hr-HR" sz="1400" dirty="0">
                <a:solidFill>
                  <a:srgbClr val="002060"/>
                </a:solidFill>
                <a:latin typeface="Georgia" panose="02040502050405020303" pitchFamily="18" charset="0"/>
              </a:rPr>
              <a:t>: 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osnažiti školsko stručno osoblje u području stručne pomoći podrške učiteljima i nastavnicima,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jačati kompetencije za ranu identifikaciju ranjivih osoba,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pomoći nastavnicima i stručnim suradnicima u pružanju pomoći u procesu integracije,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naučiti kako reagirati u stresnim situacijama,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pomoći prepoznati traumatiziranog učenika.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Radionice i predavanja – Split, Rijeka, Osijek, Zagreb (2016./2017.)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trajanje treninga: 4 dana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stručni suradnici, psiholozi, pedagozi, 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        učitelji, razrednici, socijalni pedagozi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2 modula x 2 dana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8 sati dnevno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razmak između modula između 6 i 8 tjedana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treneri: stručnjaci koji su završili edukacije za pružanje savjetodavne podrške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Zadatak psihosocijalnih intervencija u radu s traumatiziranim osobama je </a:t>
            </a:r>
            <a:r>
              <a:rPr lang="hr-HR" sz="1400" i="1" dirty="0">
                <a:latin typeface="Georgia" panose="02040502050405020303" pitchFamily="18" charset="0"/>
              </a:rPr>
              <a:t>„podržati proces ozdravljenja uklanjajući prepreke koje mogu dovesti do dugoročnih štetnih posljedica izazvanih </a:t>
            </a:r>
            <a:r>
              <a:rPr lang="hr-HR" sz="1400" i="1" dirty="0" err="1">
                <a:latin typeface="Georgia" panose="02040502050405020303" pitchFamily="18" charset="0"/>
              </a:rPr>
              <a:t>traumatizacijom</a:t>
            </a:r>
            <a:r>
              <a:rPr lang="hr-HR" sz="1400" i="1" dirty="0">
                <a:latin typeface="Georgia" panose="02040502050405020303" pitchFamily="18" charset="0"/>
              </a:rPr>
              <a:t>” </a:t>
            </a:r>
            <a:r>
              <a:rPr lang="hr-HR" sz="1400" dirty="0">
                <a:latin typeface="Georgia" panose="02040502050405020303" pitchFamily="18" charset="0"/>
              </a:rPr>
              <a:t>(Lalić Novak i Kraljević, 2014: 109).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19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329" y="3596261"/>
            <a:ext cx="4062777" cy="20563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8472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18" y="840508"/>
            <a:ext cx="8428182" cy="577129"/>
          </a:xfrm>
        </p:spPr>
        <p:txBody>
          <a:bodyPr/>
          <a:lstStyle/>
          <a:p>
            <a:r>
              <a:rPr lang="hr-HR" sz="20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„Balkanska ruta”</a:t>
            </a:r>
            <a:endParaRPr lang="hr-HR" sz="2000" b="1" dirty="0">
              <a:solidFill>
                <a:srgbClr val="00206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68" y="1403926"/>
            <a:ext cx="8711213" cy="49031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50798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6648"/>
            <a:ext cx="8229600" cy="560990"/>
          </a:xfrm>
        </p:spPr>
        <p:txBody>
          <a:bodyPr/>
          <a:lstStyle/>
          <a:p>
            <a:r>
              <a:rPr lang="hr-HR" altLang="sr-Latn-RS" sz="2200" b="1" dirty="0">
                <a:solidFill>
                  <a:srgbClr val="002060"/>
                </a:solidFill>
                <a:latin typeface="Georgia" panose="02040502050405020303" pitchFamily="18" charset="0"/>
              </a:rPr>
              <a:t>EU okruženje</a:t>
            </a:r>
            <a:endParaRPr lang="hr-HR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31" y="1417638"/>
            <a:ext cx="8874492" cy="504031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b="1" dirty="0">
                <a:latin typeface="Georgia" panose="02040502050405020303" pitchFamily="18" charset="0"/>
              </a:rPr>
              <a:t>Njemačka: </a:t>
            </a:r>
            <a:r>
              <a:rPr lang="hr-HR" sz="1400" dirty="0">
                <a:latin typeface="Georgia" panose="02040502050405020303" pitchFamily="18" charset="0"/>
              </a:rPr>
              <a:t>„obrazovna segregacija”, djeca idu u različite škole, manje grupe, dodatna i dopunska nastava do 12 sati njemačkog jezika tjedno.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b="1" dirty="0">
                <a:latin typeface="Georgia" panose="02040502050405020303" pitchFamily="18" charset="0"/>
              </a:rPr>
              <a:t>Belgija: </a:t>
            </a:r>
            <a:r>
              <a:rPr lang="hr-HR" sz="1400" dirty="0">
                <a:latin typeface="Georgia" panose="02040502050405020303" pitchFamily="18" charset="0"/>
              </a:rPr>
              <a:t>grupe od 10 učenika, 3 dodatna sata učenja jezika zemlje primateljice.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b="1" dirty="0">
                <a:latin typeface="Georgia" panose="02040502050405020303" pitchFamily="18" charset="0"/>
              </a:rPr>
              <a:t>Luksemburg</a:t>
            </a:r>
            <a:r>
              <a:rPr lang="hr-HR" sz="1400" dirty="0">
                <a:latin typeface="Georgia" panose="02040502050405020303" pitchFamily="18" charset="0"/>
              </a:rPr>
              <a:t>: grupe od 10 učenika, 3 dodatna sata učenja jezika zemlje primateljice.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b="1" dirty="0">
                <a:latin typeface="Georgia" panose="02040502050405020303" pitchFamily="18" charset="0"/>
              </a:rPr>
              <a:t>Rumunjska: </a:t>
            </a:r>
            <a:r>
              <a:rPr lang="hr-HR" sz="1400" dirty="0">
                <a:latin typeface="Georgia" panose="02040502050405020303" pitchFamily="18" charset="0"/>
              </a:rPr>
              <a:t>škole nisu pripremljene za specifične potrebe azilanata.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b="1" dirty="0">
                <a:latin typeface="Georgia" panose="02040502050405020303" pitchFamily="18" charset="0"/>
              </a:rPr>
              <a:t>Nizozemska:</a:t>
            </a:r>
            <a:r>
              <a:rPr lang="hr-HR" sz="1400" dirty="0">
                <a:latin typeface="Georgia" panose="02040502050405020303" pitchFamily="18" charset="0"/>
              </a:rPr>
              <a:t> posebni razredni odjeli, 1 do 2 godine uče jezik primateljice u fondu od 6 sati tjedno</a:t>
            </a:r>
            <a:r>
              <a:rPr lang="hr-HR" sz="1400" dirty="0" smtClean="0">
                <a:latin typeface="Georgia" panose="02040502050405020303" pitchFamily="18" charset="0"/>
              </a:rPr>
              <a:t>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b="1" dirty="0" smtClean="0">
                <a:latin typeface="Georgia" panose="02040502050405020303" pitchFamily="18" charset="0"/>
              </a:rPr>
              <a:t>Češka:</a:t>
            </a:r>
            <a:r>
              <a:rPr lang="hr-HR" sz="1400" dirty="0" smtClean="0">
                <a:latin typeface="Georgia" panose="02040502050405020303" pitchFamily="18" charset="0"/>
              </a:rPr>
              <a:t> 400 sati učenja jezika – učenje o kulturi i demokraciji, obvezno obrazovanje za djecu, tečajevi…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68580" indent="0" algn="just">
              <a:buFontTx/>
              <a:buNone/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Ostali modeli učenja jezika zemlje primateljice:</a:t>
            </a:r>
          </a:p>
          <a:p>
            <a:pPr marL="68580" indent="0" algn="just">
              <a:buFontTx/>
              <a:buNone/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b="1" dirty="0">
                <a:latin typeface="Georgia" panose="02040502050405020303" pitchFamily="18" charset="0"/>
              </a:rPr>
              <a:t>BiH: </a:t>
            </a:r>
            <a:r>
              <a:rPr lang="hr-HR" sz="1400" dirty="0">
                <a:latin typeface="Georgia" panose="02040502050405020303" pitchFamily="18" charset="0"/>
              </a:rPr>
              <a:t>prihvatni centri </a:t>
            </a:r>
            <a:r>
              <a:rPr lang="hr-HR" sz="1400" dirty="0" err="1">
                <a:latin typeface="Georgia" panose="02040502050405020303" pitchFamily="18" charset="0"/>
              </a:rPr>
              <a:t>Salakovac</a:t>
            </a:r>
            <a:r>
              <a:rPr lang="hr-HR" sz="1400" dirty="0">
                <a:latin typeface="Georgia" panose="02040502050405020303" pitchFamily="18" charset="0"/>
              </a:rPr>
              <a:t> (Blizina Bosanskog Petrovca), Rakovica (blizina Mostara), </a:t>
            </a:r>
            <a:r>
              <a:rPr lang="hr-HR" sz="1400" dirty="0" err="1">
                <a:latin typeface="Georgia" panose="02040502050405020303" pitchFamily="18" charset="0"/>
              </a:rPr>
              <a:t>Delijaš</a:t>
            </a:r>
            <a:r>
              <a:rPr lang="hr-HR" sz="1400" dirty="0">
                <a:latin typeface="Georgia" panose="02040502050405020303" pitchFamily="18" charset="0"/>
              </a:rPr>
              <a:t> (blizina Sarajeva). </a:t>
            </a:r>
          </a:p>
          <a:p>
            <a:pPr marL="341313" indent="0" algn="just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Snose troškove prijevoza do škole, knjige i školski pribor osigurava nevladin sektor ili Centar za     socijalni rad.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b="1" dirty="0">
                <a:latin typeface="Georgia" panose="02040502050405020303" pitchFamily="18" charset="0"/>
              </a:rPr>
              <a:t>Makedonija: </a:t>
            </a:r>
            <a:r>
              <a:rPr lang="hr-HR" sz="1400" dirty="0">
                <a:latin typeface="Georgia" panose="02040502050405020303" pitchFamily="18" charset="0"/>
              </a:rPr>
              <a:t>osigurano osnovno i srednje obrazovanje i tečajevi, model dopunske nastave izvan školskog sustava na temelju propisa bilateralnih sporazuma, ali bez financiranja i nadzora zemlje primateljice.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dirty="0">
                <a:latin typeface="Georgia" panose="02040502050405020303" pitchFamily="18" charset="0"/>
              </a:rPr>
              <a:t>osiguran besplatni prijevoz, financijska pomoć, stipendije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dirty="0">
                <a:latin typeface="Georgia" panose="02040502050405020303" pitchFamily="18" charset="0"/>
              </a:rPr>
              <a:t>model dopunske nastave ugrađena u školski sustav ili učenje jezika subotom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dirty="0">
                <a:latin typeface="Georgia" panose="02040502050405020303" pitchFamily="18" charset="0"/>
              </a:rPr>
              <a:t>financiranje zemlje </a:t>
            </a:r>
            <a:r>
              <a:rPr lang="hr-HR" sz="1400" dirty="0" smtClean="0">
                <a:latin typeface="Georgia" panose="02040502050405020303" pitchFamily="18" charset="0"/>
              </a:rPr>
              <a:t>primateljice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dirty="0" smtClean="0">
                <a:latin typeface="Georgia" panose="02040502050405020303" pitchFamily="18" charset="0"/>
              </a:rPr>
              <a:t>Europski socijalni </a:t>
            </a:r>
            <a:r>
              <a:rPr lang="hr-HR" sz="1400" dirty="0">
                <a:latin typeface="Georgia" panose="02040502050405020303" pitchFamily="18" charset="0"/>
              </a:rPr>
              <a:t>f</a:t>
            </a:r>
            <a:r>
              <a:rPr lang="hr-HR" sz="1400" dirty="0" smtClean="0">
                <a:latin typeface="Georgia" panose="02040502050405020303" pitchFamily="18" charset="0"/>
              </a:rPr>
              <a:t>ond (ESF), UNHCR, Europski fond za azil, migracije i integracije (AMIF), Europski strukturni i investicijski fondovi (ESIF</a:t>
            </a:r>
            <a:r>
              <a:rPr lang="hr-HR" sz="1400" dirty="0" smtClean="0">
                <a:latin typeface="Georgia" panose="02040502050405020303" pitchFamily="18" charset="0"/>
              </a:rPr>
              <a:t>)</a:t>
            </a: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20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91606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79" y="875899"/>
            <a:ext cx="8542421" cy="541738"/>
          </a:xfrm>
        </p:spPr>
        <p:txBody>
          <a:bodyPr/>
          <a:lstStyle/>
          <a:p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Primjeri iz prakse RH</a:t>
            </a:r>
            <a:b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1600" b="1" dirty="0">
                <a:solidFill>
                  <a:srgbClr val="002060"/>
                </a:solidFill>
                <a:latin typeface="Georgia" panose="02040502050405020303" pitchFamily="18" charset="0"/>
              </a:rPr>
              <a:t>Ustanove za obrazovanje odraslih koje su provodile programe za učenje hrvatskog jezika u 2015. i 2016. godini</a:t>
            </a:r>
            <a:endParaRPr lang="hr-HR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65684"/>
            <a:ext cx="8229600" cy="396047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r>
              <a:rPr lang="hr-HR" sz="1400" dirty="0">
                <a:latin typeface="Georgia" panose="02040502050405020303" pitchFamily="18" charset="0"/>
              </a:rPr>
              <a:t>Ustanove koje provode program učenja hrvatskoga jezika, povijesti i kulture za azilante i strance pod supsidijarnom zaštitom radi uključivanja u hrvatsko društvo (ukupno 34 polaznika):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lvl="1">
              <a:buFontTx/>
              <a:buChar char="-"/>
              <a:defRPr/>
            </a:pPr>
            <a:r>
              <a:rPr lang="hr-HR" sz="1400" b="1" i="1" dirty="0">
                <a:latin typeface="Georgia" panose="02040502050405020303" pitchFamily="18" charset="0"/>
              </a:rPr>
              <a:t>Zagreb</a:t>
            </a:r>
            <a:r>
              <a:rPr lang="hr-HR" sz="1400" i="1" dirty="0">
                <a:latin typeface="Georgia" panose="02040502050405020303" pitchFamily="18" charset="0"/>
              </a:rPr>
              <a:t>: Svijet jezika – ustanova za obrazovanje odraslih – 20 polaznika, </a:t>
            </a:r>
          </a:p>
          <a:p>
            <a:pPr lvl="1">
              <a:buFontTx/>
              <a:buChar char="-"/>
              <a:defRPr/>
            </a:pPr>
            <a:r>
              <a:rPr lang="hr-HR" sz="1400" b="1" i="1" dirty="0">
                <a:latin typeface="Georgia" panose="02040502050405020303" pitchFamily="18" charset="0"/>
              </a:rPr>
              <a:t>Velika Gorica</a:t>
            </a:r>
            <a:r>
              <a:rPr lang="hr-HR" sz="1400" i="1" dirty="0">
                <a:latin typeface="Georgia" panose="02040502050405020303" pitchFamily="18" charset="0"/>
              </a:rPr>
              <a:t>: Pučko otvoreno učilište Velika Gorica – 4 polaznika, </a:t>
            </a:r>
          </a:p>
          <a:p>
            <a:pPr lvl="1">
              <a:buFontTx/>
              <a:buChar char="-"/>
              <a:defRPr/>
            </a:pPr>
            <a:r>
              <a:rPr lang="hr-HR" sz="1400" b="1" i="1" dirty="0">
                <a:latin typeface="Georgia" panose="02040502050405020303" pitchFamily="18" charset="0"/>
              </a:rPr>
              <a:t>Kutina</a:t>
            </a:r>
            <a:r>
              <a:rPr lang="hr-HR" sz="1400" i="1" dirty="0">
                <a:latin typeface="Georgia" panose="02040502050405020303" pitchFamily="18" charset="0"/>
              </a:rPr>
              <a:t>: Pučko otvoreno učilište Kutina – 4 polaznika, </a:t>
            </a:r>
          </a:p>
          <a:p>
            <a:pPr lvl="1">
              <a:buFontTx/>
              <a:buChar char="-"/>
              <a:defRPr/>
            </a:pPr>
            <a:r>
              <a:rPr lang="hr-HR" sz="1400" b="1" i="1" dirty="0">
                <a:latin typeface="Georgia" panose="02040502050405020303" pitchFamily="18" charset="0"/>
              </a:rPr>
              <a:t>Pula</a:t>
            </a:r>
            <a:r>
              <a:rPr lang="hr-HR" sz="1400" i="1" dirty="0">
                <a:latin typeface="Georgia" panose="02040502050405020303" pitchFamily="18" charset="0"/>
              </a:rPr>
              <a:t>: Industrijsko-obrtnička škola Pula – 2 polaznika, </a:t>
            </a:r>
          </a:p>
          <a:p>
            <a:pPr lvl="1">
              <a:buFontTx/>
              <a:buChar char="-"/>
              <a:defRPr/>
            </a:pPr>
            <a:r>
              <a:rPr lang="hr-HR" sz="1400" b="1" i="1" dirty="0">
                <a:latin typeface="Georgia" panose="02040502050405020303" pitchFamily="18" charset="0"/>
              </a:rPr>
              <a:t>Poreč</a:t>
            </a:r>
            <a:r>
              <a:rPr lang="hr-HR" sz="1400" i="1" dirty="0">
                <a:latin typeface="Georgia" panose="02040502050405020303" pitchFamily="18" charset="0"/>
              </a:rPr>
              <a:t>: Pučko otvoreno učilište Poreč – 2 polaznika,</a:t>
            </a:r>
          </a:p>
          <a:p>
            <a:pPr lvl="1">
              <a:buFontTx/>
              <a:buChar char="-"/>
              <a:defRPr/>
            </a:pPr>
            <a:r>
              <a:rPr lang="hr-HR" sz="1400" b="1" i="1" dirty="0">
                <a:latin typeface="Georgia" panose="02040502050405020303" pitchFamily="18" charset="0"/>
              </a:rPr>
              <a:t>Split</a:t>
            </a:r>
            <a:r>
              <a:rPr lang="hr-HR" sz="1400" i="1" dirty="0">
                <a:latin typeface="Georgia" panose="02040502050405020303" pitchFamily="18" charset="0"/>
              </a:rPr>
              <a:t>: Škola za dizajn, grafiku i održivu gradnju – 2 polaznika.</a:t>
            </a:r>
          </a:p>
          <a:p>
            <a:pPr marL="320040" lvl="1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dirty="0">
                <a:latin typeface="Georgia" panose="02040502050405020303" pitchFamily="18" charset="0"/>
              </a:rPr>
              <a:t>Program hrvatskog jezika, povijesti i kulture sastoji se od osam nastavnih cjelina koje je potrebno obraditi. Provodi se u trajanju od 280 nastavnih sati, a </a:t>
            </a:r>
            <a:r>
              <a:rPr lang="hr-HR" sz="1400" dirty="0" smtClean="0">
                <a:latin typeface="Georgia" panose="02040502050405020303" pitchFamily="18" charset="0"/>
              </a:rPr>
              <a:t>Ministarstvo znanosti i obrazovanja </a:t>
            </a:r>
            <a:r>
              <a:rPr lang="hr-HR" sz="1400" dirty="0">
                <a:latin typeface="Georgia" panose="02040502050405020303" pitchFamily="18" charset="0"/>
              </a:rPr>
              <a:t>snosi troškove pohađanja obveznog dijela programa hrvatskog jezika, povijesti i kulture u trajanju od 70 nastavnih sati (NN 154/14.).</a:t>
            </a: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21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1584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2807"/>
            <a:ext cx="8229600" cy="1143000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Obrazovanje odraslih radi uključivanja u hrvatsko društvo</a:t>
            </a:r>
            <a: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</a:rPr>
              <a:t/>
            </a:r>
            <a:br>
              <a:rPr lang="hr-HR" altLang="sr-Latn-RS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dirty="0">
                <a:latin typeface="Georgia" panose="02040502050405020303" pitchFamily="18" charset="0"/>
              </a:rPr>
              <a:t>2012. godine 13, 47 % državljana zemalja „trećeg svijeta” bilo je slabo obrazovano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dirty="0">
                <a:latin typeface="Georgia" panose="02040502050405020303" pitchFamily="18" charset="0"/>
              </a:rPr>
              <a:t>važnost priznavanja profesionalnih kvalifikacija – cjeloživotno učenje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dirty="0">
                <a:latin typeface="Georgia" panose="02040502050405020303" pitchFamily="18" charset="0"/>
              </a:rPr>
              <a:t>važnost priznavanja ishoda neformalnog i </a:t>
            </a:r>
            <a:r>
              <a:rPr lang="hr-HR" sz="1400" dirty="0" err="1">
                <a:latin typeface="Georgia" panose="02040502050405020303" pitchFamily="18" charset="0"/>
              </a:rPr>
              <a:t>informalnog</a:t>
            </a:r>
            <a:r>
              <a:rPr lang="hr-HR" sz="1400" dirty="0">
                <a:latin typeface="Georgia" panose="02040502050405020303" pitchFamily="18" charset="0"/>
              </a:rPr>
              <a:t> učenja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hr-HR" sz="1400" dirty="0">
                <a:latin typeface="Georgia" panose="02040502050405020303" pitchFamily="18" charset="0"/>
              </a:rPr>
              <a:t>važnost provjeravanja i priznavanja vještina i socijalnih kompetencija bez obzira gdje i kako su stečene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Poboljšanje pismenosti povećanjem ponude odraslima u sljedećim područjima: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razvoj digitalne pismenosti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ekonomske i financijske pismenosti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učenje za zdrav život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svjesnost o potrošačima i medijima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civilna, kulturalna i politička pismenost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zavičajna svjesnost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Integracija kroz zapošljavanje prepoznavanjem kvalifikacija i vještina usvojenih u inozemstvu.</a:t>
            </a:r>
          </a:p>
          <a:p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22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8006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87655"/>
            <a:ext cx="8229600" cy="329982"/>
          </a:xfrm>
        </p:spPr>
        <p:txBody>
          <a:bodyPr/>
          <a:lstStyle/>
          <a:p>
            <a: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Interaktivne aktivnosti</a:t>
            </a:r>
            <a:b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1800" b="1" dirty="0">
                <a:solidFill>
                  <a:srgbClr val="002060"/>
                </a:solidFill>
                <a:latin typeface="Georgia" panose="02040502050405020303" pitchFamily="18" charset="0"/>
              </a:rPr>
              <a:t>- umjetnički izričaj/osjetilna integracija</a:t>
            </a:r>
            <a:endParaRPr lang="hr-HR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8144" y="2281382"/>
            <a:ext cx="7938655" cy="384478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glazbom 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plesom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sportom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tradicijom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predstaviti tradicionalne plesove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napraviti zajedničke glazbene točke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organizirati razne priredbe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interaktivne aktivnosti: priče, igre, glazba, ples</a:t>
            </a:r>
          </a:p>
          <a:p>
            <a:pPr>
              <a:buFontTx/>
              <a:buChar char="-"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udruživanje i povezivanje unutar zajednice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promicanje kreativnog izražavanja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● otklon traume, stresa, tjeskobe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23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846" y="2669309"/>
            <a:ext cx="3872408" cy="2865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5237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2901"/>
            <a:ext cx="8229600" cy="464736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Glazbene i plesne radionice u funkciji potpune </a:t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integracije učenika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57667"/>
            <a:ext cx="8686800" cy="5063808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CILJEVI: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uključiti sve učenike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poboljšati odnos između učenika različitih nacionalnosti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poboljšati europsku dimenziju obrazovanja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omogućiti potpunu integraciju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povećati kulturnu svijest baštine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jačanje i izgradnja jezične kompetencije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uključiti učenike i roditelje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poticati motoričke sposobnosti, </a:t>
            </a:r>
            <a:endParaRPr lang="hr-HR" sz="1400" dirty="0" smtClean="0">
              <a:latin typeface="Georgia" panose="02040502050405020303" pitchFamily="18" charset="0"/>
            </a:endParaRPr>
          </a:p>
          <a:p>
            <a:pPr marL="0" indent="0">
              <a:buNone/>
              <a:defRPr/>
            </a:pPr>
            <a:r>
              <a:rPr lang="hr-HR" sz="1400" dirty="0" smtClean="0">
                <a:latin typeface="Georgia" panose="02040502050405020303" pitchFamily="18" charset="0"/>
              </a:rPr>
              <a:t>        komunikaciju </a:t>
            </a:r>
            <a:r>
              <a:rPr lang="hr-HR" sz="1400" dirty="0">
                <a:latin typeface="Georgia" panose="02040502050405020303" pitchFamily="18" charset="0"/>
              </a:rPr>
              <a:t>i socijalizaciju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poticati aktivno slušanje, rad u timu, disciplinu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24</a:t>
            </a:fld>
            <a:endParaRPr lang="hr-HR" alt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92"/>
          <a:stretch/>
        </p:blipFill>
        <p:spPr>
          <a:xfrm>
            <a:off x="4343400" y="2849960"/>
            <a:ext cx="4377449" cy="26792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2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2152"/>
            <a:ext cx="8229600" cy="445486"/>
          </a:xfrm>
        </p:spPr>
        <p:txBody>
          <a:bodyPr/>
          <a:lstStyle/>
          <a:p>
            <a:r>
              <a:rPr lang="sr-Latn-RS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Pripremna nastava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63749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400" b="1" dirty="0">
                <a:latin typeface="Georgia" panose="02040502050405020303" pitchFamily="18" charset="0"/>
              </a:rPr>
              <a:t>ZAGREB</a:t>
            </a:r>
            <a:r>
              <a:rPr lang="hr-HR" sz="1400" dirty="0">
                <a:latin typeface="Georgia" panose="02040502050405020303" pitchFamily="18" charset="0"/>
              </a:rPr>
              <a:t>							</a:t>
            </a:r>
            <a:r>
              <a:rPr lang="hr-HR" sz="1400" b="1" dirty="0">
                <a:latin typeface="Georgia" panose="02040502050405020303" pitchFamily="18" charset="0"/>
              </a:rPr>
              <a:t>SPLIT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O. Š. Ivana Gundulića				 		O. Š. Brda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O. Š. Frana Krste Frankopana					O. Š. Lučac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O. Š. Gustava Krkleca						O. Š. Meje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O. Š. Augusta Šenoe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O. Š. </a:t>
            </a:r>
            <a:r>
              <a:rPr lang="hr-HR" sz="1400" dirty="0" err="1">
                <a:latin typeface="Georgia" panose="02040502050405020303" pitchFamily="18" charset="0"/>
              </a:rPr>
              <a:t>Tituša</a:t>
            </a:r>
            <a:r>
              <a:rPr lang="hr-HR" sz="1400" dirty="0">
                <a:latin typeface="Georgia" panose="02040502050405020303" pitchFamily="18" charset="0"/>
              </a:rPr>
              <a:t> Brezovačkog				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b="1" dirty="0">
                <a:latin typeface="Georgia" panose="02040502050405020303" pitchFamily="18" charset="0"/>
              </a:rPr>
              <a:t>KUTINA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O. Š. Mate Lovraka					XVIII. Gimnazija 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O. Š. Zvonimira Franka				IV. Gimnazija</a:t>
            </a: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O. Š. Vladimira </a:t>
            </a:r>
            <a:r>
              <a:rPr lang="hr-HR" sz="1400" dirty="0" err="1">
                <a:latin typeface="Georgia" panose="02040502050405020303" pitchFamily="18" charset="0"/>
              </a:rPr>
              <a:t>Vidrića</a:t>
            </a: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O. Š. Stjepana </a:t>
            </a:r>
            <a:r>
              <a:rPr lang="hr-HR" sz="1400" dirty="0" err="1">
                <a:latin typeface="Georgia" panose="02040502050405020303" pitchFamily="18" charset="0"/>
              </a:rPr>
              <a:t>Kefelje</a:t>
            </a: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25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3004" y="1764148"/>
            <a:ext cx="3637589" cy="272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4460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503237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Preporuke i smjernice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1048"/>
            <a:ext cx="8229600" cy="4355115"/>
          </a:xfrm>
        </p:spPr>
        <p:txBody>
          <a:bodyPr/>
          <a:lstStyle/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država primarno ima odgovornost za uspostavu politika integracije: potrebna cjelovita strategija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regionalna i lokalna vlast trebaju biti uključene svojim kompetencijama: potreban akcijski i operativni </a:t>
            </a:r>
            <a:r>
              <a:rPr lang="hr-HR" sz="1400" dirty="0" smtClean="0">
                <a:latin typeface="Georgia" panose="02040502050405020303" pitchFamily="18" charset="0"/>
              </a:rPr>
              <a:t>plan</a:t>
            </a:r>
          </a:p>
          <a:p>
            <a:pPr>
              <a:buFontTx/>
              <a:buChar char="-"/>
              <a:defRPr/>
            </a:pPr>
            <a:r>
              <a:rPr lang="hr-HR" sz="1400" dirty="0" smtClean="0">
                <a:latin typeface="Georgia" panose="02040502050405020303" pitchFamily="18" charset="0"/>
              </a:rPr>
              <a:t>uključiti lokalnu samoupravu u sve faze</a:t>
            </a: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sinergija i partnerstvo sa svim nevladinim organizacijama, HCK, UNHCR, UNICEF, udruge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nevladine organizacije i lokalna vlast imaju važnu ulogu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razviti programe za poučavanje jezika zemlje primateljice na svim </a:t>
            </a:r>
            <a:r>
              <a:rPr lang="hr-HR" sz="1400" dirty="0" smtClean="0">
                <a:latin typeface="Georgia" panose="02040502050405020303" pitchFamily="18" charset="0"/>
              </a:rPr>
              <a:t>razinama, naglasiti važnost učenja jezika</a:t>
            </a: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programi moraju biti: provedivi i održivi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eliminirati sve prepreke i sve vrste diskriminacija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Kreiranje socijalnih aktivnosti fokusirane su na: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AutoNum type="alphaLcParenR"/>
              <a:defRPr/>
            </a:pPr>
            <a:r>
              <a:rPr lang="hr-HR" sz="1400" dirty="0" err="1" smtClean="0">
                <a:latin typeface="Georgia" panose="02040502050405020303" pitchFamily="18" charset="0"/>
              </a:rPr>
              <a:t>multikulturalni</a:t>
            </a: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AutoNum type="alphaLcParenR"/>
              <a:defRPr/>
            </a:pPr>
            <a:r>
              <a:rPr lang="hr-HR" sz="1400" dirty="0">
                <a:latin typeface="Georgia" panose="02040502050405020303" pitchFamily="18" charset="0"/>
              </a:rPr>
              <a:t>višejezični</a:t>
            </a:r>
          </a:p>
          <a:p>
            <a:pPr>
              <a:buFontTx/>
              <a:buAutoNum type="alphaLcParenR"/>
              <a:defRPr/>
            </a:pPr>
            <a:r>
              <a:rPr lang="hr-HR" sz="1400" dirty="0">
                <a:latin typeface="Georgia" panose="02040502050405020303" pitchFamily="18" charset="0"/>
              </a:rPr>
              <a:t>međureligijski aspekt</a:t>
            </a:r>
          </a:p>
          <a:p>
            <a:pPr>
              <a:buFontTx/>
              <a:buAutoNum type="alphaLcParenR"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 algn="ctr">
              <a:buFontTx/>
              <a:buNone/>
              <a:defRPr/>
            </a:pPr>
            <a:r>
              <a:rPr lang="hr-HR" sz="1400" b="1" dirty="0">
                <a:solidFill>
                  <a:srgbClr val="FF0000"/>
                </a:solidFill>
                <a:latin typeface="Georgia" panose="02040502050405020303" pitchFamily="18" charset="0"/>
              </a:rPr>
              <a:t>Umjetnost + kultura + glazba = instrumenti spajanja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80950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85524"/>
            <a:ext cx="7859027" cy="532114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Jeste li znali?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DA SU IZBJEGLICE BILI: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Albert Einstein</a:t>
            </a:r>
          </a:p>
          <a:p>
            <a:pPr>
              <a:buFontTx/>
              <a:buChar char="-"/>
              <a:defRPr/>
            </a:pPr>
            <a:r>
              <a:rPr lang="hr-HR" sz="1400" dirty="0" err="1">
                <a:latin typeface="Georgia" panose="02040502050405020303" pitchFamily="18" charset="0"/>
              </a:rPr>
              <a:t>Marlene</a:t>
            </a:r>
            <a:r>
              <a:rPr lang="hr-HR" sz="1400" dirty="0">
                <a:latin typeface="Georgia" panose="02040502050405020303" pitchFamily="18" charset="0"/>
              </a:rPr>
              <a:t> </a:t>
            </a:r>
            <a:r>
              <a:rPr lang="hr-HR" sz="1400" dirty="0" err="1">
                <a:latin typeface="Georgia" panose="02040502050405020303" pitchFamily="18" charset="0"/>
              </a:rPr>
              <a:t>Dietrich</a:t>
            </a: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 err="1">
                <a:latin typeface="Georgia" panose="02040502050405020303" pitchFamily="18" charset="0"/>
              </a:rPr>
              <a:t>Madaleine</a:t>
            </a:r>
            <a:r>
              <a:rPr lang="hr-HR" sz="1400" dirty="0">
                <a:latin typeface="Georgia" panose="02040502050405020303" pitchFamily="18" charset="0"/>
              </a:rPr>
              <a:t> Albright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George </a:t>
            </a:r>
            <a:r>
              <a:rPr lang="hr-HR" sz="1400" dirty="0" err="1">
                <a:latin typeface="Georgia" panose="02040502050405020303" pitchFamily="18" charset="0"/>
              </a:rPr>
              <a:t>Soros</a:t>
            </a:r>
            <a:endParaRPr lang="hr-HR" sz="1400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 err="1">
                <a:latin typeface="Georgia" panose="02040502050405020303" pitchFamily="18" charset="0"/>
              </a:rPr>
              <a:t>Sigmund</a:t>
            </a:r>
            <a:r>
              <a:rPr lang="hr-HR" sz="1400" dirty="0">
                <a:latin typeface="Georgia" panose="02040502050405020303" pitchFamily="18" charset="0"/>
              </a:rPr>
              <a:t> Freud</a:t>
            </a:r>
          </a:p>
          <a:p>
            <a:pPr>
              <a:buFontTx/>
              <a:buChar char="-"/>
              <a:defRPr/>
            </a:pPr>
            <a:r>
              <a:rPr lang="hr-HR" sz="1400" dirty="0" err="1">
                <a:latin typeface="Georgia" panose="02040502050405020303" pitchFamily="18" charset="0"/>
              </a:rPr>
              <a:t>Isabel</a:t>
            </a:r>
            <a:r>
              <a:rPr lang="hr-HR" sz="1400" dirty="0">
                <a:latin typeface="Georgia" panose="02040502050405020303" pitchFamily="18" charset="0"/>
              </a:rPr>
              <a:t> </a:t>
            </a:r>
            <a:r>
              <a:rPr lang="hr-HR" sz="1400" dirty="0" err="1">
                <a:latin typeface="Georgia" panose="02040502050405020303" pitchFamily="18" charset="0"/>
              </a:rPr>
              <a:t>Allende</a:t>
            </a: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„Previše često na izbjeglice se gleda kao na teret.„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dirty="0">
                <a:latin typeface="Georgia" panose="02040502050405020303" pitchFamily="18" charset="0"/>
              </a:rPr>
              <a:t>„Iznad svega moramo znati da je u našem rastuće povezanom svijetu investiranje u njihovu budućnost investicija i u našu također.” </a:t>
            </a:r>
          </a:p>
          <a:p>
            <a:pPr marL="0" indent="0" algn="r">
              <a:buFontTx/>
              <a:buNone/>
              <a:defRPr/>
            </a:pPr>
            <a:r>
              <a:rPr lang="hr-HR" sz="1400" i="1" dirty="0" err="1">
                <a:latin typeface="Georgia" panose="02040502050405020303" pitchFamily="18" charset="0"/>
              </a:rPr>
              <a:t>Khaled</a:t>
            </a:r>
            <a:r>
              <a:rPr lang="hr-HR" sz="1400" i="1" dirty="0">
                <a:latin typeface="Georgia" panose="02040502050405020303" pitchFamily="18" charset="0"/>
              </a:rPr>
              <a:t> </a:t>
            </a:r>
            <a:r>
              <a:rPr lang="hr-HR" sz="1400" i="1" dirty="0" err="1">
                <a:latin typeface="Georgia" panose="02040502050405020303" pitchFamily="18" charset="0"/>
              </a:rPr>
              <a:t>Hosseini</a:t>
            </a:r>
            <a:r>
              <a:rPr lang="hr-HR" sz="1400" i="1" dirty="0">
                <a:latin typeface="Georgia" panose="02040502050405020303" pitchFamily="18" charset="0"/>
              </a:rPr>
              <a:t>, afganistanski pisac i liječnik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27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20" y="1600200"/>
            <a:ext cx="5774780" cy="3248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93097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hr-HR" altLang="sr-Latn-RS" sz="1600" i="1" dirty="0" smtClean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600" i="1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600" i="1" dirty="0" smtClean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600" i="1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600" i="1" dirty="0" smtClean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600" i="1" dirty="0">
                <a:latin typeface="Georgia" panose="02040502050405020303" pitchFamily="18" charset="0"/>
              </a:rPr>
              <a:t>	</a:t>
            </a:r>
            <a:r>
              <a:rPr lang="hr-HR" altLang="sr-Latn-RS" sz="1600" i="1" dirty="0" smtClean="0">
                <a:latin typeface="Georgia" panose="02040502050405020303" pitchFamily="18" charset="0"/>
              </a:rPr>
              <a:t>				</a:t>
            </a:r>
            <a:r>
              <a:rPr lang="hr-HR" altLang="sr-Latn-RS" sz="1800" i="1" dirty="0" smtClean="0">
                <a:latin typeface="Georgia" panose="02040502050405020303" pitchFamily="18" charset="0"/>
              </a:rPr>
              <a:t>Adresa </a:t>
            </a:r>
            <a:r>
              <a:rPr lang="hr-HR" altLang="sr-Latn-RS" sz="1800" i="1" dirty="0">
                <a:latin typeface="Georgia" panose="02040502050405020303" pitchFamily="18" charset="0"/>
              </a:rPr>
              <a:t>e-pošte:</a:t>
            </a:r>
          </a:p>
          <a:p>
            <a:pPr marL="0" indent="0">
              <a:buFontTx/>
              <a:buNone/>
            </a:pPr>
            <a:r>
              <a:rPr lang="hr-HR" altLang="sr-Latn-RS" sz="1800" dirty="0">
                <a:latin typeface="Georgia" panose="02040502050405020303" pitchFamily="18" charset="0"/>
              </a:rPr>
              <a:t>			</a:t>
            </a:r>
          </a:p>
          <a:p>
            <a:pPr marL="0" indent="0">
              <a:buFontTx/>
              <a:buNone/>
            </a:pPr>
            <a:r>
              <a:rPr lang="hr-HR" altLang="sr-Latn-RS" sz="1800" dirty="0">
                <a:latin typeface="Georgia" panose="02040502050405020303" pitchFamily="18" charset="0"/>
              </a:rPr>
              <a:t>			</a:t>
            </a:r>
            <a:r>
              <a:rPr lang="hr-HR" altLang="sr-Latn-RS" sz="1800" dirty="0" smtClean="0">
                <a:latin typeface="Georgia" panose="02040502050405020303" pitchFamily="18" charset="0"/>
              </a:rPr>
              <a:t>		vera.sutalo@mzos.hr</a:t>
            </a:r>
            <a:endParaRPr lang="hr-HR" altLang="sr-Latn-RS" sz="18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28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7" y="2379818"/>
            <a:ext cx="3312183" cy="2480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8892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fld id="{2F955621-ED75-413A-97C3-F3C9E50319C5}" type="slidenum">
              <a:rPr lang="hr-HR" altLang="en-US">
                <a:solidFill>
                  <a:schemeClr val="accent2"/>
                </a:solidFill>
                <a:latin typeface="Book Antiqua" panose="02040602050305030304" pitchFamily="18" charset="0"/>
              </a:rPr>
              <a:pPr eaLnBrk="1" hangingPunct="1"/>
              <a:t>3</a:t>
            </a:fld>
            <a:endParaRPr lang="hr-HR" altLang="en-US">
              <a:solidFill>
                <a:schemeClr val="accent2"/>
              </a:solidFill>
              <a:latin typeface="Book Antiqua" panose="02040602050305030304" pitchFamily="18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85524"/>
            <a:ext cx="8540750" cy="5143801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hr-H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Percepcija azilantske politike </a:t>
            </a:r>
            <a:br>
              <a:rPr lang="hr-HR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- medijski i politički diskurs –</a:t>
            </a:r>
            <a:endParaRPr lang="sr-Latn-RS" sz="2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Istraživanja „Fonda za mir”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MIGRACIJE neće nikada biti zaustavljene, samo će mijenjati ustaljene „rute”</a:t>
            </a:r>
            <a:endParaRPr lang="hr-HR" sz="1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39 zemalja svijeta – iznimno nestabilnih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30 zemalja svijeta – alarmantno nestabilnih (Afganistan, Somalija, Sudan, Južni Sudan, Čad, Irak, Sirija, Zimbabve, Kongo, Srednjoafrička Republika…)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17, 2 % ukupnog svjetskog stanovništva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1, 2 milijarda stanovnika – </a:t>
            </a:r>
            <a:r>
              <a:rPr lang="hr-HR" sz="1400" dirty="0" smtClean="0">
                <a:latin typeface="Georgia" panose="02040502050405020303" pitchFamily="18" charset="0"/>
              </a:rPr>
              <a:t>migranti </a:t>
            </a:r>
            <a:r>
              <a:rPr lang="hr-HR" sz="1400" dirty="0">
                <a:latin typeface="Georgia" panose="02040502050405020303" pitchFamily="18" charset="0"/>
              </a:rPr>
              <a:t>/ izbjeglice / azilanti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Generatori prisilnih migracija: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politička, društvena, ekonomska nestabilnost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represivni aparat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građanski ratovi, politički režimi, siromaštvo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Razlozi prijašnjih migracija:</a:t>
            </a:r>
          </a:p>
          <a:p>
            <a:pPr marL="0" indent="0">
              <a:spcBef>
                <a:spcPts val="0"/>
              </a:spcBef>
              <a:buFontTx/>
              <a:buNone/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zaposlenje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istraživački rad</a:t>
            </a:r>
          </a:p>
          <a:p>
            <a:pPr>
              <a:spcBef>
                <a:spcPts val="0"/>
              </a:spcBef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spajanje obitelji</a:t>
            </a:r>
          </a:p>
          <a:p>
            <a:pPr eaLnBrk="1" hangingPunct="1">
              <a:defRPr/>
            </a:pPr>
            <a:endParaRPr lang="sr-Latn-RS" sz="1400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sp>
        <p:nvSpPr>
          <p:cNvPr id="3076" name="Text Box 8"/>
          <p:cNvSpPr txBox="1">
            <a:spLocks noChangeArrowheads="1"/>
          </p:cNvSpPr>
          <p:nvPr/>
        </p:nvSpPr>
        <p:spPr bwMode="auto">
          <a:xfrm>
            <a:off x="8045450" y="37941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sr-Latn-RS" altLang="en-US" sz="2000">
              <a:solidFill>
                <a:srgbClr val="EAEAEA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43" y="3272580"/>
            <a:ext cx="3176757" cy="3317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1894"/>
            <a:ext cx="8229600" cy="695743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Percepcija azilantske politike </a:t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- medijski i politički diskurs –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2547"/>
            <a:ext cx="8229600" cy="439361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- 2012. godine 10 % populacije Europske unije činili su migranti, a od toga su 33,5 milijuna bili državljani tzv. „zemalja trećeg svijeta”.</a:t>
            </a:r>
          </a:p>
          <a:p>
            <a:pPr marL="0" indent="0"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- Europska migracijska kriza 2015. godine – migracije iz afričkih i azijskih zemalja prema državama Europske unije.</a:t>
            </a:r>
          </a:p>
          <a:p>
            <a:pPr marL="0" indent="0"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- Od početka migracijske krize na područje Republike Hrvatske ušlo je više od 850 000 migranata.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4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786" y="3623528"/>
            <a:ext cx="4654192" cy="3097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3726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399"/>
            <a:ext cx="8229600" cy="464736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Negativna intoniranost članaka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922"/>
            <a:ext cx="4057048" cy="4403241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● PRILIKE ●</a:t>
            </a:r>
          </a:p>
          <a:p>
            <a:pPr marL="0" indent="0">
              <a:buFontTx/>
              <a:buNone/>
              <a:defRPr/>
            </a:pPr>
            <a:endParaRPr lang="hr-HR" sz="1400" b="1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Europi nedostaju mladi ljudi</a:t>
            </a:r>
          </a:p>
          <a:p>
            <a:pPr>
              <a:buFontTx/>
              <a:buChar char="-"/>
              <a:defRPr/>
            </a:pPr>
            <a:r>
              <a:rPr lang="hr-HR" sz="1400" dirty="0" smtClean="0">
                <a:latin typeface="Georgia" panose="02040502050405020303" pitchFamily="18" charset="0"/>
              </a:rPr>
              <a:t>poboljšanje demografske slike</a:t>
            </a:r>
          </a:p>
          <a:p>
            <a:pPr>
              <a:buFontTx/>
              <a:buChar char="-"/>
              <a:defRPr/>
            </a:pPr>
            <a:r>
              <a:rPr lang="hr-HR" sz="1400" dirty="0" err="1" smtClean="0">
                <a:latin typeface="Georgia" panose="02040502050405020303" pitchFamily="18" charset="0"/>
              </a:rPr>
              <a:t>inkluzija</a:t>
            </a:r>
            <a:r>
              <a:rPr lang="hr-HR" sz="1400" dirty="0" smtClean="0">
                <a:latin typeface="Georgia" panose="02040502050405020303" pitchFamily="18" charset="0"/>
              </a:rPr>
              <a:t> </a:t>
            </a:r>
            <a:r>
              <a:rPr lang="hr-HR" sz="1400" dirty="0">
                <a:latin typeface="Georgia" panose="02040502050405020303" pitchFamily="18" charset="0"/>
              </a:rPr>
              <a:t>u gospodarski i kulturni život RH</a:t>
            </a:r>
          </a:p>
          <a:p>
            <a:pPr marL="0" indent="0">
              <a:buFontTx/>
              <a:buNone/>
              <a:defRPr/>
            </a:pPr>
            <a:endParaRPr lang="hr-HR" sz="1400" b="1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FontTx/>
              <a:buNone/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● SNAGA ●</a:t>
            </a:r>
          </a:p>
          <a:p>
            <a:pPr marL="0" indent="0">
              <a:buFontTx/>
              <a:buNone/>
              <a:defRPr/>
            </a:pPr>
            <a:endParaRPr lang="hr-HR" sz="1400" b="1" dirty="0">
              <a:latin typeface="Georgia" panose="02040502050405020303" pitchFamily="18" charset="0"/>
            </a:endParaRP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potencijal mlade radne snage</a:t>
            </a:r>
          </a:p>
          <a:p>
            <a:pPr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dolazak stranih djelatnika u RH</a:t>
            </a:r>
          </a:p>
          <a:p>
            <a:pPr marL="0" indent="0">
              <a:buFontTx/>
              <a:buNone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hr-HR" sz="1400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5</a:t>
            </a:fld>
            <a:endParaRPr lang="hr-HR" altLang="sr-Latn-RS"/>
          </a:p>
        </p:txBody>
      </p:sp>
      <p:sp>
        <p:nvSpPr>
          <p:cNvPr id="5" name="TextBox 4"/>
          <p:cNvSpPr txBox="1"/>
          <p:nvPr/>
        </p:nvSpPr>
        <p:spPr>
          <a:xfrm>
            <a:off x="4764505" y="1876926"/>
            <a:ext cx="3922295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● PRIJETNJE ●</a:t>
            </a:r>
          </a:p>
          <a:p>
            <a:pPr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izbjeglice su teret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socioekonomska i sociokulturna prijetnja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sigurnosna prijetnja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prenositelji „egzotičnih” bolesti (malarija, virus zapadnog Nila, ptičja gripa…)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zaraze, epidemije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povećanje kriminala, terorizam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ugroza lokalnih zajednica</a:t>
            </a:r>
          </a:p>
          <a:p>
            <a:pPr marL="285750" indent="-285750">
              <a:buFontTx/>
              <a:buChar char="-"/>
              <a:defRPr/>
            </a:pPr>
            <a:endParaRPr lang="hr-HR" sz="1400" dirty="0">
              <a:latin typeface="Georgia" panose="02040502050405020303" pitchFamily="18" charset="0"/>
            </a:endParaRPr>
          </a:p>
          <a:p>
            <a:pPr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defRPr/>
            </a:pPr>
            <a:endParaRPr lang="hr-HR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>
              <a:defRPr/>
            </a:pPr>
            <a:r>
              <a:rPr lang="hr-HR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● SLABOSTI ●</a:t>
            </a:r>
          </a:p>
          <a:p>
            <a:pPr>
              <a:defRPr/>
            </a:pPr>
            <a:endParaRPr lang="hr-HR" sz="1400" b="1" dirty="0">
              <a:latin typeface="Georgia" panose="02040502050405020303" pitchFamily="18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strah od konkurencije na tržištu rada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zatvorenost prema kulturnoj različitosti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negativni, diskriminatorni stavovi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moralna panika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neinformiranost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negativna intoniranost članaka</a:t>
            </a:r>
          </a:p>
          <a:p>
            <a:pPr marL="285750" indent="-285750">
              <a:buFontTx/>
              <a:buChar char="-"/>
              <a:defRPr/>
            </a:pPr>
            <a:r>
              <a:rPr lang="hr-HR" sz="1400" dirty="0">
                <a:latin typeface="Georgia" panose="02040502050405020303" pitchFamily="18" charset="0"/>
              </a:rPr>
              <a:t>stigmatizacija azilanata</a:t>
            </a:r>
          </a:p>
          <a:p>
            <a:pPr>
              <a:defRPr/>
            </a:pPr>
            <a:endParaRPr lang="hr-HR" sz="1400" dirty="0">
              <a:latin typeface="Georgia" panose="020405020504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61293"/>
            <a:ext cx="4046835" cy="214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4143"/>
            <a:ext cx="8229600" cy="753494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„Humani rizik”</a:t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„Ne u mom dvorištu”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Danas su to izbjeglice, jučer smo govorili o ekonomskim migrantima. S njima stižu i njihovi različiti običaji, drukčija kultura rada i nove ekonomske zakonitost.” </a:t>
            </a:r>
            <a:r>
              <a:rPr lang="hr-HR" altLang="sr-Latn-RS" sz="1400" dirty="0">
                <a:latin typeface="Georgia" panose="02040502050405020303" pitchFamily="18" charset="0"/>
              </a:rPr>
              <a:t>(</a:t>
            </a:r>
            <a:r>
              <a:rPr lang="hr-HR" altLang="sr-Latn-RS" sz="1400" dirty="0" err="1">
                <a:latin typeface="Georgia" panose="02040502050405020303" pitchFamily="18" charset="0"/>
              </a:rPr>
              <a:t>Forbes</a:t>
            </a:r>
            <a:r>
              <a:rPr lang="hr-HR" altLang="sr-Latn-RS" sz="1400" dirty="0">
                <a:latin typeface="Georgia" panose="02040502050405020303" pitchFamily="18" charset="0"/>
              </a:rPr>
              <a:t>)</a:t>
            </a:r>
          </a:p>
          <a:p>
            <a:pPr marL="0" indent="0" algn="just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 algn="just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„Nije u pitanju samo fizička oštećenost škole, nego i očaj generacije školske djece koja ne vide ništa drugo osim urušavanja njihovih nada i budućnosti.” </a:t>
            </a:r>
            <a:r>
              <a:rPr lang="hr-HR" altLang="sr-Latn-RS" sz="1400" dirty="0">
                <a:latin typeface="Georgia" panose="02040502050405020303" pitchFamily="18" charset="0"/>
              </a:rPr>
              <a:t>(Deutsche </a:t>
            </a:r>
            <a:r>
              <a:rPr lang="hr-HR" altLang="sr-Latn-RS" sz="1400" dirty="0" err="1">
                <a:latin typeface="Georgia" panose="02040502050405020303" pitchFamily="18" charset="0"/>
              </a:rPr>
              <a:t>Welle</a:t>
            </a:r>
            <a:r>
              <a:rPr lang="hr-HR" altLang="sr-Latn-RS" sz="1400" dirty="0">
                <a:latin typeface="Georgia" panose="02040502050405020303" pitchFamily="18" charset="0"/>
              </a:rPr>
              <a:t>)</a:t>
            </a:r>
          </a:p>
          <a:p>
            <a:pPr marL="0" indent="0" algn="just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 algn="just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„Dotok velikog vala novih izbjeglica je izazov, ali isto tako i potencijal.” </a:t>
            </a:r>
            <a:r>
              <a:rPr lang="hr-HR" altLang="sr-Latn-RS" sz="1400" dirty="0">
                <a:latin typeface="Georgia" panose="02040502050405020303" pitchFamily="18" charset="0"/>
              </a:rPr>
              <a:t>(</a:t>
            </a:r>
            <a:r>
              <a:rPr lang="hr-HR" altLang="sr-Latn-RS" sz="1400" dirty="0" err="1">
                <a:latin typeface="Georgia" panose="02040502050405020303" pitchFamily="18" charset="0"/>
              </a:rPr>
              <a:t>Stefan</a:t>
            </a:r>
            <a:r>
              <a:rPr lang="hr-HR" altLang="sr-Latn-RS" sz="1400" dirty="0">
                <a:latin typeface="Georgia" panose="02040502050405020303" pitchFamily="18" charset="0"/>
              </a:rPr>
              <a:t> </a:t>
            </a:r>
            <a:r>
              <a:rPr lang="hr-HR" altLang="sr-Latn-RS" sz="1400" dirty="0" err="1">
                <a:latin typeface="Georgia" panose="02040502050405020303" pitchFamily="18" charset="0"/>
              </a:rPr>
              <a:t>Löfven</a:t>
            </a:r>
            <a:r>
              <a:rPr lang="hr-HR" altLang="sr-Latn-RS" sz="1400" dirty="0">
                <a:latin typeface="Georgia" panose="02040502050405020303" pitchFamily="18" charset="0"/>
              </a:rPr>
              <a:t>, švedski premijer)</a:t>
            </a:r>
          </a:p>
          <a:p>
            <a:pPr marL="0" indent="0" algn="just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 algn="just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„Dodatna je imigracija stoga jedini europski spas pred nadolazećom fiskalnom katastrofom.” (</a:t>
            </a:r>
            <a:r>
              <a:rPr lang="hr-HR" altLang="sr-Latn-RS" sz="1400" i="1" dirty="0" err="1">
                <a:latin typeface="Georgia" panose="02040502050405020303" pitchFamily="18" charset="0"/>
              </a:rPr>
              <a:t>Leonid</a:t>
            </a:r>
            <a:r>
              <a:rPr lang="hr-HR" altLang="sr-Latn-RS" sz="1400" i="1" dirty="0">
                <a:latin typeface="Georgia" panose="02040502050405020303" pitchFamily="18" charset="0"/>
              </a:rPr>
              <a:t> </a:t>
            </a:r>
            <a:r>
              <a:rPr lang="hr-HR" altLang="sr-Latn-RS" sz="1400" i="1" dirty="0" err="1">
                <a:latin typeface="Georgia" panose="02040502050405020303" pitchFamily="18" charset="0"/>
              </a:rPr>
              <a:t>Bershidsky</a:t>
            </a:r>
            <a:r>
              <a:rPr lang="hr-HR" altLang="sr-Latn-RS" sz="1400" i="1" dirty="0">
                <a:latin typeface="Georgia" panose="02040502050405020303" pitchFamily="18" charset="0"/>
              </a:rPr>
              <a:t>, </a:t>
            </a:r>
            <a:r>
              <a:rPr lang="hr-HR" altLang="sr-Latn-RS" sz="1400" dirty="0">
                <a:latin typeface="Georgia" panose="02040502050405020303" pitchFamily="18" charset="0"/>
              </a:rPr>
              <a:t>kolumnist </a:t>
            </a:r>
            <a:r>
              <a:rPr lang="hr-HR" altLang="sr-Latn-RS" sz="1400" dirty="0" err="1">
                <a:latin typeface="Georgia" panose="02040502050405020303" pitchFamily="18" charset="0"/>
              </a:rPr>
              <a:t>Bloomberga</a:t>
            </a:r>
            <a:r>
              <a:rPr lang="hr-HR" altLang="sr-Latn-RS" sz="1400" dirty="0">
                <a:latin typeface="Georgia" panose="02040502050405020303" pitchFamily="18" charset="0"/>
              </a:rPr>
              <a:t>)</a:t>
            </a:r>
          </a:p>
          <a:p>
            <a:pPr marL="0" indent="0" algn="just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 algn="just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„Ne postoji način da se organski poveća populacija EU za dodatna 42 milijuna ljudi do 2020. godine, a kamoli za 257 milijuna do 2060. godine kako bi se riješio problem mirovina.” (Forbes.hr)</a:t>
            </a:r>
          </a:p>
          <a:p>
            <a:pPr marL="0" indent="0" algn="just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 algn="just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„Slobodni protok ljudi koristi svjetskoj ekonomiji.” </a:t>
            </a:r>
            <a:r>
              <a:rPr lang="hr-HR" altLang="sr-Latn-RS" sz="1400" dirty="0">
                <a:latin typeface="Georgia" panose="02040502050405020303" pitchFamily="18" charset="0"/>
              </a:rPr>
              <a:t>(Tihana Marković, Centar za poduzetništvo Osijek)</a:t>
            </a: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 algn="just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 algn="just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„Slobodno kretanje ljudi jedan je od stupova međunarodne politike utemeljene na »zdravoj ekonomiji«.” </a:t>
            </a:r>
            <a:r>
              <a:rPr lang="hr-HR" altLang="sr-Latn-RS" sz="1400" dirty="0">
                <a:latin typeface="Georgia" panose="02040502050405020303" pitchFamily="18" charset="0"/>
              </a:rPr>
              <a:t>(Tihana Marković, Centar za poduzetništvo Osijek)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6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0619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1145"/>
            <a:ext cx="8229600" cy="676492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Sustav azila u Republici Hrvatskoj</a:t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Pravno uređenje zaštite tražitelja azila 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503" y="1925053"/>
            <a:ext cx="8571297" cy="420111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- </a:t>
            </a:r>
            <a:r>
              <a:rPr lang="hr-HR" altLang="sr-Latn-RS" sz="1400" i="1" dirty="0">
                <a:latin typeface="Georgia" panose="02040502050405020303" pitchFamily="18" charset="0"/>
              </a:rPr>
              <a:t>Ustav Republike Hrvatske </a:t>
            </a:r>
            <a:r>
              <a:rPr lang="hr-HR" altLang="sr-Latn-RS" sz="1400" dirty="0">
                <a:latin typeface="Georgia" panose="02040502050405020303" pitchFamily="18" charset="0"/>
              </a:rPr>
              <a:t>(NN 56/90., 135/97., 113/00., 28/01., 76/10. i 5/14. )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</a:rPr>
              <a:t>-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 1991. god. </a:t>
            </a:r>
            <a:r>
              <a:rPr lang="hr-HR" altLang="sr-Latn-RS" sz="1400" dirty="0">
                <a:latin typeface="Georgia" panose="02040502050405020303" pitchFamily="18" charset="0"/>
              </a:rPr>
              <a:t>– započeo sustav zaštite izbjeglica temeljem </a:t>
            </a:r>
          </a:p>
          <a:p>
            <a:pPr marL="0" indent="0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Zakona o kretanju i boravku stranaca</a:t>
            </a:r>
            <a:r>
              <a:rPr lang="hr-HR" altLang="sr-Latn-RS" sz="1400" dirty="0">
                <a:latin typeface="Georgia" panose="02040502050405020303" pitchFamily="18" charset="0"/>
              </a:rPr>
              <a:t> (NN </a:t>
            </a:r>
            <a:r>
              <a:rPr lang="en-GB" altLang="sr-Latn-RS" sz="1400" dirty="0">
                <a:latin typeface="Georgia" panose="02040502050405020303" pitchFamily="18" charset="0"/>
              </a:rPr>
              <a:t>53/91</a:t>
            </a:r>
            <a:r>
              <a:rPr lang="hr-HR" altLang="sr-Latn-RS" sz="1400" dirty="0">
                <a:latin typeface="Georgia" panose="02040502050405020303" pitchFamily="18" charset="0"/>
              </a:rPr>
              <a:t>.</a:t>
            </a:r>
            <a:r>
              <a:rPr lang="en-GB" altLang="sr-Latn-RS" sz="1400" dirty="0">
                <a:latin typeface="Georgia" panose="02040502050405020303" pitchFamily="18" charset="0"/>
              </a:rPr>
              <a:t>, 26/93</a:t>
            </a:r>
            <a:r>
              <a:rPr lang="hr-HR" altLang="sr-Latn-RS" sz="1400" dirty="0">
                <a:latin typeface="Georgia" panose="02040502050405020303" pitchFamily="18" charset="0"/>
              </a:rPr>
              <a:t>.</a:t>
            </a:r>
            <a:r>
              <a:rPr lang="en-GB" altLang="sr-Latn-RS" sz="1400" dirty="0">
                <a:latin typeface="Georgia" panose="02040502050405020303" pitchFamily="18" charset="0"/>
              </a:rPr>
              <a:t>, 29/94</a:t>
            </a:r>
            <a:r>
              <a:rPr lang="hr-HR" altLang="sr-Latn-RS" sz="1400" dirty="0">
                <a:latin typeface="Georgia" panose="02040502050405020303" pitchFamily="18" charset="0"/>
              </a:rPr>
              <a:t>.)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solidFill>
                  <a:srgbClr val="002060"/>
                </a:solidFill>
                <a:latin typeface="Georgia" panose="02040502050405020303" pitchFamily="18" charset="0"/>
              </a:rPr>
              <a:t>-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 1997. god. </a:t>
            </a:r>
            <a:r>
              <a:rPr lang="hr-HR" altLang="sr-Latn-RS" sz="1400" dirty="0">
                <a:latin typeface="Georgia" panose="02040502050405020303" pitchFamily="18" charset="0"/>
              </a:rPr>
              <a:t>– registriran prvi zahtjev za azil – „mandatni status” UNHCR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-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 1.7.2004. god</a:t>
            </a:r>
            <a:r>
              <a:rPr lang="hr-HR" altLang="sr-Latn-RS" sz="1400" b="1" dirty="0">
                <a:latin typeface="Georgia" panose="02040502050405020303" pitchFamily="18" charset="0"/>
              </a:rPr>
              <a:t>. </a:t>
            </a:r>
            <a:r>
              <a:rPr lang="hr-HR" altLang="sr-Latn-RS" sz="1400" dirty="0">
                <a:latin typeface="Georgia" panose="02040502050405020303" pitchFamily="18" charset="0"/>
              </a:rPr>
              <a:t>– stupio na snagu prvi Zakon o azilu 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(NN 79/07., 88/10., 143/13.).</a:t>
            </a:r>
          </a:p>
          <a:p>
            <a:pPr marL="0" indent="0"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Zakon o odgoju i obrazovanju u osnovnoj i srednjoj školi, čl. 43. i 46.</a:t>
            </a:r>
          </a:p>
          <a:p>
            <a:pPr marL="0" indent="0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Odluka o elementima i kriterijima za izbor kandidata za upis u srednje škole.</a:t>
            </a:r>
          </a:p>
          <a:p>
            <a:pPr marL="0" indent="0">
              <a:buFontTx/>
              <a:buNone/>
            </a:pPr>
            <a:endParaRPr lang="hr-HR" altLang="sr-Latn-R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b="1" dirty="0" smtClean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SVRHA </a:t>
            </a:r>
            <a:r>
              <a:rPr lang="hr-HR" altLang="sr-Latn-RS" sz="1400" b="1" dirty="0">
                <a:solidFill>
                  <a:srgbClr val="002060"/>
                </a:solidFill>
                <a:latin typeface="Georgia" panose="02040502050405020303" pitchFamily="18" charset="0"/>
              </a:rPr>
              <a:t>ZAKONA: </a:t>
            </a:r>
            <a:r>
              <a:rPr lang="hr-HR" altLang="sr-Latn-RS" sz="1400" dirty="0">
                <a:latin typeface="Georgia" panose="02040502050405020303" pitchFamily="18" charset="0"/>
              </a:rPr>
              <a:t>	 – razvijanje sustava zaštite izbjeglica, 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		 – prilagođavanje hrvatskoga zakonodavstva instrumentima međunarodnog 		    	     izbjegličkog i humanitarnog prava.</a:t>
            </a:r>
          </a:p>
          <a:p>
            <a:pPr marL="0" indent="0">
              <a:buNone/>
            </a:pPr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7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8644" y="2130976"/>
            <a:ext cx="2725148" cy="362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7398"/>
            <a:ext cx="8229600" cy="580240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Azilantski put</a:t>
            </a:r>
            <a:endParaRPr lang="hr-HR" sz="20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35013" y="1386153"/>
            <a:ext cx="1908213" cy="127417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8</a:t>
            </a:fld>
            <a:endParaRPr lang="hr-HR" altLang="sr-Latn-R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0713" y="2373761"/>
            <a:ext cx="4623082" cy="42159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1305" y="5256480"/>
            <a:ext cx="2598822" cy="14649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23750" y="2692705"/>
            <a:ext cx="29164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1200" dirty="0">
                <a:latin typeface="Georgia" panose="02040502050405020303" pitchFamily="18" charset="0"/>
              </a:rPr>
              <a:t>MUP odlučuje o zahtjevu azilanta (priznavanje ili oduzimanje azila). Postupak traje do 6 mjeseci. Priznati status azilantu osigurava: nužni smještaj, nužna sredstva za uzdržavanje, zdravstvenu zaštitu, pravo na obrazovanje, pravo na zapošljavanje</a:t>
            </a:r>
            <a:endParaRPr lang="hr-HR" sz="1200" dirty="0"/>
          </a:p>
        </p:txBody>
      </p:sp>
      <p:sp>
        <p:nvSpPr>
          <p:cNvPr id="10" name="Rectangle 9"/>
          <p:cNvSpPr/>
          <p:nvPr/>
        </p:nvSpPr>
        <p:spPr>
          <a:xfrm>
            <a:off x="250539" y="4656315"/>
            <a:ext cx="19587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1200" dirty="0">
                <a:latin typeface="Georgia" panose="02040502050405020303" pitchFamily="18" charset="0"/>
              </a:rPr>
              <a:t>Azilant podnosi zahtjev policijskoj postaji koji se upisuje u MUP-u, zatim se izdaje potvrda da je azil zatražen i upućuje se u prihvatilište.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72989" y="5455264"/>
            <a:ext cx="2671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1200" dirty="0">
                <a:latin typeface="Georgia" panose="02040502050405020303" pitchFamily="18" charset="0"/>
              </a:rPr>
              <a:t>Azilant se smješta u prihvatilište ili centar za strance do okončanja postupka (Kutina, Slavonski Brod, Ježevo, Zagreb…)</a:t>
            </a:r>
          </a:p>
          <a:p>
            <a:r>
              <a:rPr lang="hr-HR" altLang="sr-Latn-RS" sz="1200" dirty="0">
                <a:latin typeface="Georgia" panose="02040502050405020303" pitchFamily="18" charset="0"/>
              </a:rPr>
              <a:t>te se upućuje na prvi liječnički pregled.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57898" y="2596418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1200" dirty="0">
                <a:latin typeface="Georgia" panose="02040502050405020303" pitchFamily="18" charset="0"/>
              </a:rPr>
              <a:t>Azilant se uključuje u hrvatsko društvo učenjem hrvatskog jezika.</a:t>
            </a:r>
            <a:endParaRPr lang="hr-HR" altLang="sr-Latn-RS" sz="1200" dirty="0"/>
          </a:p>
        </p:txBody>
      </p:sp>
    </p:spTree>
    <p:extLst>
      <p:ext uri="{BB962C8B-B14F-4D97-AF65-F5344CB8AC3E}">
        <p14:creationId xmlns:p14="http://schemas.microsoft.com/office/powerpoint/2010/main" val="17202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0"/>
            <a:ext cx="8229600" cy="686118"/>
          </a:xfrm>
        </p:spPr>
        <p:txBody>
          <a:bodyPr/>
          <a:lstStyle/>
          <a:p>
            <a: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  <a:t>Pravo na školovanje</a:t>
            </a:r>
            <a:br>
              <a:rPr lang="hr-HR" altLang="sr-Latn-RS" sz="2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hr-HR" altLang="sr-Latn-RS" sz="2000" dirty="0">
                <a:solidFill>
                  <a:srgbClr val="002060"/>
                </a:solidFill>
                <a:latin typeface="Georgia" panose="02040502050405020303" pitchFamily="18" charset="0"/>
              </a:rPr>
              <a:t>Europska kvalifikacijska direktiva</a:t>
            </a: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629" y="2358189"/>
            <a:ext cx="8523171" cy="4235116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Konvencija UN-a o pravima djeteta		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Konvencija o statusu izbjeglica			</a:t>
            </a: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● Europski migracijski program</a:t>
            </a:r>
          </a:p>
          <a:p>
            <a:pPr marL="0" indent="0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endParaRPr lang="hr-HR" altLang="sr-Latn-RS" sz="1400" i="1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„…djeca ne smiju trpjeti diskriminaciju „neovisno o boji kože, spolu, jeziku, vjeri, političkom ili drugom mišljenju, nacionalnom, etničkom ili društvenom podrijetlu, vlasništvu, teškoćama u razvoju, rođenju ili drugom statusu djeteta, njegovih roditelja ili zakonskih skrbnika” (</a:t>
            </a:r>
            <a:r>
              <a:rPr lang="hr-HR" altLang="sr-Latn-RS" sz="1400" dirty="0">
                <a:latin typeface="Georgia" panose="02040502050405020303" pitchFamily="18" charset="0"/>
              </a:rPr>
              <a:t>Radina, 2008: 237).</a:t>
            </a:r>
          </a:p>
          <a:p>
            <a:pPr marL="0" indent="0">
              <a:buFontTx/>
              <a:buNone/>
            </a:pPr>
            <a:endParaRPr lang="hr-HR" altLang="sr-Latn-RS" sz="1400" dirty="0">
              <a:latin typeface="Georgia" panose="02040502050405020303" pitchFamily="18" charset="0"/>
            </a:endParaRPr>
          </a:p>
          <a:p>
            <a:pPr marL="0" indent="0">
              <a:buFontTx/>
              <a:buNone/>
            </a:pPr>
            <a:r>
              <a:rPr lang="hr-HR" altLang="sr-Latn-RS" sz="1400" dirty="0">
                <a:latin typeface="Georgia" panose="02040502050405020303" pitchFamily="18" charset="0"/>
              </a:rPr>
              <a:t>„</a:t>
            </a:r>
            <a:r>
              <a:rPr lang="hr-HR" altLang="sr-Latn-RS" sz="1400" i="1" dirty="0">
                <a:latin typeface="Georgia" panose="02040502050405020303" pitchFamily="18" charset="0"/>
              </a:rPr>
              <a:t>Osigurati svima obvezno i besplatno osnovno obrazovanje, poticati razvoj različitih oblika srednjoškolskog obrazovanja, učiniti više i visoko obrazovanje dostupnim svima na temelju sposobnosti</a:t>
            </a:r>
            <a:r>
              <a:rPr lang="hr-HR" altLang="sr-Latn-RS" sz="1400" dirty="0">
                <a:latin typeface="Georgia" panose="02040502050405020303" pitchFamily="18" charset="0"/>
              </a:rPr>
              <a:t>” (čl. 28. Konvencije o pravima djeteta).</a:t>
            </a:r>
          </a:p>
          <a:p>
            <a:pPr marL="0" indent="0">
              <a:buFontTx/>
              <a:buNone/>
            </a:pPr>
            <a:r>
              <a:rPr lang="hr-HR" altLang="sr-Latn-RS" sz="1400" i="1" dirty="0">
                <a:latin typeface="Georgia" panose="02040502050405020303" pitchFamily="18" charset="0"/>
              </a:rPr>
              <a:t>			</a:t>
            </a:r>
          </a:p>
          <a:p>
            <a:endParaRPr lang="hr-HR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51C637-B37B-46A9-A5A3-428CB0EC33C3}" type="slidenum">
              <a:rPr lang="hr-HR" altLang="sr-Latn-RS" smtClean="0"/>
              <a:pPr/>
              <a:t>9</a:t>
            </a:fld>
            <a:endParaRPr lang="hr-HR" alt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591" y="1699196"/>
            <a:ext cx="3650609" cy="2328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053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</TotalTime>
  <Words>2592</Words>
  <Application>Microsoft Office PowerPoint</Application>
  <PresentationFormat>On-screen Show (4:3)</PresentationFormat>
  <Paragraphs>424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Default Design</vt:lpstr>
      <vt:lpstr>PowerPoint Presentation</vt:lpstr>
      <vt:lpstr>„Balkanska ruta”</vt:lpstr>
      <vt:lpstr>PowerPoint Presentation</vt:lpstr>
      <vt:lpstr>Percepcija azilantske politike  - medijski i politički diskurs –</vt:lpstr>
      <vt:lpstr>Negativna intoniranost članaka</vt:lpstr>
      <vt:lpstr>„Humani rizik” „Ne u mom dvorištu”</vt:lpstr>
      <vt:lpstr>Sustav azila u Republici Hrvatskoj Pravno uređenje zaštite tražitelja azila </vt:lpstr>
      <vt:lpstr>Azilantski put</vt:lpstr>
      <vt:lpstr>Pravo na školovanje Europska kvalifikacijska direktiva</vt:lpstr>
      <vt:lpstr>Pravo na školovanje u RH </vt:lpstr>
      <vt:lpstr>Integracija učenjem hrvatskog jezika</vt:lpstr>
      <vt:lpstr>Pravilnik o načinu provođenja programa i provjeri znanja tražitelja azila, azilanata, stranaca pod privremenom zaštitom i stranaca pod supsidijarnom zaštitom, radi pristupa obrazovnom sustavu Republike Hrvatske (NN 89/08.) </vt:lpstr>
      <vt:lpstr>Odluka o programu hrvatskog jezika, povijesti i kulture za tražitelje azila i azilante (NN 129/09.)</vt:lpstr>
      <vt:lpstr>Odluka o programu hrvatskog jezika za pripremnu nastavu za učenike osnovne i srednje škole koji ne znaju ili nedovoljno poznaju hrvatski jezik (NN 151/11.)</vt:lpstr>
      <vt:lpstr>Pravilnik o provođenju pripremne i dopunske nastave za učenike koji ne znaju ili nedostatno znaju hrvatski jezik i nastave materinskoga jezika i kulture države podrijetla učenika (NN 15/13.)</vt:lpstr>
      <vt:lpstr>Vlada RH – Ured za ljudska prava Akcijski plan za integraciju osoba pod međunarodnom zaštitom za razdoblje od 2016. do 2018. godine </vt:lpstr>
      <vt:lpstr>Izvaninstitucionalni kapaciteti Preventivno i proaktivno djelovanje  </vt:lpstr>
      <vt:lpstr>Dvosmjerni proces: prilagodba migranata i prilagodba prihvatnog društva </vt:lpstr>
      <vt:lpstr>Projekt Društva za psihološku pomoć</vt:lpstr>
      <vt:lpstr>EU okruženje</vt:lpstr>
      <vt:lpstr>Primjeri iz prakse RH Ustanove za obrazovanje odraslih koje su provodile programe za učenje hrvatskog jezika u 2015. i 2016. godini</vt:lpstr>
      <vt:lpstr>Obrazovanje odraslih radi uključivanja u hrvatsko društvo </vt:lpstr>
      <vt:lpstr>Interaktivne aktivnosti - umjetnički izričaj/osjetilna integracija</vt:lpstr>
      <vt:lpstr>Glazbene i plesne radionice u funkciji potpune  integracije učenika</vt:lpstr>
      <vt:lpstr>Pripremna nastava</vt:lpstr>
      <vt:lpstr>Preporuke i smjernice</vt:lpstr>
      <vt:lpstr>Jeste li znali?</vt:lpstr>
      <vt:lpstr>PowerPoint Presentation</vt:lpstr>
    </vt:vector>
  </TitlesOfParts>
  <Company>MZT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Ivana Fain</dc:creator>
  <cp:lastModifiedBy>vsutalo</cp:lastModifiedBy>
  <cp:revision>45</cp:revision>
  <dcterms:created xsi:type="dcterms:W3CDTF">2004-06-15T07:55:20Z</dcterms:created>
  <dcterms:modified xsi:type="dcterms:W3CDTF">2016-11-04T14:10:16Z</dcterms:modified>
</cp:coreProperties>
</file>