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68" r:id="rId4"/>
    <p:sldId id="258" r:id="rId5"/>
    <p:sldId id="265" r:id="rId6"/>
    <p:sldId id="266" r:id="rId7"/>
    <p:sldId id="267" r:id="rId8"/>
    <p:sldId id="259" r:id="rId9"/>
    <p:sldId id="260" r:id="rId10"/>
    <p:sldId id="261" r:id="rId11"/>
    <p:sldId id="262" r:id="rId12"/>
    <p:sldId id="264"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11/3/2016</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11/3/2016</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pravosudje.h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solidFill>
                  <a:srgbClr val="002060"/>
                </a:solidFill>
                <a:effectLst>
                  <a:outerShdw blurRad="38100" dist="38100" dir="2700000" algn="tl">
                    <a:srgbClr val="000000">
                      <a:alpha val="43137"/>
                    </a:srgbClr>
                  </a:outerShdw>
                </a:effectLst>
              </a:rPr>
              <a:t>Zasnivanje radnog odnosa u školskoj ustanovi</a:t>
            </a:r>
            <a:endParaRPr lang="hr-HR" dirty="0">
              <a:solidFill>
                <a:srgbClr val="00206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hr-HR" dirty="0" smtClean="0">
                <a:solidFill>
                  <a:srgbClr val="002060"/>
                </a:solidFill>
              </a:rPr>
              <a:t>Česta pitanja u kojima su utvrđeni propusti </a:t>
            </a:r>
            <a:endParaRPr lang="hr-HR" dirty="0">
              <a:solidFill>
                <a:srgbClr val="002060"/>
              </a:solidFill>
            </a:endParaRPr>
          </a:p>
        </p:txBody>
      </p:sp>
    </p:spTree>
    <p:extLst>
      <p:ext uri="{BB962C8B-B14F-4D97-AF65-F5344CB8AC3E}">
        <p14:creationId xmlns:p14="http://schemas.microsoft.com/office/powerpoint/2010/main" val="3827971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0997"/>
          </a:xfrm>
        </p:spPr>
        <p:txBody>
          <a:bodyPr anchor="ctr">
            <a:normAutofit/>
          </a:bodyPr>
          <a:lstStyle/>
          <a:p>
            <a:pPr algn="ctr"/>
            <a:r>
              <a:rPr lang="hr-HR" altLang="sr-Latn-RS" sz="2400" b="1" dirty="0" smtClean="0">
                <a:solidFill>
                  <a:schemeClr val="tx1"/>
                </a:solidFill>
                <a:effectLst>
                  <a:outerShdw blurRad="38100" dist="38100" dir="2700000" algn="tl">
                    <a:srgbClr val="000000">
                      <a:alpha val="43137"/>
                    </a:srgbClr>
                  </a:outerShdw>
                </a:effectLst>
              </a:rPr>
              <a:t>ZAKON O ZAŠTITI VOJNIH I CIVILNIH INVALIDA RATA</a:t>
            </a:r>
            <a:endParaRPr lang="hr-HR" sz="2400"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943100"/>
            <a:ext cx="8229600" cy="4438228"/>
          </a:xfrm>
        </p:spPr>
        <p:txBody>
          <a:bodyPr>
            <a:normAutofit/>
          </a:bodyPr>
          <a:lstStyle/>
          <a:p>
            <a:r>
              <a:rPr lang="hr-HR" dirty="0" smtClean="0">
                <a:solidFill>
                  <a:schemeClr val="tx1"/>
                </a:solidFill>
              </a:rPr>
              <a:t>Članak 48. f Zakona</a:t>
            </a:r>
          </a:p>
          <a:p>
            <a:r>
              <a:rPr lang="hr-HR" dirty="0" smtClean="0">
                <a:solidFill>
                  <a:schemeClr val="tx1"/>
                </a:solidFill>
              </a:rPr>
              <a:t>Primjenjuje se tek ako se na natječaj ne javi osoba koja ostvaruje prednost prema </a:t>
            </a:r>
            <a:r>
              <a:rPr lang="en-GB" altLang="sr-Latn-RS" i="1" dirty="0">
                <a:solidFill>
                  <a:schemeClr val="tx1"/>
                </a:solidFill>
              </a:rPr>
              <a:t>Z</a:t>
            </a:r>
            <a:r>
              <a:rPr lang="hr-HR" altLang="sr-Latn-RS" i="1" dirty="0" err="1" smtClean="0">
                <a:solidFill>
                  <a:schemeClr val="tx1"/>
                </a:solidFill>
              </a:rPr>
              <a:t>akonu</a:t>
            </a:r>
            <a:r>
              <a:rPr lang="hr-HR" altLang="sr-Latn-RS" i="1" dirty="0" smtClean="0">
                <a:solidFill>
                  <a:schemeClr val="tx1"/>
                </a:solidFill>
              </a:rPr>
              <a:t> </a:t>
            </a:r>
            <a:r>
              <a:rPr lang="hr-HR" altLang="sr-Latn-RS" i="1" dirty="0">
                <a:solidFill>
                  <a:schemeClr val="tx1"/>
                </a:solidFill>
              </a:rPr>
              <a:t>o</a:t>
            </a:r>
            <a:r>
              <a:rPr lang="en-GB" altLang="sr-Latn-RS" i="1" dirty="0">
                <a:solidFill>
                  <a:schemeClr val="tx1"/>
                </a:solidFill>
              </a:rPr>
              <a:t> </a:t>
            </a:r>
            <a:r>
              <a:rPr lang="hr-HR" altLang="sr-Latn-RS" i="1" dirty="0">
                <a:solidFill>
                  <a:schemeClr val="tx1"/>
                </a:solidFill>
              </a:rPr>
              <a:t>pravima hrvatskih branitelja iz Domovinskog rata i članova njihovih </a:t>
            </a:r>
            <a:r>
              <a:rPr lang="hr-HR" altLang="sr-Latn-RS" i="1" dirty="0" smtClean="0">
                <a:solidFill>
                  <a:schemeClr val="tx1"/>
                </a:solidFill>
              </a:rPr>
              <a:t>obitelji</a:t>
            </a:r>
          </a:p>
          <a:p>
            <a:r>
              <a:rPr lang="hr-HR" dirty="0" smtClean="0">
                <a:solidFill>
                  <a:schemeClr val="tx1"/>
                </a:solidFill>
              </a:rPr>
              <a:t>Prednost se može iskoristiti samo jednokratno, osim u slučajevima zasnivanja radnog odnosa na određeno vrijeme</a:t>
            </a:r>
          </a:p>
          <a:p>
            <a:r>
              <a:rPr lang="hr-HR" dirty="0" smtClean="0">
                <a:solidFill>
                  <a:schemeClr val="tx1"/>
                </a:solidFill>
              </a:rPr>
              <a:t>Zapreka: </a:t>
            </a:r>
            <a:r>
              <a:rPr lang="hr-HR" dirty="0">
                <a:solidFill>
                  <a:schemeClr val="tx1"/>
                </a:solidFill>
              </a:rPr>
              <a:t>ne može ostvariti prednost osoba kojoj je radni odnos kod posljednjeg poslodavca prestao krivnjom </a:t>
            </a:r>
            <a:r>
              <a:rPr lang="hr-HR" dirty="0" smtClean="0">
                <a:solidFill>
                  <a:schemeClr val="tx1"/>
                </a:solidFill>
              </a:rPr>
              <a:t>radnika, otkazom radnika </a:t>
            </a:r>
            <a:r>
              <a:rPr lang="hr-HR" dirty="0">
                <a:solidFill>
                  <a:schemeClr val="tx1"/>
                </a:solidFill>
              </a:rPr>
              <a:t>ili sporazumnim raskidom ugovora o radu </a:t>
            </a:r>
          </a:p>
        </p:txBody>
      </p:sp>
    </p:spTree>
    <p:extLst>
      <p:ext uri="{BB962C8B-B14F-4D97-AF65-F5344CB8AC3E}">
        <p14:creationId xmlns:p14="http://schemas.microsoft.com/office/powerpoint/2010/main" val="421008065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hr-HR" altLang="sr-Latn-RS" sz="2400" b="1" dirty="0" smtClean="0">
                <a:solidFill>
                  <a:schemeClr val="tx1"/>
                </a:solidFill>
                <a:effectLst>
                  <a:outerShdw blurRad="38100" dist="38100" dir="2700000" algn="tl">
                    <a:srgbClr val="000000">
                      <a:alpha val="43137"/>
                    </a:srgbClr>
                  </a:outerShdw>
                </a:effectLst>
              </a:rPr>
              <a:t>ZAKON O PROFESIONALNOJ REHABILITACIJI I ZAPOŠLJAVANJU OSOBA S INVALIDITETOM</a:t>
            </a:r>
            <a:endParaRPr lang="hr-HR" sz="2400"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97280" y="1737360"/>
            <a:ext cx="10058400" cy="4131734"/>
          </a:xfrm>
        </p:spPr>
        <p:txBody>
          <a:bodyPr>
            <a:normAutofit fontScale="32500" lnSpcReduction="20000"/>
          </a:bodyPr>
          <a:lstStyle/>
          <a:p>
            <a:r>
              <a:rPr lang="hr-HR" sz="7400" dirty="0" smtClean="0">
                <a:solidFill>
                  <a:schemeClr val="tx1"/>
                </a:solidFill>
              </a:rPr>
              <a:t>Članak </a:t>
            </a:r>
            <a:r>
              <a:rPr lang="hr-HR" sz="7400" dirty="0">
                <a:solidFill>
                  <a:schemeClr val="tx1"/>
                </a:solidFill>
              </a:rPr>
              <a:t>9</a:t>
            </a:r>
            <a:r>
              <a:rPr lang="hr-HR" sz="7400" dirty="0" smtClean="0">
                <a:solidFill>
                  <a:schemeClr val="tx1"/>
                </a:solidFill>
              </a:rPr>
              <a:t>. </a:t>
            </a:r>
            <a:r>
              <a:rPr lang="hr-HR" sz="7400" i="1" dirty="0" smtClean="0">
                <a:solidFill>
                  <a:schemeClr val="tx1"/>
                </a:solidFill>
              </a:rPr>
              <a:t>Zakona</a:t>
            </a:r>
            <a:endParaRPr lang="hr-HR" sz="7400" dirty="0" smtClean="0">
              <a:solidFill>
                <a:schemeClr val="tx1"/>
              </a:solidFill>
            </a:endParaRPr>
          </a:p>
          <a:p>
            <a:r>
              <a:rPr lang="hr-HR" sz="8000" dirty="0" smtClean="0">
                <a:solidFill>
                  <a:schemeClr val="tx1"/>
                </a:solidFill>
              </a:rPr>
              <a:t>Kazna 3.000,00 do 30.000 kuna (1.000,00 do 5.000,00 za odgovornu osobu)</a:t>
            </a:r>
          </a:p>
          <a:p>
            <a:r>
              <a:rPr lang="hr-HR" sz="8000" dirty="0">
                <a:solidFill>
                  <a:schemeClr val="tx1"/>
                </a:solidFill>
              </a:rPr>
              <a:t>Da bi ostvarila pravo prednosti pri zapošljavanju, osoba s invaliditetom dužna je uz prijavu, odnosno ponudu na javni natječaj ili oglas pozvati se na to pravo te priložiti sve dokaze o ispunjavanju traženih uvjeta, kao i dokaz o </a:t>
            </a:r>
            <a:r>
              <a:rPr lang="hr-HR" sz="8000" dirty="0" smtClean="0">
                <a:solidFill>
                  <a:schemeClr val="tx1"/>
                </a:solidFill>
              </a:rPr>
              <a:t>invaliditetu. Dokazom </a:t>
            </a:r>
            <a:r>
              <a:rPr lang="hr-HR" sz="8000" dirty="0">
                <a:solidFill>
                  <a:schemeClr val="tx1"/>
                </a:solidFill>
              </a:rPr>
              <a:t>o </a:t>
            </a:r>
            <a:r>
              <a:rPr lang="hr-HR" sz="8000" dirty="0" smtClean="0">
                <a:solidFill>
                  <a:schemeClr val="tx1"/>
                </a:solidFill>
              </a:rPr>
              <a:t>invaliditetu smatraju </a:t>
            </a:r>
            <a:r>
              <a:rPr lang="hr-HR" sz="8000" dirty="0">
                <a:solidFill>
                  <a:schemeClr val="tx1"/>
                </a:solidFill>
              </a:rPr>
              <a:t>se javne isprave o invaliditetu na temelju kojih se osoba može upisati u očevidnik zaposlenih osoba s invaliditetom </a:t>
            </a:r>
          </a:p>
          <a:p>
            <a:r>
              <a:rPr lang="hr-HR" sz="8000" dirty="0" smtClean="0">
                <a:solidFill>
                  <a:schemeClr val="tx1"/>
                </a:solidFill>
              </a:rPr>
              <a:t> </a:t>
            </a:r>
            <a:r>
              <a:rPr lang="hr-HR" sz="8000" dirty="0" smtClean="0">
                <a:solidFill>
                  <a:schemeClr val="tx1"/>
                </a:solidFill>
              </a:rPr>
              <a:t>Pravilnik o sadržaju i načinu vođenja očevidnika zaposlenih osoba s invaliditetom (Narodne novine, broj 44/14, 97/14. i 2/15.)</a:t>
            </a:r>
            <a:endParaRPr lang="hr-HR" sz="8000" dirty="0">
              <a:solidFill>
                <a:schemeClr val="tx1"/>
              </a:solidFill>
            </a:endParaRPr>
          </a:p>
        </p:txBody>
      </p:sp>
    </p:spTree>
    <p:extLst>
      <p:ext uri="{BB962C8B-B14F-4D97-AF65-F5344CB8AC3E}">
        <p14:creationId xmlns:p14="http://schemas.microsoft.com/office/powerpoint/2010/main" val="221949995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r-HR" altLang="sr-Latn-RS" sz="2400" b="1" dirty="0">
                <a:solidFill>
                  <a:schemeClr val="tx1"/>
                </a:solidFill>
                <a:effectLst>
                  <a:outerShdw blurRad="38100" dist="38100" dir="2700000" algn="tl">
                    <a:srgbClr val="000000">
                      <a:alpha val="43137"/>
                    </a:srgbClr>
                  </a:outerShdw>
                </a:effectLst>
              </a:rPr>
              <a:t>ZAKON O PROFESIONALNOJ REHABILITACIJI I ZAPOŠLJAVANJU OSOBA S INVALIDITETOM</a:t>
            </a:r>
            <a:endParaRPr lang="hr-HR" sz="24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r>
              <a:rPr lang="hr-HR" sz="2400" dirty="0">
                <a:solidFill>
                  <a:schemeClr val="tx1"/>
                </a:solidFill>
              </a:rPr>
              <a:t>U slučaju kada dvije ili više osoba ispunjavaju uvjete propisane javnim natječajem ili oglasom, a ostvaruju pravo na prednost pri zapošljavanju poslodavac samostalno donosi odluku o izboru kandidata, uzimajući u obzir potrebe posla, rezultate postignute u postupku ocjenjivanja kandidata te interes i motivaciju kandidata</a:t>
            </a:r>
          </a:p>
          <a:p>
            <a:r>
              <a:rPr lang="hr-HR" sz="2400" dirty="0">
                <a:solidFill>
                  <a:schemeClr val="tx1"/>
                </a:solidFill>
              </a:rPr>
              <a:t>U roku od 15 dana od dana sklapanja ugovora o radu s izabranim kandidatom o istome obavijestiti osobu s invaliditetom koja je po raspisanom javnom natječaju ili oglasu podnijela prijavu, odnosno ponudu za to radno mjesto, te se pozvala na pravo prednosti pri zapošljavanju, a udovoljavala je uvjetima iz objavljenog javnog natječaja, odnosno oglasa.</a:t>
            </a:r>
          </a:p>
          <a:p>
            <a:r>
              <a:rPr lang="hr-HR" sz="2400" dirty="0">
                <a:solidFill>
                  <a:schemeClr val="tx1"/>
                </a:solidFill>
              </a:rPr>
              <a:t>Osoba s invaliditetom koja smatra da joj je povrijeđeno pravo prednosti pri zapošljavanju u pravnoj osobi iz stavka 1. ovoga članka može podnijeti zahtjev nadležnoj inspekciji za provedbu nadzora u roku od 15 dana od dana dostave obavijesti</a:t>
            </a:r>
          </a:p>
          <a:p>
            <a:endParaRPr lang="hr-HR" dirty="0"/>
          </a:p>
        </p:txBody>
      </p:sp>
    </p:spTree>
    <p:extLst>
      <p:ext uri="{BB962C8B-B14F-4D97-AF65-F5344CB8AC3E}">
        <p14:creationId xmlns:p14="http://schemas.microsoft.com/office/powerpoint/2010/main" val="3165947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73903"/>
            <a:ext cx="10058400" cy="907197"/>
          </a:xfrm>
        </p:spPr>
        <p:txBody>
          <a:bodyPr anchor="ctr">
            <a:normAutofit/>
          </a:bodyPr>
          <a:lstStyle/>
          <a:p>
            <a:pPr algn="ctr"/>
            <a:r>
              <a:rPr lang="hr-HR" altLang="sr-Latn-RS" sz="2400" b="1" dirty="0">
                <a:solidFill>
                  <a:schemeClr val="tx1"/>
                </a:solidFill>
                <a:effectLst>
                  <a:outerShdw blurRad="38100" dist="38100" dir="2700000" algn="tl">
                    <a:srgbClr val="000000">
                      <a:alpha val="43137"/>
                    </a:srgbClr>
                  </a:outerShdw>
                </a:effectLst>
              </a:rPr>
              <a:t>ZAKON O PROFESIONALNOJ REHABILITACIJI I ZAPOŠLJAVANJU OSOBA S INVALIDITETOM</a:t>
            </a:r>
            <a:endParaRPr lang="hr-HR" sz="24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r>
              <a:rPr lang="hr-HR" dirty="0">
                <a:solidFill>
                  <a:schemeClr val="tx1"/>
                </a:solidFill>
              </a:rPr>
              <a:t>(18) Prednost pri zapošljavanju ne mogu ostvariti osobe s invaliditetom kojima je radni odnos kod posljednjeg poslodavca prestao krivnjom radnika ili im je služba neposredno prije prijave na javni natječaj ili oglas prestala temeljem izvršnog rješenja o:</a:t>
            </a:r>
          </a:p>
          <a:p>
            <a:r>
              <a:rPr lang="hr-HR" dirty="0">
                <a:solidFill>
                  <a:schemeClr val="tx1"/>
                </a:solidFill>
              </a:rPr>
              <a:t>– izrečenoj kazni prestanka službe</a:t>
            </a:r>
          </a:p>
          <a:p>
            <a:r>
              <a:rPr lang="hr-HR" dirty="0">
                <a:solidFill>
                  <a:schemeClr val="tx1"/>
                </a:solidFill>
              </a:rPr>
              <a:t>– otkazu službe ako nisu zadovoljile na probnom radu</a:t>
            </a:r>
          </a:p>
          <a:p>
            <a:r>
              <a:rPr lang="hr-HR" dirty="0">
                <a:solidFill>
                  <a:schemeClr val="tx1"/>
                </a:solidFill>
              </a:rPr>
              <a:t>– izvanrednom otkazu službe.</a:t>
            </a:r>
          </a:p>
          <a:p>
            <a:r>
              <a:rPr lang="hr-HR" dirty="0" smtClean="0">
                <a:solidFill>
                  <a:schemeClr val="tx1"/>
                </a:solidFill>
              </a:rPr>
              <a:t>Pod </a:t>
            </a:r>
            <a:r>
              <a:rPr lang="hr-HR" dirty="0">
                <a:solidFill>
                  <a:schemeClr val="tx1"/>
                </a:solidFill>
              </a:rPr>
              <a:t>pojmom prestanka radnog odnosa kod posljednjeg poslodavca krivnjom radnika smatra se otkaz ugovora o radu zbog nezadovoljavanja na probnom radu, otkaz ugovora o radu uvjetovan skrivljenim ponašanjem radnika i izvanredni otkaz ugovora o radu zbog osobito teške povrede obveze iz radnog odnosa ili neke druge osobito važne činjenice.</a:t>
            </a:r>
          </a:p>
          <a:p>
            <a:endParaRPr lang="hr-HR" i="1" dirty="0">
              <a:solidFill>
                <a:schemeClr val="tx1"/>
              </a:solidFill>
            </a:endParaRPr>
          </a:p>
          <a:p>
            <a:r>
              <a:rPr lang="hr-HR" b="1" dirty="0">
                <a:solidFill>
                  <a:schemeClr val="tx1"/>
                </a:solidFill>
              </a:rPr>
              <a:t>Problem </a:t>
            </a:r>
            <a:r>
              <a:rPr lang="hr-HR" dirty="0" smtClean="0">
                <a:solidFill>
                  <a:schemeClr val="tx1"/>
                </a:solidFill>
              </a:rPr>
              <a:t>: </a:t>
            </a:r>
            <a:r>
              <a:rPr lang="hr-HR" dirty="0">
                <a:solidFill>
                  <a:schemeClr val="tx1"/>
                </a:solidFill>
              </a:rPr>
              <a:t>procjena utjecaja invaliditeta na mogućnost obavljanja određenih poslova</a:t>
            </a:r>
          </a:p>
        </p:txBody>
      </p:sp>
    </p:spTree>
    <p:extLst>
      <p:ext uri="{BB962C8B-B14F-4D97-AF65-F5344CB8AC3E}">
        <p14:creationId xmlns:p14="http://schemas.microsoft.com/office/powerpoint/2010/main" val="406183083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1625" y="260648"/>
            <a:ext cx="6512511" cy="1080120"/>
          </a:xfrm>
        </p:spPr>
        <p:txBody>
          <a:bodyPr>
            <a:normAutofit/>
          </a:bodyPr>
          <a:lstStyle/>
          <a:p>
            <a:pPr algn="ctr"/>
            <a:r>
              <a:rPr lang="hr-HR" sz="2400" b="1" dirty="0">
                <a:solidFill>
                  <a:schemeClr val="tx1"/>
                </a:solidFill>
                <a:effectLst>
                  <a:outerShdw blurRad="38100" dist="38100" dir="2700000" algn="tl">
                    <a:srgbClr val="000000">
                      <a:alpha val="43137"/>
                    </a:srgbClr>
                  </a:outerShdw>
                </a:effectLst>
              </a:rPr>
              <a:t>POSTUPAK PRIJE OBJAVE NATJEČAJA</a:t>
            </a:r>
            <a:endParaRPr lang="hr-HR" sz="2400" b="1"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sz="quarter" idx="4294967295"/>
          </p:nvPr>
        </p:nvSpPr>
        <p:spPr>
          <a:xfrm>
            <a:off x="2783632" y="1484784"/>
            <a:ext cx="6400800" cy="4698856"/>
          </a:xfrm>
          <a:prstGeom prst="rect">
            <a:avLst/>
          </a:prstGeom>
        </p:spPr>
        <p:txBody>
          <a:bodyPr>
            <a:normAutofit lnSpcReduction="10000"/>
          </a:bodyPr>
          <a:lstStyle/>
          <a:p>
            <a:r>
              <a:rPr lang="hr-HR" dirty="0" smtClean="0">
                <a:solidFill>
                  <a:schemeClr val="tx1"/>
                </a:solidFill>
              </a:rPr>
              <a:t>SUGLASNOST MZOS ZA POPUNU RADNOG MJESTA (AKO JE POTREBNA)</a:t>
            </a:r>
          </a:p>
          <a:p>
            <a:r>
              <a:rPr lang="hr-HR" dirty="0">
                <a:solidFill>
                  <a:schemeClr val="tx1"/>
                </a:solidFill>
              </a:rPr>
              <a:t>PRIJAVA POTREBE (URED DRŽAVNE UPRAVE ODN. GRADSKI URED GRADA ZAGREBA I HZZ)</a:t>
            </a:r>
          </a:p>
          <a:p>
            <a:r>
              <a:rPr lang="hr-HR" dirty="0" smtClean="0">
                <a:solidFill>
                  <a:schemeClr val="tx1"/>
                </a:solidFill>
              </a:rPr>
              <a:t> OBAVIJEST UREDA DA U EVIDENCIJI NEMA ODGOVARAJUĆE OSOBE ILI OČITOVANJE UREDU O RAZLOZIMA ZBOG KOJIH NIJE PRIMLJENA UPUĆENA OSOBA</a:t>
            </a:r>
          </a:p>
          <a:p>
            <a:r>
              <a:rPr lang="hr-HR" dirty="0" smtClean="0">
                <a:solidFill>
                  <a:schemeClr val="tx1"/>
                </a:solidFill>
              </a:rPr>
              <a:t>POSTUPANJE PREMA KOLEKTIVNOM UGOVORU (UPUTNICA ZAJEDNIČKOG POVJERENSTVA ZA PREDNOST PRI ZAPOŠLJAVANJU, OBVEZA PONUDE RADNICIMA KOJI ISPUNJAVAJU UVJETE) – NE MOŽE BITI PREDMET INSPEKCIJSKOG NADZORA, ALI MOŽE BITI UTUŽIVO</a:t>
            </a:r>
          </a:p>
        </p:txBody>
      </p:sp>
    </p:spTree>
    <p:extLst>
      <p:ext uri="{BB962C8B-B14F-4D97-AF65-F5344CB8AC3E}">
        <p14:creationId xmlns:p14="http://schemas.microsoft.com/office/powerpoint/2010/main" val="1399722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3633" y="476672"/>
            <a:ext cx="6512511" cy="1143000"/>
          </a:xfrm>
        </p:spPr>
        <p:txBody>
          <a:bodyPr>
            <a:normAutofit fontScale="90000"/>
          </a:bodyPr>
          <a:lstStyle/>
          <a:p>
            <a:pPr algn="ctr"/>
            <a:r>
              <a:rPr lang="hr-HR" dirty="0" smtClean="0"/>
              <a:t/>
            </a:r>
            <a:br>
              <a:rPr lang="hr-HR" dirty="0" smtClean="0"/>
            </a:br>
            <a:r>
              <a:rPr lang="hr-HR" dirty="0" smtClean="0"/>
              <a:t/>
            </a:r>
            <a:br>
              <a:rPr lang="hr-HR" dirty="0" smtClean="0"/>
            </a:br>
            <a:r>
              <a:rPr lang="hr-HR" sz="2700" b="1" dirty="0" smtClean="0">
                <a:solidFill>
                  <a:schemeClr val="tx1"/>
                </a:solidFill>
                <a:effectLst>
                  <a:outerShdw blurRad="38100" dist="38100" dir="2700000" algn="tl">
                    <a:srgbClr val="000000">
                      <a:alpha val="43137"/>
                    </a:srgbClr>
                  </a:outerShdw>
                </a:effectLst>
              </a:rPr>
              <a:t>TRAJANJE </a:t>
            </a:r>
            <a:r>
              <a:rPr lang="hr-HR" sz="2700" b="1" dirty="0">
                <a:solidFill>
                  <a:schemeClr val="tx1"/>
                </a:solidFill>
                <a:effectLst>
                  <a:outerShdw blurRad="38100" dist="38100" dir="2700000" algn="tl">
                    <a:srgbClr val="000000">
                      <a:alpha val="43137"/>
                    </a:srgbClr>
                  </a:outerShdw>
                </a:effectLst>
              </a:rPr>
              <a:t>POTREBE POPUNE RADNOG MJESTA</a:t>
            </a:r>
            <a:r>
              <a:rPr lang="hr-HR" b="1" dirty="0">
                <a:solidFill>
                  <a:schemeClr val="tx1"/>
                </a:solidFill>
                <a:effectLst>
                  <a:outerShdw blurRad="38100" dist="38100" dir="2700000" algn="tl">
                    <a:srgbClr val="000000">
                      <a:alpha val="43137"/>
                    </a:srgbClr>
                  </a:outerShdw>
                </a:effectLst>
              </a:rPr>
              <a:t/>
            </a:r>
            <a:br>
              <a:rPr lang="hr-HR" b="1" dirty="0">
                <a:solidFill>
                  <a:schemeClr val="tx1"/>
                </a:solidFill>
                <a:effectLst>
                  <a:outerShdw blurRad="38100" dist="38100" dir="2700000" algn="tl">
                    <a:srgbClr val="000000">
                      <a:alpha val="43137"/>
                    </a:srgbClr>
                  </a:outerShdw>
                </a:effectLst>
              </a:rPr>
            </a:br>
            <a:r>
              <a:rPr lang="hr-HR" dirty="0" smtClean="0"/>
              <a:t/>
            </a:r>
            <a:br>
              <a:rPr lang="hr-HR" dirty="0" smtClean="0"/>
            </a:br>
            <a:endParaRPr lang="hr-HR" dirty="0"/>
          </a:p>
        </p:txBody>
      </p:sp>
      <p:sp>
        <p:nvSpPr>
          <p:cNvPr id="3" name="Content Placeholder 2"/>
          <p:cNvSpPr>
            <a:spLocks noGrp="1"/>
          </p:cNvSpPr>
          <p:nvPr>
            <p:ph sz="quarter" idx="4294967295"/>
          </p:nvPr>
        </p:nvSpPr>
        <p:spPr>
          <a:xfrm>
            <a:off x="1775520" y="1916832"/>
            <a:ext cx="8640960" cy="4680520"/>
          </a:xfrm>
          <a:prstGeom prst="rect">
            <a:avLst/>
          </a:prstGeom>
        </p:spPr>
        <p:txBody>
          <a:bodyPr>
            <a:normAutofit/>
          </a:bodyPr>
          <a:lstStyle/>
          <a:p>
            <a:pPr marL="0" indent="0" algn="ctr" fontAlgn="base">
              <a:spcBef>
                <a:spcPct val="0"/>
              </a:spcBef>
              <a:spcAft>
                <a:spcPct val="0"/>
              </a:spcAft>
              <a:buClrTx/>
              <a:buSzTx/>
              <a:buNone/>
            </a:pPr>
            <a:r>
              <a:rPr lang="hr-HR" sz="2000" b="1" dirty="0">
                <a:solidFill>
                  <a:schemeClr val="tx1"/>
                </a:solidFill>
                <a:effectLst>
                  <a:outerShdw blurRad="38100" dist="38100" dir="2700000" algn="tl">
                    <a:srgbClr val="000000">
                      <a:alpha val="43137"/>
                    </a:srgbClr>
                  </a:outerShdw>
                </a:effectLst>
              </a:rPr>
              <a:t>NEODREĐENO VRIJEME - PRAVILO</a:t>
            </a:r>
          </a:p>
          <a:p>
            <a:pPr marL="0" indent="0" algn="ctr" fontAlgn="base">
              <a:spcBef>
                <a:spcPct val="0"/>
              </a:spcBef>
              <a:spcAft>
                <a:spcPct val="0"/>
              </a:spcAft>
              <a:buClrTx/>
              <a:buSzTx/>
              <a:buNone/>
            </a:pPr>
            <a:r>
              <a:rPr lang="hr-HR" sz="2000" b="1" dirty="0">
                <a:solidFill>
                  <a:schemeClr val="tx1"/>
                </a:solidFill>
                <a:effectLst>
                  <a:outerShdw blurRad="38100" dist="38100" dir="2700000" algn="tl">
                    <a:srgbClr val="000000">
                      <a:alpha val="43137"/>
                    </a:srgbClr>
                  </a:outerShdw>
                </a:effectLst>
              </a:rPr>
              <a:t>ODREĐENO VRIJEME – IZNIMNO </a:t>
            </a:r>
            <a:r>
              <a:rPr lang="hr-HR" sz="2000" dirty="0">
                <a:solidFill>
                  <a:schemeClr val="tx1"/>
                </a:solidFill>
                <a:effectLst>
                  <a:outerShdw blurRad="38100" dist="38100" dir="2700000" algn="tl">
                    <a:srgbClr val="000000">
                      <a:alpha val="43137"/>
                    </a:srgbClr>
                  </a:outerShdw>
                </a:effectLst>
              </a:rPr>
              <a:t>(ČL. 12. ZAKONA O RADU)</a:t>
            </a:r>
            <a:endParaRPr lang="hr-HR" sz="2000" dirty="0">
              <a:solidFill>
                <a:schemeClr val="tx1"/>
              </a:solidFill>
              <a:effectLst>
                <a:outerShdw blurRad="38100" dist="38100" dir="2700000" algn="tl">
                  <a:srgbClr val="000000">
                    <a:alpha val="43137"/>
                  </a:srgbClr>
                </a:outerShdw>
              </a:effectLst>
            </a:endParaRPr>
          </a:p>
          <a:p>
            <a:pPr marL="0" lvl="2" indent="0" fontAlgn="base">
              <a:spcBef>
                <a:spcPct val="0"/>
              </a:spcBef>
              <a:spcAft>
                <a:spcPct val="0"/>
              </a:spcAft>
              <a:buClrTx/>
              <a:buSzTx/>
              <a:buNone/>
            </a:pPr>
            <a:endParaRPr lang="hr-HR" sz="2000" b="1" dirty="0" smtClean="0">
              <a:solidFill>
                <a:srgbClr val="FF3300"/>
              </a:solidFill>
            </a:endParaRPr>
          </a:p>
          <a:p>
            <a:pPr marL="0" lvl="2" indent="0" algn="ctr" fontAlgn="base">
              <a:spcBef>
                <a:spcPct val="0"/>
              </a:spcBef>
              <a:spcAft>
                <a:spcPct val="0"/>
              </a:spcAft>
              <a:buClrTx/>
              <a:buSzTx/>
              <a:buNone/>
            </a:pPr>
            <a:r>
              <a:rPr lang="hr-HR" sz="2000" b="1" dirty="0">
                <a:solidFill>
                  <a:schemeClr val="tx1"/>
                </a:solidFill>
              </a:rPr>
              <a:t>ZAPOŠLJAVANJE NA ODREĐENO VRIJEME:</a:t>
            </a:r>
          </a:p>
          <a:p>
            <a:pPr marL="0" lvl="2" indent="0" fontAlgn="base">
              <a:spcBef>
                <a:spcPct val="0"/>
              </a:spcBef>
              <a:spcAft>
                <a:spcPct val="0"/>
              </a:spcAft>
              <a:buClrTx/>
              <a:buSzTx/>
              <a:buNone/>
            </a:pPr>
            <a:endParaRPr lang="hr-HR" sz="2000" b="1" dirty="0">
              <a:solidFill>
                <a:srgbClr val="FF3300"/>
              </a:solidFill>
            </a:endParaRPr>
          </a:p>
          <a:p>
            <a:pPr marL="0" lvl="2" indent="0" algn="ctr" fontAlgn="base">
              <a:spcBef>
                <a:spcPct val="0"/>
              </a:spcBef>
              <a:spcAft>
                <a:spcPct val="0"/>
              </a:spcAft>
              <a:buClrTx/>
              <a:buSzTx/>
              <a:buNone/>
            </a:pPr>
            <a:r>
              <a:rPr lang="hr-HR" sz="2000" b="1" dirty="0" smtClean="0">
                <a:solidFill>
                  <a:srgbClr val="FF3300"/>
                </a:solidFill>
              </a:rPr>
              <a:t>1</a:t>
            </a:r>
            <a:r>
              <a:rPr lang="hr-HR" sz="2000" b="1" dirty="0">
                <a:solidFill>
                  <a:srgbClr val="FF3300"/>
                </a:solidFill>
              </a:rPr>
              <a:t>.</a:t>
            </a:r>
            <a:r>
              <a:rPr lang="hr-HR" sz="2000" b="1" dirty="0">
                <a:solidFill>
                  <a:schemeClr val="tx1"/>
                </a:solidFill>
              </a:rPr>
              <a:t> </a:t>
            </a:r>
            <a:r>
              <a:rPr lang="hr-HR" sz="2000" b="1" dirty="0">
                <a:solidFill>
                  <a:schemeClr val="tx1"/>
                </a:solidFill>
              </a:rPr>
              <a:t>DO POPUNE NATJEČAJEM ILI NA </a:t>
            </a:r>
          </a:p>
          <a:p>
            <a:pPr marL="0" lvl="2" indent="0" algn="ctr" fontAlgn="base">
              <a:spcBef>
                <a:spcPct val="0"/>
              </a:spcBef>
              <a:spcAft>
                <a:spcPct val="0"/>
              </a:spcAft>
              <a:buClrTx/>
              <a:buSzTx/>
              <a:buNone/>
            </a:pPr>
            <a:r>
              <a:rPr lang="hr-HR" sz="2000" b="1" dirty="0">
                <a:solidFill>
                  <a:schemeClr val="tx1"/>
                </a:solidFill>
              </a:rPr>
              <a:t>DRUGI ZAKONIT NAČIN ALI </a:t>
            </a:r>
            <a:r>
              <a:rPr lang="hr-HR" sz="2000" b="1" dirty="0">
                <a:solidFill>
                  <a:schemeClr val="tx1"/>
                </a:solidFill>
              </a:rPr>
              <a:t>NAJDULJE </a:t>
            </a:r>
            <a:r>
              <a:rPr lang="hr-HR" sz="2000" b="1" dirty="0">
                <a:solidFill>
                  <a:schemeClr val="tx1"/>
                </a:solidFill>
              </a:rPr>
              <a:t>DO 60 DANA</a:t>
            </a:r>
          </a:p>
          <a:p>
            <a:pPr marL="0" lvl="2" indent="0" algn="ctr" fontAlgn="base">
              <a:spcBef>
                <a:spcPct val="0"/>
              </a:spcBef>
              <a:spcAft>
                <a:spcPct val="0"/>
              </a:spcAft>
              <a:buClrTx/>
              <a:buSzTx/>
              <a:buNone/>
            </a:pPr>
            <a:r>
              <a:rPr lang="hr-HR" sz="2000" b="1" dirty="0">
                <a:solidFill>
                  <a:srgbClr val="FF3300"/>
                </a:solidFill>
              </a:rPr>
              <a:t>2.</a:t>
            </a:r>
            <a:r>
              <a:rPr lang="hr-HR" sz="2000" b="1" dirty="0">
                <a:solidFill>
                  <a:schemeClr val="tx1"/>
                </a:solidFill>
              </a:rPr>
              <a:t> NESTRUČNA OSOBA NAJDULJE </a:t>
            </a:r>
            <a:r>
              <a:rPr lang="hr-HR" sz="2000" b="1" dirty="0">
                <a:solidFill>
                  <a:schemeClr val="tx1"/>
                </a:solidFill>
              </a:rPr>
              <a:t>DO 5 </a:t>
            </a:r>
            <a:r>
              <a:rPr lang="hr-HR" sz="2000" b="1" dirty="0">
                <a:solidFill>
                  <a:schemeClr val="tx1"/>
                </a:solidFill>
              </a:rPr>
              <a:t>MJESECI</a:t>
            </a:r>
          </a:p>
          <a:p>
            <a:pPr marL="0" lvl="2" indent="0" algn="ctr" fontAlgn="base">
              <a:spcBef>
                <a:spcPct val="0"/>
              </a:spcBef>
              <a:spcAft>
                <a:spcPct val="0"/>
              </a:spcAft>
              <a:buClrTx/>
              <a:buSzTx/>
              <a:buNone/>
            </a:pPr>
            <a:r>
              <a:rPr lang="hr-HR" sz="2000" b="1" dirty="0">
                <a:solidFill>
                  <a:srgbClr val="FF3300"/>
                </a:solidFill>
              </a:rPr>
              <a:t>3.</a:t>
            </a:r>
            <a:r>
              <a:rPr lang="hr-HR" sz="2000" b="1" dirty="0">
                <a:solidFill>
                  <a:schemeClr val="tx1"/>
                </a:solidFill>
              </a:rPr>
              <a:t> DO POVRATKA </a:t>
            </a:r>
            <a:r>
              <a:rPr lang="hr-HR" sz="2000" b="1" dirty="0">
                <a:solidFill>
                  <a:schemeClr val="tx1"/>
                </a:solidFill>
              </a:rPr>
              <a:t>RADNIKA</a:t>
            </a:r>
          </a:p>
          <a:p>
            <a:pPr marL="0" lvl="2" indent="0" algn="ctr" fontAlgn="base">
              <a:spcBef>
                <a:spcPct val="0"/>
              </a:spcBef>
              <a:spcAft>
                <a:spcPct val="0"/>
              </a:spcAft>
              <a:buClrTx/>
              <a:buSzTx/>
              <a:buNone/>
            </a:pPr>
            <a:r>
              <a:rPr lang="hr-HR" sz="2000" b="1" dirty="0">
                <a:solidFill>
                  <a:schemeClr val="accent6"/>
                </a:solidFill>
              </a:rPr>
              <a:t>4.</a:t>
            </a:r>
            <a:r>
              <a:rPr lang="hr-HR" sz="2000" b="1" dirty="0">
                <a:solidFill>
                  <a:schemeClr val="tx1"/>
                </a:solidFill>
              </a:rPr>
              <a:t> KADA SE SA SIGURNOŠĆU ZNA DA ĆE DOĆI DO SMANJENJA OPSEGA DJELATNOSTI</a:t>
            </a:r>
            <a:endParaRPr lang="hr-HR" sz="2000" b="1" dirty="0">
              <a:solidFill>
                <a:schemeClr val="tx1"/>
              </a:solidFill>
            </a:endParaRPr>
          </a:p>
          <a:p>
            <a:endParaRPr lang="hr-HR" sz="2400" dirty="0"/>
          </a:p>
        </p:txBody>
      </p:sp>
    </p:spTree>
    <p:extLst>
      <p:ext uri="{BB962C8B-B14F-4D97-AF65-F5344CB8AC3E}">
        <p14:creationId xmlns:p14="http://schemas.microsoft.com/office/powerpoint/2010/main" val="23173231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9657" y="692696"/>
            <a:ext cx="6512511" cy="792088"/>
          </a:xfrm>
        </p:spPr>
        <p:txBody>
          <a:bodyPr/>
          <a:lstStyle/>
          <a:p>
            <a:pPr algn="ctr"/>
            <a:r>
              <a:rPr lang="hr-HR" sz="2400" b="1" dirty="0">
                <a:solidFill>
                  <a:schemeClr val="tx1"/>
                </a:solidFill>
                <a:effectLst>
                  <a:outerShdw blurRad="38100" dist="38100" dir="2700000" algn="tl">
                    <a:srgbClr val="000000">
                      <a:alpha val="43137"/>
                    </a:srgbClr>
                  </a:outerShdw>
                </a:effectLst>
              </a:rPr>
              <a:t>ZASNIVANJE RADNOG ODNOSA BEZ NATJEČAJA</a:t>
            </a:r>
            <a:endParaRPr lang="hr-HR" sz="2400" b="1"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sz="quarter" idx="4294967295"/>
          </p:nvPr>
        </p:nvSpPr>
        <p:spPr>
          <a:xfrm>
            <a:off x="2927648" y="1916832"/>
            <a:ext cx="6624736" cy="4248472"/>
          </a:xfrm>
          <a:prstGeom prst="rect">
            <a:avLst/>
          </a:prstGeom>
        </p:spPr>
        <p:txBody>
          <a:bodyPr/>
          <a:lstStyle/>
          <a:p>
            <a:r>
              <a:rPr lang="hr-HR" b="1" dirty="0" smtClean="0">
                <a:solidFill>
                  <a:schemeClr val="tx1"/>
                </a:solidFill>
              </a:rPr>
              <a:t>UPUTNICOM IZ EVIDENCIJE RADNIKA KOJIMA JE UGOVOR O RADU NA NEODREĐENO VRIJEME OTKAZAN ZBOG GOSPODARSKIH, TEHNIČKIH ILI ORGANIZACIJSKIH RAZLOGA – URED DRŽAVNE UPRAVE/GRADSKI URED GRADA ZAGREBA</a:t>
            </a:r>
          </a:p>
          <a:p>
            <a:r>
              <a:rPr lang="hr-HR" b="1" dirty="0" smtClean="0">
                <a:solidFill>
                  <a:schemeClr val="tx1"/>
                </a:solidFill>
              </a:rPr>
              <a:t>DO PUNOG RADNOG VREMENA S RADNIKOM KOJI IMA ZASNOVAN RADNI ODNOS NA NEODREĐENO NEPUNO RADNO VRIJEME</a:t>
            </a:r>
          </a:p>
          <a:p>
            <a:r>
              <a:rPr lang="hr-HR" b="1" dirty="0" smtClean="0">
                <a:solidFill>
                  <a:schemeClr val="tx1"/>
                </a:solidFill>
              </a:rPr>
              <a:t>RADNO MJESTO VJEROUČITELJA</a:t>
            </a:r>
          </a:p>
          <a:p>
            <a:r>
              <a:rPr lang="hr-HR" b="1" dirty="0" smtClean="0">
                <a:solidFill>
                  <a:schemeClr val="tx1"/>
                </a:solidFill>
              </a:rPr>
              <a:t>SPORAZUM O ZAMJENI MJESTA RADA</a:t>
            </a:r>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smtClean="0"/>
          </a:p>
          <a:p>
            <a:endParaRPr lang="hr-HR" b="1" dirty="0"/>
          </a:p>
          <a:p>
            <a:endParaRPr lang="hr-HR" b="1" dirty="0"/>
          </a:p>
        </p:txBody>
      </p:sp>
    </p:spTree>
    <p:extLst>
      <p:ext uri="{BB962C8B-B14F-4D97-AF65-F5344CB8AC3E}">
        <p14:creationId xmlns:p14="http://schemas.microsoft.com/office/powerpoint/2010/main" val="1030333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7609" y="620688"/>
            <a:ext cx="6512511" cy="720080"/>
          </a:xfrm>
        </p:spPr>
        <p:txBody>
          <a:bodyPr>
            <a:normAutofit/>
          </a:bodyPr>
          <a:lstStyle/>
          <a:p>
            <a:pPr algn="ctr"/>
            <a:r>
              <a:rPr lang="hr-HR" sz="2400" b="1" dirty="0">
                <a:solidFill>
                  <a:schemeClr val="tx1"/>
                </a:solidFill>
                <a:effectLst>
                  <a:outerShdw blurRad="38100" dist="38100" dir="2700000" algn="tl">
                    <a:srgbClr val="000000">
                      <a:alpha val="43137"/>
                    </a:srgbClr>
                  </a:outerShdw>
                </a:effectLst>
              </a:rPr>
              <a:t>IZBOR KANDIDATA</a:t>
            </a:r>
            <a:endParaRPr lang="hr-HR" sz="2400" b="1"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sz="quarter" idx="4294967295"/>
          </p:nvPr>
        </p:nvSpPr>
        <p:spPr>
          <a:xfrm>
            <a:off x="2567608" y="1700808"/>
            <a:ext cx="6552728" cy="3978776"/>
          </a:xfrm>
          <a:prstGeom prst="rect">
            <a:avLst/>
          </a:prstGeom>
        </p:spPr>
        <p:txBody>
          <a:bodyPr>
            <a:normAutofit fontScale="92500" lnSpcReduction="10000"/>
          </a:bodyPr>
          <a:lstStyle/>
          <a:p>
            <a:r>
              <a:rPr lang="hr-HR" dirty="0" smtClean="0">
                <a:solidFill>
                  <a:schemeClr val="tx1"/>
                </a:solidFill>
              </a:rPr>
              <a:t>PROVODI RAVNATELJ</a:t>
            </a:r>
          </a:p>
          <a:p>
            <a:r>
              <a:rPr lang="hr-HR" dirty="0" smtClean="0">
                <a:solidFill>
                  <a:schemeClr val="tx1"/>
                </a:solidFill>
              </a:rPr>
              <a:t>RAZGOVORI, TESTIRANJA I SL. MOGU BITI UPUĆUJUĆI ALI NE I ODLUČUJUĆI</a:t>
            </a:r>
          </a:p>
          <a:p>
            <a:r>
              <a:rPr lang="hr-HR" dirty="0" smtClean="0">
                <a:solidFill>
                  <a:schemeClr val="tx1"/>
                </a:solidFill>
              </a:rPr>
              <a:t>UTVRĐIVANJE POSTOJANJA ZAPREKA</a:t>
            </a:r>
          </a:p>
          <a:p>
            <a:r>
              <a:rPr lang="hr-HR" dirty="0" smtClean="0">
                <a:solidFill>
                  <a:schemeClr val="tx1"/>
                </a:solidFill>
              </a:rPr>
              <a:t>PISANI ZAHTJEV ŠKOLSKOM ODBORU ZA PRETHODNU SUGLASNOST MORA BITI PRAVODOBAN (ROK OD 10 DANA ZA DAVANJE SUGLASNOSTI)</a:t>
            </a:r>
          </a:p>
          <a:p>
            <a:r>
              <a:rPr lang="hr-HR" dirty="0" smtClean="0">
                <a:solidFill>
                  <a:schemeClr val="tx1"/>
                </a:solidFill>
              </a:rPr>
              <a:t>ŠKOLSKI ODBOR DAJE ILI USKRAĆUJE PRETHODNU SUGLASNOST ZA ZAPOŠLJAVANJE IZABRANOG KANDIDATA</a:t>
            </a:r>
          </a:p>
          <a:p>
            <a:r>
              <a:rPr lang="hr-HR" dirty="0" smtClean="0">
                <a:solidFill>
                  <a:schemeClr val="tx1"/>
                </a:solidFill>
              </a:rPr>
              <a:t>USKRATA PRETHODNE SUGLASNOSTI – PONAVLJANJE NATJEČAJA</a:t>
            </a:r>
            <a:endParaRPr lang="hr-HR" dirty="0">
              <a:solidFill>
                <a:schemeClr val="tx1"/>
              </a:solidFill>
            </a:endParaRPr>
          </a:p>
        </p:txBody>
      </p:sp>
    </p:spTree>
    <p:extLst>
      <p:ext uri="{BB962C8B-B14F-4D97-AF65-F5344CB8AC3E}">
        <p14:creationId xmlns:p14="http://schemas.microsoft.com/office/powerpoint/2010/main" val="3097434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981200" y="1481329"/>
            <a:ext cx="8229600" cy="4525963"/>
          </a:xfrm>
          <a:prstGeom prst="rect">
            <a:avLst/>
          </a:prstGeom>
        </p:spPr>
        <p:txBody>
          <a:bodyPr>
            <a:normAutofit/>
          </a:bodyPr>
          <a:lstStyle/>
          <a:p>
            <a:r>
              <a:rPr lang="hr-HR" dirty="0">
                <a:solidFill>
                  <a:schemeClr val="tx1"/>
                </a:solidFill>
              </a:rPr>
              <a:t>Potvrdu da se protiv osobe ne vodi kazneni postupak te da nije izrečena privremena mjera izdaje općinski sud prema mjestu prebivališta osobe</a:t>
            </a:r>
          </a:p>
          <a:p>
            <a:r>
              <a:rPr lang="hr-HR" dirty="0">
                <a:solidFill>
                  <a:schemeClr val="tx1"/>
                </a:solidFill>
              </a:rPr>
              <a:t>Potvrdu može zatražiti i osoba koja je kandidat u natječaju i </a:t>
            </a:r>
            <a:r>
              <a:rPr lang="hr-HR" dirty="0" smtClean="0">
                <a:solidFill>
                  <a:schemeClr val="tx1"/>
                </a:solidFill>
              </a:rPr>
              <a:t>ustanova</a:t>
            </a:r>
            <a:endParaRPr lang="hr-HR" dirty="0">
              <a:solidFill>
                <a:schemeClr val="tx1"/>
              </a:solidFill>
            </a:endParaRPr>
          </a:p>
          <a:p>
            <a:r>
              <a:rPr lang="hr-HR" dirty="0">
                <a:solidFill>
                  <a:schemeClr val="tx1"/>
                </a:solidFill>
              </a:rPr>
              <a:t>Iako propisom nije utvrđeno koliko traje valjanost potvrde ista ne bi smjela biti starija od dana objave natječaja (iako se teoretski stanje može promijeniti od dana objave natječaja do dana sklapanja ugovora o radu)</a:t>
            </a:r>
          </a:p>
          <a:p>
            <a:endParaRPr lang="hr-HR" dirty="0"/>
          </a:p>
        </p:txBody>
      </p:sp>
      <p:sp>
        <p:nvSpPr>
          <p:cNvPr id="2" name="Title 1"/>
          <p:cNvSpPr>
            <a:spLocks noGrp="1"/>
          </p:cNvSpPr>
          <p:nvPr>
            <p:ph type="title"/>
          </p:nvPr>
        </p:nvSpPr>
        <p:spPr>
          <a:xfrm>
            <a:off x="2855641" y="332656"/>
            <a:ext cx="6512511" cy="1143000"/>
          </a:xfrm>
        </p:spPr>
        <p:txBody>
          <a:bodyPr/>
          <a:lstStyle/>
          <a:p>
            <a:pPr algn="ctr"/>
            <a:r>
              <a:rPr lang="hr-HR" sz="2800" b="1" dirty="0">
                <a:solidFill>
                  <a:schemeClr val="tx1"/>
                </a:solidFill>
                <a:effectLst>
                  <a:outerShdw blurRad="38100" dist="38100" dir="2700000" algn="tl">
                    <a:srgbClr val="000000">
                      <a:alpha val="43137"/>
                    </a:srgbClr>
                  </a:outerShdw>
                </a:effectLst>
              </a:rPr>
              <a:t>ZAPREKA - KAZNENI </a:t>
            </a:r>
            <a:r>
              <a:rPr lang="hr-HR" sz="2800" b="1" dirty="0">
                <a:solidFill>
                  <a:schemeClr val="tx1"/>
                </a:solidFill>
                <a:effectLst>
                  <a:outerShdw blurRad="38100" dist="38100" dir="2700000" algn="tl">
                    <a:srgbClr val="000000">
                      <a:alpha val="43137"/>
                    </a:srgbClr>
                  </a:outerShdw>
                </a:effectLst>
              </a:rPr>
              <a:t>POSTUPAK U TIJEKU</a:t>
            </a:r>
          </a:p>
        </p:txBody>
      </p:sp>
    </p:spTree>
    <p:extLst>
      <p:ext uri="{BB962C8B-B14F-4D97-AF65-F5344CB8AC3E}">
        <p14:creationId xmlns:p14="http://schemas.microsoft.com/office/powerpoint/2010/main" val="2180165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981200" y="1481329"/>
            <a:ext cx="8229600" cy="4525963"/>
          </a:xfrm>
          <a:prstGeom prst="rect">
            <a:avLst/>
          </a:prstGeom>
        </p:spPr>
        <p:txBody>
          <a:bodyPr>
            <a:normAutofit/>
          </a:bodyPr>
          <a:lstStyle/>
          <a:p>
            <a:r>
              <a:rPr lang="hr-HR" i="1" dirty="0">
                <a:solidFill>
                  <a:schemeClr val="tx1"/>
                </a:solidFill>
              </a:rPr>
              <a:t>Zakon o pravnim posljedicama osude, kaznenoj evidenciji i rehabilitaciji </a:t>
            </a:r>
            <a:r>
              <a:rPr lang="hr-HR" dirty="0">
                <a:solidFill>
                  <a:schemeClr val="tx1"/>
                </a:solidFill>
              </a:rPr>
              <a:t>(NN 143/12.) i </a:t>
            </a:r>
            <a:r>
              <a:rPr lang="hr-HR" i="1" dirty="0">
                <a:solidFill>
                  <a:schemeClr val="tx1"/>
                </a:solidFill>
              </a:rPr>
              <a:t>Pravilnik o kaznenoj evidenciji </a:t>
            </a:r>
            <a:r>
              <a:rPr lang="hr-HR" dirty="0">
                <a:solidFill>
                  <a:schemeClr val="tx1"/>
                </a:solidFill>
              </a:rPr>
              <a:t>(NN 7/13.)</a:t>
            </a:r>
          </a:p>
          <a:p>
            <a:r>
              <a:rPr lang="hr-HR" dirty="0">
                <a:solidFill>
                  <a:schemeClr val="tx1"/>
                </a:solidFill>
              </a:rPr>
              <a:t>Uvjerenje o podacima iz kaznene evidencije izdaje Ministarstvo pravosuđa, Uprava za kazneno pravo i </a:t>
            </a:r>
            <a:r>
              <a:rPr lang="hr-HR" dirty="0" err="1">
                <a:solidFill>
                  <a:schemeClr val="tx1"/>
                </a:solidFill>
              </a:rPr>
              <a:t>probaciju</a:t>
            </a:r>
            <a:r>
              <a:rPr lang="hr-HR" dirty="0">
                <a:solidFill>
                  <a:schemeClr val="tx1"/>
                </a:solidFill>
              </a:rPr>
              <a:t>, Sektor za kazneno pravo, Služba za evidencije i pomilovanja Odjel za kaznene evidencije, Ulica grada Vukovara 49</a:t>
            </a:r>
          </a:p>
          <a:p>
            <a:r>
              <a:rPr lang="hr-HR" dirty="0">
                <a:solidFill>
                  <a:schemeClr val="tx1"/>
                </a:solidFill>
              </a:rPr>
              <a:t>Obrazac III a (</a:t>
            </a:r>
            <a:r>
              <a:rPr lang="hr-HR" dirty="0">
                <a:solidFill>
                  <a:srgbClr val="002060"/>
                </a:solidFill>
                <a:hlinkClick r:id="rId2"/>
              </a:rPr>
              <a:t>www.pravosudje.hr</a:t>
            </a:r>
            <a:r>
              <a:rPr lang="hr-HR" dirty="0">
                <a:solidFill>
                  <a:schemeClr val="tx1"/>
                </a:solidFill>
              </a:rPr>
              <a:t>)</a:t>
            </a:r>
          </a:p>
          <a:p>
            <a:r>
              <a:rPr lang="hr-HR" dirty="0">
                <a:solidFill>
                  <a:schemeClr val="tx1"/>
                </a:solidFill>
              </a:rPr>
              <a:t>Uvjerenje može tražiti isključivo ovlašteno tijelo – javna ustanova/poslodavac</a:t>
            </a:r>
          </a:p>
          <a:p>
            <a:endParaRPr lang="hr-HR" dirty="0"/>
          </a:p>
        </p:txBody>
      </p:sp>
      <p:sp>
        <p:nvSpPr>
          <p:cNvPr id="2" name="Title 1"/>
          <p:cNvSpPr>
            <a:spLocks noGrp="1"/>
          </p:cNvSpPr>
          <p:nvPr>
            <p:ph type="title"/>
          </p:nvPr>
        </p:nvSpPr>
        <p:spPr>
          <a:xfrm>
            <a:off x="2783633" y="332656"/>
            <a:ext cx="6512511" cy="1143000"/>
          </a:xfrm>
        </p:spPr>
        <p:txBody>
          <a:bodyPr>
            <a:normAutofit/>
          </a:bodyPr>
          <a:lstStyle/>
          <a:p>
            <a:pPr algn="ctr"/>
            <a:r>
              <a:rPr lang="hr-HR" sz="2800" b="1" dirty="0">
                <a:solidFill>
                  <a:schemeClr val="tx1"/>
                </a:solidFill>
                <a:effectLst>
                  <a:outerShdw blurRad="38100" dist="38100" dir="2700000" algn="tl">
                    <a:srgbClr val="000000">
                      <a:alpha val="43137"/>
                    </a:srgbClr>
                  </a:outerShdw>
                </a:effectLst>
              </a:rPr>
              <a:t>ZAPREKA - PRAVOMOĆNA </a:t>
            </a:r>
            <a:r>
              <a:rPr lang="hr-HR" sz="2800" b="1" dirty="0">
                <a:solidFill>
                  <a:schemeClr val="tx1"/>
                </a:solidFill>
                <a:effectLst>
                  <a:outerShdw blurRad="38100" dist="38100" dir="2700000" algn="tl">
                    <a:srgbClr val="000000">
                      <a:alpha val="43137"/>
                    </a:srgbClr>
                  </a:outerShdw>
                </a:effectLst>
              </a:rPr>
              <a:t>PRESUDA ZA KAZNENO DJELO</a:t>
            </a:r>
            <a:endParaRPr lang="hr-HR" sz="28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73188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981200" y="1481329"/>
            <a:ext cx="8229600" cy="4525963"/>
          </a:xfrm>
          <a:prstGeom prst="rect">
            <a:avLst/>
          </a:prstGeom>
        </p:spPr>
        <p:txBody>
          <a:bodyPr>
            <a:normAutofit/>
          </a:bodyPr>
          <a:lstStyle/>
          <a:p>
            <a:r>
              <a:rPr lang="en-GB" altLang="sr-Latn-RS" b="1" dirty="0" smtClean="0">
                <a:solidFill>
                  <a:schemeClr val="tx1"/>
                </a:solidFill>
              </a:rPr>
              <a:t>Z</a:t>
            </a:r>
            <a:r>
              <a:rPr lang="hr-HR" altLang="sr-Latn-RS" b="1" dirty="0" err="1" smtClean="0">
                <a:solidFill>
                  <a:schemeClr val="tx1"/>
                </a:solidFill>
              </a:rPr>
              <a:t>akon</a:t>
            </a:r>
            <a:r>
              <a:rPr lang="hr-HR" altLang="sr-Latn-RS" b="1" dirty="0" smtClean="0">
                <a:solidFill>
                  <a:schemeClr val="tx1"/>
                </a:solidFill>
              </a:rPr>
              <a:t> o</a:t>
            </a:r>
            <a:r>
              <a:rPr lang="en-GB" altLang="sr-Latn-RS" b="1" dirty="0" smtClean="0">
                <a:solidFill>
                  <a:schemeClr val="tx1"/>
                </a:solidFill>
              </a:rPr>
              <a:t> </a:t>
            </a:r>
            <a:r>
              <a:rPr lang="hr-HR" altLang="sr-Latn-RS" b="1" dirty="0" smtClean="0">
                <a:solidFill>
                  <a:schemeClr val="tx1"/>
                </a:solidFill>
              </a:rPr>
              <a:t>pravima hrvatskih branitelja iz Domovinskog rata i članova njihovih obitelji </a:t>
            </a:r>
            <a:r>
              <a:rPr lang="hr-HR" altLang="sr-Latn-RS" dirty="0" smtClean="0">
                <a:solidFill>
                  <a:schemeClr val="tx1"/>
                </a:solidFill>
              </a:rPr>
              <a:t>(Narodne novine, broj 174/04., 92/05., 2/07., 107/07., 65/09., 137/09., 146/10., 55/11., 140/12. i 19/13.) – čl. 35. – NADZIRE INSPEKTORAT RADA</a:t>
            </a:r>
          </a:p>
          <a:p>
            <a:r>
              <a:rPr lang="hr-HR" altLang="sr-Latn-RS" b="1" dirty="0" smtClean="0">
                <a:solidFill>
                  <a:schemeClr val="tx1"/>
                </a:solidFill>
              </a:rPr>
              <a:t>Zakon o zaštiti vojnih i civilnih invalida rata </a:t>
            </a:r>
            <a:r>
              <a:rPr lang="hr-HR" altLang="sr-Latn-RS" dirty="0" smtClean="0">
                <a:solidFill>
                  <a:schemeClr val="tx1"/>
                </a:solidFill>
              </a:rPr>
              <a:t>(Narodne novine, broj 33/92., 77/92., 27/93., 58/93., 2/94., 76/94., 108/95., 108/96., 82/01. i 103/03.) – NADZIRE PROSVJETNA INISPEKCIJA</a:t>
            </a:r>
            <a:endParaRPr lang="hr-HR" altLang="sr-Latn-RS" b="1" dirty="0" smtClean="0">
              <a:solidFill>
                <a:schemeClr val="tx1"/>
              </a:solidFill>
            </a:endParaRPr>
          </a:p>
          <a:p>
            <a:r>
              <a:rPr lang="hr-HR" altLang="sr-Latn-RS" b="1" dirty="0" smtClean="0">
                <a:solidFill>
                  <a:schemeClr val="tx1"/>
                </a:solidFill>
              </a:rPr>
              <a:t>Zakon o profesionalnoj rehabilitaciji i zapošljavanju osoba s invaliditetom </a:t>
            </a:r>
            <a:r>
              <a:rPr lang="hr-HR" altLang="sr-Latn-RS" dirty="0" smtClean="0">
                <a:solidFill>
                  <a:schemeClr val="tx1"/>
                </a:solidFill>
              </a:rPr>
              <a:t>(Narodne novine, broj 157/13., 152/14.) – NADZIRE PROSVJETNA INSPEKCIJA</a:t>
            </a:r>
          </a:p>
          <a:p>
            <a:r>
              <a:rPr lang="hr-HR" altLang="sr-Latn-RS" dirty="0" smtClean="0">
                <a:solidFill>
                  <a:schemeClr val="tx1"/>
                </a:solidFill>
              </a:rPr>
              <a:t>Osoba mora zadovoljavati opće uvjete natječaja i dokazati pravo na prednost pri zapošljavanju</a:t>
            </a:r>
          </a:p>
          <a:p>
            <a:endParaRPr lang="hr-HR" dirty="0"/>
          </a:p>
        </p:txBody>
      </p:sp>
      <p:sp>
        <p:nvSpPr>
          <p:cNvPr id="2" name="Title 1"/>
          <p:cNvSpPr>
            <a:spLocks noGrp="1"/>
          </p:cNvSpPr>
          <p:nvPr>
            <p:ph type="title"/>
          </p:nvPr>
        </p:nvSpPr>
        <p:spPr>
          <a:xfrm>
            <a:off x="2783633" y="260648"/>
            <a:ext cx="6512511" cy="1143000"/>
          </a:xfrm>
        </p:spPr>
        <p:txBody>
          <a:bodyPr>
            <a:normAutofit/>
          </a:bodyPr>
          <a:lstStyle/>
          <a:p>
            <a:pPr algn="ctr"/>
            <a:r>
              <a:rPr lang="hr-HR" sz="2400" b="1" dirty="0">
                <a:solidFill>
                  <a:schemeClr val="tx1"/>
                </a:solidFill>
                <a:effectLst>
                  <a:outerShdw blurRad="38100" dist="38100" dir="2700000" algn="tl">
                    <a:srgbClr val="000000">
                      <a:alpha val="43137"/>
                    </a:srgbClr>
                  </a:outerShdw>
                </a:effectLst>
              </a:rPr>
              <a:t>PREDNOST U NATJEČAJNOM POSTUPKU – UREĐENO POSEBNIM ZAKONIMA</a:t>
            </a:r>
            <a:endParaRPr lang="hr-HR" sz="24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12376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1544" y="260648"/>
            <a:ext cx="8229600" cy="1143000"/>
          </a:xfrm>
        </p:spPr>
        <p:txBody>
          <a:bodyPr anchor="ctr">
            <a:normAutofit/>
          </a:bodyPr>
          <a:lstStyle/>
          <a:p>
            <a:pPr algn="ctr"/>
            <a:r>
              <a:rPr lang="en-GB" altLang="sr-Latn-RS" sz="2400" b="1" dirty="0" smtClean="0">
                <a:solidFill>
                  <a:schemeClr val="tx1"/>
                </a:solidFill>
                <a:effectLst>
                  <a:outerShdw blurRad="38100" dist="38100" dir="2700000" algn="tl">
                    <a:srgbClr val="000000">
                      <a:alpha val="43137"/>
                    </a:srgbClr>
                  </a:outerShdw>
                </a:effectLst>
              </a:rPr>
              <a:t>Z</a:t>
            </a:r>
            <a:r>
              <a:rPr lang="hr-HR" altLang="sr-Latn-RS" sz="2400" b="1" dirty="0" smtClean="0">
                <a:solidFill>
                  <a:schemeClr val="tx1"/>
                </a:solidFill>
                <a:effectLst>
                  <a:outerShdw blurRad="38100" dist="38100" dir="2700000" algn="tl">
                    <a:srgbClr val="000000">
                      <a:alpha val="43137"/>
                    </a:srgbClr>
                  </a:outerShdw>
                </a:effectLst>
              </a:rPr>
              <a:t>AKON O</a:t>
            </a:r>
            <a:r>
              <a:rPr lang="en-GB" altLang="sr-Latn-RS" sz="2400" b="1" dirty="0" smtClean="0">
                <a:solidFill>
                  <a:schemeClr val="tx1"/>
                </a:solidFill>
                <a:effectLst>
                  <a:outerShdw blurRad="38100" dist="38100" dir="2700000" algn="tl">
                    <a:srgbClr val="000000">
                      <a:alpha val="43137"/>
                    </a:srgbClr>
                  </a:outerShdw>
                </a:effectLst>
              </a:rPr>
              <a:t> </a:t>
            </a:r>
            <a:r>
              <a:rPr lang="hr-HR" altLang="sr-Latn-RS" sz="2400" b="1" dirty="0" smtClean="0">
                <a:solidFill>
                  <a:schemeClr val="tx1"/>
                </a:solidFill>
                <a:effectLst>
                  <a:outerShdw blurRad="38100" dist="38100" dir="2700000" algn="tl">
                    <a:srgbClr val="000000">
                      <a:alpha val="43137"/>
                    </a:srgbClr>
                  </a:outerShdw>
                </a:effectLst>
              </a:rPr>
              <a:t>PRAVIMA HRVATSKIH BRANITELJA IZ DOMOVINSKOG RATA I ČLANOVA NJIHOVIH OBITELJI</a:t>
            </a:r>
            <a:endParaRPr lang="hr-HR" sz="2400"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hr-HR" dirty="0" smtClean="0">
                <a:solidFill>
                  <a:schemeClr val="tx1"/>
                </a:solidFill>
              </a:rPr>
              <a:t>Nadzire inspekcija rada</a:t>
            </a:r>
          </a:p>
          <a:p>
            <a:r>
              <a:rPr lang="hr-HR" dirty="0" smtClean="0">
                <a:solidFill>
                  <a:schemeClr val="tx1"/>
                </a:solidFill>
              </a:rPr>
              <a:t>Članak 35. Zakona – redoslijed prednosti</a:t>
            </a:r>
          </a:p>
          <a:p>
            <a:r>
              <a:rPr lang="hr-HR" dirty="0" smtClean="0">
                <a:solidFill>
                  <a:schemeClr val="tx1"/>
                </a:solidFill>
              </a:rPr>
              <a:t>Ne odnosi se na rukovodeća radna mjesta</a:t>
            </a:r>
          </a:p>
          <a:p>
            <a:r>
              <a:rPr lang="hr-HR" dirty="0" smtClean="0">
                <a:solidFill>
                  <a:schemeClr val="tx1"/>
                </a:solidFill>
              </a:rPr>
              <a:t>Uvjeti za ostvarenje prednosti:</a:t>
            </a:r>
          </a:p>
          <a:p>
            <a:r>
              <a:rPr lang="hr-HR" dirty="0">
                <a:solidFill>
                  <a:schemeClr val="tx1"/>
                </a:solidFill>
              </a:rPr>
              <a:t>a</a:t>
            </a:r>
            <a:r>
              <a:rPr lang="hr-HR" dirty="0" smtClean="0">
                <a:solidFill>
                  <a:schemeClr val="tx1"/>
                </a:solidFill>
              </a:rPr>
              <a:t>) Dokaz o statusu </a:t>
            </a:r>
          </a:p>
          <a:p>
            <a:r>
              <a:rPr lang="hr-HR" dirty="0">
                <a:solidFill>
                  <a:schemeClr val="tx1"/>
                </a:solidFill>
              </a:rPr>
              <a:t>b</a:t>
            </a:r>
            <a:r>
              <a:rPr lang="hr-HR" dirty="0" smtClean="0">
                <a:solidFill>
                  <a:schemeClr val="tx1"/>
                </a:solidFill>
              </a:rPr>
              <a:t>) Dokaz o nezaposlenosti</a:t>
            </a:r>
          </a:p>
          <a:p>
            <a:r>
              <a:rPr lang="hr-HR" dirty="0" smtClean="0">
                <a:solidFill>
                  <a:schemeClr val="tx1"/>
                </a:solidFill>
              </a:rPr>
              <a:t>Zapreka: ne može ostvariti prednost osoba kojoj je radni odnos kod posljednjeg poslodavca prestao krivnjom radnika ili sporazumnim raskidom ugovora o radu te temeljem izvršnog rješenja o izrečenoj kazni prestanka službe, otkazu službe zbog jer službenik nije zadovoljio na probnom radu, pisanom otkazu kojega podnese službenik, sporazumu o prestanku službe i izvanrednom otkazu službe</a:t>
            </a:r>
            <a:endParaRPr lang="hr-HR" dirty="0">
              <a:solidFill>
                <a:schemeClr val="tx1"/>
              </a:solidFill>
            </a:endParaRPr>
          </a:p>
        </p:txBody>
      </p:sp>
    </p:spTree>
    <p:extLst>
      <p:ext uri="{BB962C8B-B14F-4D97-AF65-F5344CB8AC3E}">
        <p14:creationId xmlns:p14="http://schemas.microsoft.com/office/powerpoint/2010/main" val="328736394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44</TotalTime>
  <Words>1140</Words>
  <Application>Microsoft Office PowerPoint</Application>
  <PresentationFormat>Widescreen</PresentationFormat>
  <Paragraphs>1203</Paragraphs>
  <Slides>13</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Corbel</vt:lpstr>
      <vt:lpstr>Basis</vt:lpstr>
      <vt:lpstr>Zasnivanje radnog odnosa u školskoj ustanovi</vt:lpstr>
      <vt:lpstr>POSTUPAK PRIJE OBJAVE NATJEČAJA</vt:lpstr>
      <vt:lpstr>  TRAJANJE POTREBE POPUNE RADNOG MJESTA  </vt:lpstr>
      <vt:lpstr>ZASNIVANJE RADNOG ODNOSA BEZ NATJEČAJA</vt:lpstr>
      <vt:lpstr>IZBOR KANDIDATA</vt:lpstr>
      <vt:lpstr>ZAPREKA - KAZNENI POSTUPAK U TIJEKU</vt:lpstr>
      <vt:lpstr>ZAPREKA - PRAVOMOĆNA PRESUDA ZA KAZNENO DJELO</vt:lpstr>
      <vt:lpstr>PREDNOST U NATJEČAJNOM POSTUPKU – UREĐENO POSEBNIM ZAKONIMA</vt:lpstr>
      <vt:lpstr>ZAKON O PRAVIMA HRVATSKIH BRANITELJA IZ DOMOVINSKOG RATA I ČLANOVA NJIHOVIH OBITELJI</vt:lpstr>
      <vt:lpstr>ZAKON O ZAŠTITI VOJNIH I CIVILNIH INVALIDA RATA</vt:lpstr>
      <vt:lpstr>ZAKON O PROFESIONALNOJ REHABILITACIJI I ZAPOŠLJAVANJU OSOBA S INVALIDITETOM</vt:lpstr>
      <vt:lpstr>ZAKON O PROFESIONALNOJ REHABILITACIJI I ZAPOŠLJAVANJU OSOBA S INVALIDITETOM</vt:lpstr>
      <vt:lpstr>ZAKON O PROFESIONALNOJ REHABILITACIJI I ZAPOŠLJAVANJU OSOBA S INVALIDITETOM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Lautaro</dc:creator>
  <cp:lastModifiedBy>Lautaro</cp:lastModifiedBy>
  <cp:revision>5</cp:revision>
  <dcterms:created xsi:type="dcterms:W3CDTF">2016-11-03T05:06:32Z</dcterms:created>
  <dcterms:modified xsi:type="dcterms:W3CDTF">2016-11-03T05:51:10Z</dcterms:modified>
</cp:coreProperties>
</file>