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0" autoAdjust="0"/>
    <p:restoredTop sz="94660"/>
  </p:normalViewPr>
  <p:slideViewPr>
    <p:cSldViewPr snapToGrid="0">
      <p:cViewPr varScale="1">
        <p:scale>
          <a:sx n="76" d="100"/>
          <a:sy n="76" d="100"/>
        </p:scale>
        <p:origin x="2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9A81-42AB-4B8F-99E2-7AA4893AD178}" type="datetimeFigureOut">
              <a:rPr lang="hr-HR" smtClean="0"/>
              <a:t>23.10.2017.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47BC4-D2D5-4006-A6EF-4A1FF5CC831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80723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9A81-42AB-4B8F-99E2-7AA4893AD178}" type="datetimeFigureOut">
              <a:rPr lang="hr-HR" smtClean="0"/>
              <a:t>23.10.2017.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47BC4-D2D5-4006-A6EF-4A1FF5CC831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87203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9A81-42AB-4B8F-99E2-7AA4893AD178}" type="datetimeFigureOut">
              <a:rPr lang="hr-HR" smtClean="0"/>
              <a:t>23.10.2017.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47BC4-D2D5-4006-A6EF-4A1FF5CC831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68373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9A81-42AB-4B8F-99E2-7AA4893AD178}" type="datetimeFigureOut">
              <a:rPr lang="hr-HR" smtClean="0"/>
              <a:t>23.10.2017.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47BC4-D2D5-4006-A6EF-4A1FF5CC831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81240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9A81-42AB-4B8F-99E2-7AA4893AD178}" type="datetimeFigureOut">
              <a:rPr lang="hr-HR" smtClean="0"/>
              <a:t>23.10.2017.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47BC4-D2D5-4006-A6EF-4A1FF5CC831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69005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9A81-42AB-4B8F-99E2-7AA4893AD178}" type="datetimeFigureOut">
              <a:rPr lang="hr-HR" smtClean="0"/>
              <a:t>23.10.2017.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47BC4-D2D5-4006-A6EF-4A1FF5CC831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30619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9A81-42AB-4B8F-99E2-7AA4893AD178}" type="datetimeFigureOut">
              <a:rPr lang="hr-HR" smtClean="0"/>
              <a:t>23.10.2017.</a:t>
            </a:fld>
            <a:endParaRPr lang="hr-H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47BC4-D2D5-4006-A6EF-4A1FF5CC831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05703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9A81-42AB-4B8F-99E2-7AA4893AD178}" type="datetimeFigureOut">
              <a:rPr lang="hr-HR" smtClean="0"/>
              <a:t>23.10.2017.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47BC4-D2D5-4006-A6EF-4A1FF5CC831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68831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9A81-42AB-4B8F-99E2-7AA4893AD178}" type="datetimeFigureOut">
              <a:rPr lang="hr-HR" smtClean="0"/>
              <a:t>23.10.2017.</a:t>
            </a:fld>
            <a:endParaRPr lang="hr-H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47BC4-D2D5-4006-A6EF-4A1FF5CC831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53582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9A81-42AB-4B8F-99E2-7AA4893AD178}" type="datetimeFigureOut">
              <a:rPr lang="hr-HR" smtClean="0"/>
              <a:t>23.10.2017.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47BC4-D2D5-4006-A6EF-4A1FF5CC831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25772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89A81-42AB-4B8F-99E2-7AA4893AD178}" type="datetimeFigureOut">
              <a:rPr lang="hr-HR" smtClean="0"/>
              <a:t>23.10.2017.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47BC4-D2D5-4006-A6EF-4A1FF5CC831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87581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89A81-42AB-4B8F-99E2-7AA4893AD178}" type="datetimeFigureOut">
              <a:rPr lang="hr-HR" smtClean="0"/>
              <a:t>23.10.2017.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47BC4-D2D5-4006-A6EF-4A1FF5CC831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25873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9710" y="2053746"/>
            <a:ext cx="6858000" cy="1790700"/>
          </a:xfrm>
        </p:spPr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Ministarstvo znanosti i obrazovanja </a:t>
            </a:r>
            <a:br>
              <a:rPr lang="hr-H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dirty="0" smtClean="0"/>
              <a:t>– novosti i naglasci - 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9710" y="4244579"/>
            <a:ext cx="6858000" cy="1241822"/>
          </a:xfrm>
        </p:spPr>
        <p:txBody>
          <a:bodyPr/>
          <a:lstStyle/>
          <a:p>
            <a:r>
              <a:rPr lang="hr-HR" dirty="0" smtClean="0"/>
              <a:t>Prof.dr.sc. Blaženka Divjak </a:t>
            </a:r>
          </a:p>
          <a:p>
            <a:r>
              <a:rPr lang="hr-HR" dirty="0" smtClean="0"/>
              <a:t>ministrica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9614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>
                <a:solidFill>
                  <a:srgbClr val="0070C0"/>
                </a:solidFill>
              </a:rPr>
              <a:t>Komunikacija i suradnja</a:t>
            </a:r>
            <a:endParaRPr lang="hr-HR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44710"/>
            <a:ext cx="7886700" cy="3263504"/>
          </a:xfrm>
        </p:spPr>
        <p:txBody>
          <a:bodyPr>
            <a:normAutofit fontScale="92500"/>
          </a:bodyPr>
          <a:lstStyle/>
          <a:p>
            <a:r>
              <a:rPr lang="hr-HR" dirty="0" smtClean="0"/>
              <a:t>Ravnatelji - sudjelovanje u svim aktivnostima MZO-a</a:t>
            </a:r>
          </a:p>
          <a:p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Direktna komunikacija – redovite vijesti i najave – </a:t>
            </a:r>
            <a:r>
              <a:rPr lang="hr-HR" i="1" dirty="0" smtClean="0"/>
              <a:t>Newsletter</a:t>
            </a:r>
            <a:r>
              <a:rPr lang="hr-HR" dirty="0" smtClean="0"/>
              <a:t> </a:t>
            </a:r>
          </a:p>
          <a:p>
            <a:endParaRPr lang="hr-HR" dirty="0"/>
          </a:p>
          <a:p>
            <a:r>
              <a:rPr lang="hr-HR" dirty="0" smtClean="0"/>
              <a:t>Vaša pitanja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6164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>
                <a:solidFill>
                  <a:srgbClr val="0070C0"/>
                </a:solidFill>
              </a:rPr>
              <a:t>Ciljevi </a:t>
            </a:r>
            <a:endParaRPr lang="hr-HR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4485" y="2242234"/>
            <a:ext cx="5212474" cy="3263504"/>
          </a:xfrm>
        </p:spPr>
        <p:txBody>
          <a:bodyPr>
            <a:normAutofit fontScale="77500" lnSpcReduction="20000"/>
          </a:bodyPr>
          <a:lstStyle/>
          <a:p>
            <a:r>
              <a:rPr lang="hr-HR" dirty="0" smtClean="0"/>
              <a:t>Ulazak škola u 21. stoljeće</a:t>
            </a:r>
          </a:p>
          <a:p>
            <a:pPr marL="0" indent="0">
              <a:buNone/>
            </a:pPr>
            <a:r>
              <a:rPr lang="hr-HR" dirty="0" smtClean="0"/>
              <a:t> </a:t>
            </a:r>
          </a:p>
          <a:p>
            <a:r>
              <a:rPr lang="hr-HR" dirty="0" smtClean="0"/>
              <a:t>Škola za život, a ne ocjene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Poticanje izvrsnosti </a:t>
            </a:r>
          </a:p>
          <a:p>
            <a:endParaRPr lang="hr-HR" dirty="0"/>
          </a:p>
          <a:p>
            <a:r>
              <a:rPr lang="hr-HR" smtClean="0"/>
              <a:t>Jednake prilike </a:t>
            </a:r>
            <a:r>
              <a:rPr lang="hr-HR" dirty="0" smtClean="0"/>
              <a:t>za sve 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Povlačenje sredstava iz EU fondova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5885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>
                <a:solidFill>
                  <a:srgbClr val="0070C0"/>
                </a:solidFill>
              </a:rPr>
              <a:t>Programi</a:t>
            </a:r>
            <a:r>
              <a:rPr lang="hr-HR" dirty="0" smtClean="0"/>
              <a:t> 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25266"/>
            <a:ext cx="7886700" cy="3263504"/>
          </a:xfrm>
        </p:spPr>
        <p:txBody>
          <a:bodyPr>
            <a:normAutofit fontScale="77500" lnSpcReduction="20000"/>
          </a:bodyPr>
          <a:lstStyle/>
          <a:p>
            <a:r>
              <a:rPr lang="hr-HR" dirty="0" err="1" smtClean="0"/>
              <a:t>Kurikularna</a:t>
            </a:r>
            <a:r>
              <a:rPr lang="hr-HR" dirty="0" smtClean="0"/>
              <a:t> reforma – obrazovanje za 21 stoljeće 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Strukovno obrazovanje – s ponosom u strukovno zanimanje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Socijalna dimenzija – briga za ranjive i podzastupljene</a:t>
            </a:r>
          </a:p>
          <a:p>
            <a:pPr marL="0" indent="0">
              <a:buNone/>
            </a:pPr>
            <a:r>
              <a:rPr lang="hr-HR" dirty="0" smtClean="0"/>
              <a:t>  </a:t>
            </a:r>
          </a:p>
          <a:p>
            <a:r>
              <a:rPr lang="hr-HR" dirty="0" smtClean="0"/>
              <a:t>Izvrsnost u obrazovanju i znanosti – borba protiv uravnilovke 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STEM Hrvatska – poveznica na tržište rada</a:t>
            </a:r>
          </a:p>
          <a:p>
            <a:pPr marL="0" indent="0">
              <a:buNone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244030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err="1" smtClean="0">
                <a:solidFill>
                  <a:srgbClr val="0070C0"/>
                </a:solidFill>
              </a:rPr>
              <a:t>Kurikularna</a:t>
            </a:r>
            <a:r>
              <a:rPr lang="hr-HR" b="1" dirty="0" smtClean="0">
                <a:solidFill>
                  <a:srgbClr val="0070C0"/>
                </a:solidFill>
              </a:rPr>
              <a:t> reforma – obrazovanje za 21 stoljeće 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25267"/>
            <a:ext cx="7886700" cy="3364706"/>
          </a:xfrm>
        </p:spPr>
        <p:txBody>
          <a:bodyPr>
            <a:normAutofit fontScale="70000" lnSpcReduction="20000"/>
          </a:bodyPr>
          <a:lstStyle/>
          <a:p>
            <a:r>
              <a:rPr lang="hr-HR" dirty="0" smtClean="0">
                <a:solidFill>
                  <a:srgbClr val="0070C0"/>
                </a:solidFill>
              </a:rPr>
              <a:t>Pilot projekt </a:t>
            </a:r>
            <a:r>
              <a:rPr lang="hr-HR" dirty="0" err="1" smtClean="0">
                <a:solidFill>
                  <a:srgbClr val="0070C0"/>
                </a:solidFill>
              </a:rPr>
              <a:t>kurikularne</a:t>
            </a:r>
            <a:r>
              <a:rPr lang="hr-HR" dirty="0" smtClean="0">
                <a:solidFill>
                  <a:srgbClr val="0070C0"/>
                </a:solidFill>
              </a:rPr>
              <a:t> reforme </a:t>
            </a:r>
            <a:r>
              <a:rPr lang="hr-HR" dirty="0" smtClean="0"/>
              <a:t>– 2018./2019. </a:t>
            </a:r>
          </a:p>
          <a:p>
            <a:pPr lvl="1"/>
            <a:r>
              <a:rPr lang="hr-HR" dirty="0" smtClean="0"/>
              <a:t>Javna rasprava</a:t>
            </a:r>
          </a:p>
          <a:p>
            <a:pPr lvl="1"/>
            <a:r>
              <a:rPr lang="hr-HR" dirty="0"/>
              <a:t>M</a:t>
            </a:r>
            <a:r>
              <a:rPr lang="hr-HR" dirty="0" smtClean="0"/>
              <a:t>eđunarodne recenzije</a:t>
            </a:r>
          </a:p>
          <a:p>
            <a:pPr lvl="1"/>
            <a:r>
              <a:rPr lang="hr-HR" dirty="0" smtClean="0"/>
              <a:t>3-5% škola – poziv školama </a:t>
            </a:r>
          </a:p>
          <a:p>
            <a:pPr lvl="1"/>
            <a:r>
              <a:rPr lang="hr-HR" dirty="0" smtClean="0"/>
              <a:t>Edukacija, materijali, oprema </a:t>
            </a:r>
          </a:p>
          <a:p>
            <a:r>
              <a:rPr lang="hr-HR" dirty="0" smtClean="0">
                <a:solidFill>
                  <a:srgbClr val="0070C0"/>
                </a:solidFill>
              </a:rPr>
              <a:t>Obavezna Informatika </a:t>
            </a:r>
            <a:r>
              <a:rPr lang="hr-HR" dirty="0" smtClean="0"/>
              <a:t>- 2018./2019. u svim 5. i 6. </a:t>
            </a:r>
            <a:r>
              <a:rPr lang="hr-HR" dirty="0" err="1" smtClean="0"/>
              <a:t>raz</a:t>
            </a:r>
            <a:r>
              <a:rPr lang="hr-HR" dirty="0" smtClean="0"/>
              <a:t>. osnovnih škola </a:t>
            </a:r>
          </a:p>
          <a:p>
            <a:pPr lvl="1"/>
            <a:r>
              <a:rPr lang="hr-HR" dirty="0" smtClean="0"/>
              <a:t>Novi </a:t>
            </a:r>
            <a:r>
              <a:rPr lang="hr-HR" dirty="0" err="1" smtClean="0"/>
              <a:t>kurikulumi</a:t>
            </a:r>
            <a:r>
              <a:rPr lang="hr-HR" dirty="0" smtClean="0"/>
              <a:t> u cijeloj vertikali </a:t>
            </a:r>
            <a:endParaRPr lang="hr-HR" dirty="0"/>
          </a:p>
          <a:p>
            <a:pPr lvl="1"/>
            <a:r>
              <a:rPr lang="hr-HR" dirty="0" smtClean="0"/>
              <a:t>Međunarodna recenzija </a:t>
            </a:r>
          </a:p>
          <a:p>
            <a:pPr lvl="1"/>
            <a:r>
              <a:rPr lang="hr-HR" dirty="0" smtClean="0"/>
              <a:t>Oprema – već od ove godine </a:t>
            </a:r>
          </a:p>
          <a:p>
            <a:pPr lvl="1"/>
            <a:r>
              <a:rPr lang="hr-HR" dirty="0" smtClean="0"/>
              <a:t>Digitalni obrazovni materijali </a:t>
            </a:r>
          </a:p>
          <a:p>
            <a:pPr lvl="1"/>
            <a:r>
              <a:rPr lang="hr-HR" dirty="0" smtClean="0"/>
              <a:t>Zapošljavanje </a:t>
            </a:r>
          </a:p>
          <a:p>
            <a:pPr lvl="1"/>
            <a:r>
              <a:rPr lang="hr-HR" dirty="0" smtClean="0"/>
              <a:t>Edukacija </a:t>
            </a:r>
          </a:p>
          <a:p>
            <a:pPr lvl="1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0337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885" y="1359694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 smtClean="0">
                <a:solidFill>
                  <a:srgbClr val="0070C0"/>
                </a:solidFill>
              </a:rPr>
              <a:t>Izvrsnost u obrazovanju i znanosti </a:t>
            </a:r>
            <a:br>
              <a:rPr lang="hr-HR" b="1" dirty="0" smtClean="0">
                <a:solidFill>
                  <a:srgbClr val="0070C0"/>
                </a:solidFill>
              </a:rPr>
            </a:br>
            <a:r>
              <a:rPr lang="hr-HR" b="1" dirty="0" smtClean="0">
                <a:solidFill>
                  <a:srgbClr val="0070C0"/>
                </a:solidFill>
              </a:rPr>
              <a:t>– borba protiv uravnilovke 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595" y="2533897"/>
            <a:ext cx="7886700" cy="3263504"/>
          </a:xfrm>
        </p:spPr>
        <p:txBody>
          <a:bodyPr>
            <a:normAutofit fontScale="77500" lnSpcReduction="20000"/>
          </a:bodyPr>
          <a:lstStyle/>
          <a:p>
            <a:r>
              <a:rPr lang="hr-HR" dirty="0" smtClean="0"/>
              <a:t>Poticanje darovitih učenika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Nagrađivanje učitelja koji povlače sredstva iz EU fondova 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Cjeloživotno obrazovanje – prilike </a:t>
            </a:r>
          </a:p>
          <a:p>
            <a:endParaRPr lang="hr-HR" dirty="0"/>
          </a:p>
          <a:p>
            <a:r>
              <a:rPr lang="hr-HR" dirty="0" smtClean="0"/>
              <a:t>Centri izvrsnosti </a:t>
            </a:r>
          </a:p>
          <a:p>
            <a:endParaRPr lang="hr-HR" dirty="0"/>
          </a:p>
          <a:p>
            <a:r>
              <a:rPr lang="hr-HR" dirty="0" smtClean="0"/>
              <a:t>Centri kompetencija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8160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rgbClr val="0070C0"/>
                </a:solidFill>
              </a:rPr>
              <a:t>STEM Hrvatska – poveznica na tržište rada </a:t>
            </a:r>
            <a:endParaRPr lang="hr-HR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>
                <a:solidFill>
                  <a:srgbClr val="0070C0"/>
                </a:solidFill>
              </a:rPr>
              <a:t>STEM stipendije </a:t>
            </a:r>
          </a:p>
          <a:p>
            <a:pPr lvl="1"/>
            <a:r>
              <a:rPr lang="hr-HR" dirty="0" smtClean="0"/>
              <a:t>3400 u e-sustavu </a:t>
            </a:r>
          </a:p>
          <a:p>
            <a:r>
              <a:rPr lang="hr-HR" dirty="0" err="1" smtClean="0">
                <a:solidFill>
                  <a:srgbClr val="0070C0"/>
                </a:solidFill>
              </a:rPr>
              <a:t>ProMikro</a:t>
            </a:r>
            <a:r>
              <a:rPr lang="hr-HR" dirty="0" smtClean="0">
                <a:solidFill>
                  <a:srgbClr val="0070C0"/>
                </a:solidFill>
              </a:rPr>
              <a:t> – od ove školske godine</a:t>
            </a:r>
          </a:p>
          <a:p>
            <a:pPr lvl="1"/>
            <a:r>
              <a:rPr lang="hr-HR" dirty="0" smtClean="0"/>
              <a:t>suradanja sa IRIM – om, HUP-om, Hrvatskom poštom </a:t>
            </a:r>
          </a:p>
          <a:p>
            <a:pPr lvl="1"/>
            <a:r>
              <a:rPr lang="hr-HR" dirty="0" smtClean="0"/>
              <a:t>83% škola se dobrovoljno javilo u prvom pozivu </a:t>
            </a:r>
          </a:p>
          <a:p>
            <a:r>
              <a:rPr lang="hr-HR" dirty="0" smtClean="0">
                <a:solidFill>
                  <a:srgbClr val="0070C0"/>
                </a:solidFill>
              </a:rPr>
              <a:t>E- škole   </a:t>
            </a:r>
            <a:r>
              <a:rPr lang="hr-HR" dirty="0" err="1" smtClean="0">
                <a:solidFill>
                  <a:srgbClr val="0070C0"/>
                </a:solidFill>
              </a:rPr>
              <a:t>Carnet</a:t>
            </a:r>
            <a:r>
              <a:rPr lang="hr-HR" dirty="0" smtClean="0">
                <a:solidFill>
                  <a:srgbClr val="0070C0"/>
                </a:solidFill>
              </a:rPr>
              <a:t> </a:t>
            </a:r>
          </a:p>
          <a:p>
            <a:pPr lvl="1"/>
            <a:r>
              <a:rPr lang="hr-HR" dirty="0" smtClean="0"/>
              <a:t>Prezentacije naknadno…</a:t>
            </a:r>
          </a:p>
          <a:p>
            <a:pPr>
              <a:lnSpc>
                <a:spcPct val="100000"/>
              </a:lnSpc>
            </a:pPr>
            <a:r>
              <a:rPr lang="hr-HR" dirty="0">
                <a:solidFill>
                  <a:srgbClr val="0070C0"/>
                </a:solidFill>
              </a:rPr>
              <a:t>Nacionalna zaklada za potporu učeničkom i studentskom standardu</a:t>
            </a:r>
          </a:p>
          <a:p>
            <a:pPr lvl="1"/>
            <a:r>
              <a:rPr lang="hr-HR" dirty="0" smtClean="0"/>
              <a:t>Podzastupljene i ranjive skupine </a:t>
            </a:r>
          </a:p>
          <a:p>
            <a:pPr lvl="1"/>
            <a:r>
              <a:rPr lang="hr-HR" dirty="0" smtClean="0"/>
              <a:t>Nastavnička zanimanja  u deficitarnim STEM područjima i stranim jezicima </a:t>
            </a:r>
          </a:p>
        </p:txBody>
      </p:sp>
    </p:spTree>
    <p:extLst>
      <p:ext uri="{BB962C8B-B14F-4D97-AF65-F5344CB8AC3E}">
        <p14:creationId xmlns:p14="http://schemas.microsoft.com/office/powerpoint/2010/main" val="223472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32297"/>
            <a:ext cx="8231571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 smtClean="0">
                <a:solidFill>
                  <a:srgbClr val="0070C0"/>
                </a:solidFill>
              </a:rPr>
              <a:t>Socijalna dimenzija – briga za ranjive i podzastupljene  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>
                <a:solidFill>
                  <a:srgbClr val="0070C0"/>
                </a:solidFill>
              </a:rPr>
              <a:t>Stipendije za studente nižeg </a:t>
            </a:r>
            <a:r>
              <a:rPr lang="hr-HR" dirty="0" err="1" smtClean="0">
                <a:solidFill>
                  <a:srgbClr val="0070C0"/>
                </a:solidFill>
              </a:rPr>
              <a:t>socio</a:t>
            </a:r>
            <a:r>
              <a:rPr lang="hr-HR" dirty="0" smtClean="0">
                <a:solidFill>
                  <a:srgbClr val="0070C0"/>
                </a:solidFill>
              </a:rPr>
              <a:t>-ekonomskog statusa</a:t>
            </a:r>
          </a:p>
          <a:p>
            <a:pPr lvl="1"/>
            <a:r>
              <a:rPr lang="hr-HR" dirty="0" smtClean="0"/>
              <a:t>10 000 studenata na nacionalnoj razini </a:t>
            </a:r>
          </a:p>
          <a:p>
            <a:pPr lvl="1"/>
            <a:r>
              <a:rPr lang="hr-HR" dirty="0" smtClean="0"/>
              <a:t>Sredstva državnog proračuna i EU fondova </a:t>
            </a:r>
          </a:p>
          <a:p>
            <a:r>
              <a:rPr lang="hr-HR" dirty="0" smtClean="0">
                <a:solidFill>
                  <a:srgbClr val="0070C0"/>
                </a:solidFill>
              </a:rPr>
              <a:t>Pomoćnici u nastavi za učenike s teškoćama u razvoju </a:t>
            </a:r>
          </a:p>
          <a:p>
            <a:pPr lvl="1"/>
            <a:r>
              <a:rPr lang="hr-HR" dirty="0" smtClean="0"/>
              <a:t>Kroz 4 školske godine 50 projekata ukupnog iznosa od 362.397.460,54 kuna</a:t>
            </a:r>
          </a:p>
          <a:p>
            <a:pPr lvl="1"/>
            <a:r>
              <a:rPr lang="hr-HR" dirty="0" smtClean="0"/>
              <a:t>Već ove godine obuhvat od 2648 </a:t>
            </a:r>
            <a:r>
              <a:rPr lang="hr-HR" dirty="0"/>
              <a:t>učenika s teškoćama u razvoju </a:t>
            </a:r>
            <a:r>
              <a:rPr lang="hr-HR" dirty="0" smtClean="0"/>
              <a:t>u </a:t>
            </a:r>
            <a:r>
              <a:rPr lang="hr-HR" dirty="0"/>
              <a:t>725 različitih odgojno-obrazovnih ustanova </a:t>
            </a:r>
            <a:endParaRPr lang="hr-HR" dirty="0" smtClean="0"/>
          </a:p>
          <a:p>
            <a:r>
              <a:rPr lang="hr-HR" dirty="0" smtClean="0"/>
              <a:t>Subvencije prijevoza učenika </a:t>
            </a:r>
          </a:p>
          <a:p>
            <a:endParaRPr lang="hr-HR" dirty="0"/>
          </a:p>
          <a:p>
            <a:r>
              <a:rPr lang="hr-HR" dirty="0" smtClean="0"/>
              <a:t>Besplatni udžbenici </a:t>
            </a:r>
          </a:p>
          <a:p>
            <a:r>
              <a:rPr lang="hr-HR" dirty="0" smtClean="0"/>
              <a:t>…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9072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b="1" dirty="0" smtClean="0">
                <a:solidFill>
                  <a:srgbClr val="0070C0"/>
                </a:solidFill>
              </a:rPr>
              <a:t>Normativne aktivnosti u tijeku </a:t>
            </a:r>
            <a:endParaRPr lang="hr-HR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Izmjene i dopune Zakona o odgoju i obrazovanju u osnovnoj i srednjoj školi</a:t>
            </a:r>
          </a:p>
          <a:p>
            <a:r>
              <a:rPr lang="hr-HR" dirty="0" smtClean="0"/>
              <a:t>Izmjene i dopune Zakona o strukovnom obrazovanju</a:t>
            </a:r>
          </a:p>
          <a:p>
            <a:r>
              <a:rPr lang="hr-HR" dirty="0" smtClean="0"/>
              <a:t>Izmjene i dopune Zakona o Hrvatskom kvalifikacijskom okviru</a:t>
            </a:r>
          </a:p>
          <a:p>
            <a:r>
              <a:rPr lang="hr-HR" dirty="0" smtClean="0"/>
              <a:t>Zakon o studentskom poslovima</a:t>
            </a:r>
          </a:p>
          <a:p>
            <a:r>
              <a:rPr lang="hr-HR" dirty="0" smtClean="0"/>
              <a:t>Izmjene i dopune Zakona o osiguravanju kvalitete u znanosti i visokom obrazovanju</a:t>
            </a:r>
          </a:p>
          <a:p>
            <a:r>
              <a:rPr lang="hr-HR" dirty="0" smtClean="0"/>
              <a:t>Zakon o obrazovanju odraslih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8967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70C0"/>
                </a:solidFill>
              </a:rPr>
              <a:t>Nadalje…</a:t>
            </a:r>
            <a:endParaRPr lang="hr-HR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Projekti u kojima su nositelji agencije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Analiza i administrativno rasterećenje nastavnika 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Članstva u međunarodnim znanstvenim i obrazovnim organizacijama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Pregovori sa sindikatima</a:t>
            </a:r>
          </a:p>
          <a:p>
            <a:endParaRPr lang="hr-HR" dirty="0"/>
          </a:p>
          <a:p>
            <a:r>
              <a:rPr lang="hr-HR" dirty="0" smtClean="0"/>
              <a:t>…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1839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618</TotalTime>
  <Words>396</Words>
  <Application>Microsoft Office PowerPoint</Application>
  <PresentationFormat>On-screen Show (4:3)</PresentationFormat>
  <Paragraphs>92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Ministarstvo znanosti i obrazovanja  – novosti i naglasci - </vt:lpstr>
      <vt:lpstr>Ciljevi </vt:lpstr>
      <vt:lpstr>Programi  </vt:lpstr>
      <vt:lpstr>Kurikularna reforma – obrazovanje za 21 stoljeće  </vt:lpstr>
      <vt:lpstr>Izvrsnost u obrazovanju i znanosti  – borba protiv uravnilovke  </vt:lpstr>
      <vt:lpstr>STEM Hrvatska – poveznica na tržište rada </vt:lpstr>
      <vt:lpstr>Socijalna dimenzija – briga za ranjive i podzastupljene   </vt:lpstr>
      <vt:lpstr>Normativne aktivnosti u tijeku </vt:lpstr>
      <vt:lpstr>Nadalje…</vt:lpstr>
      <vt:lpstr>Komunikacija i suradnja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MZO - novosti</dc:title>
  <dc:creator>Blazenka Divjak</dc:creator>
  <cp:lastModifiedBy>suncro</cp:lastModifiedBy>
  <cp:revision>37</cp:revision>
  <dcterms:created xsi:type="dcterms:W3CDTF">2017-10-22T20:13:16Z</dcterms:created>
  <dcterms:modified xsi:type="dcterms:W3CDTF">2017-10-23T07:25:04Z</dcterms:modified>
</cp:coreProperties>
</file>