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1" r:id="rId6"/>
    <p:sldId id="269" r:id="rId7"/>
    <p:sldId id="264" r:id="rId8"/>
    <p:sldId id="265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480" autoAdjust="0"/>
    <p:restoredTop sz="94713" autoAdjust="0"/>
  </p:normalViewPr>
  <p:slideViewPr>
    <p:cSldViewPr>
      <p:cViewPr varScale="1">
        <p:scale>
          <a:sx n="73" d="100"/>
          <a:sy n="73" d="100"/>
        </p:scale>
        <p:origin x="-112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6"/>
  <c:chart>
    <c:autoTitleDeleted val="1"/>
    <c:view3D>
      <c:rotX val="30"/>
      <c:depthPercent val="100"/>
      <c:perspective val="30"/>
    </c:view3D>
    <c:plotArea>
      <c:layout>
        <c:manualLayout>
          <c:layoutTarget val="inner"/>
          <c:xMode val="edge"/>
          <c:yMode val="edge"/>
          <c:x val="0.15289536901107709"/>
          <c:y val="0.16972596956848937"/>
          <c:w val="0.65183638062191351"/>
          <c:h val="0.61859001890497989"/>
        </c:manualLayout>
      </c:layout>
      <c:pie3DChart>
        <c:varyColors val="1"/>
        <c:ser>
          <c:idx val="0"/>
          <c:order val="0"/>
          <c:dPt>
            <c:idx val="1"/>
            <c:explosion val="26"/>
            <c:extLst xmlns:c16r2="http://schemas.microsoft.com/office/drawing/2015/06/chart">
              <c:ext xmlns:c16="http://schemas.microsoft.com/office/drawing/2014/chart" uri="{C3380CC4-5D6E-409C-BE32-E72D297353CC}">
                <c16:uniqueId val="{00000003-4E46-4833-A98F-0DC1D0F72625}"/>
              </c:ext>
            </c:extLst>
          </c:dPt>
          <c:dPt>
            <c:idx val="2"/>
            <c:explosion val="32"/>
            <c:extLst xmlns:c16r2="http://schemas.microsoft.com/office/drawing/2015/06/chart">
              <c:ext xmlns:c16="http://schemas.microsoft.com/office/drawing/2014/chart" uri="{C3380CC4-5D6E-409C-BE32-E72D297353CC}">
                <c16:uniqueId val="{00000005-4E46-4833-A98F-0DC1D0F72625}"/>
              </c:ext>
            </c:extLst>
          </c:dPt>
          <c:dLbls>
            <c:dLbl>
              <c:idx val="0"/>
              <c:layout>
                <c:manualLayout>
                  <c:x val="-6.3328958880140104E-2"/>
                  <c:y val="7.8415718868474774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err="1" smtClean="0"/>
                      <a:t>Vojvodin</a:t>
                    </a:r>
                    <a:r>
                      <a:rPr lang="en-US" sz="1400" dirty="0" smtClean="0"/>
                      <a:t>a</a:t>
                    </a:r>
                  </a:p>
                  <a:p>
                    <a:r>
                      <a:rPr lang="en-US" sz="1400" b="0" i="0" u="none" strike="noStrike" baseline="0" dirty="0" smtClean="0"/>
                      <a:t>47.033 </a:t>
                    </a:r>
                    <a:r>
                      <a:rPr lang="en-US" sz="1400" dirty="0"/>
                      <a:t>
81%</a:t>
                    </a:r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E46-4833-A98F-0DC1D0F7262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Beograd</a:t>
                    </a:r>
                  </a:p>
                  <a:p>
                    <a:r>
                      <a:rPr lang="en-US" sz="1400" b="0" i="0" u="none" strike="noStrike" baseline="0" dirty="0" smtClean="0"/>
                      <a:t>7.752 </a:t>
                    </a:r>
                    <a:r>
                      <a:rPr lang="en-US" sz="1400" dirty="0"/>
                      <a:t>
</a:t>
                    </a:r>
                    <a:r>
                      <a:rPr lang="en-US" sz="1400" dirty="0" smtClean="0"/>
                      <a:t>14%</a:t>
                    </a:r>
                    <a:endParaRPr lang="en-US" sz="1400" dirty="0"/>
                  </a:p>
                </c:rich>
              </c:tx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Uža </a:t>
                    </a:r>
                    <a:r>
                      <a:rPr lang="en-US" sz="1400" dirty="0" err="1" smtClean="0"/>
                      <a:t>Srbij</a:t>
                    </a:r>
                    <a:r>
                      <a:rPr lang="en-US" sz="1400" dirty="0" smtClean="0"/>
                      <a:t>a</a:t>
                    </a:r>
                  </a:p>
                  <a:p>
                    <a:r>
                      <a:rPr lang="en-US" sz="1400" dirty="0" smtClean="0"/>
                      <a:t>3115</a:t>
                    </a:r>
                    <a:r>
                      <a:rPr lang="en-US" sz="1400" dirty="0"/>
                      <a:t>
</a:t>
                    </a:r>
                    <a:r>
                      <a:rPr lang="en-US" sz="1400" dirty="0" smtClean="0"/>
                      <a:t>5%</a:t>
                    </a:r>
                    <a:endParaRPr lang="en-US" sz="1400" dirty="0"/>
                  </a:p>
                </c:rich>
              </c:tx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lang="en-US" sz="1400"/>
                </a:pPr>
                <a:endParaRPr lang="en-US"/>
              </a:p>
            </c:txPr>
            <c:showCatName val="1"/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Sheet8!$B$17:$B$19</c:f>
              <c:strCache>
                <c:ptCount val="3"/>
                <c:pt idx="0">
                  <c:v>Region Vojvodine</c:v>
                </c:pt>
                <c:pt idx="1">
                  <c:v>Beogradski region</c:v>
                </c:pt>
                <c:pt idx="2">
                  <c:v>Region Južne i Istočne Srbije</c:v>
                </c:pt>
              </c:strCache>
            </c:strRef>
          </c:cat>
          <c:val>
            <c:numRef>
              <c:f>Sheet8!$C$17:$C$19</c:f>
              <c:numCache>
                <c:formatCode>0%</c:formatCode>
                <c:ptCount val="3"/>
                <c:pt idx="0">
                  <c:v>0.81</c:v>
                </c:pt>
                <c:pt idx="1">
                  <c:v>0.16000000000000014</c:v>
                </c:pt>
                <c:pt idx="2">
                  <c:v>3.0000000000000027E-2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E46-4833-A98F-0DC1D0F72625}"/>
            </c:ext>
          </c:extLst>
        </c:ser>
        <c:dLbls>
          <c:showCatName val="1"/>
          <c:showPercent val="1"/>
        </c:dLbls>
      </c:pie3D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44375941643658146"/>
          <c:y val="0.24645129975191477"/>
          <c:w val="0.69326465441819884"/>
          <c:h val="0.720887649460485"/>
        </c:manualLayout>
      </c:layout>
      <c:barChart>
        <c:barDir val="bar"/>
        <c:grouping val="clustered"/>
        <c:ser>
          <c:idx val="0"/>
          <c:order val="0"/>
          <c:tx>
            <c:strRef>
              <c:f>Sheet3!$B$1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40000" dist="23000" dir="5400000" rotWithShape="0">
                <a:srgbClr val="FF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Sheet3!$A$2:$A$14</c:f>
              <c:strCache>
                <c:ptCount val="13"/>
                <c:pt idx="0">
                  <c:v>     Apatin</c:v>
                </c:pt>
                <c:pt idx="1">
                  <c:v>     Subotica</c:v>
                </c:pt>
                <c:pt idx="2">
                  <c:v>     Bač</c:v>
                </c:pt>
                <c:pt idx="3">
                  <c:v>     Sombor </c:v>
                </c:pt>
                <c:pt idx="4">
                  <c:v>     Šid</c:v>
                </c:pt>
                <c:pt idx="5">
                  <c:v>     Beočin</c:v>
                </c:pt>
                <c:pt idx="6">
                  <c:v>     Inđija</c:v>
                </c:pt>
                <c:pt idx="7">
                  <c:v>     Ruma</c:v>
                </c:pt>
                <c:pt idx="8">
                  <c:v>     Sremska Mitrovica </c:v>
                </c:pt>
                <c:pt idx="9">
                  <c:v>     Irig</c:v>
                </c:pt>
                <c:pt idx="10">
                  <c:v>     Stara Pazova</c:v>
                </c:pt>
                <c:pt idx="11">
                  <c:v>     Opovo</c:v>
                </c:pt>
                <c:pt idx="12">
                  <c:v>Novi Sad</c:v>
                </c:pt>
              </c:strCache>
            </c:strRef>
          </c:cat>
          <c:val>
            <c:numRef>
              <c:f>Sheet3!$B$2:$B$14</c:f>
              <c:numCache>
                <c:formatCode>General</c:formatCode>
                <c:ptCount val="13"/>
                <c:pt idx="0">
                  <c:v>10.42</c:v>
                </c:pt>
                <c:pt idx="1">
                  <c:v>10</c:v>
                </c:pt>
                <c:pt idx="2">
                  <c:v>8.39</c:v>
                </c:pt>
                <c:pt idx="3">
                  <c:v>8.2299999999999986</c:v>
                </c:pt>
                <c:pt idx="4">
                  <c:v>5.1099999999999985</c:v>
                </c:pt>
                <c:pt idx="5">
                  <c:v>3.54</c:v>
                </c:pt>
                <c:pt idx="6">
                  <c:v>3.3099999999999987</c:v>
                </c:pt>
                <c:pt idx="7">
                  <c:v>3.16</c:v>
                </c:pt>
                <c:pt idx="8">
                  <c:v>2.64</c:v>
                </c:pt>
                <c:pt idx="9">
                  <c:v>2.14</c:v>
                </c:pt>
                <c:pt idx="10">
                  <c:v>2.0299999999999998</c:v>
                </c:pt>
                <c:pt idx="11">
                  <c:v>1.6</c:v>
                </c:pt>
                <c:pt idx="12">
                  <c:v>1.56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47A-41F3-97C2-575DD494083F}"/>
            </c:ext>
          </c:extLst>
        </c:ser>
        <c:gapWidth val="115"/>
        <c:overlap val="-20"/>
        <c:axId val="136730880"/>
        <c:axId val="136626176"/>
      </c:barChart>
      <c:catAx>
        <c:axId val="136730880"/>
        <c:scaling>
          <c:orientation val="maxMin"/>
        </c:scaling>
        <c:axPos val="l"/>
        <c:numFmt formatCode="General" sourceLinked="1"/>
        <c:maj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626176"/>
        <c:crosses val="autoZero"/>
        <c:auto val="1"/>
        <c:lblAlgn val="ctr"/>
        <c:lblOffset val="100"/>
      </c:catAx>
      <c:valAx>
        <c:axId val="136626176"/>
        <c:scaling>
          <c:orientation val="minMax"/>
        </c:scaling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730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4A6B-0CEE-424A-98C9-4272C19B730E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14B24-C320-45DD-A382-2F031A05B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4A6B-0CEE-424A-98C9-4272C19B730E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14B24-C320-45DD-A382-2F031A05B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4A6B-0CEE-424A-98C9-4272C19B730E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14B24-C320-45DD-A382-2F031A05B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4A6B-0CEE-424A-98C9-4272C19B730E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14B24-C320-45DD-A382-2F031A05B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4A6B-0CEE-424A-98C9-4272C19B730E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14B24-C320-45DD-A382-2F031A05B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4A6B-0CEE-424A-98C9-4272C19B730E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14B24-C320-45DD-A382-2F031A05B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4A6B-0CEE-424A-98C9-4272C19B730E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14B24-C320-45DD-A382-2F031A05B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4A6B-0CEE-424A-98C9-4272C19B730E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14B24-C320-45DD-A382-2F031A05B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4A6B-0CEE-424A-98C9-4272C19B730E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14B24-C320-45DD-A382-2F031A05B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4A6B-0CEE-424A-98C9-4272C19B730E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14B24-C320-45DD-A382-2F031A05B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4A6B-0CEE-424A-98C9-4272C19B730E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F114B24-C320-45DD-A382-2F031A05BA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89D4A6B-0CEE-424A-98C9-4272C19B730E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114B24-C320-45DD-A382-2F031A05BA9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905000"/>
            <a:ext cx="7851648" cy="1828800"/>
          </a:xfrm>
        </p:spPr>
        <p:txBody>
          <a:bodyPr/>
          <a:lstStyle/>
          <a:p>
            <a:pPr algn="ctr"/>
            <a:r>
              <a:rPr lang="en-US" dirty="0" smtClean="0"/>
              <a:t>HRVATI U </a:t>
            </a:r>
            <a:r>
              <a:rPr lang="hr-HR" dirty="0" smtClean="0"/>
              <a:t>VOJVODINI/</a:t>
            </a:r>
            <a:r>
              <a:rPr lang="en-US" dirty="0" smtClean="0"/>
              <a:t>SRBIJI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1066800"/>
            <a:ext cx="5486400" cy="5303520"/>
          </a:xfrm>
        </p:spPr>
        <p:txBody>
          <a:bodyPr/>
          <a:lstStyle/>
          <a:p>
            <a:r>
              <a:rPr lang="en-US" sz="2000" dirty="0" smtClean="0"/>
              <a:t>2002 . </a:t>
            </a:r>
            <a:r>
              <a:rPr lang="hr-HR" sz="2000" dirty="0" smtClean="0"/>
              <a:t>formalno </a:t>
            </a:r>
            <a:r>
              <a:rPr lang="en-US" sz="2000" dirty="0" err="1" smtClean="0"/>
              <a:t>priznati</a:t>
            </a:r>
            <a:r>
              <a:rPr lang="en-US" sz="2000" dirty="0" smtClean="0"/>
              <a:t> </a:t>
            </a:r>
            <a:r>
              <a:rPr lang="en-US" sz="2000" dirty="0" err="1" smtClean="0"/>
              <a:t>kao</a:t>
            </a:r>
            <a:r>
              <a:rPr lang="en-US" sz="2000" dirty="0" smtClean="0"/>
              <a:t> </a:t>
            </a:r>
            <a:r>
              <a:rPr lang="en-US" sz="2000" dirty="0" err="1" smtClean="0"/>
              <a:t>nacionalna</a:t>
            </a:r>
            <a:r>
              <a:rPr lang="en-US" sz="2000" dirty="0" smtClean="0"/>
              <a:t> </a:t>
            </a:r>
            <a:r>
              <a:rPr lang="en-US" sz="2000" dirty="0" err="1" smtClean="0"/>
              <a:t>manjina</a:t>
            </a:r>
            <a:endParaRPr lang="en-US" sz="2000" dirty="0" smtClean="0"/>
          </a:p>
          <a:p>
            <a:r>
              <a:rPr lang="en-US" sz="2000" b="1" dirty="0" smtClean="0"/>
              <a:t>57.900 </a:t>
            </a:r>
            <a:r>
              <a:rPr lang="en-US" sz="2000" dirty="0" smtClean="0"/>
              <a:t>- </a:t>
            </a:r>
            <a:r>
              <a:rPr lang="en-US" sz="2000" b="1" dirty="0" smtClean="0"/>
              <a:t>0,81%</a:t>
            </a:r>
          </a:p>
          <a:p>
            <a:r>
              <a:rPr lang="en-US" sz="2000" dirty="0" err="1" smtClean="0"/>
              <a:t>po</a:t>
            </a:r>
            <a:r>
              <a:rPr lang="en-US" sz="2000" dirty="0" smtClean="0"/>
              <a:t> </a:t>
            </a:r>
            <a:r>
              <a:rPr lang="en-US" sz="2000" dirty="0" err="1" smtClean="0"/>
              <a:t>brojnosti</a:t>
            </a:r>
            <a:r>
              <a:rPr lang="en-US" sz="2000" dirty="0" smtClean="0"/>
              <a:t> </a:t>
            </a:r>
            <a:r>
              <a:rPr lang="en-US" sz="2000" dirty="0" err="1" smtClean="0"/>
              <a:t>četvrta</a:t>
            </a:r>
            <a:r>
              <a:rPr lang="en-US" sz="2000" dirty="0" smtClean="0"/>
              <a:t> </a:t>
            </a:r>
            <a:r>
              <a:rPr lang="vi-VN" sz="2000" dirty="0" smtClean="0"/>
              <a:t>manjinska zajednica </a:t>
            </a:r>
            <a:r>
              <a:rPr lang="hr-HR" sz="2000" dirty="0" smtClean="0"/>
              <a:t>u Srbiji </a:t>
            </a:r>
            <a:r>
              <a:rPr lang="vi-VN" sz="1600" dirty="0" smtClean="0">
                <a:latin typeface="Cambria" pitchFamily="18" charset="0"/>
              </a:rPr>
              <a:t>(poslije Mađara, Bošnjaka i Slovaka)</a:t>
            </a:r>
            <a:endParaRPr lang="hr-HR" sz="1600" dirty="0" smtClean="0">
              <a:latin typeface="Cambria" pitchFamily="18" charset="0"/>
            </a:endParaRPr>
          </a:p>
          <a:p>
            <a:r>
              <a:rPr lang="hr-HR" sz="2000" dirty="0" smtClean="0"/>
              <a:t>Nakon BiH najveća hrvatska zajednica izvan RH</a:t>
            </a:r>
            <a:endParaRPr lang="en-US" sz="2000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3886200" y="3657600"/>
          <a:ext cx="4495800" cy="2724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381000" y="2971800"/>
          <a:ext cx="32004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762000"/>
            <a:ext cx="1971675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7924800" cy="4389120"/>
          </a:xfrm>
        </p:spPr>
        <p:txBody>
          <a:bodyPr/>
          <a:lstStyle/>
          <a:p>
            <a:r>
              <a:rPr lang="en-US" dirty="0" err="1" smtClean="0"/>
              <a:t>Od</a:t>
            </a:r>
            <a:r>
              <a:rPr lang="en-US" dirty="0" smtClean="0"/>
              <a:t> 3 </a:t>
            </a:r>
            <a:r>
              <a:rPr lang="en-US" dirty="0" err="1" smtClean="0"/>
              <a:t>Hrvata</a:t>
            </a:r>
            <a:r>
              <a:rPr lang="en-US" dirty="0" smtClean="0"/>
              <a:t> 19</a:t>
            </a:r>
            <a:r>
              <a:rPr lang="hr-HR" dirty="0" smtClean="0"/>
              <a:t>61</a:t>
            </a:r>
            <a:r>
              <a:rPr lang="en-US" dirty="0" smtClean="0"/>
              <a:t>. </a:t>
            </a:r>
            <a:r>
              <a:rPr lang="en-US" dirty="0" err="1" smtClean="0"/>
              <a:t>danas</a:t>
            </a:r>
            <a:r>
              <a:rPr lang="en-US" dirty="0" smtClean="0"/>
              <a:t> je u </a:t>
            </a:r>
            <a:r>
              <a:rPr lang="en-US" dirty="0" err="1" smtClean="0"/>
              <a:t>Republici</a:t>
            </a:r>
            <a:r>
              <a:rPr lang="en-US" dirty="0" smtClean="0"/>
              <a:t> </a:t>
            </a:r>
            <a:r>
              <a:rPr lang="en-US" dirty="0" err="1" smtClean="0"/>
              <a:t>Srbiji</a:t>
            </a:r>
            <a:r>
              <a:rPr lang="en-US" dirty="0" smtClean="0"/>
              <a:t> </a:t>
            </a:r>
            <a:r>
              <a:rPr lang="en-US" dirty="0" err="1" smtClean="0"/>
              <a:t>ostao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1</a:t>
            </a:r>
            <a:endParaRPr lang="hu-HU" dirty="0" smtClean="0"/>
          </a:p>
          <a:p>
            <a:endParaRPr lang="en-US" dirty="0" smtClean="0"/>
          </a:p>
          <a:p>
            <a:r>
              <a:rPr lang="hu-HU" sz="2000" dirty="0" smtClean="0"/>
              <a:t>asimilacija</a:t>
            </a:r>
          </a:p>
          <a:p>
            <a:r>
              <a:rPr lang="hu-HU" sz="2000" dirty="0" smtClean="0"/>
              <a:t>pad nataliteta</a:t>
            </a:r>
          </a:p>
          <a:p>
            <a:r>
              <a:rPr lang="hu-HU" sz="2000" dirty="0" smtClean="0"/>
              <a:t>odlazak iz zemlje (i) pod pritiskom</a:t>
            </a:r>
          </a:p>
          <a:p>
            <a:r>
              <a:rPr lang="hu-HU" sz="2000" dirty="0" smtClean="0"/>
              <a:t>bunjevačko pitanje, neizjašnjeni, ostali,  </a:t>
            </a:r>
          </a:p>
          <a:p>
            <a:pPr>
              <a:buNone/>
            </a:pPr>
            <a:r>
              <a:rPr lang="hu-HU" sz="2000" dirty="0" smtClean="0"/>
              <a:t>     regionalna pripadnost, </a:t>
            </a:r>
            <a:r>
              <a:rPr lang="hu-HU" sz="2000" dirty="0" smtClean="0"/>
              <a:t>nepoznati</a:t>
            </a:r>
          </a:p>
          <a:p>
            <a:r>
              <a:rPr lang="hu-HU" sz="2000" dirty="0" smtClean="0"/>
              <a:t>Isključenost iz društvenog života</a:t>
            </a:r>
            <a:endParaRPr lang="hu-HU" sz="2000" dirty="0" smtClean="0"/>
          </a:p>
          <a:p>
            <a:endParaRPr lang="en-US" dirty="0"/>
          </a:p>
        </p:txBody>
      </p:sp>
      <p:pic>
        <p:nvPicPr>
          <p:cNvPr id="1026" name="Picture 2" descr="Kretanje broja Hrvata u Vojvodini 1948-20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4191000"/>
            <a:ext cx="3182471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Hrvatsko nacionalno vijeće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86200"/>
          </a:xfrm>
        </p:spPr>
        <p:txBody>
          <a:bodyPr/>
          <a:lstStyle/>
          <a:p>
            <a:r>
              <a:rPr lang="en-US" sz="2000" dirty="0" err="1" smtClean="0"/>
              <a:t>najviše</a:t>
            </a:r>
            <a:r>
              <a:rPr lang="en-US" sz="2000" dirty="0" smtClean="0"/>
              <a:t> </a:t>
            </a:r>
            <a:r>
              <a:rPr lang="en-US" sz="2000" dirty="0" err="1" smtClean="0"/>
              <a:t>zastupničko</a:t>
            </a:r>
            <a:r>
              <a:rPr lang="en-US" sz="2000" dirty="0" smtClean="0"/>
              <a:t> </a:t>
            </a:r>
            <a:r>
              <a:rPr lang="en-US" sz="2000" dirty="0" err="1" smtClean="0"/>
              <a:t>tijelo</a:t>
            </a:r>
            <a:r>
              <a:rPr lang="en-US" sz="2000" dirty="0" smtClean="0"/>
              <a:t> </a:t>
            </a:r>
            <a:r>
              <a:rPr lang="en-US" sz="2000" dirty="0" err="1" smtClean="0"/>
              <a:t>Hrvata</a:t>
            </a:r>
            <a:r>
              <a:rPr lang="en-US" sz="2000" dirty="0" smtClean="0"/>
              <a:t> u </a:t>
            </a:r>
            <a:r>
              <a:rPr lang="en-US" sz="2000" dirty="0" err="1" smtClean="0"/>
              <a:t>Republici</a:t>
            </a:r>
            <a:r>
              <a:rPr lang="en-US" sz="2000" dirty="0" smtClean="0"/>
              <a:t> </a:t>
            </a:r>
            <a:r>
              <a:rPr lang="en-US" sz="2000" dirty="0" err="1" smtClean="0"/>
              <a:t>Srbiji</a:t>
            </a:r>
            <a:endParaRPr lang="hr-HR" sz="2000" dirty="0" smtClean="0"/>
          </a:p>
          <a:p>
            <a:r>
              <a:rPr lang="hr-HR" sz="2000" dirty="0" smtClean="0"/>
              <a:t>sjedište u Subotici</a:t>
            </a:r>
          </a:p>
          <a:p>
            <a:r>
              <a:rPr lang="en-US" sz="2000" dirty="0" err="1" smtClean="0"/>
              <a:t>osnivačka</a:t>
            </a:r>
            <a:r>
              <a:rPr lang="en-US" sz="2000" dirty="0" smtClean="0"/>
              <a:t> </a:t>
            </a:r>
            <a:r>
              <a:rPr lang="en-US" sz="2000" dirty="0" err="1" smtClean="0"/>
              <a:t>prava</a:t>
            </a:r>
            <a:r>
              <a:rPr lang="en-US" sz="2000" dirty="0" smtClean="0"/>
              <a:t> </a:t>
            </a:r>
            <a:r>
              <a:rPr lang="en-US" sz="2000" dirty="0" err="1" smtClean="0"/>
              <a:t>nad</a:t>
            </a:r>
            <a:r>
              <a:rPr lang="hr-HR" sz="2000" dirty="0" smtClean="0"/>
              <a:t>: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b="1" dirty="0" smtClean="0"/>
              <a:t>NIU </a:t>
            </a:r>
            <a:r>
              <a:rPr lang="hr-HR" sz="2000" b="1" dirty="0" smtClean="0"/>
              <a:t>"</a:t>
            </a:r>
            <a:r>
              <a:rPr lang="en-US" sz="2000" b="1" dirty="0" err="1" smtClean="0"/>
              <a:t>Hrvatska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riječ</a:t>
            </a:r>
            <a:r>
              <a:rPr lang="en-US" sz="2000" b="1" dirty="0" smtClean="0"/>
              <a:t>"</a:t>
            </a:r>
            <a:r>
              <a:rPr lang="hr-HR" sz="2000" dirty="0" smtClean="0"/>
              <a:t> </a:t>
            </a:r>
          </a:p>
          <a:p>
            <a:pPr lvl="1"/>
            <a:r>
              <a:rPr lang="en-US" sz="2000" b="1" dirty="0" err="1" smtClean="0"/>
              <a:t>Zavod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za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kulturu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vojvođanskih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Hrvata</a:t>
            </a:r>
            <a:endParaRPr lang="en-US" sz="2000" dirty="0"/>
          </a:p>
        </p:txBody>
      </p:sp>
      <p:pic>
        <p:nvPicPr>
          <p:cNvPr id="5" name="Picture 4" descr="HNV - Hrvatsko nacionalno vijeće republike Srbije"/>
          <p:cNvPicPr/>
          <p:nvPr/>
        </p:nvPicPr>
        <p:blipFill>
          <a:blip r:embed="rId2" cstate="print">
            <a:lum bright="-10000"/>
          </a:blip>
          <a:srcRect r="86896"/>
          <a:stretch>
            <a:fillRect/>
          </a:stretch>
        </p:blipFill>
        <p:spPr bwMode="auto">
          <a:xfrm>
            <a:off x="7696200" y="1219200"/>
            <a:ext cx="521970" cy="49339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8" name="Picture 7" descr="Sjedište HNV-a"/>
          <p:cNvPicPr/>
          <p:nvPr/>
        </p:nvPicPr>
        <p:blipFill>
          <a:blip r:embed="rId3" cstate="print"/>
          <a:srcRect l="5750" t="17081" b="4348"/>
          <a:stretch>
            <a:fillRect/>
          </a:stretch>
        </p:blipFill>
        <p:spPr bwMode="auto">
          <a:xfrm>
            <a:off x="5181600" y="4191000"/>
            <a:ext cx="3409950" cy="22955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143000"/>
          </a:xfrm>
        </p:spPr>
        <p:txBody>
          <a:bodyPr>
            <a:noAutofit/>
          </a:bodyPr>
          <a:lstStyle/>
          <a:p>
            <a:r>
              <a:rPr lang="hr-HR" sz="4000" dirty="0" smtClean="0"/>
              <a:t>OSTVARIVANJE PRAVA NA OBRAZOVANJE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4343400" cy="4160520"/>
          </a:xfrm>
        </p:spPr>
        <p:txBody>
          <a:bodyPr>
            <a:noAutofit/>
          </a:bodyPr>
          <a:lstStyle/>
          <a:p>
            <a:r>
              <a:rPr lang="hr-HR" sz="1600" dirty="0" smtClean="0"/>
              <a:t>Model A: </a:t>
            </a:r>
          </a:p>
          <a:p>
            <a:pPr lvl="1"/>
            <a:r>
              <a:rPr lang="hr-HR" sz="1600" dirty="0" smtClean="0"/>
              <a:t>402 učenika</a:t>
            </a:r>
            <a:r>
              <a:rPr lang="hr-HR" sz="1600" dirty="0" smtClean="0"/>
              <a:t>  (</a:t>
            </a:r>
            <a:r>
              <a:rPr lang="hr-HR" sz="1600" dirty="0" smtClean="0"/>
              <a:t>Subotica</a:t>
            </a:r>
            <a:r>
              <a:rPr lang="hr-HR" sz="1600" dirty="0" smtClean="0"/>
              <a:t>, </a:t>
            </a:r>
            <a:r>
              <a:rPr lang="hr-HR" sz="1600" dirty="0" err="1" smtClean="0"/>
              <a:t>Monoštor</a:t>
            </a:r>
            <a:r>
              <a:rPr lang="hr-HR" sz="1600" dirty="0" smtClean="0"/>
              <a:t>)</a:t>
            </a:r>
            <a:endParaRPr lang="hr-HR" sz="1600" dirty="0" smtClean="0"/>
          </a:p>
          <a:p>
            <a:pPr lvl="1"/>
            <a:r>
              <a:rPr lang="hr-HR" sz="1600" dirty="0" smtClean="0"/>
              <a:t>5 vrtića</a:t>
            </a:r>
          </a:p>
          <a:p>
            <a:pPr lvl="1"/>
            <a:r>
              <a:rPr lang="hr-HR" sz="1600" dirty="0" smtClean="0"/>
              <a:t>5 osnovnih škola</a:t>
            </a:r>
          </a:p>
          <a:p>
            <a:pPr lvl="1"/>
            <a:r>
              <a:rPr lang="hr-HR" sz="1600" dirty="0" smtClean="0"/>
              <a:t>3 srednje </a:t>
            </a:r>
            <a:r>
              <a:rPr lang="hr-HR" sz="1600" dirty="0" smtClean="0"/>
              <a:t>škole</a:t>
            </a:r>
          </a:p>
          <a:p>
            <a:pPr lvl="1"/>
            <a:endParaRPr lang="hr-HR" sz="1600" dirty="0" smtClean="0"/>
          </a:p>
          <a:p>
            <a:r>
              <a:rPr lang="hr-HR" sz="1600" dirty="0" smtClean="0"/>
              <a:t>Model </a:t>
            </a:r>
            <a:r>
              <a:rPr lang="hr-HR" sz="1600" dirty="0" smtClean="0"/>
              <a:t>C: 487 </a:t>
            </a:r>
            <a:r>
              <a:rPr lang="hr-HR" sz="1600" dirty="0" smtClean="0"/>
              <a:t>učenika</a:t>
            </a:r>
            <a:endParaRPr lang="hr-HR" sz="1600" dirty="0" smtClean="0"/>
          </a:p>
          <a:p>
            <a:pPr lvl="1"/>
            <a:endParaRPr lang="hr-HR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buNone/>
            </a:pPr>
            <a:endParaRPr lang="hr-HR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buNone/>
            </a:pPr>
            <a:endParaRPr lang="hr-HR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endParaRPr lang="hr-HR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endParaRPr lang="hr-HR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buNone/>
            </a:pPr>
            <a:endParaRPr lang="hr-HR" sz="16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5800" y="1600200"/>
            <a:ext cx="3962400" cy="34163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 smtClean="0"/>
              <a:t>IZAZOVI:</a:t>
            </a:r>
          </a:p>
          <a:p>
            <a:endParaRPr lang="hr-HR" dirty="0" smtClean="0"/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 udžbenici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dirty="0" smtClean="0"/>
              <a:t>katedra </a:t>
            </a:r>
            <a:r>
              <a:rPr lang="hr-HR" dirty="0" smtClean="0"/>
              <a:t>za hrvatski </a:t>
            </a:r>
            <a:r>
              <a:rPr lang="hr-HR" dirty="0" smtClean="0"/>
              <a:t>jezik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dirty="0" smtClean="0"/>
              <a:t>lektorati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dirty="0" smtClean="0"/>
              <a:t>licenca, jezične kompetencije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 prosvjetni savjetnici </a:t>
            </a:r>
            <a:endParaRPr lang="hr-HR" dirty="0" smtClean="0"/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 stručno usavršavanje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dirty="0" smtClean="0"/>
              <a:t>opremljenost škola</a:t>
            </a:r>
            <a:endParaRPr lang="hr-HR" dirty="0" smtClean="0"/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 dostupnost </a:t>
            </a:r>
            <a:r>
              <a:rPr lang="hr-HR" dirty="0" smtClean="0"/>
              <a:t>– proširenje mreže osnovnih i srednjih </a:t>
            </a:r>
            <a:r>
              <a:rPr lang="hr-HR" dirty="0" smtClean="0"/>
              <a:t>škola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dirty="0" smtClean="0"/>
              <a:t>osnutak obrazovno-odgojnog centra</a:t>
            </a:r>
            <a:endParaRPr lang="hr-HR" dirty="0" smtClean="0"/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962400"/>
            <a:ext cx="3276600" cy="2590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hr-HR" sz="3200" dirty="0" smtClean="0"/>
              <a:t> SURADNJA S REPUBLIKOM HRVATSKOM</a:t>
            </a:r>
            <a:endParaRPr lang="en-US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484120"/>
          </a:xfrm>
        </p:spPr>
        <p:txBody>
          <a:bodyPr>
            <a:normAutofit fontScale="77500" lnSpcReduction="20000"/>
          </a:bodyPr>
          <a:lstStyle/>
          <a:p>
            <a:r>
              <a:rPr lang="hr-HR" sz="2800" dirty="0" smtClean="0"/>
              <a:t>ljetne škole za učenike</a:t>
            </a:r>
            <a:endParaRPr lang="hr-HR" sz="2800" dirty="0" smtClean="0"/>
          </a:p>
          <a:p>
            <a:r>
              <a:rPr lang="hr-HR" sz="2800" dirty="0" smtClean="0"/>
              <a:t>stručno usavršavanje učitelja i nastavnika</a:t>
            </a:r>
          </a:p>
          <a:p>
            <a:r>
              <a:rPr lang="hr-HR" sz="2800" dirty="0" smtClean="0"/>
              <a:t>udžbenici</a:t>
            </a:r>
            <a:endParaRPr lang="hr-HR" sz="2800" dirty="0" smtClean="0"/>
          </a:p>
          <a:p>
            <a:r>
              <a:rPr lang="hr-HR" sz="2800" dirty="0" smtClean="0"/>
              <a:t>studijske </a:t>
            </a:r>
            <a:r>
              <a:rPr lang="hr-HR" sz="2800" dirty="0" smtClean="0"/>
              <a:t>ekskurzije</a:t>
            </a:r>
          </a:p>
          <a:p>
            <a:r>
              <a:rPr lang="hr-HR" sz="2800" dirty="0" smtClean="0"/>
              <a:t>s</a:t>
            </a:r>
            <a:r>
              <a:rPr lang="hr-HR" sz="2800" dirty="0" smtClean="0"/>
              <a:t>mještaj studenata</a:t>
            </a:r>
          </a:p>
          <a:p>
            <a:r>
              <a:rPr lang="hr-HR" sz="2800" dirty="0" smtClean="0"/>
              <a:t>o</a:t>
            </a:r>
            <a:r>
              <a:rPr lang="hr-HR" sz="2800" dirty="0" smtClean="0"/>
              <a:t>premanje škola</a:t>
            </a:r>
          </a:p>
          <a:p>
            <a:r>
              <a:rPr lang="hr-HR" sz="2800" dirty="0" smtClean="0"/>
              <a:t>n</a:t>
            </a:r>
            <a:r>
              <a:rPr lang="hr-HR" sz="2800" dirty="0" smtClean="0"/>
              <a:t>abava lektire</a:t>
            </a:r>
          </a:p>
          <a:p>
            <a:endParaRPr lang="en-US" dirty="0"/>
          </a:p>
        </p:txBody>
      </p:sp>
      <p:sp>
        <p:nvSpPr>
          <p:cNvPr id="4" name="TekstniOkvir 3"/>
          <p:cNvSpPr txBox="1"/>
          <p:nvPr/>
        </p:nvSpPr>
        <p:spPr>
          <a:xfrm>
            <a:off x="4495800" y="3962400"/>
            <a:ext cx="422673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dirty="0" smtClean="0"/>
              <a:t> Državni ured za Hrvate izvan Hrvatske 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 Školska knjiga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dirty="0" err="1" smtClean="0"/>
              <a:t>Ministrastvo</a:t>
            </a:r>
            <a:r>
              <a:rPr lang="hr-HR" dirty="0" smtClean="0"/>
              <a:t> znanosti i obrazovanja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dirty="0" smtClean="0"/>
              <a:t>Agencija za odgoj i obrazovanje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 HUROŠ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dirty="0" smtClean="0"/>
              <a:t>županije 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dirty="0" smtClean="0"/>
              <a:t>gradovi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dirty="0" smtClean="0"/>
              <a:t>škole i pojedinci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124200"/>
            <a:ext cx="6172200" cy="838200"/>
          </a:xfrm>
        </p:spPr>
        <p:txBody>
          <a:bodyPr>
            <a:noAutofit/>
          </a:bodyPr>
          <a:lstStyle/>
          <a:p>
            <a:pPr>
              <a:buNone/>
            </a:pPr>
            <a:endParaRPr lang="hr-HR" sz="1800" dirty="0" smtClean="0"/>
          </a:p>
          <a:p>
            <a:r>
              <a:rPr lang="hr-HR" sz="1800" dirty="0" smtClean="0"/>
              <a:t>10-tak tiskanih glasila  </a:t>
            </a:r>
          </a:p>
          <a:p>
            <a:r>
              <a:rPr lang="hr-HR" sz="1800" dirty="0" smtClean="0"/>
              <a:t>i</a:t>
            </a:r>
            <a:r>
              <a:rPr lang="hr-HR" sz="1800" dirty="0" smtClean="0"/>
              <a:t>nformativni </a:t>
            </a:r>
            <a:r>
              <a:rPr lang="hr-HR" sz="1800" dirty="0" smtClean="0"/>
              <a:t>sadržali u elektroničnim medijima</a:t>
            </a:r>
          </a:p>
          <a:p>
            <a:endParaRPr lang="hr-HR" sz="1800" dirty="0" smtClean="0"/>
          </a:p>
          <a:p>
            <a:endParaRPr lang="hr-HR" sz="1800" dirty="0" smtClean="0"/>
          </a:p>
          <a:p>
            <a:pPr>
              <a:buNone/>
            </a:pPr>
            <a:endParaRPr lang="hr-HR" sz="1400" dirty="0" smtClean="0"/>
          </a:p>
          <a:p>
            <a:r>
              <a:rPr lang="hr-HR" sz="1600" dirty="0" smtClean="0"/>
              <a:t>n</a:t>
            </a:r>
            <a:r>
              <a:rPr lang="en-US" sz="1600" dirty="0" smtClean="0"/>
              <a:t>a </a:t>
            </a:r>
            <a:r>
              <a:rPr lang="en-US" sz="1600" dirty="0" err="1" smtClean="0"/>
              <a:t>cijelom</a:t>
            </a:r>
            <a:r>
              <a:rPr lang="en-US" sz="1600" dirty="0" smtClean="0"/>
              <a:t> </a:t>
            </a:r>
            <a:r>
              <a:rPr lang="en-US" sz="1600" dirty="0" err="1" smtClean="0"/>
              <a:t>teritoriju</a:t>
            </a:r>
            <a:r>
              <a:rPr lang="en-US" sz="1600" dirty="0" smtClean="0"/>
              <a:t> </a:t>
            </a:r>
            <a:r>
              <a:rPr lang="hr-HR" sz="1600" dirty="0" smtClean="0"/>
              <a:t>Grada</a:t>
            </a:r>
            <a:r>
              <a:rPr lang="en-US" sz="1600" dirty="0" smtClean="0"/>
              <a:t> </a:t>
            </a:r>
            <a:r>
              <a:rPr lang="en-US" sz="1600" dirty="0" err="1" smtClean="0"/>
              <a:t>Subotice</a:t>
            </a:r>
            <a:r>
              <a:rPr lang="en-US" sz="1600" dirty="0" smtClean="0"/>
              <a:t> </a:t>
            </a:r>
            <a:endParaRPr lang="hu-HU" sz="1600" dirty="0" smtClean="0"/>
          </a:p>
          <a:p>
            <a:r>
              <a:rPr lang="hu-HU" sz="1600" dirty="0" smtClean="0"/>
              <a:t>6 vojvođanskih sela </a:t>
            </a:r>
            <a:r>
              <a:rPr lang="en-US" sz="1600" dirty="0" smtClean="0"/>
              <a:t>u </a:t>
            </a:r>
            <a:r>
              <a:rPr lang="en-US" sz="1600" dirty="0" err="1" smtClean="0"/>
              <a:t>Bačkoj</a:t>
            </a:r>
            <a:r>
              <a:rPr lang="en-US" sz="1600" dirty="0" smtClean="0"/>
              <a:t> (</a:t>
            </a:r>
            <a:r>
              <a:rPr lang="en-US" sz="1600" dirty="0" err="1" smtClean="0"/>
              <a:t>Bereg</a:t>
            </a:r>
            <a:r>
              <a:rPr lang="en-US" sz="1600" dirty="0" smtClean="0"/>
              <a:t>, </a:t>
            </a:r>
            <a:r>
              <a:rPr lang="en-US" sz="1600" dirty="0" err="1" smtClean="0"/>
              <a:t>Monoštor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Sonta</a:t>
            </a:r>
            <a:r>
              <a:rPr lang="en-US" sz="1600" dirty="0" smtClean="0"/>
              <a:t>)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Srijemu</a:t>
            </a:r>
            <a:r>
              <a:rPr lang="en-US" sz="1600" dirty="0" smtClean="0"/>
              <a:t> (</a:t>
            </a:r>
            <a:r>
              <a:rPr lang="en-US" sz="1600" dirty="0" err="1" smtClean="0"/>
              <a:t>Stara</a:t>
            </a:r>
            <a:r>
              <a:rPr lang="en-US" sz="1600" dirty="0" smtClean="0"/>
              <a:t> </a:t>
            </a:r>
            <a:r>
              <a:rPr lang="en-US" sz="1600" dirty="0" err="1" smtClean="0"/>
              <a:t>Bingula</a:t>
            </a:r>
            <a:r>
              <a:rPr lang="en-US" sz="1600" dirty="0" smtClean="0"/>
              <a:t>, Sot, </a:t>
            </a:r>
            <a:r>
              <a:rPr lang="en-US" sz="1600" dirty="0" err="1" smtClean="0"/>
              <a:t>Batrovci</a:t>
            </a:r>
            <a:r>
              <a:rPr lang="en-US" sz="1600" dirty="0" smtClean="0"/>
              <a:t>)</a:t>
            </a:r>
            <a:endParaRPr lang="hu-HU" sz="1600" dirty="0" smtClean="0"/>
          </a:p>
          <a:p>
            <a:r>
              <a:rPr lang="hu-HU" sz="1600" dirty="0" smtClean="0"/>
              <a:t>pokrajinska </a:t>
            </a:r>
            <a:r>
              <a:rPr lang="hu-HU" sz="1600" dirty="0" smtClean="0"/>
              <a:t>tijela uprave (2009.)</a:t>
            </a:r>
          </a:p>
          <a:p>
            <a:endParaRPr lang="hr-HR" sz="1800" dirty="0" smtClean="0"/>
          </a:p>
          <a:p>
            <a:pPr>
              <a:buNone/>
            </a:pPr>
            <a:endParaRPr lang="en-US" sz="1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2133600" cy="609600"/>
          </a:xfrm>
        </p:spPr>
        <p:txBody>
          <a:bodyPr>
            <a:noAutofit/>
          </a:bodyPr>
          <a:lstStyle/>
          <a:p>
            <a:pPr algn="ctr"/>
            <a:r>
              <a:rPr lang="hr-HR" sz="3200" dirty="0" smtClean="0"/>
              <a:t>KULTURA</a:t>
            </a:r>
            <a:endParaRPr lang="en-US" sz="3200" dirty="0"/>
          </a:p>
        </p:txBody>
      </p:sp>
      <p:sp>
        <p:nvSpPr>
          <p:cNvPr id="4098" name="AutoShape 2" descr="Slikovni rezultat za yavod ya kulturu vojvodjanskih hrva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" name="AutoShape 4" descr="Slikovni rezultat za yavod ya kulturu vojvodjanskih hrva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2" name="AutoShape 6" descr="Slikovni rezultat za yavod ya kulturu vojvodjanskih hrva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62000" y="2743200"/>
            <a:ext cx="2971800" cy="6858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INFORMIRANJE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4419600"/>
            <a:ext cx="7696200" cy="6096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SLUŽBENA UPORABA JEZIKA I PISMA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Pravokutnik 10"/>
          <p:cNvSpPr/>
          <p:nvPr/>
        </p:nvSpPr>
        <p:spPr>
          <a:xfrm>
            <a:off x="762000" y="1295400"/>
            <a:ext cx="7010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dirty="0" smtClean="0"/>
              <a:t> 40-ak</a:t>
            </a:r>
            <a:r>
              <a:rPr lang="en-US" dirty="0" smtClean="0"/>
              <a:t> u</a:t>
            </a:r>
            <a:r>
              <a:rPr lang="hr-HR" dirty="0" smtClean="0"/>
              <a:t>drug</a:t>
            </a:r>
            <a:r>
              <a:rPr lang="en-US" dirty="0" smtClean="0"/>
              <a:t>a</a:t>
            </a:r>
            <a:r>
              <a:rPr lang="hr-HR" dirty="0" smtClean="0"/>
              <a:t> kulture u 30-ak naselja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 više od 400 manifestacija tijekom godine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 bogata i </a:t>
            </a:r>
            <a:r>
              <a:rPr lang="hr-HR" dirty="0" err="1" smtClean="0"/>
              <a:t>dugostoljetna</a:t>
            </a:r>
            <a:r>
              <a:rPr lang="hr-HR" dirty="0" smtClean="0"/>
              <a:t> kulturna baština</a:t>
            </a:r>
            <a:endParaRPr lang="hr-HR" sz="1400" dirty="0" smtClean="0"/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 razvijena nakladnička djelatnost </a:t>
            </a:r>
            <a:r>
              <a:rPr lang="hr-HR" sz="1400" dirty="0" smtClean="0"/>
              <a:t>(oko 30 naslova godišnje)</a:t>
            </a:r>
            <a:endParaRPr lang="hr-HR" sz="1400" dirty="0" smtClean="0"/>
          </a:p>
        </p:txBody>
      </p:sp>
      <p:pic>
        <p:nvPicPr>
          <p:cNvPr id="12" name="Picture 2" descr="Slikovni rezultat za hrvatska rij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2514600"/>
            <a:ext cx="1295400" cy="129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0"/>
            <a:ext cx="7543800" cy="972312"/>
          </a:xfrm>
        </p:spPr>
        <p:txBody>
          <a:bodyPr/>
          <a:lstStyle/>
          <a:p>
            <a:r>
              <a:rPr lang="hr-HR" dirty="0" smtClean="0"/>
              <a:t>PRILIKE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</a:t>
            </a:r>
            <a:r>
              <a:rPr lang="pt-BR" dirty="0" smtClean="0"/>
              <a:t>ristupni </a:t>
            </a:r>
            <a:r>
              <a:rPr lang="pt-BR" dirty="0" smtClean="0"/>
              <a:t>pregovori Srbije s EU </a:t>
            </a:r>
            <a:endParaRPr lang="hr-HR" dirty="0" smtClean="0"/>
          </a:p>
          <a:p>
            <a:r>
              <a:rPr lang="hr-HR" dirty="0" smtClean="0"/>
              <a:t>o</a:t>
            </a:r>
            <a:r>
              <a:rPr lang="hr-HR" dirty="0" smtClean="0"/>
              <a:t>snaživanje komunikacije i partnerske suradnja s tijelima RH</a:t>
            </a:r>
          </a:p>
          <a:p>
            <a:r>
              <a:rPr lang="hr-HR" dirty="0" smtClean="0"/>
              <a:t>v</a:t>
            </a:r>
            <a:r>
              <a:rPr lang="hr-HR" dirty="0" smtClean="0"/>
              <a:t>eća vidljivost u prostoru javnosti</a:t>
            </a:r>
            <a:endParaRPr lang="hr-HR" dirty="0" smtClean="0"/>
          </a:p>
          <a:p>
            <a:r>
              <a:rPr lang="hr-HR" dirty="0" smtClean="0"/>
              <a:t>z</a:t>
            </a:r>
            <a:r>
              <a:rPr lang="hr-HR" dirty="0" smtClean="0"/>
              <a:t>ajednički projekti</a:t>
            </a:r>
            <a:endParaRPr lang="hr-HR" dirty="0" smtClean="0"/>
          </a:p>
          <a:p>
            <a:r>
              <a:rPr lang="hr-HR" dirty="0" smtClean="0"/>
              <a:t>o</a:t>
            </a:r>
            <a:r>
              <a:rPr lang="hr-HR" dirty="0" smtClean="0"/>
              <a:t>snutak odgojno obrazovnog centra</a:t>
            </a:r>
            <a:endParaRPr lang="hr-HR" dirty="0" smtClean="0"/>
          </a:p>
          <a:p>
            <a:r>
              <a:rPr lang="hr-HR" dirty="0" smtClean="0"/>
              <a:t>s</a:t>
            </a:r>
            <a:r>
              <a:rPr lang="hr-HR" smtClean="0"/>
              <a:t>igurnost </a:t>
            </a:r>
            <a:r>
              <a:rPr lang="hr-HR" dirty="0" smtClean="0"/>
              <a:t>i pomoć Republike Hrvatske</a:t>
            </a:r>
            <a:endParaRPr lang="en-US" dirty="0"/>
          </a:p>
        </p:txBody>
      </p:sp>
      <p:sp>
        <p:nvSpPr>
          <p:cNvPr id="4" name="TekstniOkvir 3"/>
          <p:cNvSpPr txBox="1"/>
          <p:nvPr/>
        </p:nvSpPr>
        <p:spPr>
          <a:xfrm rot="662175">
            <a:off x="6640093" y="5692282"/>
            <a:ext cx="1965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>
                <a:solidFill>
                  <a:srgbClr val="7030A0"/>
                </a:solidFill>
              </a:rPr>
              <a:t>ŽIVA ZAJEDNICA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6800" y="5791200"/>
            <a:ext cx="5108448" cy="838200"/>
          </a:xfrm>
        </p:spPr>
        <p:txBody>
          <a:bodyPr>
            <a:normAutofit/>
          </a:bodyPr>
          <a:lstStyle/>
          <a:p>
            <a:pPr algn="ctr"/>
            <a:r>
              <a:rPr lang="hr-HR" sz="2800" dirty="0" smtClean="0"/>
              <a:t>listopad, 2017.</a:t>
            </a: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600200"/>
            <a:ext cx="7851648" cy="18288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HRVATI U </a:t>
            </a:r>
            <a:r>
              <a:rPr kumimoji="0" lang="hr-H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VOJVODINI/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SRBIJI</a:t>
            </a:r>
            <a:endParaRPr kumimoji="0" lang="hr-H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r-HR" sz="3200" b="1" dirty="0" smtClean="0"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- ŽIVA</a:t>
            </a:r>
            <a:r>
              <a:rPr kumimoji="0" lang="hr-HR" sz="4800" b="1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ZAJEDNICA - 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290483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448</TotalTime>
  <Words>325</Words>
  <Application>Microsoft Office PowerPoint</Application>
  <PresentationFormat>Prikaz na zaslonu (4:3)</PresentationFormat>
  <Paragraphs>92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0" baseType="lpstr">
      <vt:lpstr>Flow</vt:lpstr>
      <vt:lpstr>HRVATI U VOJVODINI/SRBIJI</vt:lpstr>
      <vt:lpstr>Slajd 2</vt:lpstr>
      <vt:lpstr>Slajd 3</vt:lpstr>
      <vt:lpstr>Hrvatsko nacionalno vijeće</vt:lpstr>
      <vt:lpstr>OSTVARIVANJE PRAVA NA OBRAZOVANJE</vt:lpstr>
      <vt:lpstr> SURADNJA S REPUBLIKOM HRVATSKOM</vt:lpstr>
      <vt:lpstr>KULTURA</vt:lpstr>
      <vt:lpstr>PRILIKE</vt:lpstr>
      <vt:lpstr>listopad, 2017.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HRVATI U SRBIJI</dc:title>
  <dc:creator>Ured</dc:creator>
  <cp:lastModifiedBy>Tomislav</cp:lastModifiedBy>
  <cp:revision>51</cp:revision>
  <dcterms:created xsi:type="dcterms:W3CDTF">2016-10-25T11:13:01Z</dcterms:created>
  <dcterms:modified xsi:type="dcterms:W3CDTF">2017-10-23T06:37:58Z</dcterms:modified>
</cp:coreProperties>
</file>