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ED788-B1D8-4D3A-AA27-FDBE9E6BCA3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574C6C0-85A9-45A0-965D-72E9D584B4F1}">
      <dgm:prSet phldrT="[Text]"/>
      <dgm:spPr/>
      <dgm:t>
        <a:bodyPr/>
        <a:lstStyle/>
        <a:p>
          <a:r>
            <a:rPr lang="hr-HR" dirty="0" err="1" smtClean="0"/>
            <a:t>Tradicionlna</a:t>
          </a:r>
          <a:endParaRPr lang="hr-HR" dirty="0"/>
        </a:p>
      </dgm:t>
    </dgm:pt>
    <dgm:pt modelId="{CC026D8E-9E06-431B-9279-5B7B3EFCC7A8}" type="parTrans" cxnId="{52B16FA4-B658-4174-960E-374B241FED9D}">
      <dgm:prSet/>
      <dgm:spPr/>
      <dgm:t>
        <a:bodyPr/>
        <a:lstStyle/>
        <a:p>
          <a:endParaRPr lang="hr-HR"/>
        </a:p>
      </dgm:t>
    </dgm:pt>
    <dgm:pt modelId="{BCEF0B40-C335-431C-9508-E6ACEB42F303}" type="sibTrans" cxnId="{52B16FA4-B658-4174-960E-374B241FED9D}">
      <dgm:prSet/>
      <dgm:spPr/>
      <dgm:t>
        <a:bodyPr/>
        <a:lstStyle/>
        <a:p>
          <a:endParaRPr lang="hr-HR"/>
        </a:p>
      </dgm:t>
    </dgm:pt>
    <dgm:pt modelId="{DFF84257-C456-40D0-B9EB-AD5CB17D44B0}">
      <dgm:prSet phldrT="[Text]"/>
      <dgm:spPr/>
      <dgm:t>
        <a:bodyPr/>
        <a:lstStyle/>
        <a:p>
          <a:r>
            <a:rPr lang="hr-HR" dirty="0" smtClean="0"/>
            <a:t>Partnerska</a:t>
          </a:r>
          <a:endParaRPr lang="hr-HR" dirty="0"/>
        </a:p>
      </dgm:t>
    </dgm:pt>
    <dgm:pt modelId="{F82DCE5F-626E-440E-A3BE-F6F97624AEB9}" type="parTrans" cxnId="{B2015E32-0970-42AB-A1F9-33E3D93DCE30}">
      <dgm:prSet/>
      <dgm:spPr/>
      <dgm:t>
        <a:bodyPr/>
        <a:lstStyle/>
        <a:p>
          <a:endParaRPr lang="hr-HR"/>
        </a:p>
      </dgm:t>
    </dgm:pt>
    <dgm:pt modelId="{D55D22F8-9C5A-4495-90CC-49FA6E25381D}" type="sibTrans" cxnId="{B2015E32-0970-42AB-A1F9-33E3D93DCE30}">
      <dgm:prSet/>
      <dgm:spPr/>
      <dgm:t>
        <a:bodyPr/>
        <a:lstStyle/>
        <a:p>
          <a:endParaRPr lang="hr-HR"/>
        </a:p>
      </dgm:t>
    </dgm:pt>
    <dgm:pt modelId="{D12EFF67-7E65-4D1B-806D-E23C0B6EF96D}" type="pres">
      <dgm:prSet presAssocID="{ACAED788-B1D8-4D3A-AA27-FDBE9E6BCA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EEE37-5397-4FC5-85F0-78F9EACEC41C}" type="pres">
      <dgm:prSet presAssocID="{0574C6C0-85A9-45A0-965D-72E9D584B4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4F0F8-F9F4-43EB-9F2D-A7D24758D8CF}" type="pres">
      <dgm:prSet presAssocID="{DFF84257-C456-40D0-B9EB-AD5CB17D44B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B16FA4-B658-4174-960E-374B241FED9D}" srcId="{ACAED788-B1D8-4D3A-AA27-FDBE9E6BCA34}" destId="{0574C6C0-85A9-45A0-965D-72E9D584B4F1}" srcOrd="0" destOrd="0" parTransId="{CC026D8E-9E06-431B-9279-5B7B3EFCC7A8}" sibTransId="{BCEF0B40-C335-431C-9508-E6ACEB42F303}"/>
    <dgm:cxn modelId="{B2015E32-0970-42AB-A1F9-33E3D93DCE30}" srcId="{ACAED788-B1D8-4D3A-AA27-FDBE9E6BCA34}" destId="{DFF84257-C456-40D0-B9EB-AD5CB17D44B0}" srcOrd="1" destOrd="0" parTransId="{F82DCE5F-626E-440E-A3BE-F6F97624AEB9}" sibTransId="{D55D22F8-9C5A-4495-90CC-49FA6E25381D}"/>
    <dgm:cxn modelId="{906130FB-A965-4FF4-A62C-C7633950F20F}" type="presOf" srcId="{DFF84257-C456-40D0-B9EB-AD5CB17D44B0}" destId="{3084F0F8-F9F4-43EB-9F2D-A7D24758D8CF}" srcOrd="0" destOrd="0" presId="urn:microsoft.com/office/officeart/2005/8/layout/arrow1"/>
    <dgm:cxn modelId="{F56C8A1C-D4DB-4038-9683-0ADEECFADE92}" type="presOf" srcId="{ACAED788-B1D8-4D3A-AA27-FDBE9E6BCA34}" destId="{D12EFF67-7E65-4D1B-806D-E23C0B6EF96D}" srcOrd="0" destOrd="0" presId="urn:microsoft.com/office/officeart/2005/8/layout/arrow1"/>
    <dgm:cxn modelId="{F0BC6475-AA8F-4DBB-A8B8-95EEC897AC74}" type="presOf" srcId="{0574C6C0-85A9-45A0-965D-72E9D584B4F1}" destId="{0AFEEE37-5397-4FC5-85F0-78F9EACEC41C}" srcOrd="0" destOrd="0" presId="urn:microsoft.com/office/officeart/2005/8/layout/arrow1"/>
    <dgm:cxn modelId="{A13AC051-E641-427E-B05A-6588E14C3CF8}" type="presParOf" srcId="{D12EFF67-7E65-4D1B-806D-E23C0B6EF96D}" destId="{0AFEEE37-5397-4FC5-85F0-78F9EACEC41C}" srcOrd="0" destOrd="0" presId="urn:microsoft.com/office/officeart/2005/8/layout/arrow1"/>
    <dgm:cxn modelId="{AEA25CE5-537C-446D-A93E-7F426717058E}" type="presParOf" srcId="{D12EFF67-7E65-4D1B-806D-E23C0B6EF96D}" destId="{3084F0F8-F9F4-43EB-9F2D-A7D24758D8C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C8895-508F-45C3-BD1D-F1A1C53DE4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13DD002-740E-42B7-9CFA-ACC9EB5EA2C2}">
      <dgm:prSet phldrT="[Text]" custT="1"/>
      <dgm:spPr/>
      <dgm:t>
        <a:bodyPr/>
        <a:lstStyle/>
        <a:p>
          <a:r>
            <a:rPr lang="hr-HR" sz="1700" dirty="0" smtClean="0"/>
            <a:t>Cilj kompetentnog roditelja</a:t>
          </a:r>
          <a:endParaRPr lang="hr-HR" sz="1700" dirty="0"/>
        </a:p>
      </dgm:t>
    </dgm:pt>
    <dgm:pt modelId="{D2BA26E8-157E-4F7E-A519-EA5D5D831F03}" type="parTrans" cxnId="{D515A872-3C22-4179-85E3-F80B13E5D025}">
      <dgm:prSet/>
      <dgm:spPr/>
      <dgm:t>
        <a:bodyPr/>
        <a:lstStyle/>
        <a:p>
          <a:endParaRPr lang="hr-HR" sz="1700"/>
        </a:p>
      </dgm:t>
    </dgm:pt>
    <dgm:pt modelId="{4BB3924C-F62F-4DC1-9CC3-78E406917215}" type="sibTrans" cxnId="{D515A872-3C22-4179-85E3-F80B13E5D025}">
      <dgm:prSet/>
      <dgm:spPr/>
      <dgm:t>
        <a:bodyPr/>
        <a:lstStyle/>
        <a:p>
          <a:endParaRPr lang="hr-HR" sz="1700"/>
        </a:p>
      </dgm:t>
    </dgm:pt>
    <dgm:pt modelId="{DECD88EA-B7A2-4AFF-B041-D8B252248B87}">
      <dgm:prSet phldrT="[Text]" custT="1"/>
      <dgm:spPr/>
      <dgm:t>
        <a:bodyPr/>
        <a:lstStyle/>
        <a:p>
          <a:r>
            <a:rPr lang="hr-HR" sz="1700" dirty="0" smtClean="0"/>
            <a:t>Sretno i zadovoljno dijete</a:t>
          </a:r>
          <a:endParaRPr lang="hr-HR" sz="1700" dirty="0"/>
        </a:p>
      </dgm:t>
    </dgm:pt>
    <dgm:pt modelId="{7BAAEFC0-EF46-46F8-A154-E915839817E3}" type="parTrans" cxnId="{22D970DA-2A66-45F9-92AE-C70D691E013B}">
      <dgm:prSet/>
      <dgm:spPr/>
      <dgm:t>
        <a:bodyPr/>
        <a:lstStyle/>
        <a:p>
          <a:endParaRPr lang="hr-HR" sz="1700"/>
        </a:p>
      </dgm:t>
    </dgm:pt>
    <dgm:pt modelId="{38D0D716-1B50-42AC-A478-9FE8BADD79CF}" type="sibTrans" cxnId="{22D970DA-2A66-45F9-92AE-C70D691E013B}">
      <dgm:prSet/>
      <dgm:spPr/>
      <dgm:t>
        <a:bodyPr/>
        <a:lstStyle/>
        <a:p>
          <a:endParaRPr lang="hr-HR" sz="1700"/>
        </a:p>
      </dgm:t>
    </dgm:pt>
    <dgm:pt modelId="{C2D75E30-915C-46F6-98D3-8ED0624532D3}">
      <dgm:prSet phldrT="[Text]" custT="1"/>
      <dgm:spPr/>
      <dgm:t>
        <a:bodyPr/>
        <a:lstStyle/>
        <a:p>
          <a:r>
            <a:rPr lang="hr-HR" sz="1700" dirty="0" smtClean="0"/>
            <a:t>Samostalno dijete</a:t>
          </a:r>
          <a:endParaRPr lang="hr-HR" sz="1700" dirty="0"/>
        </a:p>
      </dgm:t>
    </dgm:pt>
    <dgm:pt modelId="{86BF1F5A-A8DE-4890-BEE0-2F2A7B672B36}" type="parTrans" cxnId="{7A0691B4-6392-4BC9-8B78-4B07A302FFD5}">
      <dgm:prSet/>
      <dgm:spPr/>
      <dgm:t>
        <a:bodyPr/>
        <a:lstStyle/>
        <a:p>
          <a:endParaRPr lang="hr-HR" sz="1700"/>
        </a:p>
      </dgm:t>
    </dgm:pt>
    <dgm:pt modelId="{35585075-634F-401E-895B-239BA012EF86}" type="sibTrans" cxnId="{7A0691B4-6392-4BC9-8B78-4B07A302FFD5}">
      <dgm:prSet/>
      <dgm:spPr/>
      <dgm:t>
        <a:bodyPr/>
        <a:lstStyle/>
        <a:p>
          <a:endParaRPr lang="hr-HR" sz="1700"/>
        </a:p>
      </dgm:t>
    </dgm:pt>
    <dgm:pt modelId="{EF2C53D4-0CA8-4FE4-8DE7-B55995B6AC69}">
      <dgm:prSet phldrT="[Text]" custT="1"/>
      <dgm:spPr/>
      <dgm:t>
        <a:bodyPr/>
        <a:lstStyle/>
        <a:p>
          <a:r>
            <a:rPr lang="hr-HR" sz="1700" dirty="0" smtClean="0"/>
            <a:t>Cilj </a:t>
          </a:r>
          <a:r>
            <a:rPr lang="hr-HR" sz="1700" dirty="0" err="1" smtClean="0"/>
            <a:t>trendseterskog</a:t>
          </a:r>
          <a:r>
            <a:rPr lang="hr-HR" sz="1700" dirty="0" smtClean="0"/>
            <a:t> roditelja</a:t>
          </a:r>
          <a:endParaRPr lang="hr-HR" sz="1700" dirty="0"/>
        </a:p>
      </dgm:t>
    </dgm:pt>
    <dgm:pt modelId="{16FB15D7-D291-447E-9F64-B4C1AB27CCC0}" type="parTrans" cxnId="{D300EDEE-7E6A-4232-9250-C59E0330D398}">
      <dgm:prSet/>
      <dgm:spPr/>
      <dgm:t>
        <a:bodyPr/>
        <a:lstStyle/>
        <a:p>
          <a:endParaRPr lang="hr-HR" sz="1700"/>
        </a:p>
      </dgm:t>
    </dgm:pt>
    <dgm:pt modelId="{C35B8E4E-AE9A-4469-BDDF-CFEB89EA48FD}" type="sibTrans" cxnId="{D300EDEE-7E6A-4232-9250-C59E0330D398}">
      <dgm:prSet/>
      <dgm:spPr/>
      <dgm:t>
        <a:bodyPr/>
        <a:lstStyle/>
        <a:p>
          <a:endParaRPr lang="hr-HR" sz="1700"/>
        </a:p>
      </dgm:t>
    </dgm:pt>
    <dgm:pt modelId="{AA750281-31B9-4121-A8BE-E28EA0067F41}">
      <dgm:prSet phldrT="[Text]" custT="1"/>
      <dgm:spPr/>
      <dgm:t>
        <a:bodyPr/>
        <a:lstStyle/>
        <a:p>
          <a:r>
            <a:rPr lang="hr-HR" sz="1700" dirty="0" smtClean="0"/>
            <a:t>Uniformirano dijete </a:t>
          </a:r>
          <a:endParaRPr lang="hr-HR" sz="1700" dirty="0"/>
        </a:p>
      </dgm:t>
    </dgm:pt>
    <dgm:pt modelId="{25688E7D-E4BE-4E10-939E-A773B729BA64}" type="parTrans" cxnId="{8CA037E8-2FF8-42D8-B7FC-504ECAE9DC25}">
      <dgm:prSet/>
      <dgm:spPr/>
      <dgm:t>
        <a:bodyPr/>
        <a:lstStyle/>
        <a:p>
          <a:endParaRPr lang="hr-HR" sz="1700"/>
        </a:p>
      </dgm:t>
    </dgm:pt>
    <dgm:pt modelId="{09EB10B5-FC23-45E4-935F-0024DCD6182A}" type="sibTrans" cxnId="{8CA037E8-2FF8-42D8-B7FC-504ECAE9DC25}">
      <dgm:prSet/>
      <dgm:spPr/>
      <dgm:t>
        <a:bodyPr/>
        <a:lstStyle/>
        <a:p>
          <a:endParaRPr lang="hr-HR" sz="1700"/>
        </a:p>
      </dgm:t>
    </dgm:pt>
    <dgm:pt modelId="{F1515AED-126D-465E-80F4-E2FE277D7253}">
      <dgm:prSet phldrT="[Text]" custT="1"/>
      <dgm:spPr/>
      <dgm:t>
        <a:bodyPr/>
        <a:lstStyle/>
        <a:p>
          <a:r>
            <a:rPr lang="hr-HR" sz="1700" dirty="0" smtClean="0"/>
            <a:t>Savršeno dijete</a:t>
          </a:r>
          <a:endParaRPr lang="hr-HR" sz="1700" dirty="0"/>
        </a:p>
      </dgm:t>
    </dgm:pt>
    <dgm:pt modelId="{B06111C6-AD35-4727-8B67-FDD5200D8036}" type="parTrans" cxnId="{AA759F3E-8F3F-4FDC-8486-9E9789659476}">
      <dgm:prSet/>
      <dgm:spPr/>
      <dgm:t>
        <a:bodyPr/>
        <a:lstStyle/>
        <a:p>
          <a:endParaRPr lang="hr-HR" sz="1700"/>
        </a:p>
      </dgm:t>
    </dgm:pt>
    <dgm:pt modelId="{EF008200-D048-4B38-BE85-801BD8AC7405}" type="sibTrans" cxnId="{AA759F3E-8F3F-4FDC-8486-9E9789659476}">
      <dgm:prSet/>
      <dgm:spPr/>
      <dgm:t>
        <a:bodyPr/>
        <a:lstStyle/>
        <a:p>
          <a:endParaRPr lang="hr-HR" sz="1700"/>
        </a:p>
      </dgm:t>
    </dgm:pt>
    <dgm:pt modelId="{61E1716D-03AC-448D-9663-008695969771}" type="pres">
      <dgm:prSet presAssocID="{0B2C8895-508F-45C3-BD1D-F1A1C53DE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40DF4-22DF-4D84-A753-B31A362921C1}" type="pres">
      <dgm:prSet presAssocID="{013DD002-740E-42B7-9CFA-ACC9EB5EA2C2}" presName="composite" presStyleCnt="0"/>
      <dgm:spPr/>
    </dgm:pt>
    <dgm:pt modelId="{CF0B9A5D-BC7A-4493-B4DB-03E650D8235F}" type="pres">
      <dgm:prSet presAssocID="{013DD002-740E-42B7-9CFA-ACC9EB5EA2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312B-1806-44CB-9A71-5EF07E2A1379}" type="pres">
      <dgm:prSet presAssocID="{013DD002-740E-42B7-9CFA-ACC9EB5EA2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0D0D4-D39B-4F59-9723-A2F426850D79}" type="pres">
      <dgm:prSet presAssocID="{4BB3924C-F62F-4DC1-9CC3-78E406917215}" presName="space" presStyleCnt="0"/>
      <dgm:spPr/>
    </dgm:pt>
    <dgm:pt modelId="{89263B2A-5404-4C5A-B7D5-5F5A93BD3387}" type="pres">
      <dgm:prSet presAssocID="{EF2C53D4-0CA8-4FE4-8DE7-B55995B6AC69}" presName="composite" presStyleCnt="0"/>
      <dgm:spPr/>
    </dgm:pt>
    <dgm:pt modelId="{080624A7-CB8C-443C-B1BC-8FA760153184}" type="pres">
      <dgm:prSet presAssocID="{EF2C53D4-0CA8-4FE4-8DE7-B55995B6AC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AB78F-EE69-4BE2-A9D1-5886EE820067}" type="pres">
      <dgm:prSet presAssocID="{EF2C53D4-0CA8-4FE4-8DE7-B55995B6AC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91F0FC-1C31-46A5-A09A-A9A0529FE892}" type="presOf" srcId="{AA750281-31B9-4121-A8BE-E28EA0067F41}" destId="{659AB78F-EE69-4BE2-A9D1-5886EE820067}" srcOrd="0" destOrd="0" presId="urn:microsoft.com/office/officeart/2005/8/layout/hList1"/>
    <dgm:cxn modelId="{D515A872-3C22-4179-85E3-F80B13E5D025}" srcId="{0B2C8895-508F-45C3-BD1D-F1A1C53DE488}" destId="{013DD002-740E-42B7-9CFA-ACC9EB5EA2C2}" srcOrd="0" destOrd="0" parTransId="{D2BA26E8-157E-4F7E-A519-EA5D5D831F03}" sibTransId="{4BB3924C-F62F-4DC1-9CC3-78E406917215}"/>
    <dgm:cxn modelId="{D300EDEE-7E6A-4232-9250-C59E0330D398}" srcId="{0B2C8895-508F-45C3-BD1D-F1A1C53DE488}" destId="{EF2C53D4-0CA8-4FE4-8DE7-B55995B6AC69}" srcOrd="1" destOrd="0" parTransId="{16FB15D7-D291-447E-9F64-B4C1AB27CCC0}" sibTransId="{C35B8E4E-AE9A-4469-BDDF-CFEB89EA48FD}"/>
    <dgm:cxn modelId="{7A0691B4-6392-4BC9-8B78-4B07A302FFD5}" srcId="{013DD002-740E-42B7-9CFA-ACC9EB5EA2C2}" destId="{C2D75E30-915C-46F6-98D3-8ED0624532D3}" srcOrd="1" destOrd="0" parTransId="{86BF1F5A-A8DE-4890-BEE0-2F2A7B672B36}" sibTransId="{35585075-634F-401E-895B-239BA012EF86}"/>
    <dgm:cxn modelId="{AA759F3E-8F3F-4FDC-8486-9E9789659476}" srcId="{EF2C53D4-0CA8-4FE4-8DE7-B55995B6AC69}" destId="{F1515AED-126D-465E-80F4-E2FE277D7253}" srcOrd="1" destOrd="0" parTransId="{B06111C6-AD35-4727-8B67-FDD5200D8036}" sibTransId="{EF008200-D048-4B38-BE85-801BD8AC7405}"/>
    <dgm:cxn modelId="{8676B472-9799-47A0-B799-4B24D9B7F9A3}" type="presOf" srcId="{F1515AED-126D-465E-80F4-E2FE277D7253}" destId="{659AB78F-EE69-4BE2-A9D1-5886EE820067}" srcOrd="0" destOrd="1" presId="urn:microsoft.com/office/officeart/2005/8/layout/hList1"/>
    <dgm:cxn modelId="{4CC75223-3FD5-4BDB-B809-16F2B0EC4A38}" type="presOf" srcId="{C2D75E30-915C-46F6-98D3-8ED0624532D3}" destId="{1FFE312B-1806-44CB-9A71-5EF07E2A1379}" srcOrd="0" destOrd="1" presId="urn:microsoft.com/office/officeart/2005/8/layout/hList1"/>
    <dgm:cxn modelId="{D1DA86E0-31F5-4CCD-A8FF-0DE25352F8F3}" type="presOf" srcId="{DECD88EA-B7A2-4AFF-B041-D8B252248B87}" destId="{1FFE312B-1806-44CB-9A71-5EF07E2A1379}" srcOrd="0" destOrd="0" presId="urn:microsoft.com/office/officeart/2005/8/layout/hList1"/>
    <dgm:cxn modelId="{8CA037E8-2FF8-42D8-B7FC-504ECAE9DC25}" srcId="{EF2C53D4-0CA8-4FE4-8DE7-B55995B6AC69}" destId="{AA750281-31B9-4121-A8BE-E28EA0067F41}" srcOrd="0" destOrd="0" parTransId="{25688E7D-E4BE-4E10-939E-A773B729BA64}" sibTransId="{09EB10B5-FC23-45E4-935F-0024DCD6182A}"/>
    <dgm:cxn modelId="{22D970DA-2A66-45F9-92AE-C70D691E013B}" srcId="{013DD002-740E-42B7-9CFA-ACC9EB5EA2C2}" destId="{DECD88EA-B7A2-4AFF-B041-D8B252248B87}" srcOrd="0" destOrd="0" parTransId="{7BAAEFC0-EF46-46F8-A154-E915839817E3}" sibTransId="{38D0D716-1B50-42AC-A478-9FE8BADD79CF}"/>
    <dgm:cxn modelId="{43D69AC1-45E0-4D39-8B9F-DEBC68B9A5C6}" type="presOf" srcId="{0B2C8895-508F-45C3-BD1D-F1A1C53DE488}" destId="{61E1716D-03AC-448D-9663-008695969771}" srcOrd="0" destOrd="0" presId="urn:microsoft.com/office/officeart/2005/8/layout/hList1"/>
    <dgm:cxn modelId="{B4933C6A-429A-40F0-BCC5-6BFB4C622979}" type="presOf" srcId="{013DD002-740E-42B7-9CFA-ACC9EB5EA2C2}" destId="{CF0B9A5D-BC7A-4493-B4DB-03E650D8235F}" srcOrd="0" destOrd="0" presId="urn:microsoft.com/office/officeart/2005/8/layout/hList1"/>
    <dgm:cxn modelId="{69A1E80D-6A44-4B47-87BD-04230A234701}" type="presOf" srcId="{EF2C53D4-0CA8-4FE4-8DE7-B55995B6AC69}" destId="{080624A7-CB8C-443C-B1BC-8FA760153184}" srcOrd="0" destOrd="0" presId="urn:microsoft.com/office/officeart/2005/8/layout/hList1"/>
    <dgm:cxn modelId="{FE137058-E342-4BF1-9569-C933B0EBFB7D}" type="presParOf" srcId="{61E1716D-03AC-448D-9663-008695969771}" destId="{F7540DF4-22DF-4D84-A753-B31A362921C1}" srcOrd="0" destOrd="0" presId="urn:microsoft.com/office/officeart/2005/8/layout/hList1"/>
    <dgm:cxn modelId="{B50EF6FC-6B70-4C54-B8B8-C2FBF0083584}" type="presParOf" srcId="{F7540DF4-22DF-4D84-A753-B31A362921C1}" destId="{CF0B9A5D-BC7A-4493-B4DB-03E650D8235F}" srcOrd="0" destOrd="0" presId="urn:microsoft.com/office/officeart/2005/8/layout/hList1"/>
    <dgm:cxn modelId="{09516B77-90DF-4BFF-8648-D3993648215F}" type="presParOf" srcId="{F7540DF4-22DF-4D84-A753-B31A362921C1}" destId="{1FFE312B-1806-44CB-9A71-5EF07E2A1379}" srcOrd="1" destOrd="0" presId="urn:microsoft.com/office/officeart/2005/8/layout/hList1"/>
    <dgm:cxn modelId="{43E4ADB8-A776-477F-9D7C-5E7E50B910E6}" type="presParOf" srcId="{61E1716D-03AC-448D-9663-008695969771}" destId="{F160D0D4-D39B-4F59-9723-A2F426850D79}" srcOrd="1" destOrd="0" presId="urn:microsoft.com/office/officeart/2005/8/layout/hList1"/>
    <dgm:cxn modelId="{F6AD4F7B-5AE9-4AB6-95E0-6915C8098B79}" type="presParOf" srcId="{61E1716D-03AC-448D-9663-008695969771}" destId="{89263B2A-5404-4C5A-B7D5-5F5A93BD3387}" srcOrd="2" destOrd="0" presId="urn:microsoft.com/office/officeart/2005/8/layout/hList1"/>
    <dgm:cxn modelId="{87B5F7EE-97B6-439A-8537-B73BB1BDFD49}" type="presParOf" srcId="{89263B2A-5404-4C5A-B7D5-5F5A93BD3387}" destId="{080624A7-CB8C-443C-B1BC-8FA760153184}" srcOrd="0" destOrd="0" presId="urn:microsoft.com/office/officeart/2005/8/layout/hList1"/>
    <dgm:cxn modelId="{F95F8F90-2055-47E7-88E0-A03B4365BCC1}" type="presParOf" srcId="{89263B2A-5404-4C5A-B7D5-5F5A93BD3387}" destId="{659AB78F-EE69-4BE2-A9D1-5886EE820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C8895-508F-45C3-BD1D-F1A1C53DE488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013DD002-740E-42B7-9CFA-ACC9EB5EA2C2}">
      <dgm:prSet phldrT="[Text]" custT="1"/>
      <dgm:spPr/>
      <dgm:t>
        <a:bodyPr/>
        <a:lstStyle/>
        <a:p>
          <a:r>
            <a:rPr lang="hr-HR" sz="1700" dirty="0" smtClean="0"/>
            <a:t>Cilj </a:t>
          </a:r>
          <a:r>
            <a:rPr lang="hr-HR" sz="1700" dirty="0" err="1" smtClean="0"/>
            <a:t>podržavajuće</a:t>
          </a:r>
          <a:r>
            <a:rPr lang="hr-HR" sz="1700" dirty="0" smtClean="0"/>
            <a:t> okoline</a:t>
          </a:r>
          <a:endParaRPr lang="hr-HR" sz="1700" dirty="0"/>
        </a:p>
      </dgm:t>
    </dgm:pt>
    <dgm:pt modelId="{D2BA26E8-157E-4F7E-A519-EA5D5D831F03}" type="parTrans" cxnId="{D515A872-3C22-4179-85E3-F80B13E5D025}">
      <dgm:prSet/>
      <dgm:spPr/>
      <dgm:t>
        <a:bodyPr/>
        <a:lstStyle/>
        <a:p>
          <a:endParaRPr lang="hr-HR" sz="1700"/>
        </a:p>
      </dgm:t>
    </dgm:pt>
    <dgm:pt modelId="{4BB3924C-F62F-4DC1-9CC3-78E406917215}" type="sibTrans" cxnId="{D515A872-3C22-4179-85E3-F80B13E5D025}">
      <dgm:prSet/>
      <dgm:spPr/>
      <dgm:t>
        <a:bodyPr/>
        <a:lstStyle/>
        <a:p>
          <a:endParaRPr lang="hr-HR" sz="1700"/>
        </a:p>
      </dgm:t>
    </dgm:pt>
    <dgm:pt modelId="{DECD88EA-B7A2-4AFF-B041-D8B252248B87}">
      <dgm:prSet phldrT="[Text]" custT="1"/>
      <dgm:spPr/>
      <dgm:t>
        <a:bodyPr/>
        <a:lstStyle/>
        <a:p>
          <a:r>
            <a:rPr lang="hr-HR" sz="1700" dirty="0" smtClean="0"/>
            <a:t>Sretno i zadovoljno dijete</a:t>
          </a:r>
          <a:endParaRPr lang="hr-HR" sz="1700" dirty="0"/>
        </a:p>
      </dgm:t>
    </dgm:pt>
    <dgm:pt modelId="{7BAAEFC0-EF46-46F8-A154-E915839817E3}" type="parTrans" cxnId="{22D970DA-2A66-45F9-92AE-C70D691E013B}">
      <dgm:prSet/>
      <dgm:spPr/>
      <dgm:t>
        <a:bodyPr/>
        <a:lstStyle/>
        <a:p>
          <a:endParaRPr lang="hr-HR" sz="1700"/>
        </a:p>
      </dgm:t>
    </dgm:pt>
    <dgm:pt modelId="{38D0D716-1B50-42AC-A478-9FE8BADD79CF}" type="sibTrans" cxnId="{22D970DA-2A66-45F9-92AE-C70D691E013B}">
      <dgm:prSet/>
      <dgm:spPr/>
      <dgm:t>
        <a:bodyPr/>
        <a:lstStyle/>
        <a:p>
          <a:endParaRPr lang="hr-HR" sz="1700"/>
        </a:p>
      </dgm:t>
    </dgm:pt>
    <dgm:pt modelId="{C2D75E30-915C-46F6-98D3-8ED0624532D3}">
      <dgm:prSet phldrT="[Text]" custT="1"/>
      <dgm:spPr/>
      <dgm:t>
        <a:bodyPr/>
        <a:lstStyle/>
        <a:p>
          <a:r>
            <a:rPr lang="hr-HR" sz="1700" dirty="0" smtClean="0"/>
            <a:t>Samostalno dijete</a:t>
          </a:r>
          <a:endParaRPr lang="hr-HR" sz="1700" dirty="0"/>
        </a:p>
      </dgm:t>
    </dgm:pt>
    <dgm:pt modelId="{86BF1F5A-A8DE-4890-BEE0-2F2A7B672B36}" type="parTrans" cxnId="{7A0691B4-6392-4BC9-8B78-4B07A302FFD5}">
      <dgm:prSet/>
      <dgm:spPr/>
      <dgm:t>
        <a:bodyPr/>
        <a:lstStyle/>
        <a:p>
          <a:endParaRPr lang="hr-HR" sz="1700"/>
        </a:p>
      </dgm:t>
    </dgm:pt>
    <dgm:pt modelId="{35585075-634F-401E-895B-239BA012EF86}" type="sibTrans" cxnId="{7A0691B4-6392-4BC9-8B78-4B07A302FFD5}">
      <dgm:prSet/>
      <dgm:spPr/>
      <dgm:t>
        <a:bodyPr/>
        <a:lstStyle/>
        <a:p>
          <a:endParaRPr lang="hr-HR" sz="1700"/>
        </a:p>
      </dgm:t>
    </dgm:pt>
    <dgm:pt modelId="{EF2C53D4-0CA8-4FE4-8DE7-B55995B6AC69}">
      <dgm:prSet phldrT="[Text]" custT="1"/>
      <dgm:spPr/>
      <dgm:t>
        <a:bodyPr/>
        <a:lstStyle/>
        <a:p>
          <a:r>
            <a:rPr lang="hr-HR" sz="1700" dirty="0" smtClean="0"/>
            <a:t>Cilj ne </a:t>
          </a:r>
          <a:r>
            <a:rPr lang="hr-HR" sz="1700" dirty="0" err="1" smtClean="0"/>
            <a:t>podržavajuće</a:t>
          </a:r>
          <a:r>
            <a:rPr lang="hr-HR" sz="1700" dirty="0" smtClean="0"/>
            <a:t> okoline</a:t>
          </a:r>
          <a:endParaRPr lang="hr-HR" sz="1700" dirty="0"/>
        </a:p>
      </dgm:t>
    </dgm:pt>
    <dgm:pt modelId="{16FB15D7-D291-447E-9F64-B4C1AB27CCC0}" type="parTrans" cxnId="{D300EDEE-7E6A-4232-9250-C59E0330D398}">
      <dgm:prSet/>
      <dgm:spPr/>
      <dgm:t>
        <a:bodyPr/>
        <a:lstStyle/>
        <a:p>
          <a:endParaRPr lang="hr-HR" sz="1700"/>
        </a:p>
      </dgm:t>
    </dgm:pt>
    <dgm:pt modelId="{C35B8E4E-AE9A-4469-BDDF-CFEB89EA48FD}" type="sibTrans" cxnId="{D300EDEE-7E6A-4232-9250-C59E0330D398}">
      <dgm:prSet/>
      <dgm:spPr/>
      <dgm:t>
        <a:bodyPr/>
        <a:lstStyle/>
        <a:p>
          <a:endParaRPr lang="hr-HR" sz="1700"/>
        </a:p>
      </dgm:t>
    </dgm:pt>
    <dgm:pt modelId="{AA750281-31B9-4121-A8BE-E28EA0067F41}">
      <dgm:prSet phldrT="[Text]" custT="1"/>
      <dgm:spPr/>
      <dgm:t>
        <a:bodyPr/>
        <a:lstStyle/>
        <a:p>
          <a:r>
            <a:rPr lang="hr-HR" sz="1700" dirty="0" smtClean="0"/>
            <a:t>Uniformirano dijete </a:t>
          </a:r>
          <a:endParaRPr lang="hr-HR" sz="1700" dirty="0"/>
        </a:p>
      </dgm:t>
    </dgm:pt>
    <dgm:pt modelId="{25688E7D-E4BE-4E10-939E-A773B729BA64}" type="parTrans" cxnId="{8CA037E8-2FF8-42D8-B7FC-504ECAE9DC25}">
      <dgm:prSet/>
      <dgm:spPr/>
      <dgm:t>
        <a:bodyPr/>
        <a:lstStyle/>
        <a:p>
          <a:endParaRPr lang="hr-HR" sz="1700"/>
        </a:p>
      </dgm:t>
    </dgm:pt>
    <dgm:pt modelId="{09EB10B5-FC23-45E4-935F-0024DCD6182A}" type="sibTrans" cxnId="{8CA037E8-2FF8-42D8-B7FC-504ECAE9DC25}">
      <dgm:prSet/>
      <dgm:spPr/>
      <dgm:t>
        <a:bodyPr/>
        <a:lstStyle/>
        <a:p>
          <a:endParaRPr lang="hr-HR" sz="1700"/>
        </a:p>
      </dgm:t>
    </dgm:pt>
    <dgm:pt modelId="{F1515AED-126D-465E-80F4-E2FE277D7253}">
      <dgm:prSet phldrT="[Text]" custT="1"/>
      <dgm:spPr/>
      <dgm:t>
        <a:bodyPr/>
        <a:lstStyle/>
        <a:p>
          <a:r>
            <a:rPr lang="hr-HR" sz="1700" dirty="0" smtClean="0"/>
            <a:t>Savršeno dijete</a:t>
          </a:r>
          <a:endParaRPr lang="hr-HR" sz="1700" dirty="0"/>
        </a:p>
      </dgm:t>
    </dgm:pt>
    <dgm:pt modelId="{B06111C6-AD35-4727-8B67-FDD5200D8036}" type="parTrans" cxnId="{AA759F3E-8F3F-4FDC-8486-9E9789659476}">
      <dgm:prSet/>
      <dgm:spPr/>
      <dgm:t>
        <a:bodyPr/>
        <a:lstStyle/>
        <a:p>
          <a:endParaRPr lang="hr-HR" sz="1700"/>
        </a:p>
      </dgm:t>
    </dgm:pt>
    <dgm:pt modelId="{EF008200-D048-4B38-BE85-801BD8AC7405}" type="sibTrans" cxnId="{AA759F3E-8F3F-4FDC-8486-9E9789659476}">
      <dgm:prSet/>
      <dgm:spPr/>
      <dgm:t>
        <a:bodyPr/>
        <a:lstStyle/>
        <a:p>
          <a:endParaRPr lang="hr-HR" sz="1700"/>
        </a:p>
      </dgm:t>
    </dgm:pt>
    <dgm:pt modelId="{35B1C2F0-7662-4562-A610-7BC5B46C5F40}">
      <dgm:prSet phldrT="[Text]" custT="1"/>
      <dgm:spPr/>
      <dgm:t>
        <a:bodyPr/>
        <a:lstStyle/>
        <a:p>
          <a:r>
            <a:rPr lang="hr-HR" sz="1700" dirty="0" smtClean="0"/>
            <a:t>Siguran roditelj</a:t>
          </a:r>
          <a:endParaRPr lang="hr-HR" sz="1700" dirty="0"/>
        </a:p>
      </dgm:t>
    </dgm:pt>
    <dgm:pt modelId="{E0F47047-7E92-4D45-9830-C57E71EEAE5D}" type="parTrans" cxnId="{854B5629-C8DE-4FAB-9CBE-60A2F2F9422D}">
      <dgm:prSet/>
      <dgm:spPr/>
      <dgm:t>
        <a:bodyPr/>
        <a:lstStyle/>
        <a:p>
          <a:endParaRPr lang="hr-HR"/>
        </a:p>
      </dgm:t>
    </dgm:pt>
    <dgm:pt modelId="{1FEDFB66-78CA-492C-A838-F0632E1EB6FD}" type="sibTrans" cxnId="{854B5629-C8DE-4FAB-9CBE-60A2F2F9422D}">
      <dgm:prSet/>
      <dgm:spPr/>
      <dgm:t>
        <a:bodyPr/>
        <a:lstStyle/>
        <a:p>
          <a:endParaRPr lang="hr-HR"/>
        </a:p>
      </dgm:t>
    </dgm:pt>
    <dgm:pt modelId="{35CB6490-34E9-4D56-92E2-43A0975EDDB4}">
      <dgm:prSet phldrT="[Text]" custT="1"/>
      <dgm:spPr/>
      <dgm:t>
        <a:bodyPr/>
        <a:lstStyle/>
        <a:p>
          <a:r>
            <a:rPr lang="hr-HR" sz="1700" dirty="0" smtClean="0"/>
            <a:t>Depresivan roditelj i nesretno dijete</a:t>
          </a:r>
          <a:endParaRPr lang="hr-HR" sz="1700" dirty="0"/>
        </a:p>
      </dgm:t>
    </dgm:pt>
    <dgm:pt modelId="{976422CE-D5D4-4ED5-BE4F-63FBC630E53C}" type="parTrans" cxnId="{7EB05A42-F3D7-41CA-B6B4-2705C206787D}">
      <dgm:prSet/>
      <dgm:spPr/>
      <dgm:t>
        <a:bodyPr/>
        <a:lstStyle/>
        <a:p>
          <a:endParaRPr lang="hr-HR"/>
        </a:p>
      </dgm:t>
    </dgm:pt>
    <dgm:pt modelId="{A1B16B7E-5A69-4267-AA5D-89C052354DC8}" type="sibTrans" cxnId="{7EB05A42-F3D7-41CA-B6B4-2705C206787D}">
      <dgm:prSet/>
      <dgm:spPr/>
      <dgm:t>
        <a:bodyPr/>
        <a:lstStyle/>
        <a:p>
          <a:endParaRPr lang="hr-HR"/>
        </a:p>
      </dgm:t>
    </dgm:pt>
    <dgm:pt modelId="{61E1716D-03AC-448D-9663-008695969771}" type="pres">
      <dgm:prSet presAssocID="{0B2C8895-508F-45C3-BD1D-F1A1C53DE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40DF4-22DF-4D84-A753-B31A362921C1}" type="pres">
      <dgm:prSet presAssocID="{013DD002-740E-42B7-9CFA-ACC9EB5EA2C2}" presName="composite" presStyleCnt="0"/>
      <dgm:spPr/>
    </dgm:pt>
    <dgm:pt modelId="{CF0B9A5D-BC7A-4493-B4DB-03E650D8235F}" type="pres">
      <dgm:prSet presAssocID="{013DD002-740E-42B7-9CFA-ACC9EB5EA2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FE312B-1806-44CB-9A71-5EF07E2A1379}" type="pres">
      <dgm:prSet presAssocID="{013DD002-740E-42B7-9CFA-ACC9EB5EA2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60D0D4-D39B-4F59-9723-A2F426850D79}" type="pres">
      <dgm:prSet presAssocID="{4BB3924C-F62F-4DC1-9CC3-78E406917215}" presName="space" presStyleCnt="0"/>
      <dgm:spPr/>
    </dgm:pt>
    <dgm:pt modelId="{89263B2A-5404-4C5A-B7D5-5F5A93BD3387}" type="pres">
      <dgm:prSet presAssocID="{EF2C53D4-0CA8-4FE4-8DE7-B55995B6AC69}" presName="composite" presStyleCnt="0"/>
      <dgm:spPr/>
    </dgm:pt>
    <dgm:pt modelId="{080624A7-CB8C-443C-B1BC-8FA760153184}" type="pres">
      <dgm:prSet presAssocID="{EF2C53D4-0CA8-4FE4-8DE7-B55995B6AC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9AB78F-EE69-4BE2-A9D1-5886EE820067}" type="pres">
      <dgm:prSet presAssocID="{EF2C53D4-0CA8-4FE4-8DE7-B55995B6AC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00EDEE-7E6A-4232-9250-C59E0330D398}" srcId="{0B2C8895-508F-45C3-BD1D-F1A1C53DE488}" destId="{EF2C53D4-0CA8-4FE4-8DE7-B55995B6AC69}" srcOrd="1" destOrd="0" parTransId="{16FB15D7-D291-447E-9F64-B4C1AB27CCC0}" sibTransId="{C35B8E4E-AE9A-4469-BDDF-CFEB89EA48FD}"/>
    <dgm:cxn modelId="{6C665DED-75C7-4B29-AF6F-A92ED80A88C3}" type="presOf" srcId="{013DD002-740E-42B7-9CFA-ACC9EB5EA2C2}" destId="{CF0B9A5D-BC7A-4493-B4DB-03E650D8235F}" srcOrd="0" destOrd="0" presId="urn:microsoft.com/office/officeart/2005/8/layout/hList1"/>
    <dgm:cxn modelId="{1879F637-7470-457A-A50D-0DFB99ED8B3C}" type="presOf" srcId="{EF2C53D4-0CA8-4FE4-8DE7-B55995B6AC69}" destId="{080624A7-CB8C-443C-B1BC-8FA760153184}" srcOrd="0" destOrd="0" presId="urn:microsoft.com/office/officeart/2005/8/layout/hList1"/>
    <dgm:cxn modelId="{22D970DA-2A66-45F9-92AE-C70D691E013B}" srcId="{013DD002-740E-42B7-9CFA-ACC9EB5EA2C2}" destId="{DECD88EA-B7A2-4AFF-B041-D8B252248B87}" srcOrd="0" destOrd="0" parTransId="{7BAAEFC0-EF46-46F8-A154-E915839817E3}" sibTransId="{38D0D716-1B50-42AC-A478-9FE8BADD79CF}"/>
    <dgm:cxn modelId="{55B70339-61C0-4E8D-A765-B03B185A35C8}" type="presOf" srcId="{35B1C2F0-7662-4562-A610-7BC5B46C5F40}" destId="{1FFE312B-1806-44CB-9A71-5EF07E2A1379}" srcOrd="0" destOrd="2" presId="urn:microsoft.com/office/officeart/2005/8/layout/hList1"/>
    <dgm:cxn modelId="{E7E8D8F2-D683-475E-B34D-662C4B09BF98}" type="presOf" srcId="{35CB6490-34E9-4D56-92E2-43A0975EDDB4}" destId="{659AB78F-EE69-4BE2-A9D1-5886EE820067}" srcOrd="0" destOrd="2" presId="urn:microsoft.com/office/officeart/2005/8/layout/hList1"/>
    <dgm:cxn modelId="{8127AE57-1E67-4268-A3A5-6EB0AC524EFB}" type="presOf" srcId="{0B2C8895-508F-45C3-BD1D-F1A1C53DE488}" destId="{61E1716D-03AC-448D-9663-008695969771}" srcOrd="0" destOrd="0" presId="urn:microsoft.com/office/officeart/2005/8/layout/hList1"/>
    <dgm:cxn modelId="{854B5629-C8DE-4FAB-9CBE-60A2F2F9422D}" srcId="{013DD002-740E-42B7-9CFA-ACC9EB5EA2C2}" destId="{35B1C2F0-7662-4562-A610-7BC5B46C5F40}" srcOrd="2" destOrd="0" parTransId="{E0F47047-7E92-4D45-9830-C57E71EEAE5D}" sibTransId="{1FEDFB66-78CA-492C-A838-F0632E1EB6FD}"/>
    <dgm:cxn modelId="{685A0CF1-7919-44DD-B38D-EA3560034C2F}" type="presOf" srcId="{F1515AED-126D-465E-80F4-E2FE277D7253}" destId="{659AB78F-EE69-4BE2-A9D1-5886EE820067}" srcOrd="0" destOrd="1" presId="urn:microsoft.com/office/officeart/2005/8/layout/hList1"/>
    <dgm:cxn modelId="{95FA1731-2EF2-487B-B17C-5A70AD395DCD}" type="presOf" srcId="{DECD88EA-B7A2-4AFF-B041-D8B252248B87}" destId="{1FFE312B-1806-44CB-9A71-5EF07E2A1379}" srcOrd="0" destOrd="0" presId="urn:microsoft.com/office/officeart/2005/8/layout/hList1"/>
    <dgm:cxn modelId="{2EF8FC08-451D-4BFA-8CA8-46BF1BCF987E}" type="presOf" srcId="{C2D75E30-915C-46F6-98D3-8ED0624532D3}" destId="{1FFE312B-1806-44CB-9A71-5EF07E2A1379}" srcOrd="0" destOrd="1" presId="urn:microsoft.com/office/officeart/2005/8/layout/hList1"/>
    <dgm:cxn modelId="{AA759F3E-8F3F-4FDC-8486-9E9789659476}" srcId="{EF2C53D4-0CA8-4FE4-8DE7-B55995B6AC69}" destId="{F1515AED-126D-465E-80F4-E2FE277D7253}" srcOrd="1" destOrd="0" parTransId="{B06111C6-AD35-4727-8B67-FDD5200D8036}" sibTransId="{EF008200-D048-4B38-BE85-801BD8AC7405}"/>
    <dgm:cxn modelId="{7EB05A42-F3D7-41CA-B6B4-2705C206787D}" srcId="{EF2C53D4-0CA8-4FE4-8DE7-B55995B6AC69}" destId="{35CB6490-34E9-4D56-92E2-43A0975EDDB4}" srcOrd="2" destOrd="0" parTransId="{976422CE-D5D4-4ED5-BE4F-63FBC630E53C}" sibTransId="{A1B16B7E-5A69-4267-AA5D-89C052354DC8}"/>
    <dgm:cxn modelId="{7A0691B4-6392-4BC9-8B78-4B07A302FFD5}" srcId="{013DD002-740E-42B7-9CFA-ACC9EB5EA2C2}" destId="{C2D75E30-915C-46F6-98D3-8ED0624532D3}" srcOrd="1" destOrd="0" parTransId="{86BF1F5A-A8DE-4890-BEE0-2F2A7B672B36}" sibTransId="{35585075-634F-401E-895B-239BA012EF86}"/>
    <dgm:cxn modelId="{8D14EE08-F66C-43CB-A820-6FBBFAF7DAB2}" type="presOf" srcId="{AA750281-31B9-4121-A8BE-E28EA0067F41}" destId="{659AB78F-EE69-4BE2-A9D1-5886EE820067}" srcOrd="0" destOrd="0" presId="urn:microsoft.com/office/officeart/2005/8/layout/hList1"/>
    <dgm:cxn modelId="{8CA037E8-2FF8-42D8-B7FC-504ECAE9DC25}" srcId="{EF2C53D4-0CA8-4FE4-8DE7-B55995B6AC69}" destId="{AA750281-31B9-4121-A8BE-E28EA0067F41}" srcOrd="0" destOrd="0" parTransId="{25688E7D-E4BE-4E10-939E-A773B729BA64}" sibTransId="{09EB10B5-FC23-45E4-935F-0024DCD6182A}"/>
    <dgm:cxn modelId="{D515A872-3C22-4179-85E3-F80B13E5D025}" srcId="{0B2C8895-508F-45C3-BD1D-F1A1C53DE488}" destId="{013DD002-740E-42B7-9CFA-ACC9EB5EA2C2}" srcOrd="0" destOrd="0" parTransId="{D2BA26E8-157E-4F7E-A519-EA5D5D831F03}" sibTransId="{4BB3924C-F62F-4DC1-9CC3-78E406917215}"/>
    <dgm:cxn modelId="{8B83BC3C-E692-4B39-9BED-6C0CC0EDD5D4}" type="presParOf" srcId="{61E1716D-03AC-448D-9663-008695969771}" destId="{F7540DF4-22DF-4D84-A753-B31A362921C1}" srcOrd="0" destOrd="0" presId="urn:microsoft.com/office/officeart/2005/8/layout/hList1"/>
    <dgm:cxn modelId="{94064628-45CA-41DA-94B6-18B903F2033B}" type="presParOf" srcId="{F7540DF4-22DF-4D84-A753-B31A362921C1}" destId="{CF0B9A5D-BC7A-4493-B4DB-03E650D8235F}" srcOrd="0" destOrd="0" presId="urn:microsoft.com/office/officeart/2005/8/layout/hList1"/>
    <dgm:cxn modelId="{AC9EFC2D-19C7-4DF0-84D5-3DB695D76AC6}" type="presParOf" srcId="{F7540DF4-22DF-4D84-A753-B31A362921C1}" destId="{1FFE312B-1806-44CB-9A71-5EF07E2A1379}" srcOrd="1" destOrd="0" presId="urn:microsoft.com/office/officeart/2005/8/layout/hList1"/>
    <dgm:cxn modelId="{CE53F61C-A0E1-4662-B42A-45894E515038}" type="presParOf" srcId="{61E1716D-03AC-448D-9663-008695969771}" destId="{F160D0D4-D39B-4F59-9723-A2F426850D79}" srcOrd="1" destOrd="0" presId="urn:microsoft.com/office/officeart/2005/8/layout/hList1"/>
    <dgm:cxn modelId="{B6078126-03B5-43EA-8010-FE40212CDB6D}" type="presParOf" srcId="{61E1716D-03AC-448D-9663-008695969771}" destId="{89263B2A-5404-4C5A-B7D5-5F5A93BD3387}" srcOrd="2" destOrd="0" presId="urn:microsoft.com/office/officeart/2005/8/layout/hList1"/>
    <dgm:cxn modelId="{237539F4-EB7E-4DDE-8B49-BC2CB10FCFA8}" type="presParOf" srcId="{89263B2A-5404-4C5A-B7D5-5F5A93BD3387}" destId="{080624A7-CB8C-443C-B1BC-8FA760153184}" srcOrd="0" destOrd="0" presId="urn:microsoft.com/office/officeart/2005/8/layout/hList1"/>
    <dgm:cxn modelId="{EDB0F049-E39D-400E-9084-EA50974E92B5}" type="presParOf" srcId="{89263B2A-5404-4C5A-B7D5-5F5A93BD3387}" destId="{659AB78F-EE69-4BE2-A9D1-5886EE820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EEE37-5397-4FC5-85F0-78F9EACEC41C}">
      <dsp:nvSpPr>
        <dsp:cNvPr id="0" name=""/>
        <dsp:cNvSpPr/>
      </dsp:nvSpPr>
      <dsp:spPr>
        <a:xfrm rot="16200000">
          <a:off x="216" y="187402"/>
          <a:ext cx="2482714" cy="248271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err="1" smtClean="0"/>
            <a:t>Tradicionlna</a:t>
          </a:r>
          <a:endParaRPr lang="hr-HR" sz="2600" kern="1200" dirty="0"/>
        </a:p>
      </dsp:txBody>
      <dsp:txXfrm rot="5400000">
        <a:off x="434691" y="808080"/>
        <a:ext cx="2048239" cy="1241357"/>
      </dsp:txXfrm>
    </dsp:sp>
    <dsp:sp modelId="{3084F0F8-F9F4-43EB-9F2D-A7D24758D8CF}">
      <dsp:nvSpPr>
        <dsp:cNvPr id="0" name=""/>
        <dsp:cNvSpPr/>
      </dsp:nvSpPr>
      <dsp:spPr>
        <a:xfrm rot="5400000">
          <a:off x="2732042" y="187402"/>
          <a:ext cx="2482714" cy="248271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Partnerska</a:t>
          </a:r>
          <a:endParaRPr lang="hr-HR" sz="2600" kern="1200" dirty="0"/>
        </a:p>
      </dsp:txBody>
      <dsp:txXfrm rot="-5400000">
        <a:off x="2732042" y="808081"/>
        <a:ext cx="2048239" cy="1241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9A5D-BC7A-4493-B4DB-03E650D8235F}">
      <dsp:nvSpPr>
        <dsp:cNvPr id="0" name=""/>
        <dsp:cNvSpPr/>
      </dsp:nvSpPr>
      <dsp:spPr>
        <a:xfrm>
          <a:off x="23" y="16488"/>
          <a:ext cx="226997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Cilj kompetentnog roditelja</a:t>
          </a:r>
          <a:endParaRPr lang="hr-HR" sz="1700" kern="1200" dirty="0"/>
        </a:p>
      </dsp:txBody>
      <dsp:txXfrm>
        <a:off x="23" y="16488"/>
        <a:ext cx="2269970" cy="864000"/>
      </dsp:txXfrm>
    </dsp:sp>
    <dsp:sp modelId="{1FFE312B-1806-44CB-9A71-5EF07E2A1379}">
      <dsp:nvSpPr>
        <dsp:cNvPr id="0" name=""/>
        <dsp:cNvSpPr/>
      </dsp:nvSpPr>
      <dsp:spPr>
        <a:xfrm>
          <a:off x="23" y="880489"/>
          <a:ext cx="2269970" cy="131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Sretno i zadovoljno dijete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Samostalno dijete</a:t>
          </a:r>
          <a:endParaRPr lang="hr-HR" sz="1700" kern="1200" dirty="0"/>
        </a:p>
      </dsp:txBody>
      <dsp:txXfrm>
        <a:off x="23" y="880489"/>
        <a:ext cx="2269970" cy="1317600"/>
      </dsp:txXfrm>
    </dsp:sp>
    <dsp:sp modelId="{080624A7-CB8C-443C-B1BC-8FA760153184}">
      <dsp:nvSpPr>
        <dsp:cNvPr id="0" name=""/>
        <dsp:cNvSpPr/>
      </dsp:nvSpPr>
      <dsp:spPr>
        <a:xfrm>
          <a:off x="2587789" y="16488"/>
          <a:ext cx="226997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Cilj </a:t>
          </a:r>
          <a:r>
            <a:rPr lang="hr-HR" sz="1700" kern="1200" dirty="0" err="1" smtClean="0"/>
            <a:t>trendseterskog</a:t>
          </a:r>
          <a:r>
            <a:rPr lang="hr-HR" sz="1700" kern="1200" dirty="0" smtClean="0"/>
            <a:t> roditelja</a:t>
          </a:r>
          <a:endParaRPr lang="hr-HR" sz="1700" kern="1200" dirty="0"/>
        </a:p>
      </dsp:txBody>
      <dsp:txXfrm>
        <a:off x="2587789" y="16488"/>
        <a:ext cx="2269970" cy="864000"/>
      </dsp:txXfrm>
    </dsp:sp>
    <dsp:sp modelId="{659AB78F-EE69-4BE2-A9D1-5886EE820067}">
      <dsp:nvSpPr>
        <dsp:cNvPr id="0" name=""/>
        <dsp:cNvSpPr/>
      </dsp:nvSpPr>
      <dsp:spPr>
        <a:xfrm>
          <a:off x="2587789" y="880489"/>
          <a:ext cx="2269970" cy="131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Uniformirano dijete 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Savršeno dijete</a:t>
          </a:r>
          <a:endParaRPr lang="hr-HR" sz="1700" kern="1200" dirty="0"/>
        </a:p>
      </dsp:txBody>
      <dsp:txXfrm>
        <a:off x="2587789" y="880489"/>
        <a:ext cx="2269970" cy="131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9A5D-BC7A-4493-B4DB-03E650D8235F}">
      <dsp:nvSpPr>
        <dsp:cNvPr id="0" name=""/>
        <dsp:cNvSpPr/>
      </dsp:nvSpPr>
      <dsp:spPr>
        <a:xfrm>
          <a:off x="23" y="16488"/>
          <a:ext cx="2269970" cy="864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Cilj </a:t>
          </a:r>
          <a:r>
            <a:rPr lang="hr-HR" sz="1700" kern="1200" dirty="0" err="1" smtClean="0"/>
            <a:t>podržavajuće</a:t>
          </a:r>
          <a:r>
            <a:rPr lang="hr-HR" sz="1700" kern="1200" dirty="0" smtClean="0"/>
            <a:t> okoline</a:t>
          </a:r>
          <a:endParaRPr lang="hr-HR" sz="1700" kern="1200" dirty="0"/>
        </a:p>
      </dsp:txBody>
      <dsp:txXfrm>
        <a:off x="23" y="16488"/>
        <a:ext cx="2269970" cy="864000"/>
      </dsp:txXfrm>
    </dsp:sp>
    <dsp:sp modelId="{1FFE312B-1806-44CB-9A71-5EF07E2A1379}">
      <dsp:nvSpPr>
        <dsp:cNvPr id="0" name=""/>
        <dsp:cNvSpPr/>
      </dsp:nvSpPr>
      <dsp:spPr>
        <a:xfrm>
          <a:off x="23" y="880489"/>
          <a:ext cx="2269970" cy="131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Sretno i zadovoljno dijete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Samostalno dijete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Siguran roditelj</a:t>
          </a:r>
          <a:endParaRPr lang="hr-HR" sz="1700" kern="1200" dirty="0"/>
        </a:p>
      </dsp:txBody>
      <dsp:txXfrm>
        <a:off x="23" y="880489"/>
        <a:ext cx="2269970" cy="1317600"/>
      </dsp:txXfrm>
    </dsp:sp>
    <dsp:sp modelId="{080624A7-CB8C-443C-B1BC-8FA760153184}">
      <dsp:nvSpPr>
        <dsp:cNvPr id="0" name=""/>
        <dsp:cNvSpPr/>
      </dsp:nvSpPr>
      <dsp:spPr>
        <a:xfrm>
          <a:off x="2587789" y="16488"/>
          <a:ext cx="2269970" cy="864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Cilj ne </a:t>
          </a:r>
          <a:r>
            <a:rPr lang="hr-HR" sz="1700" kern="1200" dirty="0" err="1" smtClean="0"/>
            <a:t>podržavajuće</a:t>
          </a:r>
          <a:r>
            <a:rPr lang="hr-HR" sz="1700" kern="1200" dirty="0" smtClean="0"/>
            <a:t> okoline</a:t>
          </a:r>
          <a:endParaRPr lang="hr-HR" sz="1700" kern="1200" dirty="0"/>
        </a:p>
      </dsp:txBody>
      <dsp:txXfrm>
        <a:off x="2587789" y="16488"/>
        <a:ext cx="2269970" cy="864000"/>
      </dsp:txXfrm>
    </dsp:sp>
    <dsp:sp modelId="{659AB78F-EE69-4BE2-A9D1-5886EE820067}">
      <dsp:nvSpPr>
        <dsp:cNvPr id="0" name=""/>
        <dsp:cNvSpPr/>
      </dsp:nvSpPr>
      <dsp:spPr>
        <a:xfrm>
          <a:off x="2587789" y="880489"/>
          <a:ext cx="2269970" cy="131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Uniformirano dijete 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Savršeno dijete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Depresivan roditelj i nesretno dijete</a:t>
          </a:r>
          <a:endParaRPr lang="hr-HR" sz="1700" kern="1200" dirty="0"/>
        </a:p>
      </dsp:txBody>
      <dsp:txXfrm>
        <a:off x="2587789" y="880489"/>
        <a:ext cx="2269970" cy="131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0E43-B678-4722-9247-BAD4D63D011D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7A3B1-8F28-450C-BF8C-43FA73F0F9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67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7A3B1-8F28-450C-BF8C-43FA73F0F91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64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F21C-175D-492A-9D5B-8C5B380D9334}" type="datetimeFigureOut">
              <a:rPr lang="sr-Latn-CS" smtClean="0"/>
              <a:t>25.10.2017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6C4DF-E435-415B-A9AC-A3461842215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9098"/>
            <a:ext cx="4286247" cy="30589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2">
                    <a:lumMod val="75000"/>
                  </a:schemeClr>
                </a:solidFill>
              </a:rPr>
              <a:t>Što roditelji očekuju od škole, a što škola od roditelja??</a:t>
            </a:r>
            <a:endParaRPr lang="hr-H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Marija </a:t>
            </a:r>
            <a:r>
              <a:rPr lang="hr-HR" dirty="0" err="1" smtClean="0"/>
              <a:t>Šinković</a:t>
            </a:r>
            <a:r>
              <a:rPr lang="hr-HR" dirty="0" smtClean="0"/>
              <a:t> Bečić, </a:t>
            </a:r>
            <a:r>
              <a:rPr lang="hr-HR" dirty="0" err="1" smtClean="0"/>
              <a:t>prof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1026" name="Picture 2" descr="kvantum znan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42"/>
            <a:ext cx="2276475" cy="1571626"/>
          </a:xfrm>
          <a:prstGeom prst="rect">
            <a:avLst/>
          </a:prstGeom>
          <a:noFill/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98176"/>
            <a:ext cx="4000496" cy="245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 što da radimo?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Internalizirani oblici ponašanja:</a:t>
            </a:r>
          </a:p>
          <a:p>
            <a:r>
              <a:rPr lang="hr-HR" dirty="0" smtClean="0"/>
              <a:t>Potištenost</a:t>
            </a:r>
          </a:p>
          <a:p>
            <a:r>
              <a:rPr lang="hr-HR" dirty="0" smtClean="0"/>
              <a:t>Povučenost</a:t>
            </a:r>
          </a:p>
          <a:p>
            <a:r>
              <a:rPr lang="hr-HR" dirty="0" smtClean="0"/>
              <a:t>Prkos</a:t>
            </a:r>
          </a:p>
          <a:p>
            <a:r>
              <a:rPr lang="hr-HR" dirty="0" smtClean="0"/>
              <a:t>Naučena bespomoćnost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Potištenost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Planiranje školskih obveza</a:t>
            </a:r>
          </a:p>
          <a:p>
            <a:r>
              <a:rPr lang="hr-HR" dirty="0" smtClean="0"/>
              <a:t>Planiranje ugodnih aktivnost</a:t>
            </a:r>
          </a:p>
          <a:p>
            <a:r>
              <a:rPr lang="hr-HR" dirty="0" smtClean="0"/>
              <a:t>Prisjećanje na ugodne događaje</a:t>
            </a:r>
          </a:p>
          <a:p>
            <a:r>
              <a:rPr lang="hr-HR" dirty="0" smtClean="0"/>
              <a:t>Tjelesna aktivnost</a:t>
            </a:r>
          </a:p>
          <a:p>
            <a:r>
              <a:rPr lang="hr-HR" dirty="0" smtClean="0"/>
              <a:t>Relaksacija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7650" name="Picture 2" descr="Slikovni rezultat za potišten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6963"/>
            <a:ext cx="4714876" cy="314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Povučenost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Isticanje dobrih strana</a:t>
            </a:r>
          </a:p>
          <a:p>
            <a:r>
              <a:rPr lang="hr-HR" dirty="0" smtClean="0"/>
              <a:t>Dati mu mentora ili vođu</a:t>
            </a:r>
          </a:p>
          <a:p>
            <a:r>
              <a:rPr lang="hr-HR" dirty="0" smtClean="0"/>
              <a:t>Koristi humor u komunikaciji s djetetom</a:t>
            </a:r>
          </a:p>
          <a:p>
            <a:r>
              <a:rPr lang="hr-HR" dirty="0" smtClean="0"/>
              <a:t>Pokazati djetetu da smo i mi  pogrešivi</a:t>
            </a:r>
          </a:p>
          <a:p>
            <a:endParaRPr lang="hr-HR" dirty="0"/>
          </a:p>
        </p:txBody>
      </p:sp>
      <p:pic>
        <p:nvPicPr>
          <p:cNvPr id="26626" name="Picture 2" descr="Slikovni rezultat za povučen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125514"/>
            <a:ext cx="4857752" cy="2732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Prkos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 smtClean="0"/>
              <a:t>Pisanje emocija</a:t>
            </a:r>
          </a:p>
          <a:p>
            <a:r>
              <a:rPr lang="hr-HR" sz="2500" dirty="0" smtClean="0"/>
              <a:t>Sidrište</a:t>
            </a:r>
          </a:p>
          <a:p>
            <a:r>
              <a:rPr lang="hr-HR" sz="2500" dirty="0" smtClean="0"/>
              <a:t>Okolina koja podržava pozitivan stav</a:t>
            </a:r>
          </a:p>
          <a:p>
            <a:r>
              <a:rPr lang="hr-HR" sz="2500" dirty="0" smtClean="0"/>
              <a:t>Agresija i nezainteresiranost roditelja okidač- uključivanje roditelja</a:t>
            </a:r>
            <a:endParaRPr lang="hr-HR" sz="2500" dirty="0"/>
          </a:p>
        </p:txBody>
      </p:sp>
      <p:pic>
        <p:nvPicPr>
          <p:cNvPr id="25602" name="Picture 2" descr="Slikovni rezultat za prkos djet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9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 cilja škole i roditelja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Razvoj samopouzdanja</a:t>
            </a:r>
          </a:p>
          <a:p>
            <a:r>
              <a:rPr lang="hr-HR" dirty="0" smtClean="0"/>
              <a:t>Razvoj empatije</a:t>
            </a:r>
          </a:p>
          <a:p>
            <a:r>
              <a:rPr lang="hr-HR" dirty="0" smtClean="0"/>
              <a:t>Odgovornost</a:t>
            </a:r>
          </a:p>
          <a:p>
            <a:r>
              <a:rPr lang="hr-HR" dirty="0" smtClean="0"/>
              <a:t>Vještina prosuđivanja</a:t>
            </a:r>
          </a:p>
          <a:p>
            <a:r>
              <a:rPr lang="hr-HR" dirty="0" smtClean="0"/>
              <a:t>Sustavi vrijednosti</a:t>
            </a:r>
          </a:p>
          <a:p>
            <a:r>
              <a:rPr lang="hr-HR" dirty="0" err="1" smtClean="0"/>
              <a:t>Interpersonalne</a:t>
            </a:r>
            <a:r>
              <a:rPr lang="hr-HR" dirty="0" smtClean="0"/>
              <a:t> vještine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Konstruktivistički odgoj</a:t>
            </a:r>
          </a:p>
          <a:p>
            <a:r>
              <a:rPr lang="hr-HR" dirty="0" smtClean="0"/>
              <a:t>Promatram i djelujem</a:t>
            </a:r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4643438" y="5000636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698" name="Picture 2" descr="Slikovni rezultat za suradnički roditel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1481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postići ciljeve?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 smtClean="0"/>
              <a:t>Igra koliko i kako? (koliko puta ste pitali dijete kako se osjeća u školi, koliko ima prijatelja, koliko ima lijepih slika na zidu, kakvu boju očiju ima prijatelj iz klupe, učiteljica)</a:t>
            </a:r>
          </a:p>
          <a:p>
            <a:r>
              <a:rPr lang="hr-HR" sz="2500" dirty="0" smtClean="0"/>
              <a:t>Igra emocionalnog fantoma</a:t>
            </a:r>
          </a:p>
          <a:p>
            <a:r>
              <a:rPr lang="hr-HR" sz="2500" dirty="0" smtClean="0"/>
              <a:t>Zajednički dani roditelja – škole – učenika</a:t>
            </a:r>
          </a:p>
          <a:p>
            <a:r>
              <a:rPr lang="hr-HR" sz="2500" dirty="0" smtClean="0"/>
              <a:t>Zajednički projekti roditelji i djeca</a:t>
            </a:r>
            <a:endParaRPr lang="hr-HR" sz="2500" dirty="0"/>
          </a:p>
        </p:txBody>
      </p:sp>
      <p:pic>
        <p:nvPicPr>
          <p:cNvPr id="4" name="Picture 4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9900"/>
            <a:ext cx="3500430" cy="249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Izgledam ljuto (zašto)?</a:t>
            </a:r>
            <a:endParaRPr lang="hr-HR" dirty="0"/>
          </a:p>
        </p:txBody>
      </p:sp>
      <p:pic>
        <p:nvPicPr>
          <p:cNvPr id="30722" name="Picture 2" descr="Slikovni rezultat za ljuta oso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715125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Zabrinuta sam (zašto)?</a:t>
            </a:r>
            <a:endParaRPr lang="hr-HR" dirty="0"/>
          </a:p>
        </p:txBody>
      </p:sp>
      <p:pic>
        <p:nvPicPr>
          <p:cNvPr id="32770" name="Picture 2" descr="Slikovni rezultat za zabrinutost na li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586925" cy="5062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500" dirty="0" smtClean="0"/>
              <a:t>Servis roditelja i škole</a:t>
            </a:r>
            <a:br>
              <a:rPr lang="hr-HR" sz="2500" dirty="0" smtClean="0"/>
            </a:br>
            <a:r>
              <a:rPr lang="hr-HR" sz="2500" dirty="0" smtClean="0"/>
              <a:t>http://www.akademijazaroditelje.com/</a:t>
            </a:r>
            <a:endParaRPr lang="hr-HR" sz="25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5490" t="13672" r="6661" b="6250"/>
          <a:stretch>
            <a:fillRect/>
          </a:stretch>
        </p:blipFill>
        <p:spPr bwMode="auto">
          <a:xfrm>
            <a:off x="285720" y="2000240"/>
            <a:ext cx="864224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roditelja i škole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28794" y="1928802"/>
          <a:ext cx="5214974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00166" y="6215082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Sheridan</a:t>
            </a:r>
            <a:r>
              <a:rPr lang="hr-HR" dirty="0" smtClean="0"/>
              <a:t> (2007)</a:t>
            </a:r>
            <a:endParaRPr lang="hr-HR" dirty="0"/>
          </a:p>
        </p:txBody>
      </p:sp>
      <p:pic>
        <p:nvPicPr>
          <p:cNvPr id="15362" name="Picture 2" descr="Slikovni rezultat za prepuštanje obrazovanja školi"/>
          <p:cNvPicPr>
            <a:picLocks noChangeAspect="1" noChangeArrowheads="1"/>
          </p:cNvPicPr>
          <p:nvPr/>
        </p:nvPicPr>
        <p:blipFill>
          <a:blip r:embed="rId7"/>
          <a:srcRect l="36111"/>
          <a:stretch>
            <a:fillRect/>
          </a:stretch>
        </p:blipFill>
        <p:spPr bwMode="auto">
          <a:xfrm>
            <a:off x="214282" y="2786058"/>
            <a:ext cx="1643056" cy="1428750"/>
          </a:xfrm>
          <a:prstGeom prst="rect">
            <a:avLst/>
          </a:prstGeom>
          <a:noFill/>
        </p:spPr>
      </p:pic>
      <p:pic>
        <p:nvPicPr>
          <p:cNvPr id="15364" name="Picture 4" descr="Slikovni rezultat za škola i roditelj partner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643182"/>
            <a:ext cx="2000232" cy="150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 odgajatelj i učitelj!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r-HR" sz="2500" dirty="0" smtClean="0"/>
              <a:t>Zašto je tome tako?</a:t>
            </a:r>
          </a:p>
          <a:p>
            <a:r>
              <a:rPr lang="hr-HR" sz="2500" dirty="0" smtClean="0"/>
              <a:t>Roditelji nisu obrazovani da budu roditelji</a:t>
            </a:r>
          </a:p>
          <a:p>
            <a:r>
              <a:rPr lang="hr-HR" sz="2500" dirty="0" smtClean="0"/>
              <a:t>Roditelji su nezainteresirani </a:t>
            </a:r>
          </a:p>
          <a:p>
            <a:r>
              <a:rPr lang="hr-HR" sz="2500" dirty="0" smtClean="0"/>
              <a:t>Roditelji su opterećeni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just">
              <a:buNone/>
            </a:pPr>
            <a:endParaRPr lang="hr-HR" sz="1500" dirty="0" smtClean="0"/>
          </a:p>
          <a:p>
            <a:pPr algn="just">
              <a:buNone/>
            </a:pPr>
            <a:endParaRPr lang="hr-HR" sz="1500" dirty="0"/>
          </a:p>
          <a:p>
            <a:pPr algn="just">
              <a:buNone/>
            </a:pPr>
            <a:r>
              <a:rPr lang="hr-HR" sz="1500" dirty="0" smtClean="0"/>
              <a:t>Izvor: (</a:t>
            </a:r>
            <a:r>
              <a:rPr lang="hr-HR" sz="1500" dirty="0" err="1" smtClean="0"/>
              <a:t>Hoover</a:t>
            </a:r>
            <a:r>
              <a:rPr lang="hr-HR" sz="1500" dirty="0" smtClean="0"/>
              <a:t>-Dempsey i </a:t>
            </a:r>
            <a:r>
              <a:rPr lang="hr-HR" sz="1500" dirty="0" err="1" smtClean="0"/>
              <a:t>Sandler</a:t>
            </a:r>
            <a:r>
              <a:rPr lang="hr-HR" sz="1500" dirty="0" smtClean="0"/>
              <a:t>, 1997; </a:t>
            </a:r>
            <a:r>
              <a:rPr lang="hr-HR" sz="1500" dirty="0" err="1" smtClean="0"/>
              <a:t>Fantuzzo</a:t>
            </a:r>
            <a:r>
              <a:rPr lang="hr-HR" sz="1500" dirty="0" smtClean="0"/>
              <a:t>, </a:t>
            </a:r>
            <a:r>
              <a:rPr lang="hr-HR" sz="1500" dirty="0" err="1" smtClean="0"/>
              <a:t>Tighe</a:t>
            </a:r>
            <a:r>
              <a:rPr lang="hr-HR" sz="1500" dirty="0" smtClean="0"/>
              <a:t> i </a:t>
            </a:r>
            <a:r>
              <a:rPr lang="hr-HR" sz="1500" dirty="0" err="1" smtClean="0"/>
              <a:t>Childs</a:t>
            </a:r>
            <a:r>
              <a:rPr lang="hr-HR" sz="1500" dirty="0" smtClean="0"/>
              <a:t>, 2000; Green, </a:t>
            </a:r>
            <a:r>
              <a:rPr lang="hr-HR" sz="1500" dirty="0" err="1" smtClean="0"/>
              <a:t>Walker</a:t>
            </a:r>
            <a:r>
              <a:rPr lang="hr-HR" sz="1500" dirty="0" smtClean="0"/>
              <a:t>, </a:t>
            </a:r>
            <a:r>
              <a:rPr lang="hr-HR" sz="1500" dirty="0" err="1" smtClean="0"/>
              <a:t>Hoover</a:t>
            </a:r>
            <a:r>
              <a:rPr lang="hr-HR" sz="1500" dirty="0" smtClean="0"/>
              <a:t>-Dempsey i </a:t>
            </a:r>
            <a:r>
              <a:rPr lang="hr-HR" sz="1500" dirty="0" err="1" smtClean="0"/>
              <a:t>Sandler</a:t>
            </a:r>
            <a:r>
              <a:rPr lang="hr-HR" sz="1500" dirty="0" smtClean="0"/>
              <a:t>, 2007; </a:t>
            </a:r>
            <a:r>
              <a:rPr lang="hr-HR" sz="1500" dirty="0" err="1" smtClean="0"/>
              <a:t>Smit</a:t>
            </a:r>
            <a:r>
              <a:rPr lang="hr-HR" sz="1500" dirty="0" smtClean="0"/>
              <a:t>, </a:t>
            </a:r>
            <a:r>
              <a:rPr lang="hr-HR" sz="1500" dirty="0" err="1" smtClean="0"/>
              <a:t>Driessen</a:t>
            </a:r>
            <a:r>
              <a:rPr lang="hr-HR" sz="1500" dirty="0" smtClean="0"/>
              <a:t>, </a:t>
            </a:r>
            <a:r>
              <a:rPr lang="hr-HR" sz="1500" dirty="0" err="1" smtClean="0"/>
              <a:t>Sluiter</a:t>
            </a:r>
            <a:r>
              <a:rPr lang="hr-HR" sz="1500" dirty="0" smtClean="0"/>
              <a:t> i </a:t>
            </a:r>
            <a:r>
              <a:rPr lang="hr-HR" sz="1500" dirty="0" err="1" smtClean="0"/>
              <a:t>Sleegers</a:t>
            </a:r>
            <a:r>
              <a:rPr lang="hr-HR" sz="1500" dirty="0" smtClean="0"/>
              <a:t>, 2007, </a:t>
            </a:r>
            <a:r>
              <a:rPr lang="hr-HR" sz="1500" dirty="0" err="1" smtClean="0"/>
              <a:t>Maleš</a:t>
            </a:r>
            <a:r>
              <a:rPr lang="hr-HR" sz="1500" dirty="0" smtClean="0"/>
              <a:t>, 2011).</a:t>
            </a:r>
            <a:endParaRPr lang="hr-HR" sz="1500" dirty="0"/>
          </a:p>
        </p:txBody>
      </p:sp>
      <p:pic>
        <p:nvPicPr>
          <p:cNvPr id="18434" name="Picture 2" descr="Slikovni rezultat za škola i roditelj partne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2846385" cy="2000264"/>
          </a:xfrm>
          <a:prstGeom prst="rect">
            <a:avLst/>
          </a:prstGeom>
          <a:noFill/>
        </p:spPr>
      </p:pic>
      <p:pic>
        <p:nvPicPr>
          <p:cNvPr id="18436" name="Picture 4" descr="Slikovni rezultat za škola i roditelj partneri"/>
          <p:cNvPicPr>
            <a:picLocks noChangeAspect="1" noChangeArrowheads="1"/>
          </p:cNvPicPr>
          <p:nvPr/>
        </p:nvPicPr>
        <p:blipFill>
          <a:blip r:embed="rId4"/>
          <a:srcRect r="18650"/>
          <a:stretch>
            <a:fillRect/>
          </a:stretch>
        </p:blipFill>
        <p:spPr bwMode="auto">
          <a:xfrm>
            <a:off x="6215042" y="3929066"/>
            <a:ext cx="2643238" cy="1928826"/>
          </a:xfrm>
          <a:prstGeom prst="rect">
            <a:avLst/>
          </a:prstGeom>
          <a:noFill/>
        </p:spPr>
      </p:pic>
      <p:sp>
        <p:nvSpPr>
          <p:cNvPr id="18438" name="AutoShape 6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0" name="AutoShape 8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2" name="AutoShape 10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4" name="AutoShape 12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6" name="AutoShape 14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8" name="AutoShape 16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50" name="AutoShape 18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52" name="AutoShape 20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54" name="AutoShape 22" descr="Slikovni rezultat za nezainteresirani roditel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56" name="Picture 24" descr="Slikovni rezultat za nezainteresirani roditelj"/>
          <p:cNvPicPr>
            <a:picLocks noChangeAspect="1" noChangeArrowheads="1"/>
          </p:cNvPicPr>
          <p:nvPr/>
        </p:nvPicPr>
        <p:blipFill>
          <a:blip r:embed="rId5"/>
          <a:srcRect t="-8174"/>
          <a:stretch>
            <a:fillRect/>
          </a:stretch>
        </p:blipFill>
        <p:spPr bwMode="auto">
          <a:xfrm>
            <a:off x="214282" y="3786190"/>
            <a:ext cx="285750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Roditeljska pedagoška kompetencija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1500" dirty="0" smtClean="0"/>
          </a:p>
          <a:p>
            <a:pPr algn="just"/>
            <a:r>
              <a:rPr lang="hr-HR" sz="2500" dirty="0" smtClean="0"/>
              <a:t>Izazov suvremenog roditeljstva </a:t>
            </a:r>
            <a:r>
              <a:rPr lang="hr-HR" sz="2500" dirty="0" smtClean="0"/>
              <a:t>:</a:t>
            </a:r>
            <a:r>
              <a:rPr lang="en-US" sz="2500" smtClean="0"/>
              <a:t> </a:t>
            </a:r>
            <a:r>
              <a:rPr lang="hr-HR" sz="2500" smtClean="0"/>
              <a:t>natjecanje</a:t>
            </a:r>
            <a:r>
              <a:rPr lang="hr-HR" sz="2500" dirty="0" smtClean="0"/>
              <a:t>, nepogrešivost,  recepti za sve  i ništa, bitni su koncepti, a ne aktivnost</a:t>
            </a:r>
          </a:p>
          <a:p>
            <a:pPr algn="just"/>
            <a:r>
              <a:rPr lang="hr-HR" sz="2500" dirty="0" smtClean="0"/>
              <a:t>Djeca nisu preslika roditelja</a:t>
            </a:r>
          </a:p>
          <a:p>
            <a:pPr algn="just"/>
            <a:r>
              <a:rPr lang="hr-HR" sz="2500" dirty="0" smtClean="0"/>
              <a:t>Odgoj nije dresura</a:t>
            </a:r>
          </a:p>
          <a:p>
            <a:pPr algn="just"/>
            <a:r>
              <a:rPr lang="hr-HR" sz="2500" dirty="0" smtClean="0"/>
              <a:t>Odgoj nije anarhija</a:t>
            </a:r>
          </a:p>
          <a:p>
            <a:pPr algn="just"/>
            <a:r>
              <a:rPr lang="hr-HR" sz="2500" dirty="0" smtClean="0"/>
              <a:t>Roditelj vs. Prijatelj</a:t>
            </a:r>
          </a:p>
          <a:p>
            <a:pPr algn="just"/>
            <a:r>
              <a:rPr lang="hr-HR" sz="2500" dirty="0" smtClean="0"/>
              <a:t>Roditelj vs. tehnologija</a:t>
            </a:r>
            <a:endParaRPr lang="hr-HR" sz="2500" dirty="0"/>
          </a:p>
          <a:p>
            <a:pPr>
              <a:buNone/>
            </a:pPr>
            <a:endParaRPr lang="hr-HR" sz="1500" dirty="0" smtClean="0"/>
          </a:p>
          <a:p>
            <a:pPr>
              <a:buNone/>
            </a:pPr>
            <a:endParaRPr lang="hr-HR" sz="1500" dirty="0"/>
          </a:p>
          <a:p>
            <a:pPr>
              <a:buNone/>
            </a:pPr>
            <a:endParaRPr lang="hr-HR" sz="1500" dirty="0" smtClean="0"/>
          </a:p>
          <a:p>
            <a:pPr>
              <a:buNone/>
            </a:pPr>
            <a:endParaRPr lang="hr-HR" sz="1500" dirty="0"/>
          </a:p>
          <a:p>
            <a:pPr>
              <a:buNone/>
            </a:pPr>
            <a:endParaRPr lang="hr-HR" sz="1500" dirty="0" smtClean="0"/>
          </a:p>
          <a:p>
            <a:pPr>
              <a:buNone/>
            </a:pPr>
            <a:endParaRPr lang="hr-HR" sz="1500" dirty="0"/>
          </a:p>
          <a:p>
            <a:pPr>
              <a:buNone/>
            </a:pPr>
            <a:endParaRPr lang="hr-HR" sz="1500" dirty="0" smtClean="0"/>
          </a:p>
          <a:p>
            <a:pPr>
              <a:buNone/>
            </a:pPr>
            <a:endParaRPr lang="hr-HR" sz="1500" dirty="0"/>
          </a:p>
          <a:p>
            <a:pPr>
              <a:buNone/>
            </a:pPr>
            <a:endParaRPr lang="hr-HR" sz="1500" dirty="0" smtClean="0"/>
          </a:p>
          <a:p>
            <a:pPr>
              <a:buNone/>
            </a:pPr>
            <a:endParaRPr lang="hr-HR" sz="1500" dirty="0"/>
          </a:p>
          <a:p>
            <a:pPr>
              <a:buNone/>
            </a:pPr>
            <a:endParaRPr lang="hr-HR" sz="1500" dirty="0" smtClean="0"/>
          </a:p>
          <a:p>
            <a:pPr>
              <a:buNone/>
            </a:pPr>
            <a:endParaRPr lang="hr-HR" sz="1500" dirty="0"/>
          </a:p>
          <a:p>
            <a:pPr>
              <a:buNone/>
            </a:pPr>
            <a:endParaRPr lang="hr-HR" sz="1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304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1500" dirty="0" smtClean="0"/>
              <a:t>Izvori: Jurčević </a:t>
            </a:r>
            <a:r>
              <a:rPr lang="hr-HR" sz="1500" dirty="0" err="1" smtClean="0"/>
              <a:t>Lozančić</a:t>
            </a:r>
            <a:r>
              <a:rPr lang="hr-HR" sz="1500" dirty="0" smtClean="0"/>
              <a:t>, A., </a:t>
            </a:r>
            <a:r>
              <a:rPr lang="hr-HR" sz="1500" dirty="0" err="1" smtClean="0"/>
              <a:t>Kunert</a:t>
            </a:r>
            <a:r>
              <a:rPr lang="hr-HR" sz="1500" dirty="0" smtClean="0"/>
              <a:t>, </a:t>
            </a:r>
            <a:r>
              <a:rPr lang="hr-HR" sz="1500" dirty="0" err="1" smtClean="0"/>
              <a:t>A</a:t>
            </a:r>
            <a:r>
              <a:rPr lang="hr-HR" sz="1500" dirty="0" smtClean="0"/>
              <a:t>. 2015,  </a:t>
            </a:r>
            <a:r>
              <a:rPr lang="hr-HR" sz="1500" dirty="0" err="1" smtClean="0"/>
              <a:t>Maleš</a:t>
            </a:r>
            <a:r>
              <a:rPr lang="hr-HR" sz="1500" dirty="0" smtClean="0"/>
              <a:t> 2011,  (</a:t>
            </a:r>
            <a:r>
              <a:rPr lang="hr-HR" sz="1500" dirty="0" err="1" smtClean="0"/>
              <a:t>Ehrensaft</a:t>
            </a:r>
            <a:r>
              <a:rPr lang="hr-HR" sz="1500" dirty="0" smtClean="0"/>
              <a:t>, 2002., </a:t>
            </a:r>
            <a:r>
              <a:rPr lang="hr-HR" sz="1500" dirty="0" err="1" smtClean="0"/>
              <a:t>Pećnik</a:t>
            </a:r>
            <a:r>
              <a:rPr lang="hr-HR" sz="1500" dirty="0" smtClean="0"/>
              <a:t>, 2008., Sears i Sears, 2008., </a:t>
            </a:r>
            <a:r>
              <a:rPr lang="hr-HR" sz="1500" dirty="0" err="1" smtClean="0"/>
              <a:t>Bergmann</a:t>
            </a:r>
            <a:r>
              <a:rPr lang="hr-HR" sz="1500" dirty="0" smtClean="0"/>
              <a:t>, 2009)</a:t>
            </a:r>
            <a:endParaRPr lang="hr-H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Rezultati nekompetentnog roditelja i </a:t>
            </a:r>
            <a:r>
              <a:rPr lang="hr-HR" dirty="0" err="1" smtClean="0"/>
              <a:t>nepodržavajuće</a:t>
            </a:r>
            <a:r>
              <a:rPr lang="hr-HR" dirty="0" smtClean="0"/>
              <a:t> okoline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000372"/>
            <a:ext cx="3757610" cy="27574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000" dirty="0" smtClean="0"/>
              <a:t>Shaw i Wood, (2009) ističu: </a:t>
            </a:r>
          </a:p>
          <a:p>
            <a:r>
              <a:rPr lang="hr-HR" sz="2000" dirty="0" smtClean="0"/>
              <a:t>Nezadovoljni i nesretni roditelji, </a:t>
            </a:r>
          </a:p>
          <a:p>
            <a:r>
              <a:rPr lang="hr-HR" sz="2000" dirty="0" smtClean="0"/>
              <a:t>Demotivirana djece</a:t>
            </a:r>
          </a:p>
          <a:p>
            <a:r>
              <a:rPr lang="hr-HR" sz="2000" dirty="0" smtClean="0"/>
              <a:t>Emocionalno hladna djeca</a:t>
            </a:r>
          </a:p>
          <a:p>
            <a:r>
              <a:rPr lang="hr-HR" sz="2000" dirty="0" smtClean="0"/>
              <a:t>Depresivni roditelji </a:t>
            </a:r>
          </a:p>
          <a:p>
            <a:r>
              <a:rPr lang="hr-HR" sz="2000" dirty="0" smtClean="0"/>
              <a:t>Agresivna djeca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57620" y="1714488"/>
          <a:ext cx="485778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929058" y="4357694"/>
          <a:ext cx="485778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roditelja i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500" b="1" dirty="0" smtClean="0">
                <a:solidFill>
                  <a:schemeClr val="tx2">
                    <a:lumMod val="75000"/>
                  </a:schemeClr>
                </a:solidFill>
              </a:rPr>
              <a:t>Što kažu istraživanja??</a:t>
            </a:r>
          </a:p>
          <a:p>
            <a:pPr algn="just"/>
            <a:r>
              <a:rPr lang="hr-HR" sz="2200" dirty="0" smtClean="0"/>
              <a:t>Majke i dalje imaju važan utjecaj na suradnju sa školom i akademski razvoj djeteta (</a:t>
            </a:r>
            <a:r>
              <a:rPr lang="hr-HR" sz="2200" dirty="0" err="1" smtClean="0"/>
              <a:t>Pettit</a:t>
            </a:r>
            <a:r>
              <a:rPr lang="hr-HR" sz="2200" dirty="0" smtClean="0"/>
              <a:t>, 2009).</a:t>
            </a:r>
          </a:p>
          <a:p>
            <a:pPr algn="just"/>
            <a:r>
              <a:rPr lang="hr-HR" sz="2200" dirty="0" smtClean="0"/>
              <a:t>Roditeljski sastanci i dalje dominantan kanal komunikacije s roditeljima (</a:t>
            </a:r>
            <a:r>
              <a:rPr lang="hr-HR" sz="2200" dirty="0" err="1" smtClean="0"/>
              <a:t>Basta</a:t>
            </a:r>
            <a:r>
              <a:rPr lang="hr-HR" sz="2200" dirty="0" smtClean="0"/>
              <a:t>, 2008).</a:t>
            </a:r>
          </a:p>
          <a:p>
            <a:pPr algn="just"/>
            <a:r>
              <a:rPr lang="hr-HR" sz="2200" dirty="0" smtClean="0"/>
              <a:t>Pojačane pisane informacije smanjuju izravnu uključenost roditelja (e- dnevnik prikazuje ocijene, ali  ne i osjećaje).</a:t>
            </a:r>
          </a:p>
          <a:p>
            <a:pPr algn="just"/>
            <a:r>
              <a:rPr lang="hr-HR" sz="2200" dirty="0" smtClean="0"/>
              <a:t>Manje od 20% roditelja se dobrovoljno uključuje i sudjeluje u aktivnostima škole.</a:t>
            </a:r>
          </a:p>
          <a:p>
            <a:pPr algn="just"/>
            <a:r>
              <a:rPr lang="hr-HR" sz="2200" dirty="0" smtClean="0"/>
              <a:t>Roditelji misle da imaju pravo intervenirati samo onda kada je ugroženo njihovo dijete.</a:t>
            </a:r>
          </a:p>
          <a:p>
            <a:pPr algn="just"/>
            <a:r>
              <a:rPr lang="hr-HR" sz="2200" dirty="0" smtClean="0"/>
              <a:t>Roditelji smatraju da moraju biti uključeni u učenje svog djeteta (OSI, 2009).</a:t>
            </a:r>
          </a:p>
          <a:p>
            <a:pPr algn="just"/>
            <a:r>
              <a:rPr lang="hr-HR" sz="2200" dirty="0" smtClean="0"/>
              <a:t>Roditelji ne smatraju da moraju biti uključeni u rad škole.</a:t>
            </a:r>
          </a:p>
          <a:p>
            <a:endParaRPr lang="hr-HR" sz="2500" dirty="0"/>
          </a:p>
        </p:txBody>
      </p:sp>
      <p:sp>
        <p:nvSpPr>
          <p:cNvPr id="4" name="Rectangle 3"/>
          <p:cNvSpPr/>
          <p:nvPr/>
        </p:nvSpPr>
        <p:spPr>
          <a:xfrm>
            <a:off x="0" y="607220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500" dirty="0" smtClean="0"/>
              <a:t>Izvor: </a:t>
            </a:r>
            <a:r>
              <a:rPr lang="hr-HR" sz="1500" dirty="0" err="1" smtClean="0"/>
              <a:t>Dauber</a:t>
            </a:r>
            <a:r>
              <a:rPr lang="hr-HR" sz="1500" dirty="0" smtClean="0"/>
              <a:t> i </a:t>
            </a:r>
            <a:r>
              <a:rPr lang="hr-HR" sz="1500" dirty="0" err="1" smtClean="0"/>
              <a:t>Epstein</a:t>
            </a:r>
            <a:r>
              <a:rPr lang="hr-HR" sz="1500" dirty="0" smtClean="0"/>
              <a:t>, 1989,  </a:t>
            </a:r>
            <a:r>
              <a:rPr lang="hr-HR" sz="1500" dirty="0" err="1" smtClean="0"/>
              <a:t>Sheridan</a:t>
            </a:r>
            <a:r>
              <a:rPr lang="hr-HR" sz="1500" dirty="0" smtClean="0"/>
              <a:t> i </a:t>
            </a:r>
            <a:r>
              <a:rPr lang="hr-HR" sz="1500" dirty="0" err="1" smtClean="0"/>
              <a:t>Kratochwill</a:t>
            </a:r>
            <a:r>
              <a:rPr lang="hr-HR" sz="1500" dirty="0" smtClean="0"/>
              <a:t>, 2007, </a:t>
            </a:r>
            <a:r>
              <a:rPr lang="hr-HR" sz="1500" dirty="0" err="1" smtClean="0"/>
              <a:t>Pahić</a:t>
            </a:r>
            <a:r>
              <a:rPr lang="hr-HR" sz="1500" dirty="0" smtClean="0"/>
              <a:t>, 2010. </a:t>
            </a:r>
            <a:r>
              <a:rPr lang="en-US" sz="1600" dirty="0" smtClean="0"/>
              <a:t>USA National Association of State Boards of Education Task Force</a:t>
            </a:r>
            <a:r>
              <a:rPr lang="hr-HR" sz="1600" dirty="0" smtClean="0"/>
              <a:t>, 1988.</a:t>
            </a:r>
            <a:endParaRPr lang="hr-HR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Aktivna uključenost roditelja u suradnju sa školom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 smtClean="0"/>
              <a:t>Školski odbori</a:t>
            </a:r>
          </a:p>
          <a:p>
            <a:r>
              <a:rPr lang="hr-HR" sz="2500" dirty="0" smtClean="0"/>
              <a:t>Vijeće roditelja</a:t>
            </a:r>
          </a:p>
          <a:p>
            <a:pPr algn="ctr">
              <a:buNone/>
            </a:pPr>
            <a:r>
              <a:rPr lang="hr-HR" sz="2500" dirty="0" smtClean="0"/>
              <a:t>Je li to dovoljno???</a:t>
            </a:r>
          </a:p>
          <a:p>
            <a:r>
              <a:rPr lang="hr-HR" sz="2500" dirty="0" smtClean="0"/>
              <a:t>Nije</a:t>
            </a:r>
          </a:p>
          <a:p>
            <a:pPr algn="ctr">
              <a:buNone/>
            </a:pPr>
            <a:r>
              <a:rPr lang="hr-HR" sz="2500" dirty="0" smtClean="0"/>
              <a:t>Može li drugačije i bolje??</a:t>
            </a:r>
          </a:p>
          <a:p>
            <a:pPr algn="ctr">
              <a:buNone/>
            </a:pPr>
            <a:endParaRPr lang="hr-HR" sz="2500" dirty="0"/>
          </a:p>
          <a:p>
            <a:pPr algn="ctr">
              <a:buNone/>
            </a:pPr>
            <a:r>
              <a:rPr lang="hr-HR" sz="6600" dirty="0" smtClean="0">
                <a:solidFill>
                  <a:schemeClr val="tx2">
                    <a:lumMod val="75000"/>
                  </a:schemeClr>
                </a:solidFill>
              </a:rPr>
              <a:t>MOŽE</a:t>
            </a:r>
            <a:endParaRPr lang="hr-HR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4" name="Picture 4" descr="Slikovni rezultat za smiješan strip o školi"/>
          <p:cNvPicPr>
            <a:picLocks noChangeAspect="1" noChangeArrowheads="1"/>
          </p:cNvPicPr>
          <p:nvPr/>
        </p:nvPicPr>
        <p:blipFill>
          <a:blip r:embed="rId2"/>
          <a:srcRect t="24193"/>
          <a:stretch>
            <a:fillRect/>
          </a:stretch>
        </p:blipFill>
        <p:spPr bwMode="auto">
          <a:xfrm>
            <a:off x="-71711" y="4286232"/>
            <a:ext cx="9215711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500" dirty="0" smtClean="0"/>
              <a:t>Predstaviti roditeljima njihovu ulogu:</a:t>
            </a:r>
          </a:p>
          <a:p>
            <a:r>
              <a:rPr lang="hr-HR" sz="2500" dirty="0" smtClean="0"/>
              <a:t>Djeca nisu preslika roditelja</a:t>
            </a:r>
          </a:p>
          <a:p>
            <a:r>
              <a:rPr lang="hr-HR" sz="2500" dirty="0" smtClean="0"/>
              <a:t>Odgoj nije anarhija </a:t>
            </a:r>
          </a:p>
          <a:p>
            <a:r>
              <a:rPr lang="hr-HR" sz="2500" dirty="0" smtClean="0"/>
              <a:t>Odgoj se ne vrednuje materijalno</a:t>
            </a:r>
          </a:p>
          <a:p>
            <a:r>
              <a:rPr lang="hr-HR" sz="2500" dirty="0" smtClean="0"/>
              <a:t>Odgoj ne poznaje fizičko kažnjavanje</a:t>
            </a:r>
          </a:p>
          <a:p>
            <a:endParaRPr lang="hr-HR" sz="2500" dirty="0"/>
          </a:p>
          <a:p>
            <a:pPr algn="just">
              <a:buNone/>
            </a:pPr>
            <a:r>
              <a:rPr lang="hr-HR" sz="2500" dirty="0" smtClean="0"/>
              <a:t>Roditelj treba biti roditelj, ne učitelj, ne prijatelj, ne trener, ne</a:t>
            </a:r>
          </a:p>
          <a:p>
            <a:pPr algn="just">
              <a:buNone/>
            </a:pPr>
            <a:r>
              <a:rPr lang="hr-HR" sz="2500" dirty="0" smtClean="0"/>
              <a:t>skrbnik,ne sluga (sve ne, ali sve zajedno da).</a:t>
            </a:r>
          </a:p>
          <a:p>
            <a:pPr algn="just">
              <a:buNone/>
            </a:pPr>
            <a:endParaRPr lang="hr-HR" sz="2500" dirty="0" smtClean="0"/>
          </a:p>
          <a:p>
            <a:pPr algn="just">
              <a:buNone/>
            </a:pPr>
            <a:r>
              <a:rPr lang="hr-HR" sz="2500" dirty="0" smtClean="0"/>
              <a:t>“Želio bi naučiti voziti auto- imaš jednu dobru knjigu o tome.”</a:t>
            </a:r>
            <a:endParaRPr lang="hr-HR" sz="2500" dirty="0"/>
          </a:p>
        </p:txBody>
      </p:sp>
      <p:sp>
        <p:nvSpPr>
          <p:cNvPr id="19458" name="AutoShape 2" descr="Slikovni rezultat za učiti voziti auto iz knji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9460" name="Picture 4" descr="Slikovni rezultat za učiti voziti auto iz knji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ODGOJ OBITELJ –ODGOJ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 smtClean="0"/>
              <a:t>Diskurs vremena (škola 4- 5 sati, obitelj 20 sati)</a:t>
            </a:r>
          </a:p>
          <a:p>
            <a:r>
              <a:rPr lang="hr-HR" sz="2500" dirty="0" smtClean="0"/>
              <a:t>Akademski diskursi (škola kompetentni odgajatelj)</a:t>
            </a:r>
          </a:p>
          <a:p>
            <a:endParaRPr lang="hr-HR" sz="2500" dirty="0"/>
          </a:p>
        </p:txBody>
      </p:sp>
      <p:pic>
        <p:nvPicPr>
          <p:cNvPr id="24578" name="Picture 2" descr="Slikovni rezultat za škola i roditel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4357718" cy="40192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57818" y="3214686"/>
            <a:ext cx="314327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Majka: što da radim on je nemoguć?</a:t>
            </a:r>
          </a:p>
          <a:p>
            <a:pPr algn="ctr"/>
            <a:r>
              <a:rPr lang="hr-HR" dirty="0" smtClean="0"/>
              <a:t>Učitelj: slažem se  s vama!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667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Što roditelji očekuju od škole, a što škola od roditelja??</vt:lpstr>
      <vt:lpstr>Suradnja roditelja i škole</vt:lpstr>
      <vt:lpstr>Škola odgajatelj i učitelj!</vt:lpstr>
      <vt:lpstr>Roditeljska pedagoška kompetencija</vt:lpstr>
      <vt:lpstr>Rezultati nekompetentnog roditelja i nepodržavajuće okoline</vt:lpstr>
      <vt:lpstr>Suradnja roditelja i škole</vt:lpstr>
      <vt:lpstr>Aktivna uključenost roditelja u suradnju sa školom</vt:lpstr>
      <vt:lpstr>Kako ?</vt:lpstr>
      <vt:lpstr>ODGOJ OBITELJ –ODGOJ ŠKOLA</vt:lpstr>
      <vt:lpstr>Pa što da radimo?</vt:lpstr>
      <vt:lpstr>Potištenost</vt:lpstr>
      <vt:lpstr>Povučenost</vt:lpstr>
      <vt:lpstr>Prkos</vt:lpstr>
      <vt:lpstr>4 cilja škole i roditelja</vt:lpstr>
      <vt:lpstr>Kako postići ciljeve?</vt:lpstr>
      <vt:lpstr>Izgledam ljuto (zašto)?</vt:lpstr>
      <vt:lpstr>Zabrinuta sam (zašto)?</vt:lpstr>
      <vt:lpstr>Servis roditelja i škole http://www.akademijazaroditelje.com/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roditelji očekuju od škole, a što škola od roditelja??</dc:title>
  <dc:creator>Marija</dc:creator>
  <cp:lastModifiedBy>suncro</cp:lastModifiedBy>
  <cp:revision>17</cp:revision>
  <dcterms:created xsi:type="dcterms:W3CDTF">2017-10-25T03:28:30Z</dcterms:created>
  <dcterms:modified xsi:type="dcterms:W3CDTF">2017-10-25T08:40:51Z</dcterms:modified>
</cp:coreProperties>
</file>