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2" r:id="rId1"/>
    <p:sldMasterId id="2147483735" r:id="rId2"/>
    <p:sldMasterId id="2147483723" r:id="rId3"/>
    <p:sldMasterId id="2147483686" r:id="rId4"/>
    <p:sldMasterId id="2147483699" r:id="rId5"/>
    <p:sldMasterId id="2147483711" r:id="rId6"/>
  </p:sldMasterIdLst>
  <p:notesMasterIdLst>
    <p:notesMasterId r:id="rId39"/>
  </p:notesMasterIdLst>
  <p:handoutMasterIdLst>
    <p:handoutMasterId r:id="rId40"/>
  </p:handoutMasterIdLst>
  <p:sldIdLst>
    <p:sldId id="1302" r:id="rId7"/>
    <p:sldId id="1457" r:id="rId8"/>
    <p:sldId id="1531" r:id="rId9"/>
    <p:sldId id="1397" r:id="rId10"/>
    <p:sldId id="1471" r:id="rId11"/>
    <p:sldId id="1412" r:id="rId12"/>
    <p:sldId id="1750" r:id="rId13"/>
    <p:sldId id="1749" r:id="rId14"/>
    <p:sldId id="921" r:id="rId15"/>
    <p:sldId id="922" r:id="rId16"/>
    <p:sldId id="1730" r:id="rId17"/>
    <p:sldId id="1731" r:id="rId18"/>
    <p:sldId id="1732" r:id="rId19"/>
    <p:sldId id="1735" r:id="rId20"/>
    <p:sldId id="1737" r:id="rId21"/>
    <p:sldId id="1739" r:id="rId22"/>
    <p:sldId id="1738" r:id="rId23"/>
    <p:sldId id="1400" r:id="rId24"/>
    <p:sldId id="1740" r:id="rId25"/>
    <p:sldId id="1741" r:id="rId26"/>
    <p:sldId id="1744" r:id="rId27"/>
    <p:sldId id="1376" r:id="rId28"/>
    <p:sldId id="1743" r:id="rId29"/>
    <p:sldId id="1402" r:id="rId30"/>
    <p:sldId id="1395" r:id="rId31"/>
    <p:sldId id="1745" r:id="rId32"/>
    <p:sldId id="1404" r:id="rId33"/>
    <p:sldId id="1747" r:id="rId34"/>
    <p:sldId id="1603" r:id="rId35"/>
    <p:sldId id="1384" r:id="rId36"/>
    <p:sldId id="1748" r:id="rId37"/>
    <p:sldId id="1323" r:id="rId38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06F0E"/>
    <a:srgbClr val="F27921"/>
    <a:srgbClr val="CC3300"/>
    <a:srgbClr val="4B4B4B"/>
    <a:srgbClr val="242C4C"/>
    <a:srgbClr val="21234F"/>
    <a:srgbClr val="595959"/>
    <a:srgbClr val="E86B0E"/>
    <a:srgbClr val="DD6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95482" autoAdjust="0"/>
  </p:normalViewPr>
  <p:slideViewPr>
    <p:cSldViewPr>
      <p:cViewPr varScale="1">
        <p:scale>
          <a:sx n="88" d="100"/>
          <a:sy n="88" d="100"/>
        </p:scale>
        <p:origin x="1411" y="62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923"/>
    </p:cViewPr>
  </p:sorterViewPr>
  <p:notesViewPr>
    <p:cSldViewPr>
      <p:cViewPr>
        <p:scale>
          <a:sx n="75" d="100"/>
          <a:sy n="75" d="100"/>
        </p:scale>
        <p:origin x="2880" y="-379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88" y="9923463"/>
            <a:ext cx="70834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371" tIns="46360" rIns="94371" bIns="46360" anchor="ctr"/>
          <a:lstStyle>
            <a:lvl1pPr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7838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4088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1925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01825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9025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16225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3425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30625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37DC6847-7DB2-4E20-8F33-241A152CCA4F}" type="slidenum">
              <a:rPr lang="en-GB" altLang="sr-Latn-RS" sz="900" smtClean="0"/>
              <a:pPr algn="ctr">
                <a:defRPr/>
              </a:pPr>
              <a:t>‹#›</a:t>
            </a:fld>
            <a:endParaRPr lang="en-GB" altLang="sr-Latn-RS" sz="900" b="1"/>
          </a:p>
        </p:txBody>
      </p:sp>
    </p:spTree>
    <p:extLst>
      <p:ext uri="{BB962C8B-B14F-4D97-AF65-F5344CB8AC3E}">
        <p14:creationId xmlns:p14="http://schemas.microsoft.com/office/powerpoint/2010/main" val="3680619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315913"/>
            <a:ext cx="6310312" cy="4732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09550" y="9879013"/>
            <a:ext cx="56435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84" tIns="48819" rIns="93884" bIns="48819" numCol="1" anchor="b" anchorCtr="0" compatLnSpc="1">
            <a:prstTxWarp prst="textNoShape">
              <a:avLst/>
            </a:prstTxWarp>
          </a:bodyPr>
          <a:lstStyle>
            <a:lvl1pPr marL="198438" indent="-198438" algn="l" defTabSz="954088" eaLnBrk="1" hangingPunct="1">
              <a:spcBef>
                <a:spcPct val="20000"/>
              </a:spcBef>
              <a:buClr>
                <a:schemeClr val="tx1"/>
              </a:buClr>
              <a:buSzPct val="120000"/>
              <a:buFont typeface="Symbol" panose="05050102010706020507" pitchFamily="18" charset="2"/>
              <a:buChar char="ã"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sr-Latn-RS"/>
              <a:t>PDS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34075" y="9879013"/>
            <a:ext cx="881063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884" tIns="48819" rIns="93884" bIns="48819" numCol="1" anchor="b" anchorCtr="0" compatLnSpc="1">
            <a:prstTxWarp prst="textNoShape">
              <a:avLst/>
            </a:prstTxWarp>
          </a:bodyPr>
          <a:lstStyle>
            <a:lvl1pPr algn="r" defTabSz="954088"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sr-Latn-RS"/>
              <a:t> Str. </a:t>
            </a:r>
            <a:fld id="{8F8FD66C-1723-4F36-8636-8AA13961BB6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36538" y="5407025"/>
            <a:ext cx="8477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884" tIns="48819" rIns="93884" bIns="48819" anchor="ctr">
            <a:spAutoFit/>
          </a:bodyPr>
          <a:lstStyle>
            <a:lvl1pPr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77838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54088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31925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06588" algn="l" defTabSz="954088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637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209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781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35388" defTabSz="954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en-US" altLang="sr-Latn-RS" sz="1200" b="1" u="sng"/>
              <a:t>Bilješke:</a:t>
            </a: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>
            <a:off x="341313" y="5929313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341313" y="6243638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48" name="Line 15"/>
          <p:cNvSpPr>
            <a:spLocks noChangeShapeType="1"/>
          </p:cNvSpPr>
          <p:nvPr/>
        </p:nvSpPr>
        <p:spPr bwMode="auto">
          <a:xfrm>
            <a:off x="341313" y="6559550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49" name="Line 17"/>
          <p:cNvSpPr>
            <a:spLocks noChangeShapeType="1"/>
          </p:cNvSpPr>
          <p:nvPr/>
        </p:nvSpPr>
        <p:spPr bwMode="auto">
          <a:xfrm>
            <a:off x="341313" y="6877050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0" name="Line 18"/>
          <p:cNvSpPr>
            <a:spLocks noChangeShapeType="1"/>
          </p:cNvSpPr>
          <p:nvPr/>
        </p:nvSpPr>
        <p:spPr bwMode="auto">
          <a:xfrm>
            <a:off x="341313" y="7192963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1" name="Line 20"/>
          <p:cNvSpPr>
            <a:spLocks noChangeShapeType="1"/>
          </p:cNvSpPr>
          <p:nvPr/>
        </p:nvSpPr>
        <p:spPr bwMode="auto">
          <a:xfrm>
            <a:off x="341313" y="7507288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2" name="Line 21"/>
          <p:cNvSpPr>
            <a:spLocks noChangeShapeType="1"/>
          </p:cNvSpPr>
          <p:nvPr/>
        </p:nvSpPr>
        <p:spPr bwMode="auto">
          <a:xfrm>
            <a:off x="341313" y="7824788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3" name="Line 22"/>
          <p:cNvSpPr>
            <a:spLocks noChangeShapeType="1"/>
          </p:cNvSpPr>
          <p:nvPr/>
        </p:nvSpPr>
        <p:spPr bwMode="auto">
          <a:xfrm>
            <a:off x="341313" y="8140700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4" name="Line 23"/>
          <p:cNvSpPr>
            <a:spLocks noChangeShapeType="1"/>
          </p:cNvSpPr>
          <p:nvPr/>
        </p:nvSpPr>
        <p:spPr bwMode="auto">
          <a:xfrm>
            <a:off x="341313" y="8456613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5" name="Line 25"/>
          <p:cNvSpPr>
            <a:spLocks noChangeShapeType="1"/>
          </p:cNvSpPr>
          <p:nvPr/>
        </p:nvSpPr>
        <p:spPr bwMode="auto">
          <a:xfrm>
            <a:off x="341313" y="8774113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6" name="Line 26"/>
          <p:cNvSpPr>
            <a:spLocks noChangeShapeType="1"/>
          </p:cNvSpPr>
          <p:nvPr/>
        </p:nvSpPr>
        <p:spPr bwMode="auto">
          <a:xfrm>
            <a:off x="341313" y="9088438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>
            <a:off x="341313" y="9404350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  <p:sp>
        <p:nvSpPr>
          <p:cNvPr id="10258" name="Line 28"/>
          <p:cNvSpPr>
            <a:spLocks noChangeShapeType="1"/>
          </p:cNvSpPr>
          <p:nvPr/>
        </p:nvSpPr>
        <p:spPr bwMode="auto">
          <a:xfrm>
            <a:off x="341313" y="9721850"/>
            <a:ext cx="6413500" cy="0"/>
          </a:xfrm>
          <a:prstGeom prst="line">
            <a:avLst/>
          </a:prstGeom>
          <a:noFill/>
          <a:ln w="12700">
            <a:solidFill>
              <a:srgbClr val="C0C0C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9976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rtl="0" eaLnBrk="0" fontAlgn="base" hangingPunct="0">
      <a:spcBef>
        <a:spcPct val="0"/>
      </a:spcBef>
      <a:spcAft>
        <a:spcPct val="50000"/>
      </a:spcAft>
      <a:buSzPct val="100000"/>
      <a:buFont typeface="Wingdings" panose="05000000000000000000" pitchFamily="2" charset="2"/>
      <a:buChar char="l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00050" indent="-114300" algn="l" rtl="0" eaLnBrk="0" fontAlgn="base" hangingPunct="0">
      <a:spcBef>
        <a:spcPct val="0"/>
      </a:spcBef>
      <a:spcAft>
        <a:spcPct val="50000"/>
      </a:spcAft>
      <a:buSzPct val="100000"/>
      <a:buFont typeface="Wingdings" panose="05000000000000000000" pitchFamily="2" charset="2"/>
      <a:buChar char=""/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28650" indent="-114300" algn="l" rtl="0" eaLnBrk="0" fontAlgn="base" hangingPunct="0">
      <a:spcBef>
        <a:spcPct val="0"/>
      </a:spcBef>
      <a:spcAft>
        <a:spcPct val="50000"/>
      </a:spcAft>
      <a:buSzPct val="100000"/>
      <a:buChar char="•"/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buSzPct val="10000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zervirano mjesto slike slajd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Rezervirano mjesto bilježaka 2"/>
          <p:cNvSpPr>
            <a:spLocks noGrp="1"/>
          </p:cNvSpPr>
          <p:nvPr>
            <p:ph type="body" idx="1"/>
          </p:nvPr>
        </p:nvSpPr>
        <p:spPr bwMode="auto">
          <a:xfrm>
            <a:off x="709613" y="4926013"/>
            <a:ext cx="5680075" cy="40290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/>
          </a:p>
        </p:txBody>
      </p:sp>
      <p:sp>
        <p:nvSpPr>
          <p:cNvPr id="13316" name="Rezervirano mjesto broja slajd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000">
                <a:solidFill>
                  <a:schemeClr val="tx1"/>
                </a:solidFill>
              </a:rPr>
              <a:t> Str. </a:t>
            </a:r>
            <a:fld id="{F126D848-63A2-4917-8803-6107F6666BC0}" type="slidenum">
              <a:rPr lang="en-US" altLang="sr-Latn-RS" sz="1000" smtClean="0">
                <a:solidFill>
                  <a:schemeClr val="tx1"/>
                </a:solidFill>
              </a:rPr>
              <a:pPr/>
              <a:t>1</a:t>
            </a:fld>
            <a:endParaRPr lang="en-US" altLang="sr-Latn-R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000">
                <a:solidFill>
                  <a:srgbClr val="000000"/>
                </a:solidFill>
              </a:rPr>
              <a:t> Str. </a:t>
            </a:r>
            <a:fld id="{4FE9653E-23B4-4B7D-8ECB-CE0C77EBC3A6}" type="slidenum">
              <a:rPr lang="en-US" altLang="sr-Latn-RS" sz="1000" smtClean="0">
                <a:solidFill>
                  <a:srgbClr val="000000"/>
                </a:solidFill>
              </a:rPr>
              <a:pPr/>
              <a:t>3</a:t>
            </a:fld>
            <a:endParaRPr lang="en-US" altLang="sr-Latn-RS" sz="10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80" tIns="46790" rIns="93580" bIns="46790"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42510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defTabSz="954088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sr-Latn-RS" sz="1000">
                <a:solidFill>
                  <a:srgbClr val="000000"/>
                </a:solidFill>
              </a:rPr>
              <a:t> Str. </a:t>
            </a:r>
            <a:fld id="{4FE9653E-23B4-4B7D-8ECB-CE0C77EBC3A6}" type="slidenum">
              <a:rPr lang="en-US" altLang="sr-Latn-RS" sz="1000" smtClean="0">
                <a:solidFill>
                  <a:srgbClr val="000000"/>
                </a:solidFill>
              </a:rPr>
              <a:pPr/>
              <a:t>7</a:t>
            </a:fld>
            <a:endParaRPr lang="en-US" altLang="sr-Latn-RS" sz="100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580" tIns="46790" rIns="93580" bIns="46790"/>
          <a:lstStyle/>
          <a:p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0206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4b power point prv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36513" y="6021388"/>
            <a:ext cx="1690687" cy="792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119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7380288" y="6021388"/>
            <a:ext cx="1692275" cy="792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119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58900" y="5176838"/>
            <a:ext cx="6400800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114300" algn="ctr">
              <a:buFont typeface="Wingdings" panose="05000000000000000000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hr-HR" altLang="sr-Latn-RS" noProof="0"/>
              <a:t>Subtitle</a:t>
            </a:r>
            <a:endParaRPr lang="en-GB" altLang="sr-Latn-RS" noProof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03288" y="2344738"/>
            <a:ext cx="73136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sr-Latn-RS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088171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8037103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5063239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750DF-950B-430E-9EF9-B29BB4A92F1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4C54-0B51-49E3-A9F0-5AF66C314E6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728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97D5-664E-443E-B125-82062B50ED0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3D9D9-775E-4386-A888-278105A323E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871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4933B-C17D-484E-954E-D7661AC84D0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3B812-C2B4-42AB-80C1-4F3AD78CE9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7194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2345-A535-41FC-B4DA-E6466B4BB932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8819-443D-4191-9B24-F49CF97C806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9210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41CC5-3E42-4887-B06A-09046F789C98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A503-6299-49ED-AB0E-E2D2F57552C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843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8D42-44FA-4818-AF9B-58CB18692DD9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D321-2256-4353-8576-83031625C35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89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1627-26BD-4AC8-8F32-3B4E1512ECDA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2A26-45CD-4EA1-A4A4-19153B06798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794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31172-74BF-47A8-8EB7-11F8A2D3EE0C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975C4-5269-486D-B7B0-B03C1592351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02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1647" y="6351795"/>
            <a:ext cx="520833" cy="51679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0492" y="6420689"/>
            <a:ext cx="3296853" cy="216000"/>
          </a:xfrm>
          <a:prstGeom prst="rect">
            <a:avLst/>
          </a:prstGeom>
        </p:spPr>
      </p:pic>
      <p:pic>
        <p:nvPicPr>
          <p:cNvPr id="9" name="Picture 2" descr="VUKA-logo-2010-cb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98" y="16777"/>
            <a:ext cx="1032914" cy="103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4618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3CFE7-2531-4A12-8972-1938E1FDEFF8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41778-830E-44A2-AF83-620DA43FD01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66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0803A-CFAA-4787-A3DC-9C402D8A6A2E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D9B3-91A7-4CB1-BBEF-F7C0382239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490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16DE-D2EA-4FCD-BA26-6D49ECE24B62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8E00-53BD-4D44-8EC8-B6B548526F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4459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D459E-9E1F-4A79-A399-74DCF07F9350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5AA9-DD84-47DE-B1EE-84929800EB7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805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6DBD3-0C18-4320-BDC7-DC20C3E12881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7368-201A-4DD6-A2BA-253493590A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7722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F11D7-B94D-4249-BF31-CD0CF20B1DC1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5795-5DC5-41A3-AF25-EF75F43EFD1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1784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83CB-9350-49B1-AFDE-2E7D66B71DD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C8BBE-7D8D-4807-A55B-994C5076502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5330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DC26-B74D-495A-AFE9-B8F1C8C4A27E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F298-4978-4426-9E59-E2429E5589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7724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45784-3F98-4575-B15D-189A4E5190C3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1F9F-93E7-41E8-B271-D3558E615C1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368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C338E-2720-432B-9944-66DBD25B8068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3CFB-81F9-46F8-B3C3-467A8D6D23D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489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00846777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9D757-DE02-4183-8487-7F6E82EEB82B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A83CC-544E-4386-91D8-28C64AEB1E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605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6057-CAE5-4988-B26D-04CC0DB266CC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F1BA4-B83E-462E-ADAF-25A6EB3C39E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794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6D80C-097E-4C6D-BA92-580627CA970F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6F2F5-9718-40E8-894D-1B3FDD17237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88134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52E6-D7B1-4E37-8BA6-C1211A3128E4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3C44-BE78-4EB3-BC67-99292236E8E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7502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9BE3D-AE2B-488F-906C-CF5B5DC714F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EE4DA-90C1-4578-AD9D-978E0BDBB77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5117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56F2-0F59-45A4-9B4D-B451A975EE86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5138B-96C6-4112-8D99-C845987374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27350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FFE7-E326-46B2-81E5-9357AC952482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95ADC-AB50-4AB0-BFD1-698D31C0A7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717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44B9-017E-467C-BD8F-CA56758B9B96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79E0-D6AB-47BF-92F2-80F4AE5ED4A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8461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FBC43-0B72-422C-BDF3-AF07F02EDABA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4975-8BFD-4A84-A5A7-76CEE0062F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1679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77613-4016-4D9B-9FA3-A1FD3990C76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F9E9-3938-4212-BDFA-56A7BC0FA7E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3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8872113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99C2-0708-4B9A-A404-6474BD663351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A04A-24BF-427B-914D-C6169EC69CA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6240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6E4D-5C88-4686-B5CF-11345FA15A8B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67ED-9CF7-4148-97BE-9A12D64F25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209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8A4E3-16DE-4826-9C0A-018ED2AD11DF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0516-19F1-48F0-8F14-8871705D40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06581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E03C-22F9-46A2-80EC-CD67E0F9E80C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2EAB-06C7-46CA-8E7A-CA76329681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012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9910-0DA4-4C11-99FB-01DA06B1B67D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D3C5-CEE9-4B6A-843B-A62D9EA5332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416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C396-3DBD-42B4-A5FF-1F3FACBD0F4D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7B9B-EACD-4EA3-8893-ED3DD18A033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8184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C47D-FE34-4BE3-940D-695CE969BC7E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49F16-8A2A-414A-9CA6-04F8CFC348C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218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0194F-EA61-483F-857D-8E22BA6C0763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28A7-6EA4-44DE-B1E9-7A8181BA005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5611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618B-551B-442A-A807-3355206ED5A8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CCA08-D888-48EF-AA09-CD518CF136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708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062D-351A-47FC-A325-67CF3E05C879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D6A0-902B-4F2E-A1A1-563D73427C8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314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3816366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C3D5-3DC7-4E29-B5F9-4000E108331A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F92B-A97A-4F9D-AD64-3D6C0B24B5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5008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9A5C-7804-4C06-954B-6A24ABD87BD5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8659D-66E2-45D7-90C7-2192C5CC1B9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3428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703C-C19B-491B-98ED-BC10BF83794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EBF0-4172-4CB0-9CCA-10D40D04A23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26044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2775-7EF1-4EA2-85BA-5AA5D4CAEC9B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FF992-23C9-4B9C-BF6B-EFEF7F4EC2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740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D623-8F47-4942-90CD-100820786C2C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BD1E-7B6D-4CBF-9EFB-40E2FED316D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6867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25E9-D6F3-4334-AB18-20A53C545C1A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2CEFA-52B3-4D89-B5A5-76920976E0D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4801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F4354-3894-4487-8B5C-6EF621F8BA7F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D656-0DDC-4FF0-8DD3-7BA0DC6D00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686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E92F-3C4A-40D2-B59D-98B7A7F18528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16FEB-1385-4E6D-90E5-1C9BA2EE24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19761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8D8E-65BB-401B-A2E3-92C7004DDA79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B1C9-4D16-44BF-8BC1-869FC57A8EB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2447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94BE-CB1F-436D-A460-317E09DC5F34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833A0-B646-4568-A005-172910FF0A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311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54427515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D7DFC-6D2C-4BE4-BB43-5F8CE78D3444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342B-2D3A-4D67-BBFE-40CD794249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2737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F9402-8C3D-4309-A653-F5562F10B185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EDB0-0463-4F72-8061-3E71484957B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485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9C427-C440-45BD-8919-66D8588AC012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EED0-8EAC-407C-93F6-017CDFBDBF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56710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8750-69B7-4692-A57A-CC5C77077763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C5C7-CFE1-48DE-A070-E292FDF326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2374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B721E-CF80-4724-A486-EAE58B36713B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33D95-8491-41A2-9DB8-7562674550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9242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2653-C34B-45BF-9B1A-971901E61D2D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2F07-93BA-4413-8D1C-A00064082C0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048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E70B4-1D29-41D9-A2D7-7B028C2A8F3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2E6D5-6D35-491B-81CB-36E1ECCD9C1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888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00487-6C94-4E6D-8653-4DC45CF6A824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EC25A-72BC-40C7-A281-6C66394D23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79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9001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053489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5059521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images.google.hr/imgres?imgurl=http://www.pbf.hr/var/pbfhr/storage/images/media/images/sveuciliste_u_zagrebu/4987-1-cro-HR/sveuciliste_u_zagrebu_articleimage.gif&amp;imgrefurl=http://www.pbf.hr/hr/o_fakultetu/sveuciliste_u_zagrebu&amp;h=172&amp;w=170&amp;sz=13&amp;hl=hr&amp;start=10&amp;tbnid=WQMi4cLBV87t7M:&amp;tbnh=100&amp;tbnw=99&amp;prev=/images?q%3DSveu%C4%8Dili%C5%A1te%2Bu%2BZagrebu%26svnum%3D10%26hl%3Dhr%26lr%3D%26sa%3DN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4" descr="b4b power point final to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5" descr="b4b power point final botto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91360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0722" name="Rectangle 66"/>
          <p:cNvSpPr>
            <a:spLocks noChangeArrowheads="1"/>
          </p:cNvSpPr>
          <p:nvPr/>
        </p:nvSpPr>
        <p:spPr bwMode="auto">
          <a:xfrm>
            <a:off x="44450" y="6714494"/>
            <a:ext cx="8337550" cy="1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146050" indent="-146050" algn="l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SzPct val="120000"/>
              <a:buFont typeface="Symbol" panose="05050102010706020507" pitchFamily="18" charset="2"/>
              <a:buChar char="ã"/>
              <a:defRPr/>
            </a:pPr>
            <a:r>
              <a:rPr lang="en-US" altLang="sr-Latn-RS" sz="800" dirty="0">
                <a:solidFill>
                  <a:srgbClr val="FFFFFF"/>
                </a:solidFill>
              </a:rPr>
              <a:t>Ljerka Luić</a:t>
            </a:r>
            <a:r>
              <a:rPr lang="hr-HR" altLang="sr-Latn-RS" sz="800" dirty="0">
                <a:solidFill>
                  <a:srgbClr val="FFFFFF"/>
                </a:solidFill>
              </a:rPr>
              <a:t>,</a:t>
            </a:r>
            <a:r>
              <a:rPr lang="en-GB" altLang="sr-Latn-RS" sz="800" dirty="0">
                <a:solidFill>
                  <a:srgbClr val="FFFFFF"/>
                </a:solidFill>
              </a:rPr>
              <a:t> </a:t>
            </a:r>
            <a:fld id="{40A044F7-7C1C-4D11-AA01-8B8C51639A73}" type="slidenum">
              <a:rPr lang="en-GB" altLang="sr-Latn-RS" sz="8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buSzPct val="120000"/>
                <a:buFont typeface="Symbol" panose="05050102010706020507" pitchFamily="18" charset="2"/>
                <a:buChar char="ã"/>
                <a:defRPr/>
              </a:pPr>
              <a:t>‹#›</a:t>
            </a:fld>
            <a:r>
              <a:rPr lang="hr-HR" altLang="sr-Latn-RS" sz="800" dirty="0">
                <a:solidFill>
                  <a:srgbClr val="FFFFFF"/>
                </a:solidFill>
              </a:rPr>
              <a:t> / 32</a:t>
            </a:r>
            <a:endParaRPr lang="en-GB" altLang="sr-Latn-RS" sz="800" dirty="0">
              <a:solidFill>
                <a:srgbClr val="FFFFFF"/>
              </a:solidFill>
            </a:endParaRPr>
          </a:p>
        </p:txBody>
      </p:sp>
      <p:sp>
        <p:nvSpPr>
          <p:cNvPr id="1029" name="Rectangle 71"/>
          <p:cNvSpPr>
            <a:spLocks noChangeArrowheads="1"/>
          </p:cNvSpPr>
          <p:nvPr userDrawn="1"/>
        </p:nvSpPr>
        <p:spPr bwMode="auto">
          <a:xfrm>
            <a:off x="7885113" y="44450"/>
            <a:ext cx="1187450" cy="549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119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30" name="Rectangle 73"/>
          <p:cNvSpPr>
            <a:spLocks noChangeArrowheads="1"/>
          </p:cNvSpPr>
          <p:nvPr userDrawn="1"/>
        </p:nvSpPr>
        <p:spPr bwMode="auto">
          <a:xfrm>
            <a:off x="8243888" y="6381750"/>
            <a:ext cx="792162" cy="403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40161" dir="119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31" name="Picture 75" descr="sveuciliste_u_zagrebu_articleimage">
            <a:hlinkClick r:id="rId15"/>
          </p:cNvPr>
          <p:cNvSpPr>
            <a:spLocks noChangeAspect="1" noChangeArrowheads="1"/>
          </p:cNvSpPr>
          <p:nvPr userDrawn="1"/>
        </p:nvSpPr>
        <p:spPr bwMode="auto">
          <a:xfrm>
            <a:off x="7948613" y="22225"/>
            <a:ext cx="11779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hr-HR" altLang="sr-Latn-RS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EA20EDFD-577C-49B5-B8CD-210152239CF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800502" y="6445983"/>
            <a:ext cx="3019425" cy="233363"/>
            <a:chOff x="3599" y="4044"/>
            <a:chExt cx="1902" cy="147"/>
          </a:xfrm>
        </p:grpSpPr>
        <p:pic>
          <p:nvPicPr>
            <p:cNvPr id="10" name="Picture 12" descr="logo">
              <a:extLst>
                <a:ext uri="{FF2B5EF4-FFF2-40B4-BE49-F238E27FC236}">
                  <a16:creationId xmlns:a16="http://schemas.microsoft.com/office/drawing/2014/main" id="{D42790A8-08A8-45F4-8EA1-D61F66F6610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6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" y="4051"/>
              <a:ext cx="268" cy="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13" descr="Single_98_1149A">
              <a:extLst>
                <a:ext uri="{FF2B5EF4-FFF2-40B4-BE49-F238E27FC236}">
                  <a16:creationId xmlns:a16="http://schemas.microsoft.com/office/drawing/2014/main" id="{A2887EAB-8D27-4C47-B111-3BAEF9B9576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599" y="4044"/>
              <a:ext cx="1635" cy="136"/>
            </a:xfrm>
            <a:prstGeom prst="rect">
              <a:avLst/>
            </a:prstGeom>
            <a:noFill/>
            <a:ln>
              <a:noFill/>
            </a:ln>
            <a:effectLst>
              <a:prstShdw prst="shdw13" dist="40161" dir="11906097">
                <a:schemeClr val="bg2"/>
              </a:prst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17"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hr-HR" altLang="sr-Latn-RS" sz="800" b="1" dirty="0">
                  <a:solidFill>
                    <a:srgbClr val="5F5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Filozofski fakultet Sveučilišta u Zagrebu</a:t>
              </a:r>
            </a:p>
          </p:txBody>
        </p:sp>
      </p:grpSp>
      <p:pic>
        <p:nvPicPr>
          <p:cNvPr id="12" name="Slika 11">
            <a:extLst>
              <a:ext uri="{FF2B5EF4-FFF2-40B4-BE49-F238E27FC236}">
                <a16:creationId xmlns:a16="http://schemas.microsoft.com/office/drawing/2014/main" id="{FC52DD99-C90C-41E2-947E-D1252FB3D1D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23" y="64121"/>
            <a:ext cx="505027" cy="509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370" r:id="rId3"/>
    <p:sldLayoutId id="2147484371" r:id="rId4"/>
    <p:sldLayoutId id="2147484372" r:id="rId5"/>
    <p:sldLayoutId id="2147484373" r:id="rId6"/>
    <p:sldLayoutId id="2147484436" r:id="rId7"/>
    <p:sldLayoutId id="2147484374" r:id="rId8"/>
    <p:sldLayoutId id="2147484375" r:id="rId9"/>
    <p:sldLayoutId id="2147484376" r:id="rId10"/>
    <p:sldLayoutId id="2147484377" r:id="rId11"/>
  </p:sldLayoutIdLst>
  <p:transition/>
  <p:hf hdr="0" dt="0"/>
  <p:txStyles>
    <p:titleStyle>
      <a:lvl1pPr marL="171450"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  <a:lvl2pPr marL="17145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2pPr>
      <a:lvl3pPr marL="17145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3pPr>
      <a:lvl4pPr marL="17145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4pPr>
      <a:lvl5pPr marL="17145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5pPr>
      <a:lvl6pPr marL="62865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6pPr>
      <a:lvl7pPr marL="108585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7pPr>
      <a:lvl8pPr marL="154305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8pPr>
      <a:lvl9pPr marL="200025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77825" indent="-263525" algn="l" rtl="0" eaLnBrk="0" fontAlgn="base" hangingPunct="0">
        <a:spcBef>
          <a:spcPct val="75000"/>
        </a:spcBef>
        <a:spcAft>
          <a:spcPct val="0"/>
        </a:spcAft>
        <a:buClr>
          <a:srgbClr val="F48B00"/>
        </a:buClr>
        <a:buSzPct val="75000"/>
        <a:buFont typeface="Wingdings" panose="05000000000000000000" pitchFamily="2" charset="2"/>
        <a:buChar char="l"/>
        <a:defRPr sz="2000" b="1" kern="1200">
          <a:solidFill>
            <a:schemeClr val="folHlink"/>
          </a:solidFill>
          <a:latin typeface="+mn-lt"/>
          <a:ea typeface="+mn-ea"/>
          <a:cs typeface="+mn-cs"/>
        </a:defRPr>
      </a:lvl1pPr>
      <a:lvl2pPr marL="858838" indent="-290513" algn="l" rtl="0" eaLnBrk="0" fontAlgn="base" hangingPunct="0">
        <a:spcBef>
          <a:spcPct val="20000"/>
        </a:spcBef>
        <a:spcAft>
          <a:spcPct val="5000"/>
        </a:spcAft>
        <a:buClr>
          <a:schemeClr val="tx2"/>
        </a:buClr>
        <a:buSzPct val="60000"/>
        <a:buFont typeface="Wingdings" panose="05000000000000000000" pitchFamily="2" charset="2"/>
        <a:buChar char="u"/>
        <a:defRPr b="1" kern="1200">
          <a:solidFill>
            <a:schemeClr val="folHlink"/>
          </a:solidFill>
          <a:latin typeface="+mn-lt"/>
          <a:ea typeface="+mn-ea"/>
          <a:cs typeface="+mn-cs"/>
        </a:defRPr>
      </a:lvl2pPr>
      <a:lvl3pPr marL="1239838" indent="-190500" algn="l" rtl="0" eaLnBrk="0" fontAlgn="base" hangingPunct="0">
        <a:spcBef>
          <a:spcPct val="20000"/>
        </a:spcBef>
        <a:spcAft>
          <a:spcPct val="5000"/>
        </a:spcAft>
        <a:buClr>
          <a:schemeClr val="tx2"/>
        </a:buClr>
        <a:buSzPct val="75000"/>
        <a:buFont typeface="Wingdings" panose="05000000000000000000" pitchFamily="2" charset="2"/>
        <a:buChar char="Ø"/>
        <a:defRPr sz="1600" b="1" kern="1200">
          <a:solidFill>
            <a:schemeClr val="folHlink"/>
          </a:solidFill>
          <a:latin typeface="+mn-lt"/>
          <a:ea typeface="+mn-ea"/>
          <a:cs typeface="+mn-cs"/>
        </a:defRPr>
      </a:lvl3pPr>
      <a:lvl4pPr marL="1620838" indent="-190500" algn="l" rtl="0" eaLnBrk="0" fontAlgn="base" hangingPunct="0">
        <a:spcBef>
          <a:spcPct val="20000"/>
        </a:spcBef>
        <a:spcAft>
          <a:spcPct val="5000"/>
        </a:spcAft>
        <a:buClr>
          <a:schemeClr val="tx2"/>
        </a:buClr>
        <a:buSzPct val="75000"/>
        <a:buFont typeface="Wingdings" panose="05000000000000000000" pitchFamily="2" charset="2"/>
        <a:buChar char="Ø"/>
        <a:defRPr sz="1400" b="1" kern="1200">
          <a:solidFill>
            <a:schemeClr val="folHlink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5000"/>
        </a:spcAft>
        <a:buClr>
          <a:schemeClr val="tx2"/>
        </a:buClr>
        <a:buSzPct val="75000"/>
        <a:buFont typeface="Wingdings" panose="05000000000000000000" pitchFamily="2" charset="2"/>
        <a:buChar char="Ø"/>
        <a:defRPr sz="1400" kern="1200">
          <a:solidFill>
            <a:schemeClr val="folHlink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2051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0902BF-FB74-4DCE-84B4-01F0A1D9994A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DA3F93-B572-4EE9-A3F7-FA45900605E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3075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D6C2F-7468-4DED-B1ED-51DFAC2D9459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810171-164B-46C3-9636-04AC591EF5C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4099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A87A04-5CB0-47B1-AD85-6300BB3422D7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7202EE-3DFD-44B5-8051-C1064E45B3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5123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BA1076-3D3C-45F8-84CD-7C78C25C171A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2A8F16-76B6-49DA-96A0-7DA41EB8E5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 naslova matrice</a:t>
            </a:r>
          </a:p>
        </p:txBody>
      </p:sp>
      <p:sp>
        <p:nvSpPr>
          <p:cNvPr id="614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Uredite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1C6F8D-4ABB-4563-BE22-09B48AECDCC6}" type="datetimeFigureOut">
              <a:rPr lang="hr-HR"/>
              <a:pPr>
                <a:defRPr/>
              </a:pPr>
              <a:t>13.11.2018.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95A7EB-E9D0-47B7-B871-94665D70499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  <p:sldLayoutId id="2147484427" r:id="rId5"/>
    <p:sldLayoutId id="2147484428" r:id="rId6"/>
    <p:sldLayoutId id="2147484429" r:id="rId7"/>
    <p:sldLayoutId id="2147484430" r:id="rId8"/>
    <p:sldLayoutId id="2147484431" r:id="rId9"/>
    <p:sldLayoutId id="2147484432" r:id="rId10"/>
    <p:sldLayoutId id="214748443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902" y="2060847"/>
            <a:ext cx="5434377" cy="3528393"/>
          </a:xfrm>
          <a:prstGeom prst="rect">
            <a:avLst/>
          </a:prstGeom>
        </p:spPr>
      </p:pic>
      <p:pic>
        <p:nvPicPr>
          <p:cNvPr id="6" name="Picture 3" descr="Internetbestellung">
            <a:extLst>
              <a:ext uri="{FF2B5EF4-FFF2-40B4-BE49-F238E27FC236}">
                <a16:creationId xmlns:a16="http://schemas.microsoft.com/office/drawing/2014/main" id="{015CAAB9-0250-4496-BFF1-28C1617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55" y="1542168"/>
            <a:ext cx="3329829" cy="4577255"/>
          </a:xfrm>
          <a:prstGeom prst="rect">
            <a:avLst/>
          </a:prstGeom>
          <a:noFill/>
          <a:ln w="12700">
            <a:solidFill>
              <a:srgbClr val="F27921"/>
            </a:solidFill>
            <a:prstDash val="dash"/>
            <a:miter lim="800000"/>
            <a:headEnd/>
            <a:tailEnd/>
          </a:ln>
          <a:effectLst>
            <a:outerShdw dist="53882" dir="8100000" algn="ctr" rotWithShape="0">
              <a:srgbClr val="E56A0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8133" name="Rectangle 5"/>
          <p:cNvSpPr>
            <a:spLocks noChangeArrowheads="1"/>
          </p:cNvSpPr>
          <p:nvPr/>
        </p:nvSpPr>
        <p:spPr bwMode="auto">
          <a:xfrm>
            <a:off x="61272" y="5481460"/>
            <a:ext cx="9144000" cy="767582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izv. prof. dr. </a:t>
            </a:r>
            <a:r>
              <a:rPr lang="hr-HR" altLang="sr-Latn-RS" b="1" noProof="1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sc.</a:t>
            </a:r>
            <a:r>
              <a:rPr lang="hr-HR" altLang="sr-Latn-RS" sz="2000" b="1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LJERKA LUIĆ</a:t>
            </a:r>
            <a:br>
              <a:rPr lang="hr-HR" altLang="sr-Latn-RS" b="1" noProof="1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2000" b="1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hr-HR" altLang="sr-Latn-RS" b="1" dirty="0">
                <a:solidFill>
                  <a:schemeClr val="accent4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Poreč, 13.11.2018. </a:t>
            </a:r>
            <a:endParaRPr lang="en-US" altLang="sr-Latn-RS" sz="1800" dirty="0">
              <a:solidFill>
                <a:schemeClr val="accent4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543" y="870845"/>
            <a:ext cx="9144001" cy="4529445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r-HR" altLang="sr-Latn-RS" sz="1800" noProof="1">
                <a:solidFill>
                  <a:srgbClr val="808080"/>
                </a:solidFill>
                <a:latin typeface="Arial Black" panose="020B0A04020102020204" pitchFamily="34" charset="0"/>
              </a:rPr>
              <a:t>STRUČNI SKUP HRVATSKE UDRUGE RAVNATELJA OSNOVNIH ŠKOLA</a:t>
            </a:r>
            <a:r>
              <a:rPr lang="hr-HR" altLang="sr-Latn-RS" sz="1800" dirty="0">
                <a:solidFill>
                  <a:srgbClr val="80808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hr-HR" altLang="sr-Latn-RS" sz="24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hr-HR" altLang="sr-Latn-RS" sz="24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hr-HR" altLang="sr-Latn-RS" sz="24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hr-HR" altLang="sr-Latn-RS" sz="24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hr-HR" altLang="sr-Latn-RS" sz="10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r-HR" altLang="sr-Latn-RS" sz="2400" b="1" dirty="0">
                <a:solidFill>
                  <a:srgbClr val="808080"/>
                </a:solidFill>
                <a:latin typeface="Arial Black" panose="020B0A04020102020204" pitchFamily="34" charset="0"/>
              </a:rPr>
              <a:t>				 </a:t>
            </a:r>
            <a:r>
              <a:rPr lang="hr-HR" altLang="sr-Latn-RS" sz="3450" b="1" dirty="0">
                <a:solidFill>
                  <a:srgbClr val="808080"/>
                </a:solidFill>
                <a:latin typeface="Arial Black" panose="020B0A04020102020204" pitchFamily="34" charset="0"/>
              </a:rPr>
              <a:t>PROGRAM RADA </a:t>
            </a:r>
            <a:br>
              <a:rPr lang="hr-HR" altLang="sr-Latn-RS" sz="3600" b="1" dirty="0">
                <a:solidFill>
                  <a:srgbClr val="808080"/>
                </a:solidFill>
                <a:latin typeface="Arial Black" panose="020B0A04020102020204" pitchFamily="34" charset="0"/>
              </a:rPr>
            </a:br>
            <a:r>
              <a:rPr lang="hr-HR" altLang="sr-Latn-RS" sz="3600" b="1" dirty="0">
                <a:solidFill>
                  <a:srgbClr val="808080"/>
                </a:solidFill>
                <a:latin typeface="Arial Black" panose="020B0A04020102020204" pitchFamily="34" charset="0"/>
              </a:rPr>
              <a:t>                        </a:t>
            </a:r>
            <a:r>
              <a:rPr lang="hr-HR" altLang="sr-Latn-RS" sz="2800" b="1" dirty="0">
                <a:solidFill>
                  <a:srgbClr val="808080"/>
                </a:solidFill>
                <a:latin typeface="Arial Black" panose="020B0A04020102020204" pitchFamily="34" charset="0"/>
              </a:rPr>
              <a:t> </a:t>
            </a:r>
            <a:r>
              <a:rPr lang="hr-HR" altLang="sr-Latn-RS" sz="3600" b="1" dirty="0">
                <a:solidFill>
                  <a:srgbClr val="808080"/>
                </a:solidFill>
                <a:latin typeface="Arial Black" panose="020B0A04020102020204" pitchFamily="34" charset="0"/>
              </a:rPr>
              <a:t>RAVNATELJA </a:t>
            </a:r>
            <a:r>
              <a:rPr lang="hr-HR" altLang="sr-Latn-RS" sz="2400" b="1" dirty="0">
                <a:solidFill>
                  <a:srgbClr val="808080"/>
                </a:solidFill>
                <a:latin typeface="Arial Black" panose="020B0A04020102020204" pitchFamily="34" charset="0"/>
              </a:rPr>
              <a:t> </a:t>
            </a:r>
            <a:r>
              <a:rPr lang="hr-HR" altLang="sr-Latn-RS" sz="3600" b="1" dirty="0">
                <a:solidFill>
                  <a:srgbClr val="808080"/>
                </a:solidFill>
                <a:latin typeface="Arial Black" panose="020B0A04020102020204" pitchFamily="34" charset="0"/>
              </a:rPr>
              <a:t>u </a:t>
            </a:r>
            <a:br>
              <a:rPr lang="hr-HR" altLang="sr-Latn-RS" sz="3600" b="1" dirty="0">
                <a:solidFill>
                  <a:srgbClr val="808080"/>
                </a:solidFill>
                <a:latin typeface="Arial Black" panose="020B0A04020102020204" pitchFamily="34" charset="0"/>
              </a:rPr>
            </a:br>
            <a:r>
              <a:rPr lang="hr-HR" altLang="sr-Latn-RS" sz="3200" b="1" dirty="0">
                <a:solidFill>
                  <a:srgbClr val="808080"/>
                </a:solidFill>
                <a:latin typeface="Arial Black" panose="020B0A04020102020204" pitchFamily="34" charset="0"/>
              </a:rPr>
              <a:t>				</a:t>
            </a:r>
            <a:r>
              <a:rPr lang="hr-HR" altLang="sr-Latn-RS" sz="2800" b="1" dirty="0">
                <a:solidFill>
                  <a:srgbClr val="808080"/>
                </a:solidFill>
                <a:latin typeface="Arial Black" panose="020B0A04020102020204" pitchFamily="34" charset="0"/>
              </a:rPr>
              <a:t> </a:t>
            </a:r>
            <a:r>
              <a:rPr lang="hr-HR" altLang="sr-Latn-RS" sz="3200" b="1" dirty="0">
                <a:solidFill>
                  <a:srgbClr val="808080"/>
                </a:solidFill>
                <a:latin typeface="Arial Black" panose="020B0A04020102020204" pitchFamily="34" charset="0"/>
              </a:rPr>
              <a:t>PETOGODIŠNJEM</a:t>
            </a:r>
            <a:endParaRPr lang="hr-HR" altLang="sr-Latn-RS" sz="36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hr-HR" altLang="sr-Latn-RS" sz="3200" b="1" dirty="0">
                <a:solidFill>
                  <a:srgbClr val="808080"/>
                </a:solidFill>
                <a:latin typeface="Arial Black" panose="020B0A04020102020204" pitchFamily="34" charset="0"/>
              </a:rPr>
              <a:t>	                        MANDATU</a:t>
            </a:r>
            <a:endParaRPr lang="hr-HR" altLang="sr-Latn-RS" sz="4400" b="1" dirty="0">
              <a:solidFill>
                <a:srgbClr val="808080"/>
              </a:solidFill>
              <a:latin typeface="Arial Black" panose="020B0A04020102020204" pitchFamily="34" charset="0"/>
            </a:endParaRPr>
          </a:p>
          <a:p>
            <a:pPr algn="ctr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hr-HR" altLang="sr-Latn-RS" sz="3000" b="1" noProof="1">
              <a:solidFill>
                <a:srgbClr val="80808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AF0FAA-782A-40E2-970F-CC2C1A22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5460" y="690874"/>
            <a:ext cx="3712998" cy="4738164"/>
          </a:xfrm>
          <a:prstGeom prst="rect">
            <a:avLst/>
          </a:prstGeom>
          <a:ln>
            <a:noFill/>
          </a:ln>
          <a:effectLst>
            <a:outerShdw blurRad="177800" dist="139700" dir="2700000" algn="tl" rotWithShape="0">
              <a:srgbClr val="333333">
                <a:alpha val="0"/>
              </a:srgbClr>
            </a:outerShdw>
            <a:softEdge rad="304800"/>
          </a:effectLst>
        </p:spPr>
      </p:pic>
      <p:sp>
        <p:nvSpPr>
          <p:cNvPr id="69635" name="Freeform 3">
            <a:extLst>
              <a:ext uri="{FF2B5EF4-FFF2-40B4-BE49-F238E27FC236}">
                <a16:creationId xmlns:a16="http://schemas.microsoft.com/office/drawing/2014/main" id="{377A9C02-52A8-4FA7-ACDA-24D8532DE0F8}"/>
              </a:ext>
            </a:extLst>
          </p:cNvPr>
          <p:cNvSpPr>
            <a:spLocks/>
          </p:cNvSpPr>
          <p:nvPr/>
        </p:nvSpPr>
        <p:spPr bwMode="auto">
          <a:xfrm>
            <a:off x="461963" y="1077913"/>
            <a:ext cx="1371600" cy="4343400"/>
          </a:xfrm>
          <a:custGeom>
            <a:avLst/>
            <a:gdLst>
              <a:gd name="T0" fmla="*/ 2147483646 w 864"/>
              <a:gd name="T1" fmla="*/ 0 h 2736"/>
              <a:gd name="T2" fmla="*/ 2147483646 w 864"/>
              <a:gd name="T3" fmla="*/ 2147483646 h 2736"/>
              <a:gd name="T4" fmla="*/ 2147483646 w 864"/>
              <a:gd name="T5" fmla="*/ 2147483646 h 2736"/>
              <a:gd name="T6" fmla="*/ 2147483646 w 864"/>
              <a:gd name="T7" fmla="*/ 2147483646 h 2736"/>
              <a:gd name="T8" fmla="*/ 2147483646 w 864"/>
              <a:gd name="T9" fmla="*/ 2147483646 h 2736"/>
              <a:gd name="T10" fmla="*/ 2147483646 w 864"/>
              <a:gd name="T11" fmla="*/ 2147483646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2736">
                <a:moveTo>
                  <a:pt x="648" y="0"/>
                </a:moveTo>
                <a:cubicBezTo>
                  <a:pt x="324" y="152"/>
                  <a:pt x="0" y="304"/>
                  <a:pt x="24" y="432"/>
                </a:cubicBezTo>
                <a:cubicBezTo>
                  <a:pt x="48" y="560"/>
                  <a:pt x="728" y="584"/>
                  <a:pt x="792" y="768"/>
                </a:cubicBezTo>
                <a:cubicBezTo>
                  <a:pt x="856" y="952"/>
                  <a:pt x="400" y="1288"/>
                  <a:pt x="408" y="1536"/>
                </a:cubicBezTo>
                <a:cubicBezTo>
                  <a:pt x="416" y="1784"/>
                  <a:pt x="816" y="2056"/>
                  <a:pt x="840" y="2256"/>
                </a:cubicBezTo>
                <a:cubicBezTo>
                  <a:pt x="864" y="2456"/>
                  <a:pt x="600" y="2656"/>
                  <a:pt x="552" y="2736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434628" name="Picture 4" descr="murmel Agenda 6">
            <a:extLst>
              <a:ext uri="{FF2B5EF4-FFF2-40B4-BE49-F238E27FC236}">
                <a16:creationId xmlns:a16="http://schemas.microsoft.com/office/drawing/2014/main" id="{E30771AC-962A-411C-9241-D7735C73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5"/>
          <a:stretch>
            <a:fillRect/>
          </a:stretch>
        </p:blipFill>
        <p:spPr bwMode="auto">
          <a:xfrm>
            <a:off x="728663" y="1154113"/>
            <a:ext cx="5095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29" name="Picture 5" descr="murmel Agenda 6">
            <a:extLst>
              <a:ext uri="{FF2B5EF4-FFF2-40B4-BE49-F238E27FC236}">
                <a16:creationId xmlns:a16="http://schemas.microsoft.com/office/drawing/2014/main" id="{3C41D6F5-8C8A-4A59-B948-5F40FA5F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916113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0" name="Picture 6" descr="murmel Agenda 6">
            <a:extLst>
              <a:ext uri="{FF2B5EF4-FFF2-40B4-BE49-F238E27FC236}">
                <a16:creationId xmlns:a16="http://schemas.microsoft.com/office/drawing/2014/main" id="{61B0ADEE-AB22-4B57-9E8C-DD2D024B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8209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1" name="Picture 7" descr="murmel Agenda 6">
            <a:extLst>
              <a:ext uri="{FF2B5EF4-FFF2-40B4-BE49-F238E27FC236}">
                <a16:creationId xmlns:a16="http://schemas.microsoft.com/office/drawing/2014/main" id="{722363E6-C4BC-45E5-911B-F81F3245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7988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2" name="Picture 8" descr="murmel Agenda 6">
            <a:extLst>
              <a:ext uri="{FF2B5EF4-FFF2-40B4-BE49-F238E27FC236}">
                <a16:creationId xmlns:a16="http://schemas.microsoft.com/office/drawing/2014/main" id="{5812FACE-2751-44F7-9CFA-55695526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729163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3" name="Picture 9" descr="murmel Agenda 6">
            <a:extLst>
              <a:ext uri="{FF2B5EF4-FFF2-40B4-BE49-F238E27FC236}">
                <a16:creationId xmlns:a16="http://schemas.microsoft.com/office/drawing/2014/main" id="{1850FF27-B42B-4518-8916-D9A21B22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3736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4" name="Picture 10" descr="murmel Agenda 6">
            <a:extLst>
              <a:ext uri="{FF2B5EF4-FFF2-40B4-BE49-F238E27FC236}">
                <a16:creationId xmlns:a16="http://schemas.microsoft.com/office/drawing/2014/main" id="{15B7BDD9-6FF3-4C74-A156-5EAB3964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994400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35" name="Text Box 11">
            <a:extLst>
              <a:ext uri="{FF2B5EF4-FFF2-40B4-BE49-F238E27FC236}">
                <a16:creationId xmlns:a16="http://schemas.microsoft.com/office/drawing/2014/main" id="{ECD7A96F-8D4C-4E00-98BE-BDC59D2D6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53" y="856345"/>
            <a:ext cx="7861300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</a:t>
            </a:r>
            <a:r>
              <a:rPr lang="hr-HR" b="1" dirty="0">
                <a:solidFill>
                  <a:srgbClr val="F27921"/>
                </a:solidFill>
                <a:latin typeface="+mj-lt"/>
              </a:rPr>
              <a:t>1. KORAK – promišljanje/odluka</a:t>
            </a:r>
            <a:r>
              <a:rPr lang="hr-HR" altLang="sr-Latn-RS" sz="1800" b="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180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r-HR" altLang="sr-Latn-RS" sz="180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hr-HR" altLang="sr-Latn-RS" sz="1400" dirty="0"/>
              <a:t>o</a:t>
            </a:r>
            <a:r>
              <a:rPr lang="hr-HR" sz="1400" dirty="0"/>
              <a:t>sobna motivacija, profesionalni izazov, pravne pretpostavke, zakonodavni okvir</a:t>
            </a:r>
            <a:r>
              <a:rPr lang="hr-HR" altLang="sr-Latn-RS" sz="18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sr-Latn-RS" sz="18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636" name="Text Box 12">
            <a:extLst>
              <a:ext uri="{FF2B5EF4-FFF2-40B4-BE49-F238E27FC236}">
                <a16:creationId xmlns:a16="http://schemas.microsoft.com/office/drawing/2014/main" id="{163583C4-63E1-4411-8650-3B58BB49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716" y="1869942"/>
            <a:ext cx="7556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hr-HR" b="1" dirty="0">
                <a:solidFill>
                  <a:srgbClr val="F27921"/>
                </a:solidFill>
                <a:latin typeface="+mj-lt"/>
              </a:rPr>
              <a:t>2. KORAK – izrada dokumenta </a:t>
            </a:r>
            <a:r>
              <a:rPr lang="hr-HR" b="1" i="1" dirty="0">
                <a:solidFill>
                  <a:srgbClr val="F27921"/>
                </a:solidFill>
                <a:latin typeface="+mj-lt"/>
              </a:rPr>
              <a:t>Program rada</a:t>
            </a:r>
            <a:r>
              <a:rPr lang="hr-HR" altLang="sr-Latn-RS" sz="200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r-HR" altLang="sr-Latn-RS" sz="200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1400" dirty="0"/>
              <a:t>u</a:t>
            </a:r>
            <a:r>
              <a:rPr lang="hr-HR" sz="1400" dirty="0"/>
              <a:t>vod, smjernice rada (vrijednosti, misija, vizija, moto), razvojne osi, strateški ciljevi, zaključak</a:t>
            </a:r>
            <a:r>
              <a:rPr lang="hr-HR" altLang="sr-Latn-R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sr-Latn-RS" sz="1800" dirty="0">
              <a:solidFill>
                <a:srgbClr val="000066"/>
              </a:solidFill>
            </a:endParaRPr>
          </a:p>
        </p:txBody>
      </p:sp>
      <p:sp>
        <p:nvSpPr>
          <p:cNvPr id="1434637" name="Text Box 13">
            <a:extLst>
              <a:ext uri="{FF2B5EF4-FFF2-40B4-BE49-F238E27FC236}">
                <a16:creationId xmlns:a16="http://schemas.microsoft.com/office/drawing/2014/main" id="{A9FF6937-9B52-49BB-9F57-FE420EE70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5557838"/>
            <a:ext cx="470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bg1"/>
              </a:buClr>
              <a:buSzPct val="25000"/>
              <a:buFont typeface="Wingdings" panose="05000000000000000000" pitchFamily="2" charset="2"/>
              <a:buChar char="l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Font typeface="Wingdings" panose="05000000000000000000" pitchFamily="2" charset="2"/>
              <a:buChar char="n"/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75000"/>
              <a:buFont typeface="Wingdings" panose="05000000000000000000" pitchFamily="2" charset="2"/>
              <a:buChar char="u"/>
              <a:defRPr sz="16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85000"/>
              <a:buFont typeface="Wingdings" panose="05000000000000000000" pitchFamily="2" charset="2"/>
              <a:buChar char="l"/>
              <a:defRPr sz="14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b="0">
                <a:solidFill>
                  <a:srgbClr val="000066"/>
                </a:solidFill>
                <a:latin typeface="Tahoma" panose="020B0604030504040204" pitchFamily="34" charset="0"/>
              </a:rPr>
              <a:t>... </a:t>
            </a:r>
            <a:endParaRPr lang="hr-HR" altLang="sr-Latn-R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1434638" name="Text Box 14">
            <a:extLst>
              <a:ext uri="{FF2B5EF4-FFF2-40B4-BE49-F238E27FC236}">
                <a16:creationId xmlns:a16="http://schemas.microsoft.com/office/drawing/2014/main" id="{3087AC86-5792-4C35-AB9D-07C6DD1F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6019800"/>
            <a:ext cx="46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bg1"/>
              </a:buClr>
              <a:buSzPct val="25000"/>
              <a:buFont typeface="Wingdings" panose="05000000000000000000" pitchFamily="2" charset="2"/>
              <a:buChar char="l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Font typeface="Wingdings" panose="05000000000000000000" pitchFamily="2" charset="2"/>
              <a:buChar char="n"/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75000"/>
              <a:buFont typeface="Wingdings" panose="05000000000000000000" pitchFamily="2" charset="2"/>
              <a:buChar char="u"/>
              <a:defRPr sz="16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85000"/>
              <a:buFont typeface="Wingdings" panose="05000000000000000000" pitchFamily="2" charset="2"/>
              <a:buChar char="l"/>
              <a:defRPr sz="14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rgbClr val="000066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1434639" name="Text Box 15">
            <a:extLst>
              <a:ext uri="{FF2B5EF4-FFF2-40B4-BE49-F238E27FC236}">
                <a16:creationId xmlns:a16="http://schemas.microsoft.com/office/drawing/2014/main" id="{F2C1633C-D737-4C39-9B4E-BEEC521D3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066" y="2806522"/>
            <a:ext cx="7932738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180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hr-HR" b="1" dirty="0">
                <a:solidFill>
                  <a:srgbClr val="F27921"/>
                </a:solidFill>
                <a:latin typeface="+mj-lt"/>
              </a:rPr>
              <a:t>3. KORAK – izrada i predaja prijave na </a:t>
            </a:r>
            <a:r>
              <a:rPr lang="hr-HR" b="1" i="1" dirty="0">
                <a:solidFill>
                  <a:srgbClr val="F27921"/>
                </a:solidFill>
                <a:latin typeface="+mj-lt"/>
              </a:rPr>
              <a:t>Natječaj</a:t>
            </a:r>
            <a:r>
              <a:rPr lang="hr-HR" altLang="sr-Latn-R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r-HR" altLang="sr-Latn-R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r-HR" altLang="sr-Latn-RS" sz="1400" dirty="0"/>
              <a:t>d</a:t>
            </a:r>
            <a:r>
              <a:rPr lang="hr-HR" sz="1400" dirty="0"/>
              <a:t>okumenti prijave propisani natječajem, izrada životopisa, izrada tiskane i elektroničke prijave</a:t>
            </a:r>
            <a:endParaRPr lang="en-US" altLang="sr-Latn-RS" sz="1400" dirty="0">
              <a:solidFill>
                <a:srgbClr val="000066"/>
              </a:solidFill>
            </a:endParaRPr>
          </a:p>
        </p:txBody>
      </p:sp>
      <p:sp>
        <p:nvSpPr>
          <p:cNvPr id="1434640" name="Text Box 16">
            <a:extLst>
              <a:ext uri="{FF2B5EF4-FFF2-40B4-BE49-F238E27FC236}">
                <a16:creationId xmlns:a16="http://schemas.microsoft.com/office/drawing/2014/main" id="{30C6BBD1-A38E-453C-8C97-FECC3CEA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434" y="3714667"/>
            <a:ext cx="7710487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r-HR" b="1" dirty="0">
                <a:solidFill>
                  <a:srgbClr val="F27921"/>
                </a:solidFill>
                <a:latin typeface="+mj-lt"/>
              </a:rPr>
              <a:t>4. KORAK – s papira do usmene predaje</a:t>
            </a:r>
            <a:r>
              <a:rPr lang="hr-HR" b="1" i="1" dirty="0"/>
              <a:t> </a:t>
            </a:r>
            <a:br>
              <a:rPr lang="hr-HR" altLang="sr-Latn-R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hr-HR" sz="1400" dirty="0"/>
              <a:t>aspekti prezentacije </a:t>
            </a:r>
            <a:r>
              <a:rPr lang="hr-HR" sz="1400" i="1" dirty="0"/>
              <a:t>Program rada - </a:t>
            </a:r>
            <a:r>
              <a:rPr lang="hr-HR" sz="1400" dirty="0"/>
              <a:t>tematski, vremenski, multimedijski, komunikološki</a:t>
            </a:r>
            <a:r>
              <a:rPr lang="hr-HR" altLang="sr-Latn-RS" sz="1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sr-Latn-RS" sz="1400" dirty="0">
              <a:solidFill>
                <a:srgbClr val="000066"/>
              </a:solidFill>
            </a:endParaRPr>
          </a:p>
        </p:txBody>
      </p:sp>
      <p:sp>
        <p:nvSpPr>
          <p:cNvPr id="1434641" name="Text Box 17">
            <a:extLst>
              <a:ext uri="{FF2B5EF4-FFF2-40B4-BE49-F238E27FC236}">
                <a16:creationId xmlns:a16="http://schemas.microsoft.com/office/drawing/2014/main" id="{848B28AB-2CE0-4DD9-8542-5744127E3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1800" y="4670425"/>
            <a:ext cx="7442200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</a:t>
            </a:r>
            <a:r>
              <a:rPr lang="hr-HR" b="1" dirty="0">
                <a:solidFill>
                  <a:srgbClr val="F27921"/>
                </a:solidFill>
                <a:latin typeface="+mj-lt"/>
              </a:rPr>
              <a:t>5. KORAK – od odluke o odabiru do …</a:t>
            </a:r>
            <a:br>
              <a:rPr lang="hr-HR" altLang="sr-Latn-R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r-HR" sz="1400" dirty="0"/>
              <a:t>… stupanja na dužnost ravnatelja  </a:t>
            </a:r>
            <a:r>
              <a:rPr lang="hr-HR" sz="1100" dirty="0"/>
              <a:t>ILI</a:t>
            </a:r>
            <a:r>
              <a:rPr lang="hr-HR" sz="1400" dirty="0"/>
              <a:t> … suočavanja s </a:t>
            </a:r>
            <a:r>
              <a:rPr lang="hr-HR" sz="1400" noProof="1"/>
              <a:t>neodabirom</a:t>
            </a:r>
            <a:r>
              <a:rPr lang="hr-HR" altLang="sr-Latn-RS" sz="1600" dirty="0">
                <a:solidFill>
                  <a:srgbClr val="000066"/>
                </a:solidFill>
              </a:rPr>
              <a:t> </a:t>
            </a:r>
            <a:endParaRPr lang="en-US" altLang="sr-Latn-RS" sz="1600" dirty="0">
              <a:solidFill>
                <a:srgbClr val="000066"/>
              </a:solidFill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A34C409-4EDA-464B-BADF-99ED6ACA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koraci provedbe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925D0158-5A11-4463-A747-03A74DF8CD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250" y="1862313"/>
            <a:ext cx="7863596" cy="57606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30051527-A045-4E1F-8386-68B37654C9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413" y="3702994"/>
            <a:ext cx="7518027" cy="576064"/>
          </a:xfrm>
          <a:prstGeom prst="rect">
            <a:avLst/>
          </a:prstGeom>
          <a:ln w="28575">
            <a:solidFill>
              <a:srgbClr val="FF3399"/>
            </a:solidFill>
          </a:ln>
        </p:spPr>
      </p:pic>
    </p:spTree>
    <p:extLst>
      <p:ext uri="{BB962C8B-B14F-4D97-AF65-F5344CB8AC3E}">
        <p14:creationId xmlns:p14="http://schemas.microsoft.com/office/powerpoint/2010/main" val="1872542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3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3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3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4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4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34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4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35" grpId="0" autoUpdateAnimBg="0"/>
      <p:bldP spid="1434636" grpId="0" autoUpdateAnimBg="0"/>
      <p:bldP spid="1434637" grpId="0"/>
      <p:bldP spid="1434638" grpId="0"/>
      <p:bldP spid="1434639" grpId="0" autoUpdateAnimBg="0"/>
      <p:bldP spid="1434640" grpId="0" autoUpdateAnimBg="0"/>
      <p:bldP spid="143464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AF0FAA-782A-40E2-970F-CC2C1A22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5460" y="690874"/>
            <a:ext cx="3712998" cy="4738164"/>
          </a:xfrm>
          <a:prstGeom prst="rect">
            <a:avLst/>
          </a:prstGeom>
          <a:ln>
            <a:noFill/>
          </a:ln>
          <a:effectLst>
            <a:outerShdw blurRad="177800" dist="139700" dir="2700000" algn="tl" rotWithShape="0">
              <a:srgbClr val="333333">
                <a:alpha val="0"/>
              </a:srgbClr>
            </a:outerShdw>
            <a:softEdge rad="304800"/>
          </a:effectLst>
        </p:spPr>
      </p:pic>
      <p:sp>
        <p:nvSpPr>
          <p:cNvPr id="69635" name="Freeform 3">
            <a:extLst>
              <a:ext uri="{FF2B5EF4-FFF2-40B4-BE49-F238E27FC236}">
                <a16:creationId xmlns:a16="http://schemas.microsoft.com/office/drawing/2014/main" id="{377A9C02-52A8-4FA7-ACDA-24D8532DE0F8}"/>
              </a:ext>
            </a:extLst>
          </p:cNvPr>
          <p:cNvSpPr>
            <a:spLocks/>
          </p:cNvSpPr>
          <p:nvPr/>
        </p:nvSpPr>
        <p:spPr bwMode="auto">
          <a:xfrm>
            <a:off x="461963" y="1077913"/>
            <a:ext cx="1371600" cy="4343400"/>
          </a:xfrm>
          <a:custGeom>
            <a:avLst/>
            <a:gdLst>
              <a:gd name="T0" fmla="*/ 2147483646 w 864"/>
              <a:gd name="T1" fmla="*/ 0 h 2736"/>
              <a:gd name="T2" fmla="*/ 2147483646 w 864"/>
              <a:gd name="T3" fmla="*/ 2147483646 h 2736"/>
              <a:gd name="T4" fmla="*/ 2147483646 w 864"/>
              <a:gd name="T5" fmla="*/ 2147483646 h 2736"/>
              <a:gd name="T6" fmla="*/ 2147483646 w 864"/>
              <a:gd name="T7" fmla="*/ 2147483646 h 2736"/>
              <a:gd name="T8" fmla="*/ 2147483646 w 864"/>
              <a:gd name="T9" fmla="*/ 2147483646 h 2736"/>
              <a:gd name="T10" fmla="*/ 2147483646 w 864"/>
              <a:gd name="T11" fmla="*/ 2147483646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2736">
                <a:moveTo>
                  <a:pt x="648" y="0"/>
                </a:moveTo>
                <a:cubicBezTo>
                  <a:pt x="324" y="152"/>
                  <a:pt x="0" y="304"/>
                  <a:pt x="24" y="432"/>
                </a:cubicBezTo>
                <a:cubicBezTo>
                  <a:pt x="48" y="560"/>
                  <a:pt x="728" y="584"/>
                  <a:pt x="792" y="768"/>
                </a:cubicBezTo>
                <a:cubicBezTo>
                  <a:pt x="856" y="952"/>
                  <a:pt x="400" y="1288"/>
                  <a:pt x="408" y="1536"/>
                </a:cubicBezTo>
                <a:cubicBezTo>
                  <a:pt x="416" y="1784"/>
                  <a:pt x="816" y="2056"/>
                  <a:pt x="840" y="2256"/>
                </a:cubicBezTo>
                <a:cubicBezTo>
                  <a:pt x="864" y="2456"/>
                  <a:pt x="600" y="2656"/>
                  <a:pt x="552" y="2736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434628" name="Picture 4" descr="murmel Agenda 6">
            <a:extLst>
              <a:ext uri="{FF2B5EF4-FFF2-40B4-BE49-F238E27FC236}">
                <a16:creationId xmlns:a16="http://schemas.microsoft.com/office/drawing/2014/main" id="{E30771AC-962A-411C-9241-D7735C73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5"/>
          <a:stretch>
            <a:fillRect/>
          </a:stretch>
        </p:blipFill>
        <p:spPr bwMode="auto">
          <a:xfrm>
            <a:off x="728663" y="1154113"/>
            <a:ext cx="5095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29" name="Picture 5" descr="murmel Agenda 6">
            <a:extLst>
              <a:ext uri="{FF2B5EF4-FFF2-40B4-BE49-F238E27FC236}">
                <a16:creationId xmlns:a16="http://schemas.microsoft.com/office/drawing/2014/main" id="{3C41D6F5-8C8A-4A59-B948-5F40FA5F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916113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0" name="Picture 6" descr="murmel Agenda 6">
            <a:extLst>
              <a:ext uri="{FF2B5EF4-FFF2-40B4-BE49-F238E27FC236}">
                <a16:creationId xmlns:a16="http://schemas.microsoft.com/office/drawing/2014/main" id="{61B0ADEE-AB22-4B57-9E8C-DD2D024B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8209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1" name="Picture 7" descr="murmel Agenda 6">
            <a:extLst>
              <a:ext uri="{FF2B5EF4-FFF2-40B4-BE49-F238E27FC236}">
                <a16:creationId xmlns:a16="http://schemas.microsoft.com/office/drawing/2014/main" id="{722363E6-C4BC-45E5-911B-F81F3245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7988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2" name="Picture 8" descr="murmel Agenda 6">
            <a:extLst>
              <a:ext uri="{FF2B5EF4-FFF2-40B4-BE49-F238E27FC236}">
                <a16:creationId xmlns:a16="http://schemas.microsoft.com/office/drawing/2014/main" id="{5812FACE-2751-44F7-9CFA-55695526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729163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3" name="Picture 9" descr="murmel Agenda 6">
            <a:extLst>
              <a:ext uri="{FF2B5EF4-FFF2-40B4-BE49-F238E27FC236}">
                <a16:creationId xmlns:a16="http://schemas.microsoft.com/office/drawing/2014/main" id="{1850FF27-B42B-4518-8916-D9A21B22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3736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4" name="Picture 10" descr="murmel Agenda 6">
            <a:extLst>
              <a:ext uri="{FF2B5EF4-FFF2-40B4-BE49-F238E27FC236}">
                <a16:creationId xmlns:a16="http://schemas.microsoft.com/office/drawing/2014/main" id="{15B7BDD9-6FF3-4C74-A156-5EAB3964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994400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36" name="Text Box 12">
            <a:extLst>
              <a:ext uri="{FF2B5EF4-FFF2-40B4-BE49-F238E27FC236}">
                <a16:creationId xmlns:a16="http://schemas.microsoft.com/office/drawing/2014/main" id="{163583C4-63E1-4411-8650-3B58BB497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716" y="1869942"/>
            <a:ext cx="7556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hr-HR" b="1" dirty="0">
                <a:solidFill>
                  <a:srgbClr val="F27921"/>
                </a:solidFill>
                <a:latin typeface="+mj-lt"/>
              </a:rPr>
              <a:t>2. KORAK – izrada dokumenta </a:t>
            </a:r>
            <a:r>
              <a:rPr lang="hr-HR" b="1" i="1" dirty="0">
                <a:solidFill>
                  <a:srgbClr val="F27921"/>
                </a:solidFill>
                <a:latin typeface="+mj-lt"/>
              </a:rPr>
              <a:t>Program rada</a:t>
            </a:r>
            <a:r>
              <a:rPr lang="hr-HR" altLang="sr-Latn-RS" sz="200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r-HR" altLang="sr-Latn-RS" sz="2000" dirty="0">
                <a:solidFill>
                  <a:srgbClr val="F279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1400" dirty="0"/>
              <a:t>u</a:t>
            </a:r>
            <a:r>
              <a:rPr lang="hr-HR" sz="1400" dirty="0"/>
              <a:t>vod, smjernice rada (vrijednosti, misija, vizija, moto), razvojne osi, strateški ciljevi, zaključak</a:t>
            </a:r>
            <a:r>
              <a:rPr lang="hr-HR" altLang="sr-Latn-R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sr-Latn-RS" sz="1800" dirty="0">
              <a:solidFill>
                <a:srgbClr val="000066"/>
              </a:solidFill>
            </a:endParaRPr>
          </a:p>
        </p:txBody>
      </p:sp>
      <p:sp>
        <p:nvSpPr>
          <p:cNvPr id="1434637" name="Text Box 13">
            <a:extLst>
              <a:ext uri="{FF2B5EF4-FFF2-40B4-BE49-F238E27FC236}">
                <a16:creationId xmlns:a16="http://schemas.microsoft.com/office/drawing/2014/main" id="{A9FF6937-9B52-49BB-9F57-FE420EE70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5557838"/>
            <a:ext cx="470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bg1"/>
              </a:buClr>
              <a:buSzPct val="25000"/>
              <a:buFont typeface="Wingdings" panose="05000000000000000000" pitchFamily="2" charset="2"/>
              <a:buChar char="l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Font typeface="Wingdings" panose="05000000000000000000" pitchFamily="2" charset="2"/>
              <a:buChar char="n"/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75000"/>
              <a:buFont typeface="Wingdings" panose="05000000000000000000" pitchFamily="2" charset="2"/>
              <a:buChar char="u"/>
              <a:defRPr sz="16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85000"/>
              <a:buFont typeface="Wingdings" panose="05000000000000000000" pitchFamily="2" charset="2"/>
              <a:buChar char="l"/>
              <a:defRPr sz="14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b="0" dirty="0">
                <a:solidFill>
                  <a:srgbClr val="000066"/>
                </a:solidFill>
                <a:latin typeface="Tahoma" panose="020B0604030504040204" pitchFamily="34" charset="0"/>
              </a:rPr>
              <a:t>... </a:t>
            </a:r>
            <a:endParaRPr lang="hr-HR" altLang="sr-Latn-RS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1434638" name="Text Box 14">
            <a:extLst>
              <a:ext uri="{FF2B5EF4-FFF2-40B4-BE49-F238E27FC236}">
                <a16:creationId xmlns:a16="http://schemas.microsoft.com/office/drawing/2014/main" id="{3087AC86-5792-4C35-AB9D-07C6DD1F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6019800"/>
            <a:ext cx="46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bg1"/>
              </a:buClr>
              <a:buSzPct val="25000"/>
              <a:buFont typeface="Wingdings" panose="05000000000000000000" pitchFamily="2" charset="2"/>
              <a:buChar char="l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Font typeface="Wingdings" panose="05000000000000000000" pitchFamily="2" charset="2"/>
              <a:buChar char="n"/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75000"/>
              <a:buFont typeface="Wingdings" panose="05000000000000000000" pitchFamily="2" charset="2"/>
              <a:buChar char="u"/>
              <a:defRPr sz="16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85000"/>
              <a:buFont typeface="Wingdings" panose="05000000000000000000" pitchFamily="2" charset="2"/>
              <a:buChar char="l"/>
              <a:defRPr sz="14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 dirty="0">
                <a:solidFill>
                  <a:srgbClr val="000066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AA34C409-4EDA-464B-BADF-99ED6ACA9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koraci provedbe – IZRADA dokumenta </a:t>
            </a:r>
            <a:r>
              <a:rPr lang="hr-HR" altLang="sr-Latn-RS" sz="1400" i="1" u="sng" dirty="0" err="1">
                <a:solidFill>
                  <a:schemeClr val="bg1"/>
                </a:solidFill>
              </a:rPr>
              <a:t>Progarm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 rada</a:t>
            </a:r>
            <a:endParaRPr lang="hr-HR" altLang="sr-Latn-RS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103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3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BBA72BE2-CC5B-4E84-8D2D-428119D74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dokument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 SADRŽAJA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Slika 3">
            <a:extLst>
              <a:ext uri="{FF2B5EF4-FFF2-40B4-BE49-F238E27FC236}">
                <a16:creationId xmlns:a16="http://schemas.microsoft.com/office/drawing/2014/main" id="{707E11FB-B4EC-4627-BABD-88C573D36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2320"/>
            <a:ext cx="936104" cy="58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C8E800-E663-4E6E-8A36-D30784EE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8119685" cy="5616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Line 9">
            <a:extLst>
              <a:ext uri="{FF2B5EF4-FFF2-40B4-BE49-F238E27FC236}">
                <a16:creationId xmlns:a16="http://schemas.microsoft.com/office/drawing/2014/main" id="{FAF0D725-5DDE-444A-A0D9-ED27BC3725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723" y="594477"/>
            <a:ext cx="155448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983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20F16D2-EE2A-43FB-9541-024AA0C91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966210"/>
            <a:ext cx="7000453" cy="8729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F3B8CB3-D10E-4A11-9501-2A66D9ADB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33" y="2211494"/>
            <a:ext cx="7414656" cy="1505537"/>
          </a:xfrm>
          <a:prstGeom prst="rect">
            <a:avLst/>
          </a:prstGeom>
        </p:spPr>
      </p:pic>
      <p:pic>
        <p:nvPicPr>
          <p:cNvPr id="7" name="Picture 5" descr="studentin">
            <a:extLst>
              <a:ext uri="{FF2B5EF4-FFF2-40B4-BE49-F238E27FC236}">
                <a16:creationId xmlns:a16="http://schemas.microsoft.com/office/drawing/2014/main" id="{F9E92DA2-9271-4B93-AF83-A5FD0641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71730"/>
            <a:ext cx="2627784" cy="22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F2EFE30-0FCB-4AB4-8DC4-8BC12B09D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dokument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 SADRŽAJA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FB37415C-2DE9-49B0-9D52-56648D3FF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723" y="594477"/>
            <a:ext cx="155448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6545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studentin">
            <a:extLst>
              <a:ext uri="{FF2B5EF4-FFF2-40B4-BE49-F238E27FC236}">
                <a16:creationId xmlns:a16="http://schemas.microsoft.com/office/drawing/2014/main" id="{A8348CD2-8797-4BF8-9AA9-29663D22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71730"/>
            <a:ext cx="2627784" cy="22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411C9F9-7CDF-4C7D-8C88-810B3FD48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0" y="984673"/>
            <a:ext cx="7077223" cy="16133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4F4630EB-84DA-4351-84A6-77C8C7A1B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60" y="2924944"/>
            <a:ext cx="7077223" cy="19157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4D3F018-7BBB-4E1D-8EE6-FE9CD8E88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675" y="5130183"/>
            <a:ext cx="7073708" cy="316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E7FC5A46-52F4-4C39-AF2F-2924D601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dokument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 SADRŽAJA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7986A3F9-5A17-46B4-BB8D-E8AD1BC9C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9723" y="594477"/>
            <a:ext cx="155448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4935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AF0FAA-782A-40E2-970F-CC2C1A22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5460" y="690874"/>
            <a:ext cx="3712998" cy="4738164"/>
          </a:xfrm>
          <a:prstGeom prst="rect">
            <a:avLst/>
          </a:prstGeom>
          <a:ln>
            <a:noFill/>
          </a:ln>
          <a:effectLst>
            <a:outerShdw blurRad="177800" dist="139700" dir="2700000" algn="tl" rotWithShape="0">
              <a:srgbClr val="333333">
                <a:alpha val="0"/>
              </a:srgbClr>
            </a:outerShdw>
            <a:softEdge rad="304800"/>
          </a:effectLst>
        </p:spPr>
      </p:pic>
      <p:sp>
        <p:nvSpPr>
          <p:cNvPr id="69635" name="Freeform 3">
            <a:extLst>
              <a:ext uri="{FF2B5EF4-FFF2-40B4-BE49-F238E27FC236}">
                <a16:creationId xmlns:a16="http://schemas.microsoft.com/office/drawing/2014/main" id="{377A9C02-52A8-4FA7-ACDA-24D8532DE0F8}"/>
              </a:ext>
            </a:extLst>
          </p:cNvPr>
          <p:cNvSpPr>
            <a:spLocks/>
          </p:cNvSpPr>
          <p:nvPr/>
        </p:nvSpPr>
        <p:spPr bwMode="auto">
          <a:xfrm>
            <a:off x="461963" y="1077913"/>
            <a:ext cx="1371600" cy="4343400"/>
          </a:xfrm>
          <a:custGeom>
            <a:avLst/>
            <a:gdLst>
              <a:gd name="T0" fmla="*/ 2147483646 w 864"/>
              <a:gd name="T1" fmla="*/ 0 h 2736"/>
              <a:gd name="T2" fmla="*/ 2147483646 w 864"/>
              <a:gd name="T3" fmla="*/ 2147483646 h 2736"/>
              <a:gd name="T4" fmla="*/ 2147483646 w 864"/>
              <a:gd name="T5" fmla="*/ 2147483646 h 2736"/>
              <a:gd name="T6" fmla="*/ 2147483646 w 864"/>
              <a:gd name="T7" fmla="*/ 2147483646 h 2736"/>
              <a:gd name="T8" fmla="*/ 2147483646 w 864"/>
              <a:gd name="T9" fmla="*/ 2147483646 h 2736"/>
              <a:gd name="T10" fmla="*/ 2147483646 w 864"/>
              <a:gd name="T11" fmla="*/ 2147483646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2736">
                <a:moveTo>
                  <a:pt x="648" y="0"/>
                </a:moveTo>
                <a:cubicBezTo>
                  <a:pt x="324" y="152"/>
                  <a:pt x="0" y="304"/>
                  <a:pt x="24" y="432"/>
                </a:cubicBezTo>
                <a:cubicBezTo>
                  <a:pt x="48" y="560"/>
                  <a:pt x="728" y="584"/>
                  <a:pt x="792" y="768"/>
                </a:cubicBezTo>
                <a:cubicBezTo>
                  <a:pt x="856" y="952"/>
                  <a:pt x="400" y="1288"/>
                  <a:pt x="408" y="1536"/>
                </a:cubicBezTo>
                <a:cubicBezTo>
                  <a:pt x="416" y="1784"/>
                  <a:pt x="816" y="2056"/>
                  <a:pt x="840" y="2256"/>
                </a:cubicBezTo>
                <a:cubicBezTo>
                  <a:pt x="864" y="2456"/>
                  <a:pt x="600" y="2656"/>
                  <a:pt x="552" y="2736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pic>
        <p:nvPicPr>
          <p:cNvPr id="1434628" name="Picture 4" descr="murmel Agenda 6">
            <a:extLst>
              <a:ext uri="{FF2B5EF4-FFF2-40B4-BE49-F238E27FC236}">
                <a16:creationId xmlns:a16="http://schemas.microsoft.com/office/drawing/2014/main" id="{E30771AC-962A-411C-9241-D7735C733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5"/>
          <a:stretch>
            <a:fillRect/>
          </a:stretch>
        </p:blipFill>
        <p:spPr bwMode="auto">
          <a:xfrm>
            <a:off x="728663" y="1154113"/>
            <a:ext cx="5095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29" name="Picture 5" descr="murmel Agenda 6">
            <a:extLst>
              <a:ext uri="{FF2B5EF4-FFF2-40B4-BE49-F238E27FC236}">
                <a16:creationId xmlns:a16="http://schemas.microsoft.com/office/drawing/2014/main" id="{3C41D6F5-8C8A-4A59-B948-5F40FA5F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916113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0" name="Picture 6" descr="murmel Agenda 6">
            <a:extLst>
              <a:ext uri="{FF2B5EF4-FFF2-40B4-BE49-F238E27FC236}">
                <a16:creationId xmlns:a16="http://schemas.microsoft.com/office/drawing/2014/main" id="{61B0ADEE-AB22-4B57-9E8C-DD2D024B1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28209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1" name="Picture 7" descr="murmel Agenda 6">
            <a:extLst>
              <a:ext uri="{FF2B5EF4-FFF2-40B4-BE49-F238E27FC236}">
                <a16:creationId xmlns:a16="http://schemas.microsoft.com/office/drawing/2014/main" id="{722363E6-C4BC-45E5-911B-F81F3245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37988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2" name="Picture 8" descr="murmel Agenda 6">
            <a:extLst>
              <a:ext uri="{FF2B5EF4-FFF2-40B4-BE49-F238E27FC236}">
                <a16:creationId xmlns:a16="http://schemas.microsoft.com/office/drawing/2014/main" id="{5812FACE-2751-44F7-9CFA-55695526B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729163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3" name="Picture 9" descr="murmel Agenda 6">
            <a:extLst>
              <a:ext uri="{FF2B5EF4-FFF2-40B4-BE49-F238E27FC236}">
                <a16:creationId xmlns:a16="http://schemas.microsoft.com/office/drawing/2014/main" id="{1850FF27-B42B-4518-8916-D9A21B22C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5373688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34" name="Picture 10" descr="murmel Agenda 6">
            <a:extLst>
              <a:ext uri="{FF2B5EF4-FFF2-40B4-BE49-F238E27FC236}">
                <a16:creationId xmlns:a16="http://schemas.microsoft.com/office/drawing/2014/main" id="{15B7BDD9-6FF3-4C74-A156-5EAB3964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994400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37" name="Text Box 13">
            <a:extLst>
              <a:ext uri="{FF2B5EF4-FFF2-40B4-BE49-F238E27FC236}">
                <a16:creationId xmlns:a16="http://schemas.microsoft.com/office/drawing/2014/main" id="{A9FF6937-9B52-49BB-9F57-FE420EE70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5557838"/>
            <a:ext cx="4706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bg1"/>
              </a:buClr>
              <a:buSzPct val="25000"/>
              <a:buFont typeface="Wingdings" panose="05000000000000000000" pitchFamily="2" charset="2"/>
              <a:buChar char="l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Font typeface="Wingdings" panose="05000000000000000000" pitchFamily="2" charset="2"/>
              <a:buChar char="n"/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75000"/>
              <a:buFont typeface="Wingdings" panose="05000000000000000000" pitchFamily="2" charset="2"/>
              <a:buChar char="u"/>
              <a:defRPr sz="16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85000"/>
              <a:buFont typeface="Wingdings" panose="05000000000000000000" pitchFamily="2" charset="2"/>
              <a:buChar char="l"/>
              <a:defRPr sz="14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b="0">
                <a:solidFill>
                  <a:srgbClr val="000066"/>
                </a:solidFill>
                <a:latin typeface="Tahoma" panose="020B0604030504040204" pitchFamily="34" charset="0"/>
              </a:rPr>
              <a:t>... </a:t>
            </a:r>
            <a:endParaRPr lang="hr-HR" altLang="sr-Latn-R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1434638" name="Text Box 14">
            <a:extLst>
              <a:ext uri="{FF2B5EF4-FFF2-40B4-BE49-F238E27FC236}">
                <a16:creationId xmlns:a16="http://schemas.microsoft.com/office/drawing/2014/main" id="{3087AC86-5792-4C35-AB9D-07C6DD1F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6019800"/>
            <a:ext cx="469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75000"/>
              </a:spcBef>
              <a:buClr>
                <a:schemeClr val="bg1"/>
              </a:buClr>
              <a:buSzPct val="25000"/>
              <a:buFont typeface="Wingdings" panose="05000000000000000000" pitchFamily="2" charset="2"/>
              <a:buChar char="l"/>
              <a:defRPr sz="2000" b="1">
                <a:solidFill>
                  <a:srgbClr val="3333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Font typeface="Wingdings" panose="05000000000000000000" pitchFamily="2" charset="2"/>
              <a:buChar char="n"/>
              <a:defRPr b="1">
                <a:solidFill>
                  <a:srgbClr val="333333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75000"/>
              <a:buFont typeface="Wingdings" panose="05000000000000000000" pitchFamily="2" charset="2"/>
              <a:buChar char="u"/>
              <a:defRPr sz="1600" b="1">
                <a:solidFill>
                  <a:srgbClr val="333333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"/>
              </a:spcAft>
              <a:buClr>
                <a:srgbClr val="333333"/>
              </a:buClr>
              <a:buSzPct val="85000"/>
              <a:buFont typeface="Wingdings" panose="05000000000000000000" pitchFamily="2" charset="2"/>
              <a:buChar char="l"/>
              <a:defRPr sz="1400" b="1">
                <a:solidFill>
                  <a:srgbClr val="333333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2400">
                <a:solidFill>
                  <a:srgbClr val="000066"/>
                </a:solidFill>
                <a:latin typeface="Tahoma" panose="020B0604030504040204" pitchFamily="34" charset="0"/>
              </a:rPr>
              <a:t>...</a:t>
            </a:r>
          </a:p>
        </p:txBody>
      </p:sp>
      <p:sp>
        <p:nvSpPr>
          <p:cNvPr id="1434640" name="Text Box 16">
            <a:extLst>
              <a:ext uri="{FF2B5EF4-FFF2-40B4-BE49-F238E27FC236}">
                <a16:creationId xmlns:a16="http://schemas.microsoft.com/office/drawing/2014/main" id="{30C6BBD1-A38E-453C-8C97-FECC3CEA8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513" y="3714750"/>
            <a:ext cx="7710487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hr-HR" b="1" dirty="0">
                <a:solidFill>
                  <a:srgbClr val="F27921"/>
                </a:solidFill>
                <a:latin typeface="+mj-lt"/>
              </a:rPr>
              <a:t>4. KORAK – s papira do usmene predaje</a:t>
            </a:r>
            <a:r>
              <a:rPr lang="hr-HR" b="1" i="1" dirty="0"/>
              <a:t> </a:t>
            </a:r>
            <a:br>
              <a:rPr lang="hr-HR" altLang="sr-Latn-RS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hr-HR" sz="1400" dirty="0"/>
              <a:t>aspekti prezentacije </a:t>
            </a:r>
            <a:r>
              <a:rPr lang="hr-HR" sz="1400" i="1" dirty="0"/>
              <a:t>- </a:t>
            </a:r>
            <a:r>
              <a:rPr lang="hr-HR" sz="1400" dirty="0"/>
              <a:t>tematski, vremenski, multimedijski, komunikološki</a:t>
            </a:r>
            <a:r>
              <a:rPr lang="hr-HR" altLang="sr-Latn-RS" sz="140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sr-Latn-RS" sz="1400" dirty="0">
              <a:solidFill>
                <a:srgbClr val="000066"/>
              </a:solidFill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A82A2EF0-243C-4BDE-8FBA-E1D1A32F7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716" y="1869942"/>
            <a:ext cx="75565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hr-HR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2. KORAK – izrada dokumenta </a:t>
            </a:r>
            <a:r>
              <a:rPr lang="hr-HR" b="1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Program rada</a:t>
            </a: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hr-HR" altLang="sr-Latn-R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altLang="sr-Latn-RS" sz="1400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vod, smjernice rada (vrijednosti, misija, vizija, moto), razvojne osi, strateški ciljevi, zaključak</a:t>
            </a:r>
            <a:r>
              <a:rPr lang="hr-HR" altLang="sr-Latn-RS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sr-Latn-R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5359B8ED-758C-4074-AD5B-019CD578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Line 9">
            <a:extLst>
              <a:ext uri="{FF2B5EF4-FFF2-40B4-BE49-F238E27FC236}">
                <a16:creationId xmlns:a16="http://schemas.microsoft.com/office/drawing/2014/main" id="{C36985C4-677C-4A54-BD5A-0B1675274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4455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6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4D4D4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4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2B4CDE7F-1163-42C0-8C7E-42185E21BB7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1760" y="1905377"/>
            <a:ext cx="6860529" cy="4393020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004BDA88-BE79-4E4E-A6DF-FDFBD1BFEE56}"/>
              </a:ext>
            </a:extLst>
          </p:cNvPr>
          <p:cNvGrpSpPr/>
          <p:nvPr/>
        </p:nvGrpSpPr>
        <p:grpSpPr>
          <a:xfrm>
            <a:off x="629331" y="138113"/>
            <a:ext cx="4269129" cy="6581775"/>
            <a:chOff x="629331" y="138113"/>
            <a:chExt cx="4269129" cy="6581775"/>
          </a:xfrm>
        </p:grpSpPr>
        <p:sp>
          <p:nvSpPr>
            <p:cNvPr id="3" name="Rectangle 4">
              <a:extLst>
                <a:ext uri="{FF2B5EF4-FFF2-40B4-BE49-F238E27FC236}">
                  <a16:creationId xmlns:a16="http://schemas.microsoft.com/office/drawing/2014/main" id="{19058B29-0C7A-4908-B155-5BB7BA365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331" y="741038"/>
              <a:ext cx="3297057" cy="2729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171450" indent="-57150" algn="l">
                <a:spcBef>
                  <a:spcPct val="75000"/>
                </a:spcBef>
                <a:buClr>
                  <a:schemeClr val="bg1"/>
                </a:buClr>
                <a:buSzPct val="25000"/>
                <a:buChar char="l"/>
                <a:defRPr sz="2000" b="1">
                  <a:solidFill>
                    <a:srgbClr val="333333"/>
                  </a:solidFill>
                  <a:latin typeface="Arial" panose="020B0604020202020204" pitchFamily="34" charset="0"/>
                </a:defRPr>
              </a:lvl1pPr>
              <a:lvl2pPr marL="671513" indent="-290513" algn="l">
                <a:spcAft>
                  <a:spcPct val="5000"/>
                </a:spcAft>
                <a:buClr>
                  <a:srgbClr val="333333"/>
                </a:buClr>
                <a:buChar char="n"/>
                <a:defRPr b="1">
                  <a:solidFill>
                    <a:srgbClr val="333333"/>
                  </a:solidFill>
                  <a:latin typeface="Arial" panose="020B0604020202020204" pitchFamily="34" charset="0"/>
                </a:defRPr>
              </a:lvl2pPr>
              <a:lvl3pPr marL="1052513" indent="-190500" algn="l">
                <a:spcAft>
                  <a:spcPct val="5000"/>
                </a:spcAft>
                <a:buClr>
                  <a:srgbClr val="333333"/>
                </a:buClr>
                <a:buSzPct val="75000"/>
                <a:buChar char="u"/>
                <a:defRPr sz="1600" b="1">
                  <a:solidFill>
                    <a:srgbClr val="333333"/>
                  </a:solidFill>
                  <a:latin typeface="Arial" panose="020B0604020202020204" pitchFamily="34" charset="0"/>
                </a:defRPr>
              </a:lvl3pPr>
              <a:lvl4pPr marL="1433513" indent="-190500" algn="l">
                <a:spcAft>
                  <a:spcPct val="5000"/>
                </a:spcAft>
                <a:buClr>
                  <a:srgbClr val="333333"/>
                </a:buClr>
                <a:buSzPct val="85000"/>
                <a:buChar char="l"/>
                <a:defRPr sz="1400" b="1">
                  <a:solidFill>
                    <a:srgbClr val="333333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buClr>
                  <a:srgbClr val="FFFFFF"/>
                </a:buClr>
                <a:buFont typeface="Wingdings" panose="05000000000000000000" pitchFamily="2" charset="2"/>
                <a:buChar char="l"/>
                <a:defRPr/>
              </a:pPr>
              <a:r>
                <a:rPr lang="hr-HR" sz="2400" dirty="0">
                  <a:solidFill>
                    <a:schemeClr val="accent5">
                      <a:lumMod val="25000"/>
                    </a:schemeClr>
                  </a:solidFill>
                </a:rPr>
                <a:t>Ljudska </a:t>
              </a:r>
              <a:br>
                <a:rPr lang="hr-HR" sz="240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sz="2400" dirty="0">
                  <a:solidFill>
                    <a:schemeClr val="accent5">
                      <a:lumMod val="25000"/>
                    </a:schemeClr>
                  </a:solidFill>
                </a:rPr>
                <a:t>komunikacija </a:t>
              </a:r>
              <a:br>
                <a:rPr lang="hr-HR" sz="240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  <a:t>prvenstveno ovisi o </a:t>
              </a:r>
              <a:b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sz="2400" dirty="0">
                  <a:solidFill>
                    <a:schemeClr val="accent5">
                      <a:lumMod val="25000"/>
                    </a:schemeClr>
                  </a:solidFill>
                </a:rPr>
                <a:t>kvaliteti informacija</a:t>
              </a:r>
              <a:r>
                <a:rPr lang="hr-HR" b="0" dirty="0">
                  <a:solidFill>
                    <a:schemeClr val="accent5">
                      <a:lumMod val="25000"/>
                    </a:schemeClr>
                  </a:solidFill>
                </a:rPr>
                <a:t>,</a:t>
              </a:r>
              <a: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  <a:t> </a:t>
              </a:r>
              <a:b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  <a:t>a potom o primjeni </a:t>
              </a:r>
              <a:b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  <a:t>inovativnih </a:t>
              </a:r>
              <a:b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sz="2400" b="0" dirty="0">
                  <a:solidFill>
                    <a:schemeClr val="accent5">
                      <a:lumMod val="25000"/>
                    </a:schemeClr>
                  </a:solidFill>
                </a:rPr>
                <a:t>tehnologija.</a:t>
              </a:r>
              <a:endParaRPr lang="hr-HR" altLang="sr-Latn-RS" sz="2400" b="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endParaRPr>
            </a:p>
          </p:txBody>
        </p: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8D46E76D-F0B1-4001-B4AB-334D65526E41}"/>
                </a:ext>
              </a:extLst>
            </p:cNvPr>
            <p:cNvGrpSpPr>
              <a:grpSpLocks/>
            </p:cNvGrpSpPr>
            <p:nvPr/>
          </p:nvGrpSpPr>
          <p:grpSpPr bwMode="auto">
            <a:xfrm rot="20965504">
              <a:off x="994797" y="138113"/>
              <a:ext cx="3903663" cy="6581775"/>
              <a:chOff x="209" y="66"/>
              <a:chExt cx="2587" cy="4528"/>
            </a:xfrm>
          </p:grpSpPr>
          <p:pic>
            <p:nvPicPr>
              <p:cNvPr id="5" name="Picture 9" descr="E:\Dzenita_Sinancevic\Photos\JPG\lupo.jpg">
                <a:extLst>
                  <a:ext uri="{FF2B5EF4-FFF2-40B4-BE49-F238E27FC236}">
                    <a16:creationId xmlns:a16="http://schemas.microsoft.com/office/drawing/2014/main" id="{4DC94AEF-6F3F-4C51-8EED-8373E19EDC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" y="66"/>
                <a:ext cx="2587" cy="4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10">
                <a:extLst>
                  <a:ext uri="{FF2B5EF4-FFF2-40B4-BE49-F238E27FC236}">
                    <a16:creationId xmlns:a16="http://schemas.microsoft.com/office/drawing/2014/main" id="{977FC449-E8FE-4971-84F8-511BAA487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" y="390"/>
                <a:ext cx="1893" cy="1898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hlink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hr-HR" altLang="sr-Latn-RS" dirty="0"/>
              </a:p>
            </p:txBody>
          </p:sp>
        </p:grpSp>
      </p:grpSp>
      <p:sp>
        <p:nvSpPr>
          <p:cNvPr id="8" name="Text Box 7">
            <a:extLst>
              <a:ext uri="{FF2B5EF4-FFF2-40B4-BE49-F238E27FC236}">
                <a16:creationId xmlns:a16="http://schemas.microsoft.com/office/drawing/2014/main" id="{4E0D53DA-65CE-4C6E-8011-71255B29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007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3">
            <a:extLst>
              <a:ext uri="{FF2B5EF4-FFF2-40B4-BE49-F238E27FC236}">
                <a16:creationId xmlns:a16="http://schemas.microsoft.com/office/drawing/2014/main" id="{707E11FB-B4EC-4627-BABD-88C573D36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2320"/>
            <a:ext cx="936104" cy="58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C8E800-E663-4E6E-8A36-D30784EE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836712"/>
            <a:ext cx="8111048" cy="561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09523335-4D90-4B04-816B-9B434C19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713" y="1958875"/>
            <a:ext cx="2376487" cy="4062413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22600" dirty="0">
                <a:solidFill>
                  <a:srgbClr val="F27921"/>
                </a:solidFill>
                <a:latin typeface="Times New Roman" panose="02020603050405020304" pitchFamily="18" charset="0"/>
              </a:rPr>
              <a:t>?</a:t>
            </a:r>
            <a:br>
              <a:rPr lang="hr-HR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</a:br>
            <a:r>
              <a:rPr lang="hr-HR" altLang="sr-Latn-RS" sz="32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KAKO</a:t>
            </a:r>
            <a:endParaRPr lang="en-GB" altLang="sr-Latn-RS" sz="40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86A1A9C8-0194-4D90-83AC-1E9EF569A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AFC63B06-CEB6-4471-BBDE-B18E6D0543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7565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D5DAFD9B-522B-4E87-A277-941E611B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14" y="1529479"/>
            <a:ext cx="2839115" cy="1963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1212C968-9AE3-4FC1-A8BC-75D6362CD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949" y="793414"/>
            <a:ext cx="2160444" cy="584200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32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MISIJA</a:t>
            </a:r>
            <a:endParaRPr lang="en-GB" altLang="sr-Latn-RS" sz="40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74A4AC2-0AFC-485B-973F-2EA50034B4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8480" y="4690308"/>
            <a:ext cx="466344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E41E407-95FC-46D4-869A-39F4DEE64FAF}"/>
              </a:ext>
            </a:extLst>
          </p:cNvPr>
          <p:cNvSpPr txBox="1">
            <a:spLocks/>
          </p:cNvSpPr>
          <p:nvPr/>
        </p:nvSpPr>
        <p:spPr>
          <a:xfrm>
            <a:off x="3001963" y="4062131"/>
            <a:ext cx="5826102" cy="1986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Misija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je trajna vrijednost škole.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Misijom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određuje prepoznatljivost škole.</a:t>
            </a:r>
          </a:p>
          <a:p>
            <a:pPr marL="457200" lvl="0" indent="-457200" fontAlgn="auto">
              <a:lnSpc>
                <a:spcPct val="110000"/>
              </a:lnSpc>
              <a:spcAft>
                <a:spcPts val="0"/>
              </a:spcAft>
              <a:buClr>
                <a:srgbClr val="0070C0"/>
              </a:buClr>
              <a:buSzPct val="90000"/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44546A">
                    <a:lumMod val="75000"/>
                  </a:srgbClr>
                </a:solidFill>
              </a:rPr>
              <a:t>Izrada kvalitetne misije</a:t>
            </a: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 - složen je proces </a:t>
            </a:r>
            <a:br>
              <a:rPr lang="hr-HR" dirty="0">
                <a:solidFill>
                  <a:srgbClr val="44546A">
                    <a:lumMod val="75000"/>
                  </a:srgbClr>
                </a:solidFill>
              </a:rPr>
            </a:b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koji se odvija u nekoliko iteracija i zahtijeva </a:t>
            </a:r>
            <a:br>
              <a:rPr lang="hr-HR" dirty="0">
                <a:solidFill>
                  <a:srgbClr val="44546A">
                    <a:lumMod val="75000"/>
                  </a:srgbClr>
                </a:solidFill>
              </a:rPr>
            </a:b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suradnju ravnatelja, djelatnika škole, </a:t>
            </a:r>
            <a:br>
              <a:rPr lang="hr-HR" dirty="0">
                <a:solidFill>
                  <a:srgbClr val="44546A">
                    <a:lumMod val="75000"/>
                  </a:srgbClr>
                </a:solidFill>
              </a:rPr>
            </a:b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osnivača, učenika i njihovih roditelja.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 descr="Spalte_lks">
            <a:extLst>
              <a:ext uri="{FF2B5EF4-FFF2-40B4-BE49-F238E27FC236}">
                <a16:creationId xmlns:a16="http://schemas.microsoft.com/office/drawing/2014/main" id="{59FA8A8F-EE23-4BCF-8436-462AD63E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322"/>
            <a:ext cx="3001963" cy="59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ext Box 7">
            <a:extLst>
              <a:ext uri="{FF2B5EF4-FFF2-40B4-BE49-F238E27FC236}">
                <a16:creationId xmlns:a16="http://schemas.microsoft.com/office/drawing/2014/main" id="{BB0FAB90-122E-4C84-8739-94C9BE82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16C04963-91A8-412F-BBA5-EF4ACF269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7657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88754EF-B52B-4EC2-B9B7-3B6BCD5CF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931" y="836712"/>
            <a:ext cx="2508069" cy="5399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8CFE8B47-C992-4CA1-A222-CBE5BEE1A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042" y="851734"/>
            <a:ext cx="2376488" cy="584200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32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VIZIJA</a:t>
            </a:r>
            <a:endParaRPr lang="en-GB" altLang="sr-Latn-RS" sz="40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2122A14-EAA2-4AA7-845A-5D6A8F55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93398"/>
            <a:ext cx="3123027" cy="216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BFE2F73-F9B7-46C5-AD93-B1C9F1AD6DD9}"/>
              </a:ext>
            </a:extLst>
          </p:cNvPr>
          <p:cNvSpPr txBox="1">
            <a:spLocks/>
          </p:cNvSpPr>
          <p:nvPr/>
        </p:nvSpPr>
        <p:spPr>
          <a:xfrm>
            <a:off x="107504" y="4033653"/>
            <a:ext cx="7517013" cy="1627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E3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Vizija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slika budućeg željenog stanja </a:t>
            </a:r>
            <a:b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 kolekcijom očekivanih ključnih vrednota, </a:t>
            </a:r>
            <a:b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ponašanja, znanja, vještina i kompetencija.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E3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Vizija 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potiče suradnju nastavnika, učenika i roditelja, </a:t>
            </a:r>
            <a:b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podizanje standarda izvrsnosti</a:t>
            </a: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,</a:t>
            </a: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predanost radu i učenju. 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7A1C9CC-58E1-4775-A41A-0F412FF4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Line 9">
            <a:extLst>
              <a:ext uri="{FF2B5EF4-FFF2-40B4-BE49-F238E27FC236}">
                <a16:creationId xmlns:a16="http://schemas.microsoft.com/office/drawing/2014/main" id="{38A68DF6-410D-4BE0-8AFC-D81BB7811E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58F4AADD-0573-4B32-8794-A30F61513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859" y="4347686"/>
            <a:ext cx="429768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027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esichtimquad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3" y="2089150"/>
            <a:ext cx="6094412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14883" name="Group 3"/>
          <p:cNvGrpSpPr>
            <a:grpSpLocks/>
          </p:cNvGrpSpPr>
          <p:nvPr/>
        </p:nvGrpSpPr>
        <p:grpSpPr bwMode="auto">
          <a:xfrm>
            <a:off x="290513" y="1479550"/>
            <a:ext cx="1582737" cy="4608513"/>
            <a:chOff x="381" y="935"/>
            <a:chExt cx="997" cy="3075"/>
          </a:xfrm>
        </p:grpSpPr>
        <p:grpSp>
          <p:nvGrpSpPr>
            <p:cNvPr id="13322" name="Group 4"/>
            <p:cNvGrpSpPr>
              <a:grpSpLocks/>
            </p:cNvGrpSpPr>
            <p:nvPr/>
          </p:nvGrpSpPr>
          <p:grpSpPr bwMode="auto">
            <a:xfrm>
              <a:off x="381" y="935"/>
              <a:ext cx="997" cy="2736"/>
              <a:chOff x="381" y="935"/>
              <a:chExt cx="997" cy="2736"/>
            </a:xfrm>
          </p:grpSpPr>
          <p:sp>
            <p:nvSpPr>
              <p:cNvPr id="13324" name="Freeform 5"/>
              <p:cNvSpPr>
                <a:spLocks/>
              </p:cNvSpPr>
              <p:nvPr/>
            </p:nvSpPr>
            <p:spPr bwMode="auto">
              <a:xfrm>
                <a:off x="381" y="935"/>
                <a:ext cx="864" cy="2736"/>
              </a:xfrm>
              <a:custGeom>
                <a:avLst/>
                <a:gdLst>
                  <a:gd name="T0" fmla="*/ 648 w 864"/>
                  <a:gd name="T1" fmla="*/ 0 h 2736"/>
                  <a:gd name="T2" fmla="*/ 24 w 864"/>
                  <a:gd name="T3" fmla="*/ 432 h 2736"/>
                  <a:gd name="T4" fmla="*/ 792 w 864"/>
                  <a:gd name="T5" fmla="*/ 768 h 2736"/>
                  <a:gd name="T6" fmla="*/ 408 w 864"/>
                  <a:gd name="T7" fmla="*/ 1536 h 2736"/>
                  <a:gd name="T8" fmla="*/ 840 w 864"/>
                  <a:gd name="T9" fmla="*/ 2256 h 2736"/>
                  <a:gd name="T10" fmla="*/ 552 w 864"/>
                  <a:gd name="T11" fmla="*/ 2736 h 27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4" h="2736">
                    <a:moveTo>
                      <a:pt x="648" y="0"/>
                    </a:moveTo>
                    <a:cubicBezTo>
                      <a:pt x="324" y="152"/>
                      <a:pt x="0" y="304"/>
                      <a:pt x="24" y="432"/>
                    </a:cubicBezTo>
                    <a:cubicBezTo>
                      <a:pt x="48" y="560"/>
                      <a:pt x="728" y="584"/>
                      <a:pt x="792" y="768"/>
                    </a:cubicBezTo>
                    <a:cubicBezTo>
                      <a:pt x="856" y="952"/>
                      <a:pt x="400" y="1288"/>
                      <a:pt x="408" y="1536"/>
                    </a:cubicBezTo>
                    <a:cubicBezTo>
                      <a:pt x="416" y="1784"/>
                      <a:pt x="816" y="2056"/>
                      <a:pt x="840" y="2256"/>
                    </a:cubicBezTo>
                    <a:cubicBezTo>
                      <a:pt x="864" y="2456"/>
                      <a:pt x="600" y="2656"/>
                      <a:pt x="552" y="2736"/>
                    </a:cubicBezTo>
                  </a:path>
                </a:pathLst>
              </a:custGeom>
              <a:noFill/>
              <a:ln w="285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r-HR"/>
              </a:p>
            </p:txBody>
          </p:sp>
          <p:pic>
            <p:nvPicPr>
              <p:cNvPr id="13325" name="Picture 6" descr="murmel Agenda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335"/>
              <a:stretch>
                <a:fillRect/>
              </a:stretch>
            </p:blipFill>
            <p:spPr bwMode="auto">
              <a:xfrm>
                <a:off x="549" y="983"/>
                <a:ext cx="321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7" descr="murmel Agenda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033"/>
                <a:ext cx="35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Picture 8" descr="murmel Agenda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031"/>
                <a:ext cx="35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3" name="Picture 9" descr="murmel Agenda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3702"/>
              <a:ext cx="35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14890" name="WordArt 10"/>
          <p:cNvSpPr>
            <a:spLocks noChangeArrowheads="1" noChangeShapeType="1" noTextEdit="1"/>
          </p:cNvSpPr>
          <p:nvPr/>
        </p:nvSpPr>
        <p:spPr bwMode="auto">
          <a:xfrm>
            <a:off x="1225550" y="5734050"/>
            <a:ext cx="1833563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1200" b="1" kern="10" dirty="0">
                <a:solidFill>
                  <a:srgbClr val="F27921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ZAKLJUČNE MISLI</a:t>
            </a:r>
          </a:p>
        </p:txBody>
      </p:sp>
      <p:sp>
        <p:nvSpPr>
          <p:cNvPr id="1914893" name="WordArt 13"/>
          <p:cNvSpPr>
            <a:spLocks noChangeArrowheads="1" noChangeShapeType="1" noTextEdit="1"/>
          </p:cNvSpPr>
          <p:nvPr/>
        </p:nvSpPr>
        <p:spPr bwMode="auto">
          <a:xfrm>
            <a:off x="1626103" y="3060368"/>
            <a:ext cx="1906985" cy="52620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b="1" kern="10" dirty="0">
                <a:solidFill>
                  <a:srgbClr val="E86B0E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PROGRAM RADA</a:t>
            </a:r>
            <a:br>
              <a:rPr lang="hr-HR" sz="2800" b="1" kern="10" dirty="0">
                <a:solidFill>
                  <a:srgbClr val="E86B0E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hr-HR" sz="2800" b="1" kern="10" dirty="0">
                <a:solidFill>
                  <a:srgbClr val="E86B0E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RAVNATELJA OŠ</a:t>
            </a: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5148063" y="5013694"/>
            <a:ext cx="3705423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</a:pPr>
            <a:r>
              <a:rPr lang="hr-HR" altLang="sr-Latn-RS" sz="1200" b="1" dirty="0"/>
              <a:t> izv. prof. </a:t>
            </a:r>
            <a:r>
              <a:rPr lang="hr-HR" altLang="sr-Latn-RS" sz="1200" b="1" noProof="1"/>
              <a:t>dr. sc.</a:t>
            </a:r>
            <a:r>
              <a:rPr lang="hr-HR" altLang="sr-Latn-RS" sz="1400" b="1" noProof="1"/>
              <a:t> Ljerka Luić</a:t>
            </a:r>
            <a:endParaRPr lang="hr-HR" altLang="sr-Latn-RS" sz="800" b="1" noProof="1"/>
          </a:p>
          <a:p>
            <a:pPr lvl="1" eaLnBrk="1" hangingPunct="1">
              <a:spcBef>
                <a:spcPct val="1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</a:pPr>
            <a:r>
              <a:rPr lang="hr-HR" altLang="sr-Latn-RS" sz="800" i="1" dirty="0"/>
              <a:t>  znanstveni savjetnik, informacijske i komunikacijske znanosti</a:t>
            </a:r>
            <a:br>
              <a:rPr lang="hr-HR" altLang="sr-Latn-RS" sz="800" i="1" noProof="1"/>
            </a:br>
            <a:r>
              <a:rPr lang="hr-HR" altLang="sr-Latn-RS" sz="800" i="1" noProof="1"/>
              <a:t>  naslovni profesor </a:t>
            </a:r>
            <a:r>
              <a:rPr lang="hr-HR" altLang="sr-Latn-RS" sz="800" noProof="1"/>
              <a:t>Filozofskog fakulteta Sveučilišta u Zagrebu</a:t>
            </a:r>
          </a:p>
        </p:txBody>
      </p:sp>
      <p:sp>
        <p:nvSpPr>
          <p:cNvPr id="17" name="WordArt 13"/>
          <p:cNvSpPr>
            <a:spLocks noChangeArrowheads="1" noChangeShapeType="1" noTextEdit="1"/>
          </p:cNvSpPr>
          <p:nvPr/>
        </p:nvSpPr>
        <p:spPr bwMode="auto">
          <a:xfrm>
            <a:off x="1799962" y="4563750"/>
            <a:ext cx="2267982" cy="37816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hr-HR" sz="2800" b="1" kern="10" dirty="0">
                <a:solidFill>
                  <a:srgbClr val="DD660D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   PRIJAVA PROGRAMA vs. </a:t>
            </a:r>
            <a:br>
              <a:rPr lang="hr-HR" sz="2800" b="1" kern="10" dirty="0">
                <a:solidFill>
                  <a:srgbClr val="DD660D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hr-HR" sz="2800" b="1" kern="10" dirty="0">
                <a:solidFill>
                  <a:srgbClr val="DD660D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REALIZACIJA PROGRAMA</a:t>
            </a:r>
          </a:p>
        </p:txBody>
      </p:sp>
      <p:sp>
        <p:nvSpPr>
          <p:cNvPr id="19" name="WordArt 13"/>
          <p:cNvSpPr>
            <a:spLocks noChangeArrowheads="1" noChangeShapeType="1" noTextEdit="1"/>
          </p:cNvSpPr>
          <p:nvPr/>
        </p:nvSpPr>
        <p:spPr bwMode="auto">
          <a:xfrm>
            <a:off x="1356637" y="1321528"/>
            <a:ext cx="5034318" cy="29209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2800" b="1" kern="10" dirty="0">
                <a:solidFill>
                  <a:srgbClr val="F27921"/>
                </a:solidFill>
                <a:effectLst>
                  <a:outerShdw dist="28398" dir="1593903" algn="ctr" rotWithShape="0">
                    <a:srgbClr val="B2B2B2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Tko, što, gdje, … kako, zašto?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919FDF37-A0FC-48A6-AAC7-8EF8AA7B9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</a:t>
            </a: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sz="1400" dirty="0">
                <a:solidFill>
                  <a:schemeClr val="bg1"/>
                </a:solidFill>
              </a:rPr>
              <a:t>U PETOGODIŠNJEM MANDATU</a:t>
            </a:r>
            <a:endParaRPr lang="hr-HR" altLang="sr-Latn-R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93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4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1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890" grpId="0"/>
      <p:bldP spid="1914893" grpId="0"/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3">
            <a:extLst>
              <a:ext uri="{FF2B5EF4-FFF2-40B4-BE49-F238E27FC236}">
                <a16:creationId xmlns:a16="http://schemas.microsoft.com/office/drawing/2014/main" id="{707E11FB-B4EC-4627-BABD-88C573D36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2320"/>
            <a:ext cx="936104" cy="58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C8E800-E663-4E6E-8A36-D30784EE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836712"/>
            <a:ext cx="8111048" cy="561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09523335-4D90-4B04-816B-9B434C19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713" y="1897201"/>
            <a:ext cx="2376487" cy="4185761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22600" dirty="0">
                <a:solidFill>
                  <a:srgbClr val="F27921"/>
                </a:solidFill>
                <a:latin typeface="Times New Roman" panose="02020603050405020304" pitchFamily="18" charset="0"/>
              </a:rPr>
              <a:t>?</a:t>
            </a:r>
            <a:br>
              <a:rPr lang="hr-HR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</a:br>
            <a:r>
              <a:rPr lang="hr-HR" altLang="sr-Latn-RS" sz="32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ŠTO</a:t>
            </a:r>
            <a:endParaRPr lang="en-GB" altLang="sr-Latn-RS" sz="40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F31231A-708E-4127-B36D-E3718663B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F0EC63D1-0ED4-48FF-B631-7BA83DD73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065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1D7756B2-8BF2-4873-9059-06BB7C2FCDA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8104" y="3028121"/>
            <a:ext cx="3644849" cy="3490329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8F66B2-799A-496C-B741-B19901186BC0}"/>
              </a:ext>
            </a:extLst>
          </p:cNvPr>
          <p:cNvSpPr txBox="1">
            <a:spLocks/>
          </p:cNvSpPr>
          <p:nvPr/>
        </p:nvSpPr>
        <p:spPr>
          <a:xfrm>
            <a:off x="683568" y="4033102"/>
            <a:ext cx="4464496" cy="2348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auto">
              <a:spcAft>
                <a:spcPts val="0"/>
              </a:spcAft>
              <a:buClr>
                <a:srgbClr val="009FE3"/>
              </a:buClr>
              <a:buSzPct val="90000"/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44546A">
                    <a:lumMod val="75000"/>
                  </a:srgbClr>
                </a:solidFill>
              </a:rPr>
              <a:t>Strateški ciljevi</a:t>
            </a: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 – preduvjet su </a:t>
            </a:r>
            <a:br>
              <a:rPr lang="hr-HR" dirty="0">
                <a:solidFill>
                  <a:srgbClr val="44546A">
                    <a:lumMod val="75000"/>
                  </a:srgbClr>
                </a:solidFill>
              </a:rPr>
            </a:b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strategijskog razvoja svake škole i ključni element strateškog plana.</a:t>
            </a:r>
          </a:p>
          <a:p>
            <a:pPr marL="457200" lvl="0" indent="-457200" fontAlgn="auto">
              <a:spcAft>
                <a:spcPts val="0"/>
              </a:spcAft>
              <a:buClr>
                <a:srgbClr val="009FE3"/>
              </a:buClr>
              <a:buSzPct val="90000"/>
              <a:buFont typeface="Wingdings" panose="05000000000000000000" pitchFamily="2" charset="2"/>
              <a:buChar char="q"/>
            </a:pPr>
            <a:r>
              <a:rPr lang="hr-HR" b="1" dirty="0">
                <a:solidFill>
                  <a:srgbClr val="44546A">
                    <a:lumMod val="75000"/>
                  </a:srgbClr>
                </a:solidFill>
              </a:rPr>
              <a:t>Strateški ciljevi</a:t>
            </a: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 – čine sastavni</a:t>
            </a:r>
            <a:br>
              <a:rPr lang="hr-HR" dirty="0">
                <a:solidFill>
                  <a:srgbClr val="44546A">
                    <a:lumMod val="75000"/>
                  </a:srgbClr>
                </a:solidFill>
              </a:rPr>
            </a:b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dio školskog </a:t>
            </a:r>
            <a:r>
              <a:rPr lang="hr-HR" noProof="1">
                <a:solidFill>
                  <a:srgbClr val="44546A">
                    <a:lumMod val="75000"/>
                  </a:srgbClr>
                </a:solidFill>
              </a:rPr>
              <a:t>kurikuluma</a:t>
            </a:r>
            <a:r>
              <a:rPr lang="hr-HR" dirty="0">
                <a:solidFill>
                  <a:srgbClr val="44546A">
                    <a:lumMod val="75000"/>
                  </a:srgbClr>
                </a:solidFill>
              </a:rPr>
              <a:t>.</a:t>
            </a:r>
            <a:endParaRPr kumimoji="0" lang="hr-HR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E3"/>
              </a:buClr>
              <a:buSzPct val="90000"/>
              <a:buFont typeface="Wingdings" panose="05000000000000000000" pitchFamily="2" charset="2"/>
              <a:buChar char="q"/>
              <a:tabLst/>
              <a:defRPr/>
            </a:pP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Kada su dobro definirani, </a:t>
            </a:r>
            <a:b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r-HR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vrijede nekoliko godina.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4A7A0F6-B148-4AFD-8043-1A86A747B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939267"/>
            <a:ext cx="4725094" cy="523220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STRATEŠKI CILJEVI</a:t>
            </a:r>
            <a:endParaRPr lang="en-GB" altLang="sr-Latn-RS" sz="36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F5FD9C-7398-4FE1-B224-B175DC897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61" y="1556767"/>
            <a:ext cx="3123027" cy="216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0892CF98-2281-48FD-BEFA-28FD7A6D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20DC5A8-FF0F-4FF2-8E34-AECB8A8AD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3AC4038-10AD-4943-8075-38794C312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6476" y="4886578"/>
            <a:ext cx="365760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2431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palte_lks">
            <a:extLst>
              <a:ext uri="{FF2B5EF4-FFF2-40B4-BE49-F238E27FC236}">
                <a16:creationId xmlns:a16="http://schemas.microsoft.com/office/drawing/2014/main" id="{C346F3B2-ABA2-47E2-A113-D2F01D84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8025"/>
            <a:ext cx="3001963" cy="591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69539" name="AutoShape 3">
            <a:extLst>
              <a:ext uri="{FF2B5EF4-FFF2-40B4-BE49-F238E27FC236}">
                <a16:creationId xmlns:a16="http://schemas.microsoft.com/office/drawing/2014/main" id="{1027F2D8-638F-4E99-9E0D-DD99C4008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855663"/>
            <a:ext cx="4968875" cy="1368425"/>
          </a:xfrm>
          <a:prstGeom prst="homePlate">
            <a:avLst>
              <a:gd name="adj" fmla="val 100544"/>
            </a:avLst>
          </a:prstGeom>
          <a:solidFill>
            <a:srgbClr val="FF8205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8205"/>
            </a:extrusionClr>
            <a:contourClr>
              <a:srgbClr val="FF8205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altLang="sr-Latn-R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ORGANIZACIJSKI</a:t>
            </a:r>
            <a:br>
              <a:rPr lang="hr-HR" altLang="sr-Latn-R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1400" b="1" dirty="0">
                <a:solidFill>
                  <a:schemeClr val="bg1"/>
                </a:solidFill>
              </a:rPr>
              <a:t>1. </a:t>
            </a:r>
            <a:br>
              <a:rPr lang="hr-HR" altLang="sr-Latn-RS" sz="1400" b="1" dirty="0">
                <a:solidFill>
                  <a:schemeClr val="bg1"/>
                </a:solidFill>
              </a:rPr>
            </a:br>
            <a:r>
              <a:rPr lang="hr-HR" altLang="sr-Latn-RS" sz="1400" b="1" dirty="0">
                <a:solidFill>
                  <a:schemeClr val="bg1"/>
                </a:solidFill>
              </a:rPr>
              <a:t>2.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altLang="sr-Latn-RS" sz="1400" b="1" dirty="0">
                <a:solidFill>
                  <a:schemeClr val="bg1"/>
                </a:solidFill>
              </a:rPr>
              <a:t>3.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altLang="sr-Latn-RS" sz="1400" b="1" dirty="0">
                <a:solidFill>
                  <a:schemeClr val="bg1"/>
                </a:solidFill>
              </a:rPr>
              <a:t>=  STRATEGIJA RAZVOJA 2018. – 2028. </a:t>
            </a:r>
            <a:endParaRPr lang="hr-HR" altLang="sr-Latn-RS" sz="1400" dirty="0">
              <a:solidFill>
                <a:schemeClr val="bg1"/>
              </a:solidFill>
            </a:endParaRPr>
          </a:p>
        </p:txBody>
      </p:sp>
      <p:sp>
        <p:nvSpPr>
          <p:cNvPr id="2369540" name="AutoShape 4">
            <a:extLst>
              <a:ext uri="{FF2B5EF4-FFF2-40B4-BE49-F238E27FC236}">
                <a16:creationId xmlns:a16="http://schemas.microsoft.com/office/drawing/2014/main" id="{7CECD0A1-3D66-4279-B7C4-230A75BC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9863" y="4105275"/>
            <a:ext cx="4624387" cy="1363663"/>
          </a:xfrm>
          <a:prstGeom prst="homePlate">
            <a:avLst>
              <a:gd name="adj" fmla="val 88453"/>
            </a:avLst>
          </a:prstGeom>
          <a:solidFill>
            <a:srgbClr val="6699FF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  <a:contourClr>
              <a:srgbClr val="66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hr-HR" altLang="sr-Latn-R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PROJEKTNI</a:t>
            </a:r>
            <a:br>
              <a:rPr lang="hr-HR" altLang="sr-Latn-R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1400" b="1" dirty="0">
                <a:solidFill>
                  <a:schemeClr val="bg1"/>
                </a:solidFill>
              </a:rPr>
              <a:t>1. </a:t>
            </a:r>
            <a:br>
              <a:rPr lang="hr-HR" altLang="sr-Latn-RS" sz="1400" b="1" dirty="0">
                <a:solidFill>
                  <a:schemeClr val="bg1"/>
                </a:solidFill>
              </a:rPr>
            </a:br>
            <a:r>
              <a:rPr lang="hr-HR" altLang="sr-Latn-RS" sz="1400" b="1" dirty="0">
                <a:solidFill>
                  <a:schemeClr val="bg1"/>
                </a:solidFill>
              </a:rPr>
              <a:t>2. </a:t>
            </a:r>
            <a:br>
              <a:rPr lang="hr-HR" altLang="sr-Latn-RS" sz="1400" b="1" dirty="0">
                <a:solidFill>
                  <a:schemeClr val="bg1"/>
                </a:solidFill>
              </a:rPr>
            </a:br>
            <a:r>
              <a:rPr lang="hr-HR" altLang="sr-Latn-RS" sz="1400" b="1" dirty="0">
                <a:solidFill>
                  <a:schemeClr val="bg1"/>
                </a:solidFill>
              </a:rPr>
              <a:t>3. </a:t>
            </a:r>
            <a:endParaRPr lang="hr-HR" altLang="sr-Latn-RS" sz="1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hr-HR" altLang="sr-Latn-RS" sz="1400" b="1" dirty="0">
                <a:solidFill>
                  <a:schemeClr val="bg1"/>
                </a:solidFill>
              </a:rPr>
              <a:t>=  STRATEŠKI PROGRAM PROJEKATA </a:t>
            </a:r>
            <a:endParaRPr lang="hr-HR" altLang="sr-Latn-RS" sz="1400" dirty="0">
              <a:solidFill>
                <a:schemeClr val="bg1"/>
              </a:solidFill>
            </a:endParaRPr>
          </a:p>
        </p:txBody>
      </p:sp>
      <p:sp>
        <p:nvSpPr>
          <p:cNvPr id="2369541" name="AutoShape 5">
            <a:extLst>
              <a:ext uri="{FF2B5EF4-FFF2-40B4-BE49-F238E27FC236}">
                <a16:creationId xmlns:a16="http://schemas.microsoft.com/office/drawing/2014/main" id="{3EFA7997-689C-431A-AC64-7B93C3630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5900" y="2444750"/>
            <a:ext cx="4752975" cy="1435100"/>
          </a:xfrm>
          <a:prstGeom prst="homePlate">
            <a:avLst>
              <a:gd name="adj" fmla="val 91707"/>
            </a:avLst>
          </a:prstGeom>
          <a:solidFill>
            <a:srgbClr val="333399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3399"/>
            </a:extrusionClr>
            <a:contourClr>
              <a:srgbClr val="3333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altLang="sr-Latn-R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NASTAVNI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altLang="sr-Latn-RS" sz="1400" b="1" dirty="0">
                <a:solidFill>
                  <a:schemeClr val="bg1"/>
                </a:solidFill>
              </a:rPr>
              <a:t>1.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hr-HR" altLang="sr-Latn-RS" sz="1400" b="1" dirty="0">
                <a:solidFill>
                  <a:schemeClr val="bg1"/>
                </a:solidFill>
              </a:rPr>
              <a:t>2. </a:t>
            </a:r>
            <a:br>
              <a:rPr lang="hr-HR" altLang="sr-Latn-RS" sz="1400" b="1" dirty="0">
                <a:solidFill>
                  <a:srgbClr val="000066"/>
                </a:solidFill>
              </a:rPr>
            </a:br>
            <a:r>
              <a:rPr lang="hr-HR" altLang="sr-Latn-RS" sz="1400" b="1" dirty="0">
                <a:solidFill>
                  <a:schemeClr val="bg1"/>
                </a:solidFill>
              </a:rPr>
              <a:t>3. </a:t>
            </a:r>
            <a:endParaRPr lang="hr-HR" altLang="sr-Latn-RS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400"/>
              </a:spcBef>
              <a:defRPr/>
            </a:pPr>
            <a:r>
              <a:rPr lang="hr-HR" altLang="sr-Latn-RS" sz="1400" b="1" dirty="0">
                <a:solidFill>
                  <a:schemeClr val="bg1"/>
                </a:solidFill>
              </a:rPr>
              <a:t>=  STRATEŠKI PROGRAM NASTAVE</a:t>
            </a:r>
            <a:endParaRPr lang="hr-HR" altLang="sr-Latn-RS" sz="700" dirty="0">
              <a:solidFill>
                <a:srgbClr val="000066"/>
              </a:solidFill>
            </a:endParaRPr>
          </a:p>
        </p:txBody>
      </p:sp>
      <p:sp>
        <p:nvSpPr>
          <p:cNvPr id="2369543" name="AutoShape 7">
            <a:extLst>
              <a:ext uri="{FF2B5EF4-FFF2-40B4-BE49-F238E27FC236}">
                <a16:creationId xmlns:a16="http://schemas.microsoft.com/office/drawing/2014/main" id="{D3C69440-FFFC-4B3E-AADB-C72F0B3C1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5708650"/>
            <a:ext cx="7324725" cy="744538"/>
          </a:xfrm>
          <a:prstGeom prst="homePlate">
            <a:avLst>
              <a:gd name="adj" fmla="val 123729"/>
            </a:avLst>
          </a:prstGeom>
          <a:solidFill>
            <a:srgbClr val="FF8205"/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8205"/>
            </a:extrusionClr>
            <a:contourClr>
              <a:srgbClr val="FF8205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30000"/>
              </a:spcBef>
              <a:defRPr/>
            </a:pPr>
            <a:r>
              <a:rPr lang="hr-HR" altLang="sr-Latn-R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INFRASTRUKTURA</a:t>
            </a:r>
            <a:br>
              <a:rPr lang="hr-HR" altLang="sr-Latn-RS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hr-HR" altLang="sr-Latn-RS" sz="1300" b="1" dirty="0">
                <a:solidFill>
                  <a:schemeClr val="bg1"/>
                </a:solidFill>
              </a:rPr>
              <a:t>PROSTORNA, INFORMATIČKA, INFORMACIJSKA, INOVACIJSKA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CD36563-27C7-4A8E-AFB0-18267E12DD9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2046287" y="3492500"/>
            <a:ext cx="5905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75000"/>
              </a:spcBef>
              <a:buClr>
                <a:srgbClr val="F48B00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b="1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600" b="1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 b="1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Char char="-"/>
            </a:pPr>
            <a:r>
              <a:rPr lang="hr-HR" altLang="sr-Latn-RS" sz="1400">
                <a:solidFill>
                  <a:srgbClr val="5F5F5F"/>
                </a:solidFill>
              </a:rPr>
              <a:t> inovativno i konkurentno obrazovanje za digitalni svijet rada -</a:t>
            </a:r>
            <a:endParaRPr lang="hr-HR" altLang="sr-Latn-RS" sz="1400" noProof="1">
              <a:solidFill>
                <a:srgbClr val="5F5F5F"/>
              </a:solidFill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5A54D64C-7652-4B34-8742-A581B583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 GRUPIRANJA STRATEŠKIH CILJEVA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BF73AC1F-77D9-4186-9525-1E69C9CCD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675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6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6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6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6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9539" grpId="0" animBg="1" autoUpdateAnimBg="0"/>
      <p:bldP spid="2369540" grpId="0" animBg="1" autoUpdateAnimBg="0"/>
      <p:bldP spid="2369541" grpId="0" animBg="1" autoUpdateAnimBg="0"/>
      <p:bldP spid="2369543" grpId="0" animBg="1" autoUpdateAnimBg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3">
            <a:extLst>
              <a:ext uri="{FF2B5EF4-FFF2-40B4-BE49-F238E27FC236}">
                <a16:creationId xmlns:a16="http://schemas.microsoft.com/office/drawing/2014/main" id="{707E11FB-B4EC-4627-BABD-88C573D36D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42320"/>
            <a:ext cx="936104" cy="581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BC8E800-E663-4E6E-8A36-D30784EE6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836712"/>
            <a:ext cx="8111048" cy="561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09523335-4D90-4B04-816B-9B434C19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713" y="1897201"/>
            <a:ext cx="2376487" cy="4185761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altLang="sr-Latn-RS" sz="22600" dirty="0">
                <a:solidFill>
                  <a:srgbClr val="F27921"/>
                </a:solidFill>
                <a:latin typeface="Times New Roman" panose="02020603050405020304" pitchFamily="18" charset="0"/>
              </a:rPr>
              <a:t>?</a:t>
            </a:r>
            <a:br>
              <a:rPr lang="hr-HR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</a:br>
            <a:r>
              <a:rPr lang="hr-HR" altLang="sr-Latn-RS" sz="32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KADA</a:t>
            </a:r>
            <a:endParaRPr lang="en-GB" altLang="sr-Latn-RS" sz="40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985BFA4-1211-4108-A0E6-5C6656565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D31DE8C2-74CF-464B-A3CE-C71844EB3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3135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>
            <a:extLst>
              <a:ext uri="{FF2B5EF4-FFF2-40B4-BE49-F238E27FC236}">
                <a16:creationId xmlns:a16="http://schemas.microsoft.com/office/drawing/2014/main" id="{3099B478-F4F1-4335-A5A3-CB5EB2D9794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397">
            <a:off x="107504" y="855256"/>
            <a:ext cx="3807462" cy="2141696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112500"/>
          </a:effectLst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568C9F95-52BB-4900-A8BB-3F88F9BC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492896"/>
            <a:ext cx="5976664" cy="310854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8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j-lt"/>
              </a:rPr>
              <a:t>Utvrđuje </a:t>
            </a:r>
            <a:br>
              <a:rPr kumimoji="0" lang="hr-HR" altLang="sr-Latn-RS" sz="28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hr-HR" altLang="sr-Latn-R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+mj-lt"/>
              </a:rPr>
              <a:t>dugoročni i kratkoročni plan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altLang="sr-Latn-RS" sz="2800" kern="0" dirty="0">
                <a:solidFill>
                  <a:schemeClr val="accent5">
                    <a:lumMod val="25000"/>
                  </a:schemeClr>
                </a:solidFill>
              </a:rPr>
              <a:t>i </a:t>
            </a:r>
            <a:r>
              <a:rPr kumimoji="0" lang="hr-HR" altLang="sr-Latn-R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</a:rPr>
              <a:t>program škole </a:t>
            </a:r>
            <a:r>
              <a:rPr kumimoji="0" lang="hr-HR" altLang="sr-Latn-RS" sz="28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s </a:t>
            </a:r>
            <a:r>
              <a:rPr kumimoji="0" lang="hr-HR" altLang="sr-Latn-RS" sz="2800" i="0" u="none" strike="noStrike" kern="0" cap="none" spc="0" normalizeH="0" baseline="0" noProof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izvannastvnim</a:t>
            </a:r>
            <a:r>
              <a:rPr kumimoji="0" lang="hr-HR" altLang="sr-Latn-RS" sz="28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 </a:t>
            </a:r>
            <a:br>
              <a:rPr kumimoji="0" lang="hr-HR" altLang="sr-Latn-RS" sz="28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</a:br>
            <a:r>
              <a:rPr kumimoji="0" lang="hr-HR" altLang="sr-Latn-RS" sz="28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i izvanškolskim aktivnostima</a:t>
            </a:r>
            <a:r>
              <a:rPr kumimoji="0" lang="hr-HR" altLang="sr-Latn-RS" sz="240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</a:rPr>
              <a:t>, a</a:t>
            </a:r>
            <a:endParaRPr lang="hr-HR" altLang="sr-Latn-RS" sz="2800" kern="0" dirty="0">
              <a:solidFill>
                <a:schemeClr val="accent5">
                  <a:lumMod val="25000"/>
                </a:schemeClr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donosi se na temelju </a:t>
            </a:r>
            <a:br>
              <a:rPr kumimoji="0" lang="hr-HR" alt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hr-HR" alt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nacionalnog </a:t>
            </a:r>
            <a:r>
              <a:rPr kumimoji="0" lang="hr-HR" altLang="sr-Latn-RS" sz="2800" b="0" i="0" u="none" strike="noStrike" kern="0" cap="none" spc="0" normalizeH="0" baseline="0" noProof="1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kurikula</a:t>
            </a:r>
            <a:r>
              <a:rPr kumimoji="0" lang="hr-HR" alt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br>
              <a:rPr kumimoji="0" lang="hr-HR" alt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hr-HR" altLang="sr-Latn-R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i nastavnog plana i programa.</a:t>
            </a: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754D898D-7639-4DFA-BFEE-CC3FAB247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955" y="3365701"/>
            <a:ext cx="4572000" cy="0"/>
          </a:xfrm>
          <a:prstGeom prst="line">
            <a:avLst/>
          </a:prstGeom>
          <a:ln w="25400" cmpd="sng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D9E4E30-046B-48D0-B7DD-F8F07AFB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id="{5C83F101-875F-4662-A536-1B69B6AC8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30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">
            <a:extLst>
              <a:ext uri="{FF2B5EF4-FFF2-40B4-BE49-F238E27FC236}">
                <a16:creationId xmlns:a16="http://schemas.microsoft.com/office/drawing/2014/main" id="{A7C1D890-69BA-485A-A174-D1369CE5C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654050"/>
            <a:ext cx="381000" cy="4876800"/>
          </a:xfrm>
          <a:prstGeom prst="rect">
            <a:avLst/>
          </a:prstGeom>
          <a:solidFill>
            <a:srgbClr val="8AA2C2"/>
          </a:solidFill>
          <a:ln>
            <a:solidFill>
              <a:srgbClr val="8AA2C2"/>
            </a:solidFill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>
              <a:solidFill>
                <a:sysClr val="windowText" lastClr="000000"/>
              </a:solidFill>
            </a:endParaRPr>
          </a:p>
        </p:txBody>
      </p:sp>
      <p:sp>
        <p:nvSpPr>
          <p:cNvPr id="97" name="Rectangle 19">
            <a:extLst>
              <a:ext uri="{FF2B5EF4-FFF2-40B4-BE49-F238E27FC236}">
                <a16:creationId xmlns:a16="http://schemas.microsoft.com/office/drawing/2014/main" id="{AA0689DE-0814-4E4D-AADF-2431BD2FA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8688" y="652463"/>
            <a:ext cx="381000" cy="4876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21FCACB5-BDB9-44FD-869F-40DB0C866A6E}"/>
              </a:ext>
            </a:extLst>
          </p:cNvPr>
          <p:cNvGrpSpPr>
            <a:grpSpLocks/>
          </p:cNvGrpSpPr>
          <p:nvPr/>
        </p:nvGrpSpPr>
        <p:grpSpPr bwMode="auto">
          <a:xfrm>
            <a:off x="1409700" y="644525"/>
            <a:ext cx="1725613" cy="4876800"/>
            <a:chOff x="1409700" y="644525"/>
            <a:chExt cx="1725613" cy="4876800"/>
          </a:xfrm>
        </p:grpSpPr>
        <p:sp>
          <p:nvSpPr>
            <p:cNvPr id="54" name="Rectangle 5">
              <a:extLst>
                <a:ext uri="{FF2B5EF4-FFF2-40B4-BE49-F238E27FC236}">
                  <a16:creationId xmlns:a16="http://schemas.microsoft.com/office/drawing/2014/main" id="{0901F791-BF73-453F-9991-CB8049D8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700" y="644525"/>
              <a:ext cx="381000" cy="4876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6">
              <a:extLst>
                <a:ext uri="{FF2B5EF4-FFF2-40B4-BE49-F238E27FC236}">
                  <a16:creationId xmlns:a16="http://schemas.microsoft.com/office/drawing/2014/main" id="{64B83070-2A70-4F53-AA03-591B7F8FC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375" y="644525"/>
              <a:ext cx="381000" cy="4876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7">
              <a:extLst>
                <a:ext uri="{FF2B5EF4-FFF2-40B4-BE49-F238E27FC236}">
                  <a16:creationId xmlns:a16="http://schemas.microsoft.com/office/drawing/2014/main" id="{BE991E85-195A-4D37-AA1F-12360608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5050" y="644525"/>
              <a:ext cx="381000" cy="4876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8">
              <a:extLst>
                <a:ext uri="{FF2B5EF4-FFF2-40B4-BE49-F238E27FC236}">
                  <a16:creationId xmlns:a16="http://schemas.microsoft.com/office/drawing/2014/main" id="{98A7685F-62A8-4944-803E-BA468173C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313" y="644525"/>
              <a:ext cx="381000" cy="4876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3D42106F-47A3-4797-9300-4C7A477A21A9}"/>
              </a:ext>
            </a:extLst>
          </p:cNvPr>
          <p:cNvGrpSpPr>
            <a:grpSpLocks/>
          </p:cNvGrpSpPr>
          <p:nvPr/>
        </p:nvGrpSpPr>
        <p:grpSpPr bwMode="auto">
          <a:xfrm>
            <a:off x="3201988" y="644525"/>
            <a:ext cx="828675" cy="4876800"/>
            <a:chOff x="3201988" y="644525"/>
            <a:chExt cx="828675" cy="4876800"/>
          </a:xfrm>
        </p:grpSpPr>
        <p:sp>
          <p:nvSpPr>
            <p:cNvPr id="52" name="Rectangle 3">
              <a:extLst>
                <a:ext uri="{FF2B5EF4-FFF2-40B4-BE49-F238E27FC236}">
                  <a16:creationId xmlns:a16="http://schemas.microsoft.com/office/drawing/2014/main" id="{22C918A8-518B-43FA-8CDA-5CE5CE835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663" y="644525"/>
              <a:ext cx="381000" cy="4876800"/>
            </a:xfrm>
            <a:prstGeom prst="rect">
              <a:avLst/>
            </a:prstGeom>
            <a:solidFill>
              <a:srgbClr val="8AA2C2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9">
              <a:extLst>
                <a:ext uri="{FF2B5EF4-FFF2-40B4-BE49-F238E27FC236}">
                  <a16:creationId xmlns:a16="http://schemas.microsoft.com/office/drawing/2014/main" id="{62637462-DD76-4E8E-8C14-4E8C8FBD1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988" y="644525"/>
              <a:ext cx="381000" cy="4876800"/>
            </a:xfrm>
            <a:prstGeom prst="rect">
              <a:avLst/>
            </a:prstGeom>
            <a:solidFill>
              <a:srgbClr val="8AA2C2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8BC1AB13-D568-4D6F-A8A8-A331082690B7}"/>
              </a:ext>
            </a:extLst>
          </p:cNvPr>
          <p:cNvGrpSpPr>
            <a:grpSpLocks/>
          </p:cNvGrpSpPr>
          <p:nvPr/>
        </p:nvGrpSpPr>
        <p:grpSpPr bwMode="auto">
          <a:xfrm>
            <a:off x="4097338" y="644525"/>
            <a:ext cx="830262" cy="4876800"/>
            <a:chOff x="4097338" y="644525"/>
            <a:chExt cx="830262" cy="4876800"/>
          </a:xfrm>
        </p:grpSpPr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18D87F3C-0FE1-4630-B1DC-F2435CF6B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38" y="644525"/>
              <a:ext cx="381000" cy="4876800"/>
            </a:xfrm>
            <a:prstGeom prst="rect">
              <a:avLst/>
            </a:prstGeom>
            <a:solidFill>
              <a:srgbClr val="B6C5D9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id="{5302EA6B-043B-4407-8F27-3D25ECD05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644525"/>
              <a:ext cx="381000" cy="4876800"/>
            </a:xfrm>
            <a:prstGeom prst="rect">
              <a:avLst/>
            </a:prstGeom>
            <a:solidFill>
              <a:srgbClr val="B6C5D9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5CD9B1B4-6BA4-4F39-A95C-8E81172E5084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644525"/>
            <a:ext cx="1724025" cy="4876800"/>
            <a:chOff x="4994275" y="644525"/>
            <a:chExt cx="1724025" cy="4876800"/>
          </a:xfrm>
        </p:grpSpPr>
        <p:sp>
          <p:nvSpPr>
            <p:cNvPr id="61" name="Rectangle 12">
              <a:extLst>
                <a:ext uri="{FF2B5EF4-FFF2-40B4-BE49-F238E27FC236}">
                  <a16:creationId xmlns:a16="http://schemas.microsoft.com/office/drawing/2014/main" id="{512D8092-0175-4573-B577-DCA2FAD0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5" y="644525"/>
              <a:ext cx="381000" cy="4876800"/>
            </a:xfrm>
            <a:prstGeom prst="rect">
              <a:avLst/>
            </a:prstGeom>
            <a:solidFill>
              <a:srgbClr val="8AA2C2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13">
              <a:extLst>
                <a:ext uri="{FF2B5EF4-FFF2-40B4-BE49-F238E27FC236}">
                  <a16:creationId xmlns:a16="http://schemas.microsoft.com/office/drawing/2014/main" id="{8D24B0A5-BCB6-4388-BB09-AE10B0ADF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1950" y="644525"/>
              <a:ext cx="381000" cy="4876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14">
              <a:extLst>
                <a:ext uri="{FF2B5EF4-FFF2-40B4-BE49-F238E27FC236}">
                  <a16:creationId xmlns:a16="http://schemas.microsoft.com/office/drawing/2014/main" id="{B718CC9A-1FC3-4555-A897-6E0397524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9625" y="644525"/>
              <a:ext cx="381000" cy="4876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377BEACD-44AD-46D6-90E3-896A15ED2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300" y="644525"/>
              <a:ext cx="381000" cy="4876800"/>
            </a:xfrm>
            <a:prstGeom prst="rect">
              <a:avLst/>
            </a:prstGeom>
            <a:solidFill>
              <a:srgbClr val="6699FF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05AE573B-5D53-4236-9A71-1F94F58770B2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652463"/>
            <a:ext cx="812800" cy="4876800"/>
            <a:chOff x="6764338" y="652463"/>
            <a:chExt cx="812800" cy="4876800"/>
          </a:xfrm>
        </p:grpSpPr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3E94BF96-95F0-48DB-9311-2CA19413C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4338" y="652463"/>
              <a:ext cx="381000" cy="4876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17">
              <a:extLst>
                <a:ext uri="{FF2B5EF4-FFF2-40B4-BE49-F238E27FC236}">
                  <a16:creationId xmlns:a16="http://schemas.microsoft.com/office/drawing/2014/main" id="{6268DED7-C78F-4300-A629-F9736D64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138" y="652463"/>
              <a:ext cx="381000" cy="4876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128631B6-24CE-4791-A4E3-35C9F07BEE57}"/>
              </a:ext>
            </a:extLst>
          </p:cNvPr>
          <p:cNvGrpSpPr>
            <a:grpSpLocks/>
          </p:cNvGrpSpPr>
          <p:nvPr/>
        </p:nvGrpSpPr>
        <p:grpSpPr bwMode="auto">
          <a:xfrm>
            <a:off x="7650163" y="652463"/>
            <a:ext cx="828675" cy="4876800"/>
            <a:chOff x="7650163" y="652463"/>
            <a:chExt cx="828675" cy="4876800"/>
          </a:xfrm>
        </p:grpSpPr>
        <p:sp>
          <p:nvSpPr>
            <p:cNvPr id="67" name="Rectangle 18">
              <a:extLst>
                <a:ext uri="{FF2B5EF4-FFF2-40B4-BE49-F238E27FC236}">
                  <a16:creationId xmlns:a16="http://schemas.microsoft.com/office/drawing/2014/main" id="{88795143-15F1-416B-8C1D-F2AF6890F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0163" y="652463"/>
              <a:ext cx="381000" cy="4876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19">
              <a:extLst>
                <a:ext uri="{FF2B5EF4-FFF2-40B4-BE49-F238E27FC236}">
                  <a16:creationId xmlns:a16="http://schemas.microsoft.com/office/drawing/2014/main" id="{3274E9EF-9F8C-4A85-9F4D-3FD4F1C9A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838" y="652463"/>
              <a:ext cx="381000" cy="4876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0" name="Text Box 21">
            <a:extLst>
              <a:ext uri="{FF2B5EF4-FFF2-40B4-BE49-F238E27FC236}">
                <a16:creationId xmlns:a16="http://schemas.microsoft.com/office/drawing/2014/main" id="{FE4CCDED-73BE-49A4-BBBF-4EFEA969E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3" y="5511800"/>
            <a:ext cx="88614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1800" b="1" u="sng" kern="0" dirty="0">
                <a:solidFill>
                  <a:srgbClr val="4C6A91"/>
                </a:solidFill>
              </a:rPr>
              <a:t>10</a:t>
            </a:r>
            <a:r>
              <a:rPr lang="hr-HR" altLang="sr-Latn-RS" sz="1800" b="1" kern="0" dirty="0">
                <a:solidFill>
                  <a:srgbClr val="4C6A91"/>
                </a:solidFill>
              </a:rPr>
              <a:t>   </a:t>
            </a:r>
            <a:r>
              <a:rPr lang="hr-HR" altLang="sr-Latn-RS" sz="1800" b="1" kern="0" dirty="0">
                <a:solidFill>
                  <a:schemeClr val="accent5">
                    <a:lumMod val="25000"/>
                  </a:schemeClr>
                </a:solidFill>
              </a:rPr>
              <a:t>11</a:t>
            </a:r>
            <a:r>
              <a:rPr lang="de-AT" altLang="sr-Latn-RS" sz="1800" b="1" kern="0" dirty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hr-HR" altLang="sr-Latn-RS" sz="1800" b="1" kern="0" dirty="0">
                <a:solidFill>
                  <a:schemeClr val="accent5">
                    <a:lumMod val="25000"/>
                  </a:schemeClr>
                </a:solidFill>
              </a:rPr>
              <a:t> 12</a:t>
            </a:r>
            <a:r>
              <a:rPr lang="de-AT" altLang="sr-Latn-RS" sz="1800" b="1" kern="0" dirty="0">
                <a:solidFill>
                  <a:schemeClr val="accent5">
                    <a:lumMod val="25000"/>
                  </a:schemeClr>
                </a:solidFill>
              </a:rPr>
              <a:t>   </a:t>
            </a:r>
            <a:r>
              <a:rPr lang="hr-HR" altLang="sr-Latn-RS" sz="1800" b="1" kern="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de-AT" altLang="sr-Latn-RS" sz="1800" b="1" kern="0" dirty="0">
                <a:solidFill>
                  <a:srgbClr val="003366"/>
                </a:solidFill>
              </a:rPr>
              <a:t>1    2     3     4     5     </a:t>
            </a:r>
            <a:r>
              <a:rPr lang="de-AT" altLang="sr-Latn-RS" sz="1800" b="1" kern="0" dirty="0">
                <a:solidFill>
                  <a:schemeClr val="accent5">
                    <a:lumMod val="25000"/>
                  </a:schemeClr>
                </a:solidFill>
              </a:rPr>
              <a:t>6</a:t>
            </a:r>
            <a:r>
              <a:rPr lang="de-AT" altLang="sr-Latn-RS" sz="1800" b="1" kern="0" dirty="0">
                <a:solidFill>
                  <a:srgbClr val="003366"/>
                </a:solidFill>
              </a:rPr>
              <a:t>    </a:t>
            </a:r>
            <a:r>
              <a:rPr lang="hr-HR" altLang="sr-Latn-RS" sz="1800" b="1" kern="0" dirty="0">
                <a:solidFill>
                  <a:srgbClr val="003366"/>
                </a:solidFill>
              </a:rPr>
              <a:t> </a:t>
            </a:r>
            <a:r>
              <a:rPr lang="de-AT" altLang="sr-Latn-RS" sz="1800" b="1" kern="0" dirty="0">
                <a:solidFill>
                  <a:srgbClr val="003366"/>
                </a:solidFill>
              </a:rPr>
              <a:t>7     8    </a:t>
            </a:r>
            <a:r>
              <a:rPr lang="hr-HR" altLang="sr-Latn-RS" sz="1800" b="1" kern="0" dirty="0">
                <a:solidFill>
                  <a:srgbClr val="003366"/>
                </a:solidFill>
              </a:rPr>
              <a:t>  </a:t>
            </a:r>
            <a:r>
              <a:rPr lang="de-AT" altLang="sr-Latn-RS" sz="1800" b="1" kern="0" dirty="0">
                <a:solidFill>
                  <a:srgbClr val="003366"/>
                </a:solidFill>
              </a:rPr>
              <a:t>9    10    11   12     </a:t>
            </a:r>
            <a:endParaRPr lang="en-US" altLang="sr-Latn-RS" sz="1800" b="1" kern="0" dirty="0">
              <a:solidFill>
                <a:srgbClr val="003366"/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84F911A-7D57-40E3-8BF9-619431C0265F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644525"/>
            <a:ext cx="828675" cy="4887913"/>
            <a:chOff x="514350" y="644525"/>
            <a:chExt cx="828675" cy="4887799"/>
          </a:xfrm>
        </p:grpSpPr>
        <p:sp>
          <p:nvSpPr>
            <p:cNvPr id="53" name="Rectangle 4">
              <a:extLst>
                <a:ext uri="{FF2B5EF4-FFF2-40B4-BE49-F238E27FC236}">
                  <a16:creationId xmlns:a16="http://schemas.microsoft.com/office/drawing/2014/main" id="{D7BA38E7-DF5C-4CD8-A378-31097570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50" y="655638"/>
              <a:ext cx="381000" cy="4876686"/>
            </a:xfrm>
            <a:prstGeom prst="rect">
              <a:avLst/>
            </a:prstGeom>
            <a:solidFill>
              <a:srgbClr val="4C6A91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22">
              <a:extLst>
                <a:ext uri="{FF2B5EF4-FFF2-40B4-BE49-F238E27FC236}">
                  <a16:creationId xmlns:a16="http://schemas.microsoft.com/office/drawing/2014/main" id="{74A8A100-BFFE-4ADA-8B37-991D878BE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025" y="644525"/>
              <a:ext cx="381000" cy="4876686"/>
            </a:xfrm>
            <a:prstGeom prst="rect">
              <a:avLst/>
            </a:prstGeom>
            <a:solidFill>
              <a:srgbClr val="4C6A91"/>
            </a:solidFill>
            <a:ln>
              <a:noFill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2" name="Rectangle 23">
            <a:extLst>
              <a:ext uri="{FF2B5EF4-FFF2-40B4-BE49-F238E27FC236}">
                <a16:creationId xmlns:a16="http://schemas.microsoft.com/office/drawing/2014/main" id="{25B79E3A-8DC9-40F2-B19E-A3CB2D6F9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" y="5864225"/>
            <a:ext cx="1260475" cy="371475"/>
          </a:xfrm>
          <a:prstGeom prst="rect">
            <a:avLst/>
          </a:prstGeom>
          <a:solidFill>
            <a:srgbClr val="4C6A91"/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sr-Latn-RS" sz="1800" b="1" kern="0" dirty="0">
                <a:solidFill>
                  <a:srgbClr val="FFFFFF"/>
                </a:solidFill>
              </a:rPr>
              <a:t>20</a:t>
            </a:r>
            <a:r>
              <a:rPr lang="hr-HR" altLang="sr-Latn-RS" sz="1800" b="1" kern="0" dirty="0">
                <a:solidFill>
                  <a:srgbClr val="FFFFFF"/>
                </a:solidFill>
              </a:rPr>
              <a:t>18.</a:t>
            </a:r>
            <a:endParaRPr lang="en-US" altLang="sr-Latn-RS" sz="1800" b="1" kern="0" dirty="0">
              <a:solidFill>
                <a:srgbClr val="FFFFFF"/>
              </a:solidFill>
            </a:endParaRPr>
          </a:p>
        </p:txBody>
      </p:sp>
      <p:sp>
        <p:nvSpPr>
          <p:cNvPr id="73" name="Rectangle 24">
            <a:extLst>
              <a:ext uri="{FF2B5EF4-FFF2-40B4-BE49-F238E27FC236}">
                <a16:creationId xmlns:a16="http://schemas.microsoft.com/office/drawing/2014/main" id="{E370368B-BBED-4A1B-AEF5-2FFE08343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5891213"/>
            <a:ext cx="5334000" cy="371475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sr-Latn-RS" sz="1800" b="1" kern="0" dirty="0">
                <a:solidFill>
                  <a:srgbClr val="FFFFFF"/>
                </a:solidFill>
              </a:rPr>
              <a:t>20</a:t>
            </a:r>
            <a:r>
              <a:rPr lang="hr-HR" altLang="sr-Latn-RS" sz="1800" b="1" kern="0" dirty="0">
                <a:solidFill>
                  <a:srgbClr val="FFFFFF"/>
                </a:solidFill>
              </a:rPr>
              <a:t>19.</a:t>
            </a:r>
            <a:endParaRPr lang="en-US" altLang="sr-Latn-RS" sz="1800" b="1" kern="0" dirty="0">
              <a:solidFill>
                <a:srgbClr val="FFFFFF"/>
              </a:solidFill>
            </a:endParaRPr>
          </a:p>
        </p:txBody>
      </p:sp>
      <p:grpSp>
        <p:nvGrpSpPr>
          <p:cNvPr id="75" name="Group 30">
            <a:extLst>
              <a:ext uri="{FF2B5EF4-FFF2-40B4-BE49-F238E27FC236}">
                <a16:creationId xmlns:a16="http://schemas.microsoft.com/office/drawing/2014/main" id="{A6203501-0F76-46D9-85CA-B3063BDF76D5}"/>
              </a:ext>
            </a:extLst>
          </p:cNvPr>
          <p:cNvGrpSpPr>
            <a:grpSpLocks/>
          </p:cNvGrpSpPr>
          <p:nvPr/>
        </p:nvGrpSpPr>
        <p:grpSpPr bwMode="auto">
          <a:xfrm>
            <a:off x="46038" y="765175"/>
            <a:ext cx="1773237" cy="1300163"/>
            <a:chOff x="273" y="810"/>
            <a:chExt cx="849" cy="961"/>
          </a:xfrm>
        </p:grpSpPr>
        <p:sp>
          <p:nvSpPr>
            <p:cNvPr id="76" name="Rectangle 31">
              <a:extLst>
                <a:ext uri="{FF2B5EF4-FFF2-40B4-BE49-F238E27FC236}">
                  <a16:creationId xmlns:a16="http://schemas.microsoft.com/office/drawing/2014/main" id="{19D454A1-7098-47B2-9C0E-4784F318B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" y="1572"/>
              <a:ext cx="152" cy="1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AutoShape 32">
              <a:extLst>
                <a:ext uri="{FF2B5EF4-FFF2-40B4-BE49-F238E27FC236}">
                  <a16:creationId xmlns:a16="http://schemas.microsoft.com/office/drawing/2014/main" id="{4531209B-0FA7-4ED1-85FF-775F686C9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" y="810"/>
              <a:ext cx="824" cy="611"/>
            </a:xfrm>
            <a:prstGeom prst="wedgeRectCallout">
              <a:avLst>
                <a:gd name="adj1" fmla="val -44713"/>
                <a:gd name="adj2" fmla="val 70046"/>
              </a:avLst>
            </a:prstGeom>
            <a:solidFill>
              <a:srgbClr val="FFCC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altLang="sr-Latn-RS" sz="1800" b="1" kern="0">
                <a:solidFill>
                  <a:srgbClr val="000000"/>
                </a:solidFill>
              </a:endParaRP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D77511F5-1C7C-45BE-932F-6444F0167F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" y="907"/>
              <a:ext cx="827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altLang="sr-Latn-RS" sz="900" b="1" kern="0" dirty="0">
                  <a:solidFill>
                    <a:schemeClr val="accent5">
                      <a:lumMod val="25000"/>
                    </a:schemeClr>
                  </a:solidFill>
                </a:rPr>
                <a:t>PRIMOPREDAJA,</a:t>
              </a:r>
              <a:br>
                <a:rPr lang="hr-HR" altLang="sr-Latn-RS" sz="1050" b="1" kern="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altLang="sr-Latn-RS" sz="1050" b="1" kern="0" dirty="0">
                  <a:solidFill>
                    <a:schemeClr val="accent5">
                      <a:lumMod val="25000"/>
                    </a:schemeClr>
                  </a:solidFill>
                </a:rPr>
                <a:t>RAZGOVORI sa </a:t>
              </a:r>
              <a:br>
                <a:rPr lang="hr-HR" altLang="sr-Latn-RS" sz="1050" b="1" kern="0" dirty="0">
                  <a:solidFill>
                    <a:schemeClr val="accent5">
                      <a:lumMod val="25000"/>
                    </a:schemeClr>
                  </a:solidFill>
                </a:rPr>
              </a:br>
              <a:r>
                <a:rPr lang="hr-HR" altLang="sr-Latn-RS" sz="1050" b="1" kern="0" dirty="0">
                  <a:solidFill>
                    <a:schemeClr val="accent5">
                      <a:lumMod val="25000"/>
                    </a:schemeClr>
                  </a:solidFill>
                </a:rPr>
                <a:t>SVIM ZAPOSLENICIMA</a:t>
              </a:r>
            </a:p>
          </p:txBody>
        </p:sp>
      </p:grpSp>
      <p:sp>
        <p:nvSpPr>
          <p:cNvPr id="48" name="Rectangle 50">
            <a:extLst>
              <a:ext uri="{FF2B5EF4-FFF2-40B4-BE49-F238E27FC236}">
                <a16:creationId xmlns:a16="http://schemas.microsoft.com/office/drawing/2014/main" id="{BD18DA30-5AE8-409C-903B-A69945D92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3233738"/>
            <a:ext cx="1093787" cy="233362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900" b="1" kern="0" dirty="0">
                <a:solidFill>
                  <a:srgbClr val="002060"/>
                </a:solidFill>
                <a:latin typeface="+mj-lt"/>
              </a:rPr>
              <a:t>STATUT</a:t>
            </a:r>
            <a:endParaRPr lang="en-US" altLang="sr-Latn-RS" sz="900" b="1" kern="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3CC8D956-9315-400A-84EB-086E1C25F586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722438"/>
            <a:ext cx="2103438" cy="1039812"/>
            <a:chOff x="558204" y="1722348"/>
            <a:chExt cx="2103440" cy="1039337"/>
          </a:xfrm>
        </p:grpSpPr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E936D032-8F6E-4B56-99C0-B688F1F78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04" y="2504627"/>
              <a:ext cx="612776" cy="257058"/>
            </a:xfrm>
            <a:prstGeom prst="rect">
              <a:avLst/>
            </a:prstGeom>
            <a:solidFill>
              <a:srgbClr val="3399FF"/>
            </a:solidFill>
            <a:ln w="3175">
              <a:solidFill>
                <a:schemeClr val="accent5">
                  <a:lumMod val="25000"/>
                </a:schemeClr>
              </a:solidFill>
              <a:miter lim="800000"/>
              <a:headEnd/>
              <a:tailEnd/>
            </a:ln>
            <a:effectLst/>
            <a:extLst/>
          </p:spPr>
          <p:txBody>
            <a:bodyPr lIns="90000" tIns="46800" rIns="90000" bIns="46800" anchor="ctr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AutoShape 44">
              <a:extLst>
                <a:ext uri="{FF2B5EF4-FFF2-40B4-BE49-F238E27FC236}">
                  <a16:creationId xmlns:a16="http://schemas.microsoft.com/office/drawing/2014/main" id="{73E2E9FC-2C20-491D-8AA2-4909FD528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6543" y="1722348"/>
              <a:ext cx="1357313" cy="699767"/>
            </a:xfrm>
            <a:prstGeom prst="wedgeRectCallout">
              <a:avLst>
                <a:gd name="adj1" fmla="val -89287"/>
                <a:gd name="adj2" fmla="val 54412"/>
              </a:avLst>
            </a:prstGeom>
            <a:solidFill>
              <a:srgbClr val="3399FF"/>
            </a:solidFill>
            <a:ln w="317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r-HR" altLang="sr-Latn-RS" sz="1800" b="1" kern="0">
                <a:solidFill>
                  <a:srgbClr val="000000"/>
                </a:solidFill>
              </a:endParaRPr>
            </a:p>
          </p:txBody>
        </p:sp>
        <p:sp>
          <p:nvSpPr>
            <p:cNvPr id="94" name="Text Box 45">
              <a:extLst>
                <a:ext uri="{FF2B5EF4-FFF2-40B4-BE49-F238E27FC236}">
                  <a16:creationId xmlns:a16="http://schemas.microsoft.com/office/drawing/2014/main" id="{FA01EA90-7B9C-4971-A0C3-9FB851C89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2730" y="1722348"/>
              <a:ext cx="1458914" cy="709288"/>
            </a:xfrm>
            <a:prstGeom prst="rect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altLang="sr-Latn-RS" sz="1000" b="1" kern="0" dirty="0">
                  <a:solidFill>
                    <a:srgbClr val="002060"/>
                  </a:solidFill>
                </a:rPr>
                <a:t>CJELOVITA SNIMKA</a:t>
              </a:r>
              <a:br>
                <a:rPr lang="hr-HR" altLang="sr-Latn-RS" sz="1000" b="1" kern="0" dirty="0">
                  <a:solidFill>
                    <a:srgbClr val="002060"/>
                  </a:solidFill>
                </a:rPr>
              </a:br>
              <a:r>
                <a:rPr lang="hr-HR" altLang="sr-Latn-RS" sz="1000" b="1" kern="0" dirty="0">
                  <a:solidFill>
                    <a:srgbClr val="002060"/>
                  </a:solidFill>
                </a:rPr>
                <a:t>i ANALIZA STANJA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altLang="sr-Latn-RS" sz="1000" b="1" kern="0" dirty="0">
                  <a:solidFill>
                    <a:srgbClr val="002060"/>
                  </a:solidFill>
                </a:rPr>
                <a:t>Plan rada za 2019.</a:t>
              </a:r>
              <a:r>
                <a:rPr lang="hr-HR" altLang="sr-Latn-RS" sz="1000" kern="0" dirty="0">
                  <a:solidFill>
                    <a:srgbClr val="002060"/>
                  </a:solidFill>
                </a:rPr>
                <a:t> i</a:t>
              </a:r>
              <a:r>
                <a:rPr lang="hr-HR" altLang="sr-Latn-RS" sz="1000" b="1" kern="0" dirty="0">
                  <a:solidFill>
                    <a:srgbClr val="002060"/>
                  </a:solidFill>
                </a:rPr>
                <a:t>  </a:t>
              </a:r>
              <a:r>
                <a:rPr lang="hr-HR" altLang="sr-Latn-RS" sz="1000" b="1" kern="0" noProof="1">
                  <a:solidFill>
                    <a:srgbClr val="C00000"/>
                  </a:solidFill>
                </a:rPr>
                <a:t>šk. god. </a:t>
              </a:r>
              <a:r>
                <a:rPr lang="hr-HR" altLang="sr-Latn-RS" sz="1000" b="1" kern="0" dirty="0">
                  <a:solidFill>
                    <a:srgbClr val="C00000"/>
                  </a:solidFill>
                </a:rPr>
                <a:t>2018./2019.</a:t>
              </a:r>
              <a:endParaRPr lang="en-US" altLang="sr-Latn-RS" sz="1000" b="1" kern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43" name="Rectangle 50">
            <a:extLst>
              <a:ext uri="{FF2B5EF4-FFF2-40B4-BE49-F238E27FC236}">
                <a16:creationId xmlns:a16="http://schemas.microsoft.com/office/drawing/2014/main" id="{90CD9F96-0D8C-4803-A94B-35BE08144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963" y="3889375"/>
            <a:ext cx="2265362" cy="339725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800" b="1" kern="0" dirty="0">
                <a:solidFill>
                  <a:srgbClr val="002060"/>
                </a:solidFill>
                <a:latin typeface="+mj-lt"/>
              </a:rPr>
              <a:t>STRATEGIJA RAZVOJA</a:t>
            </a:r>
            <a:br>
              <a:rPr lang="hr-HR" altLang="sr-Latn-RS" sz="800" b="1" kern="0" dirty="0">
                <a:solidFill>
                  <a:srgbClr val="002060"/>
                </a:solidFill>
                <a:latin typeface="+mj-lt"/>
              </a:rPr>
            </a:br>
            <a:r>
              <a:rPr lang="hr-HR" altLang="sr-Latn-RS" sz="800" b="1" kern="0" dirty="0">
                <a:solidFill>
                  <a:srgbClr val="002060"/>
                </a:solidFill>
                <a:latin typeface="+mj-lt"/>
              </a:rPr>
              <a:t>2019. – 2029.</a:t>
            </a:r>
            <a:endParaRPr lang="en-US" altLang="sr-Latn-RS" sz="8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38CEE2C4-A4B7-49D4-89CE-3B0486888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2225" y="5867400"/>
            <a:ext cx="738188" cy="33972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sr-Latn-RS" b="1" kern="0" dirty="0">
                <a:solidFill>
                  <a:srgbClr val="FFFFFF"/>
                </a:solidFill>
              </a:rPr>
              <a:t>20</a:t>
            </a:r>
            <a:r>
              <a:rPr lang="hr-HR" altLang="sr-Latn-RS" b="1" kern="0" dirty="0">
                <a:solidFill>
                  <a:srgbClr val="FFFFFF"/>
                </a:solidFill>
              </a:rPr>
              <a:t>21.</a:t>
            </a:r>
            <a:endParaRPr lang="en-US" altLang="sr-Latn-RS" b="1" kern="0" dirty="0">
              <a:solidFill>
                <a:srgbClr val="FFFFFF"/>
              </a:solidFill>
            </a:endParaRPr>
          </a:p>
        </p:txBody>
      </p:sp>
      <p:sp>
        <p:nvSpPr>
          <p:cNvPr id="69" name="Rectangle 23">
            <a:extLst>
              <a:ext uri="{FF2B5EF4-FFF2-40B4-BE49-F238E27FC236}">
                <a16:creationId xmlns:a16="http://schemas.microsoft.com/office/drawing/2014/main" id="{45D320A3-25CE-4D40-A695-99EE7D27A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4863" y="5875338"/>
            <a:ext cx="738187" cy="33972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sr-Latn-RS" b="1" kern="0" dirty="0">
                <a:solidFill>
                  <a:srgbClr val="FFFFFF"/>
                </a:solidFill>
              </a:rPr>
              <a:t>20</a:t>
            </a:r>
            <a:r>
              <a:rPr lang="hr-HR" altLang="sr-Latn-RS" b="1" kern="0" dirty="0">
                <a:solidFill>
                  <a:srgbClr val="FFFFFF"/>
                </a:solidFill>
              </a:rPr>
              <a:t>22.</a:t>
            </a:r>
            <a:endParaRPr lang="en-US" altLang="sr-Latn-RS" b="1" kern="0" dirty="0">
              <a:solidFill>
                <a:srgbClr val="FFFFFF"/>
              </a:solidFill>
            </a:endParaRPr>
          </a:p>
        </p:txBody>
      </p:sp>
      <p:sp>
        <p:nvSpPr>
          <p:cNvPr id="79" name="Rectangle 23">
            <a:extLst>
              <a:ext uri="{FF2B5EF4-FFF2-40B4-BE49-F238E27FC236}">
                <a16:creationId xmlns:a16="http://schemas.microsoft.com/office/drawing/2014/main" id="{B5C952B1-DB43-4BAE-AAE5-EC6C1E411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5881688"/>
            <a:ext cx="738188" cy="341312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altLang="sr-Latn-RS" b="1" kern="0" dirty="0">
                <a:solidFill>
                  <a:srgbClr val="FFFFFF"/>
                </a:solidFill>
              </a:rPr>
              <a:t>20</a:t>
            </a:r>
            <a:r>
              <a:rPr lang="hr-HR" altLang="sr-Latn-RS" b="1" kern="0" dirty="0">
                <a:solidFill>
                  <a:srgbClr val="FFFFFF"/>
                </a:solidFill>
              </a:rPr>
              <a:t>20.</a:t>
            </a:r>
            <a:endParaRPr lang="en-US" altLang="sr-Latn-RS" b="1" kern="0" dirty="0">
              <a:solidFill>
                <a:srgbClr val="FFFFFF"/>
              </a:solidFill>
            </a:endParaRPr>
          </a:p>
        </p:txBody>
      </p:sp>
      <p:sp>
        <p:nvSpPr>
          <p:cNvPr id="81" name="AutoShape 7">
            <a:extLst>
              <a:ext uri="{FF2B5EF4-FFF2-40B4-BE49-F238E27FC236}">
                <a16:creationId xmlns:a16="http://schemas.microsoft.com/office/drawing/2014/main" id="{7082FCC2-0BB6-4AAB-9CD0-CA59AADEB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5286375"/>
            <a:ext cx="9245600" cy="266700"/>
          </a:xfrm>
          <a:prstGeom prst="homePlate">
            <a:avLst>
              <a:gd name="adj" fmla="val 123729"/>
            </a:avLst>
          </a:prstGeom>
          <a:solidFill>
            <a:schemeClr val="tx2">
              <a:lumMod val="60000"/>
              <a:lumOff val="40000"/>
              <a:alpha val="70000"/>
            </a:schemeClr>
          </a:solidFill>
          <a:ln w="12700">
            <a:miter lim="800000"/>
            <a:headEnd type="none" w="sm" len="sm"/>
            <a:tailEnd type="none" w="sm" len="sm"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8205"/>
            </a:extrusionClr>
            <a:contourClr>
              <a:srgbClr val="FF8205"/>
            </a:contourClr>
          </a:sp3d>
          <a:extLst/>
        </p:spPr>
        <p:txBody>
          <a:bodyPr wrap="none" anchor="ctr">
            <a:flatTx/>
          </a:bodyPr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hr-HR" altLang="sr-Latn-R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UPRAVLJANJE KVALITETOM ruko/vođenja, nastave, komunikacija i inovacija</a:t>
            </a:r>
            <a:r>
              <a:rPr lang="hr-HR" altLang="sr-Latn-RS" sz="1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3" name="Rectangle 50">
            <a:extLst>
              <a:ext uri="{FF2B5EF4-FFF2-40B4-BE49-F238E27FC236}">
                <a16:creationId xmlns:a16="http://schemas.microsoft.com/office/drawing/2014/main" id="{AA53C3EA-5A92-4B6E-8D04-AB2B066B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2511425"/>
            <a:ext cx="4244975" cy="2333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900" kern="0" dirty="0">
                <a:solidFill>
                  <a:srgbClr val="002060"/>
                </a:solidFill>
                <a:latin typeface="+mj-lt"/>
              </a:rPr>
              <a:t>PLAN SJEDNICA</a:t>
            </a:r>
            <a:endParaRPr lang="en-US" altLang="sr-Latn-RS" sz="900" b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4" name="Rectangle 50">
            <a:extLst>
              <a:ext uri="{FF2B5EF4-FFF2-40B4-BE49-F238E27FC236}">
                <a16:creationId xmlns:a16="http://schemas.microsoft.com/office/drawing/2014/main" id="{616E4E97-8AF9-47B6-A8A5-F5B0E8EC6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3467100"/>
            <a:ext cx="1079500" cy="236538"/>
          </a:xfrm>
          <a:prstGeom prst="rect">
            <a:avLst/>
          </a:prstGeom>
          <a:solidFill>
            <a:srgbClr val="FFFF66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900" b="1" kern="0" dirty="0">
                <a:solidFill>
                  <a:srgbClr val="002060"/>
                </a:solidFill>
                <a:latin typeface="+mj-lt"/>
              </a:rPr>
              <a:t>PRAVILNICI</a:t>
            </a:r>
            <a:endParaRPr lang="en-US" altLang="sr-Latn-RS" sz="9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5" name="Rectangle 50">
            <a:extLst>
              <a:ext uri="{FF2B5EF4-FFF2-40B4-BE49-F238E27FC236}">
                <a16:creationId xmlns:a16="http://schemas.microsoft.com/office/drawing/2014/main" id="{9C60F39F-1133-40AE-93EC-9C260D6F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4292194"/>
            <a:ext cx="1817688" cy="648512"/>
          </a:xfrm>
          <a:prstGeom prst="rect">
            <a:avLst/>
          </a:prstGeom>
          <a:solidFill>
            <a:srgbClr val="66FFFF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900" b="1" kern="0" dirty="0">
                <a:solidFill>
                  <a:srgbClr val="002060"/>
                </a:solidFill>
                <a:latin typeface="+mj-lt"/>
              </a:rPr>
              <a:t>STRATEŠKI PROGRAMI</a:t>
            </a:r>
            <a:br>
              <a:rPr lang="hr-HR" altLang="sr-Latn-RS" sz="900" b="1" kern="0" dirty="0">
                <a:solidFill>
                  <a:srgbClr val="002060"/>
                </a:solidFill>
                <a:latin typeface="+mj-lt"/>
              </a:rPr>
            </a:br>
            <a:r>
              <a:rPr lang="hr-HR" altLang="sr-Latn-RS" sz="900" b="1" kern="0" dirty="0">
                <a:solidFill>
                  <a:srgbClr val="002060"/>
                </a:solidFill>
                <a:latin typeface="+mj-lt"/>
              </a:rPr>
              <a:t>nastavni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900" b="1" kern="0" dirty="0">
                <a:solidFill>
                  <a:srgbClr val="002060"/>
                </a:solidFill>
                <a:latin typeface="+mj-lt"/>
              </a:rPr>
              <a:t>infrastrukturni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900" b="1" kern="0" dirty="0">
                <a:solidFill>
                  <a:srgbClr val="002060"/>
                </a:solidFill>
                <a:latin typeface="+mj-lt"/>
              </a:rPr>
              <a:t>komunikacijski</a:t>
            </a:r>
            <a:endParaRPr lang="en-US" altLang="sr-Latn-RS" sz="900" b="1" kern="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8" name="Rectangle 50">
            <a:extLst>
              <a:ext uri="{FF2B5EF4-FFF2-40B4-BE49-F238E27FC236}">
                <a16:creationId xmlns:a16="http://schemas.microsoft.com/office/drawing/2014/main" id="{EC41CB42-8274-4F4F-AF64-1A2C021D1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" y="2198688"/>
            <a:ext cx="395288" cy="203200"/>
          </a:xfrm>
          <a:prstGeom prst="rect">
            <a:avLst/>
          </a:prstGeom>
          <a:solidFill>
            <a:srgbClr val="800000"/>
          </a:solidFill>
          <a:ln w="127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700" b="1" kern="0" dirty="0">
                <a:solidFill>
                  <a:schemeClr val="bg1"/>
                </a:solidFill>
                <a:latin typeface="+mn-lt"/>
              </a:rPr>
              <a:t>WEB </a:t>
            </a:r>
            <a:endParaRPr lang="en-US" altLang="sr-Latn-RS" sz="700" b="1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0" name="Rectangle 50">
            <a:extLst>
              <a:ext uri="{FF2B5EF4-FFF2-40B4-BE49-F238E27FC236}">
                <a16:creationId xmlns:a16="http://schemas.microsoft.com/office/drawing/2014/main" id="{E1ED631C-9A61-416E-9E64-9DA4D72FC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825750"/>
            <a:ext cx="1339850" cy="231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900" b="1" kern="0" dirty="0">
                <a:solidFill>
                  <a:srgbClr val="002060"/>
                </a:solidFill>
                <a:latin typeface="+mn-lt"/>
              </a:rPr>
              <a:t>PLAN PROJEKATA</a:t>
            </a:r>
            <a:endParaRPr lang="en-US" altLang="sr-Latn-RS" sz="900" b="1" kern="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0D2880AA-4021-4E3E-9F91-1DC524BF27C8}"/>
              </a:ext>
            </a:extLst>
          </p:cNvPr>
          <p:cNvGrpSpPr>
            <a:grpSpLocks/>
          </p:cNvGrpSpPr>
          <p:nvPr/>
        </p:nvGrpSpPr>
        <p:grpSpPr bwMode="auto">
          <a:xfrm>
            <a:off x="3673475" y="2786063"/>
            <a:ext cx="5362575" cy="2262187"/>
            <a:chOff x="3898900" y="2736850"/>
            <a:chExt cx="5137150" cy="2287588"/>
          </a:xfrm>
        </p:grpSpPr>
        <p:sp>
          <p:nvSpPr>
            <p:cNvPr id="27677" name="AutoShape 11">
              <a:extLst>
                <a:ext uri="{FF2B5EF4-FFF2-40B4-BE49-F238E27FC236}">
                  <a16:creationId xmlns:a16="http://schemas.microsoft.com/office/drawing/2014/main" id="{9139185A-758F-49E9-A15B-49CE5C97B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2736850"/>
              <a:ext cx="508000" cy="2287588"/>
            </a:xfrm>
            <a:prstGeom prst="rightBrace">
              <a:avLst>
                <a:gd name="adj1" fmla="val 42780"/>
                <a:gd name="adj2" fmla="val 50000"/>
              </a:avLst>
            </a:prstGeom>
            <a:solidFill>
              <a:srgbClr val="00B050"/>
            </a:solidFill>
            <a:ln w="28575">
              <a:solidFill>
                <a:srgbClr val="0070C0"/>
              </a:solidFill>
              <a:round/>
              <a:headEnd/>
              <a:tailEnd/>
            </a:ln>
            <a:effectLst>
              <a:prstShdw prst="shdw13" dist="40161" dir="11906097">
                <a:schemeClr val="bg2"/>
              </a:prstShdw>
            </a:effectLst>
          </p:spPr>
          <p:txBody>
            <a:bodyPr wrap="none" anchor="ctr"/>
            <a:lstStyle>
              <a:lvl1pPr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endParaRPr lang="hr-HR" altLang="sr-Latn-RS"/>
            </a:p>
          </p:txBody>
        </p:sp>
        <p:sp>
          <p:nvSpPr>
            <p:cNvPr id="98" name="Text Box 12" descr="Single_98_1149A">
              <a:extLst>
                <a:ext uri="{FF2B5EF4-FFF2-40B4-BE49-F238E27FC236}">
                  <a16:creationId xmlns:a16="http://schemas.microsoft.com/office/drawing/2014/main" id="{2A57A278-27CA-41C1-80A1-7814BF93D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648" y="3717703"/>
              <a:ext cx="4606402" cy="3387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prstShdw prst="shdw13" dist="28398" dir="12393903">
                <a:srgbClr val="4D4D4D"/>
              </a:prst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hr-HR" altLang="sr-Latn-RS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DUGOROČNI PLAN AKTIVNOSTI</a:t>
              </a:r>
            </a:p>
          </p:txBody>
        </p:sp>
      </p:grpSp>
      <p:sp>
        <p:nvSpPr>
          <p:cNvPr id="82" name="Text Box 7">
            <a:extLst>
              <a:ext uri="{FF2B5EF4-FFF2-40B4-BE49-F238E27FC236}">
                <a16:creationId xmlns:a16="http://schemas.microsoft.com/office/drawing/2014/main" id="{33E53FA5-094F-4F4C-9962-9ADD3C2D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prezentacija </a:t>
            </a:r>
            <a:r>
              <a:rPr lang="hr-HR" altLang="sr-Latn-RS" sz="1400" i="1" u="sng" dirty="0">
                <a:solidFill>
                  <a:schemeClr val="bg1"/>
                </a:solidFill>
              </a:rPr>
              <a:t>Programa rada</a:t>
            </a:r>
            <a:r>
              <a:rPr lang="hr-HR" altLang="sr-Latn-RS" sz="1400" i="1" dirty="0">
                <a:solidFill>
                  <a:schemeClr val="bg1"/>
                </a:solidFill>
              </a:rPr>
              <a:t> – </a:t>
            </a:r>
            <a:r>
              <a:rPr lang="hr-HR" altLang="sr-Latn-RS" sz="1200" dirty="0">
                <a:solidFill>
                  <a:schemeClr val="bg1"/>
                </a:solidFill>
              </a:rPr>
              <a:t>PRIMJER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" name="Line 9">
            <a:extLst>
              <a:ext uri="{FF2B5EF4-FFF2-40B4-BE49-F238E27FC236}">
                <a16:creationId xmlns:a16="http://schemas.microsoft.com/office/drawing/2014/main" id="{81F08BDB-4645-4976-8B76-6CB31C421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7887" y="585768"/>
            <a:ext cx="731520" cy="0"/>
          </a:xfrm>
          <a:prstGeom prst="line">
            <a:avLst/>
          </a:prstGeom>
          <a:ln w="76200"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805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97" grpId="0" animBg="1"/>
      <p:bldP spid="48" grpId="0" animBg="1"/>
      <p:bldP spid="43" grpId="0" animBg="1"/>
      <p:bldP spid="81" grpId="0" animBg="1"/>
      <p:bldP spid="83" grpId="0" animBg="1"/>
      <p:bldP spid="84" grpId="0" animBg="1"/>
      <p:bldP spid="85" grpId="0" animBg="1"/>
      <p:bldP spid="88" grpId="0" animBg="1"/>
      <p:bldP spid="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91278566-7018-4925-913F-BDAAEC754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0" y="1210301"/>
            <a:ext cx="4464496" cy="2944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F8C889F3-52DB-4F1B-B4DA-95F87626D0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2962275"/>
            <a:ext cx="1187450" cy="0"/>
          </a:xfrm>
          <a:prstGeom prst="line">
            <a:avLst/>
          </a:prstGeom>
          <a:ln w="57150">
            <a:solidFill>
              <a:srgbClr val="F17213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Line 9">
            <a:extLst>
              <a:ext uri="{FF2B5EF4-FFF2-40B4-BE49-F238E27FC236}">
                <a16:creationId xmlns:a16="http://schemas.microsoft.com/office/drawing/2014/main" id="{A73D8863-D5AF-4EA0-B27C-CF0B4F8F6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96" y="585768"/>
            <a:ext cx="2651760" cy="0"/>
          </a:xfrm>
          <a:prstGeom prst="line">
            <a:avLst/>
          </a:prstGeom>
          <a:ln w="762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B5A3F9C-CA00-48AD-A642-50CF74A54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5938" y="4173538"/>
            <a:ext cx="2378075" cy="2124075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ŽELIM.</a:t>
            </a:r>
          </a:p>
          <a:p>
            <a:pPr algn="ctr" eaLnBrk="1" hangingPunct="1">
              <a:defRPr/>
            </a:pP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ZNAM.</a:t>
            </a:r>
          </a:p>
          <a:p>
            <a:pPr algn="ctr" eaLnBrk="1" hangingPunct="1">
              <a:defRPr/>
            </a:pP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MOGU.</a:t>
            </a:r>
            <a:b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hr-HR" altLang="sr-Latn-RS" sz="12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defRPr/>
            </a:pPr>
            <a:r>
              <a:rPr lang="hr-HR" altLang="sr-Latn-RS" sz="36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HOĆU?</a:t>
            </a:r>
            <a:endParaRPr lang="en-GB" altLang="sr-Latn-RS" sz="44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A857A713-9297-40DC-98DB-ADE4101D3D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2962275"/>
            <a:ext cx="576262" cy="0"/>
          </a:xfrm>
          <a:prstGeom prst="line">
            <a:avLst/>
          </a:prstGeom>
          <a:ln w="57150">
            <a:solidFill>
              <a:srgbClr val="F17213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143EFEB2-CA4E-4E07-A31C-3B0576C873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4088" y="3503613"/>
            <a:ext cx="1044575" cy="0"/>
          </a:xfrm>
          <a:prstGeom prst="line">
            <a:avLst/>
          </a:prstGeom>
          <a:ln w="57150">
            <a:solidFill>
              <a:srgbClr val="F17213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3FFD95E3-31A7-4413-839C-AE2DF8A8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</a:t>
            </a: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sz="1400" dirty="0">
                <a:solidFill>
                  <a:schemeClr val="bg1"/>
                </a:solidFill>
              </a:rPr>
              <a:t>U PETOGODIŠNJEM MANDATU</a:t>
            </a:r>
            <a:endParaRPr lang="hr-HR" altLang="sr-Latn-RS" sz="1400" b="1" dirty="0">
              <a:solidFill>
                <a:schemeClr val="bg1"/>
              </a:solidFill>
            </a:endParaRP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7020D5F2-4313-4A2F-A920-4CF10209F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461" y="1412776"/>
            <a:ext cx="3123027" cy="21602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518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96DE810B-1001-43A4-BA7B-8EFEC713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8646" y="450850"/>
            <a:ext cx="3889375" cy="5956300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  <a:t>!</a:t>
            </a:r>
            <a:br>
              <a:rPr lang="hr-HR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</a:b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PRVENSTVENO </a:t>
            </a:r>
            <a:b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OVISI</a:t>
            </a:r>
            <a:r>
              <a:rPr lang="hr-HR" altLang="sr-Latn-RS" sz="1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</a:t>
            </a:r>
            <a:r>
              <a:rPr lang="hr-HR" altLang="sr-Latn-RS" sz="1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NJIMA</a:t>
            </a:r>
            <a:r>
              <a:rPr lang="hr-HR" altLang="sr-Latn-RS" sz="2800" b="1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:)</a:t>
            </a:r>
            <a:endParaRPr lang="en-GB" altLang="sr-Latn-RS" sz="2200" b="1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CA78D42-A607-41EB-AD1F-E8A16D917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177054"/>
            <a:ext cx="4503249" cy="3212992"/>
          </a:xfrm>
          <a:prstGeom prst="rect">
            <a:avLst/>
          </a:prstGeom>
          <a:effectLst>
            <a:innerShdw blurRad="63500" dist="50800" dir="13500000">
              <a:srgbClr val="0070C0">
                <a:alpha val="50000"/>
              </a:srgbClr>
            </a:innerShdw>
          </a:effectLst>
        </p:spPr>
      </p:pic>
      <p:sp>
        <p:nvSpPr>
          <p:cNvPr id="9" name="Line 9">
            <a:extLst>
              <a:ext uri="{FF2B5EF4-FFF2-40B4-BE49-F238E27FC236}">
                <a16:creationId xmlns:a16="http://schemas.microsoft.com/office/drawing/2014/main" id="{7C8327AF-1602-4EFA-A8FA-6F1C4D7CC0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96" y="585768"/>
            <a:ext cx="2651760" cy="0"/>
          </a:xfrm>
          <a:prstGeom prst="line">
            <a:avLst/>
          </a:prstGeom>
          <a:ln w="762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503CA41D-44A3-44A1-9A64-F6A7C32A4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</a:t>
            </a: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sz="1400" dirty="0">
                <a:solidFill>
                  <a:schemeClr val="bg1"/>
                </a:solidFill>
              </a:rPr>
              <a:t>U PETOGODIŠNJEM MANDATU</a:t>
            </a:r>
            <a:endParaRPr lang="hr-HR" altLang="sr-Latn-RS" sz="1400" b="1" dirty="0">
              <a:solidFill>
                <a:schemeClr val="bg1"/>
              </a:solidFill>
            </a:endParaRPr>
          </a:p>
        </p:txBody>
      </p:sp>
      <p:sp>
        <p:nvSpPr>
          <p:cNvPr id="12" name="Rectangle 82">
            <a:extLst>
              <a:ext uri="{FF2B5EF4-FFF2-40B4-BE49-F238E27FC236}">
                <a16:creationId xmlns:a16="http://schemas.microsoft.com/office/drawing/2014/main" id="{9ED54807-696C-410D-8588-7F88FB9F8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873" y="2807055"/>
            <a:ext cx="1371600" cy="274320"/>
          </a:xfrm>
          <a:prstGeom prst="rect">
            <a:avLst/>
          </a:prstGeom>
          <a:noFill/>
          <a:ln w="12700">
            <a:solidFill>
              <a:srgbClr val="F279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hr-HR" altLang="sr-Latn-RS" sz="1000" b="0">
              <a:latin typeface="Tahoma" panose="020B0604030504040204" pitchFamily="34" charset="0"/>
            </a:endParaRPr>
          </a:p>
        </p:txBody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B4308085-0677-439A-849E-43BD0951DF5C}"/>
              </a:ext>
            </a:extLst>
          </p:cNvPr>
          <p:cNvGrpSpPr/>
          <p:nvPr/>
        </p:nvGrpSpPr>
        <p:grpSpPr>
          <a:xfrm>
            <a:off x="323528" y="1052736"/>
            <a:ext cx="3250747" cy="2759318"/>
            <a:chOff x="323528" y="1052736"/>
            <a:chExt cx="3250747" cy="2759318"/>
          </a:xfrm>
        </p:grpSpPr>
        <p:grpSp>
          <p:nvGrpSpPr>
            <p:cNvPr id="4" name="Grupa 3">
              <a:extLst>
                <a:ext uri="{FF2B5EF4-FFF2-40B4-BE49-F238E27FC236}">
                  <a16:creationId xmlns:a16="http://schemas.microsoft.com/office/drawing/2014/main" id="{CE40BC22-746A-47CD-AC8D-406CF87EFFA0}"/>
                </a:ext>
              </a:extLst>
            </p:cNvPr>
            <p:cNvGrpSpPr/>
            <p:nvPr/>
          </p:nvGrpSpPr>
          <p:grpSpPr>
            <a:xfrm>
              <a:off x="323528" y="1052736"/>
              <a:ext cx="3250747" cy="2759318"/>
              <a:chOff x="323528" y="1052736"/>
              <a:chExt cx="3250747" cy="2759318"/>
            </a:xfrm>
          </p:grpSpPr>
          <p:pic>
            <p:nvPicPr>
              <p:cNvPr id="7" name="Slika 6">
                <a:extLst>
                  <a:ext uri="{FF2B5EF4-FFF2-40B4-BE49-F238E27FC236}">
                    <a16:creationId xmlns:a16="http://schemas.microsoft.com/office/drawing/2014/main" id="{A187E3F7-1C78-4258-B812-6B15CF2F4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528" y="1052736"/>
                <a:ext cx="3250747" cy="224863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55B91B4C-C11A-4FBF-ADD7-9F2C3E122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528" y="3411944"/>
                <a:ext cx="3250747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64758" dir="678596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hr-HR" altLang="sr-Latn-RS" sz="2000" dirty="0">
                    <a:solidFill>
                      <a:srgbClr val="F2792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ODLUKA O ODABIRU</a:t>
                </a:r>
                <a:endParaRPr lang="en-GB" altLang="sr-Latn-RS" sz="2800" dirty="0">
                  <a:solidFill>
                    <a:srgbClr val="F279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p:grpSp>
        <p:sp>
          <p:nvSpPr>
            <p:cNvPr id="14" name="Rectangle 82">
              <a:extLst>
                <a:ext uri="{FF2B5EF4-FFF2-40B4-BE49-F238E27FC236}">
                  <a16:creationId xmlns:a16="http://schemas.microsoft.com/office/drawing/2014/main" id="{83471B51-4D94-4418-ABD5-4AFDEBC082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92" y="2348880"/>
              <a:ext cx="901824" cy="129822"/>
            </a:xfrm>
            <a:prstGeom prst="rect">
              <a:avLst/>
            </a:prstGeom>
            <a:noFill/>
            <a:ln w="12700">
              <a:solidFill>
                <a:srgbClr val="F279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endParaRPr lang="hr-HR" altLang="sr-Latn-RS" sz="1000" b="0">
                <a:latin typeface="Tahoma" panose="020B0604030504040204" pitchFamily="34" charset="0"/>
              </a:endParaRPr>
            </a:p>
          </p:txBody>
        </p:sp>
      </p:grpSp>
      <p:sp>
        <p:nvSpPr>
          <p:cNvPr id="15" name="Rectangle 82">
            <a:extLst>
              <a:ext uri="{FF2B5EF4-FFF2-40B4-BE49-F238E27FC236}">
                <a16:creationId xmlns:a16="http://schemas.microsoft.com/office/drawing/2014/main" id="{1BB2B2CE-605F-49D3-8F43-147B31CE9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3549" y="4967294"/>
            <a:ext cx="4193624" cy="422751"/>
          </a:xfrm>
          <a:prstGeom prst="rect">
            <a:avLst/>
          </a:prstGeom>
          <a:noFill/>
          <a:ln w="12700">
            <a:solidFill>
              <a:srgbClr val="F279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hr-HR" altLang="sr-Latn-RS" sz="1000" b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73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955" name="Freeform 3"/>
          <p:cNvSpPr>
            <a:spLocks/>
          </p:cNvSpPr>
          <p:nvPr/>
        </p:nvSpPr>
        <p:spPr bwMode="auto">
          <a:xfrm>
            <a:off x="1067898" y="1550256"/>
            <a:ext cx="1123950" cy="4319587"/>
          </a:xfrm>
          <a:custGeom>
            <a:avLst/>
            <a:gdLst>
              <a:gd name="T0" fmla="*/ 2147483646 w 864"/>
              <a:gd name="T1" fmla="*/ 0 h 2736"/>
              <a:gd name="T2" fmla="*/ 2147483646 w 864"/>
              <a:gd name="T3" fmla="*/ 2147483646 h 2736"/>
              <a:gd name="T4" fmla="*/ 2147483646 w 864"/>
              <a:gd name="T5" fmla="*/ 2147483646 h 2736"/>
              <a:gd name="T6" fmla="*/ 2147483646 w 864"/>
              <a:gd name="T7" fmla="*/ 2147483646 h 2736"/>
              <a:gd name="T8" fmla="*/ 2147483646 w 864"/>
              <a:gd name="T9" fmla="*/ 2147483646 h 2736"/>
              <a:gd name="T10" fmla="*/ 2147483646 w 864"/>
              <a:gd name="T11" fmla="*/ 2147483646 h 2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4" h="2736">
                <a:moveTo>
                  <a:pt x="648" y="0"/>
                </a:moveTo>
                <a:cubicBezTo>
                  <a:pt x="324" y="152"/>
                  <a:pt x="0" y="304"/>
                  <a:pt x="24" y="432"/>
                </a:cubicBezTo>
                <a:cubicBezTo>
                  <a:pt x="48" y="560"/>
                  <a:pt x="728" y="584"/>
                  <a:pt x="792" y="768"/>
                </a:cubicBezTo>
                <a:cubicBezTo>
                  <a:pt x="856" y="952"/>
                  <a:pt x="400" y="1288"/>
                  <a:pt x="408" y="1536"/>
                </a:cubicBezTo>
                <a:cubicBezTo>
                  <a:pt x="416" y="1784"/>
                  <a:pt x="816" y="2056"/>
                  <a:pt x="840" y="2256"/>
                </a:cubicBezTo>
                <a:cubicBezTo>
                  <a:pt x="864" y="2456"/>
                  <a:pt x="600" y="2656"/>
                  <a:pt x="552" y="2736"/>
                </a:cubicBezTo>
              </a:path>
            </a:pathLst>
          </a:custGeom>
          <a:noFill/>
          <a:ln w="2857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175107" name="Rectangle 4"/>
          <p:cNvSpPr>
            <a:spLocks noChangeArrowheads="1"/>
          </p:cNvSpPr>
          <p:nvPr/>
        </p:nvSpPr>
        <p:spPr bwMode="auto">
          <a:xfrm>
            <a:off x="934548" y="3850543"/>
            <a:ext cx="1511300" cy="21923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0161" dir="119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hr-HR" altLang="sr-Latn-RS"/>
          </a:p>
        </p:txBody>
      </p:sp>
      <p:pic>
        <p:nvPicPr>
          <p:cNvPr id="1789957" name="Picture 5" descr="murmel Agenda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54" y="3933056"/>
            <a:ext cx="5683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6" descr="kalender"/>
          <p:cNvPicPr>
            <a:picLocks noChangeAspect="1" noChangeArrowheads="1"/>
          </p:cNvPicPr>
          <p:nvPr/>
        </p:nvPicPr>
        <p:blipFill>
          <a:blip r:embed="rId3">
            <a:lum bright="10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7"/>
          <a:stretch>
            <a:fillRect/>
          </a:stretch>
        </p:blipFill>
        <p:spPr bwMode="auto">
          <a:xfrm>
            <a:off x="4829175" y="1141413"/>
            <a:ext cx="4313238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9962" name="Rectangle 10"/>
          <p:cNvSpPr>
            <a:spLocks noChangeArrowheads="1"/>
          </p:cNvSpPr>
          <p:nvPr/>
        </p:nvSpPr>
        <p:spPr bwMode="auto">
          <a:xfrm>
            <a:off x="-252536" y="715420"/>
            <a:ext cx="8640960" cy="1546257"/>
          </a:xfrm>
          <a:prstGeom prst="rect">
            <a:avLst/>
          </a:prstGeom>
          <a:noFill/>
          <a:ln>
            <a:noFill/>
          </a:ln>
          <a:effectLst>
            <a:outerShdw dist="254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115000"/>
              </a:lnSpc>
              <a:spcBef>
                <a:spcPct val="15000"/>
              </a:spcBef>
              <a:spcAft>
                <a:spcPct val="150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/>
            </a:pPr>
            <a:br>
              <a:rPr lang="hr-HR" altLang="sr-Latn-RS" sz="24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20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 RADA RAVNATELJA</a:t>
            </a:r>
            <a:br>
              <a:rPr lang="hr-HR" altLang="sr-Latn-RS" sz="20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hr-HR" altLang="sr-Latn-RS" sz="20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 PETOGODIŠNJEM MANDATU.</a:t>
            </a:r>
            <a:br>
              <a:rPr lang="hr-HR" altLang="sr-Latn-RS" sz="2000" b="1" dirty="0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r-HR" altLang="sr-Latn-RS" sz="2000" b="1" dirty="0">
              <a:solidFill>
                <a:srgbClr val="808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951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8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178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8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9955" grpId="0" animBg="1"/>
      <p:bldP spid="17899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ext Box 4">
            <a:extLst>
              <a:ext uri="{FF2B5EF4-FFF2-40B4-BE49-F238E27FC236}">
                <a16:creationId xmlns:a16="http://schemas.microsoft.com/office/drawing/2014/main" id="{437201D5-DBB1-4854-B513-D6C93B8EB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88913"/>
            <a:ext cx="73326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buClr>
                <a:schemeClr val="hlink"/>
              </a:buClr>
            </a:pPr>
            <a:r>
              <a:rPr lang="hr-HR" altLang="sr-Latn-RS" sz="1800" b="1">
                <a:solidFill>
                  <a:schemeClr val="bg1"/>
                </a:solidFill>
              </a:rPr>
              <a:t>ZAKLJUČNE MISLI  </a:t>
            </a:r>
            <a:endParaRPr lang="en-US" altLang="sr-Latn-RS" sz="1800" b="1">
              <a:solidFill>
                <a:schemeClr val="bg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90BFC1-3B82-45C3-920A-923EF15C975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4010" y="1037895"/>
            <a:ext cx="3384441" cy="5068961"/>
          </a:xfrm>
          <a:prstGeom prst="rect">
            <a:avLst/>
          </a:prstGeom>
          <a:ln>
            <a:noFill/>
          </a:ln>
          <a:effectLst>
            <a:outerShdw blurRad="177800" dist="139700" dir="2700000" algn="tl" rotWithShape="0">
              <a:srgbClr val="333333">
                <a:alpha val="0"/>
              </a:srgbClr>
            </a:outerShdw>
            <a:softEdge rad="304800"/>
          </a:effectLst>
        </p:spPr>
      </p:pic>
      <p:sp>
        <p:nvSpPr>
          <p:cNvPr id="2848771" name="Rectangle 3">
            <a:extLst>
              <a:ext uri="{FF2B5EF4-FFF2-40B4-BE49-F238E27FC236}">
                <a16:creationId xmlns:a16="http://schemas.microsoft.com/office/drawing/2014/main" id="{6A744E28-80E8-4C88-8905-FA949915F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1808820"/>
            <a:ext cx="633586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361950"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20838" indent="-190500"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ŽELITE MNOGO,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TEŽITE SMJELO i DALEKO i VISOKO,</a:t>
            </a:r>
            <a:r>
              <a:rPr lang="hr-HR" altLang="sr-Latn-RS" sz="10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 </a:t>
            </a: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jer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visoki ciljevi otkrivaju i umnogostručuju snage u nama.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hr-HR" altLang="sr-Latn-RS" sz="18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Htjeti daleko i željeti mnogo,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kada je riječ o postavljanju nesebičnih ciljeva,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nije grijeh, nije opasno.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hr-HR" altLang="sr-Latn-RS" sz="18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POGREŠNO JE, i OPASNO udariti sebi suviše blisku metu,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jer to znači iznevjeriti i sebe i druge, ostati dužan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400" b="1" dirty="0">
                <a:solidFill>
                  <a:schemeClr val="accent2"/>
                </a:solidFill>
                <a:latin typeface="Courier New" panose="02070309020205020404" pitchFamily="49" charset="0"/>
              </a:rPr>
              <a:t>životu. </a:t>
            </a:r>
          </a:p>
          <a:p>
            <a:pPr lvl="2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endParaRPr lang="hr-HR" altLang="sr-Latn-RS" sz="1400" b="1" dirty="0">
              <a:solidFill>
                <a:schemeClr val="accent2"/>
              </a:solidFill>
              <a:latin typeface="Courier New" panose="02070309020205020404" pitchFamily="49" charset="0"/>
            </a:endParaRPr>
          </a:p>
          <a:p>
            <a:pPr lvl="2" algn="r"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r>
              <a:rPr lang="hr-HR" altLang="sr-Latn-RS" sz="1200" dirty="0">
                <a:solidFill>
                  <a:schemeClr val="accent2"/>
                </a:solidFill>
                <a:latin typeface="Courier New" panose="02070309020205020404" pitchFamily="49" charset="0"/>
              </a:rPr>
              <a:t>                                              Ivo Andrić</a:t>
            </a:r>
            <a:br>
              <a:rPr lang="hr-HR" altLang="sr-Latn-RS" sz="1200" dirty="0">
                <a:solidFill>
                  <a:schemeClr val="accent2"/>
                </a:solidFill>
                <a:latin typeface="Courier New" panose="02070309020205020404" pitchFamily="49" charset="0"/>
              </a:rPr>
            </a:br>
            <a:r>
              <a:rPr lang="hr-HR" altLang="sr-Latn-RS" sz="1050" dirty="0">
                <a:solidFill>
                  <a:schemeClr val="accent2"/>
                </a:solidFill>
                <a:latin typeface="Courier New" panose="02070309020205020404" pitchFamily="49" charset="0"/>
              </a:rPr>
              <a:t>Znakovi pored puta</a:t>
            </a:r>
            <a:endParaRPr lang="hr-HR" altLang="sr-Latn-RS" sz="1200" dirty="0">
              <a:solidFill>
                <a:schemeClr val="accent2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86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4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87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95536" y="-48290"/>
            <a:ext cx="2438400" cy="6078587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  <a:t>?</a:t>
            </a:r>
            <a:br>
              <a:rPr lang="hr-HR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</a:br>
            <a:r>
              <a:rPr lang="hr-HR" altLang="sr-Latn-RS" sz="40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ZAŠTO</a:t>
            </a:r>
            <a:br>
              <a:rPr lang="hr-HR" altLang="sr-Latn-RS" sz="40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altLang="sr-Latn-RS" sz="24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Ljerka Luić</a:t>
            </a:r>
            <a:endParaRPr lang="en-GB" altLang="sr-Latn-RS" sz="40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3DF3F31-F242-450E-952D-3363759E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</a:t>
            </a: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sz="1400" dirty="0">
                <a:solidFill>
                  <a:schemeClr val="bg1"/>
                </a:solidFill>
              </a:rPr>
              <a:t>U PETOGODIŠNJEM MANDATU</a:t>
            </a:r>
            <a:endParaRPr lang="hr-HR" altLang="sr-Latn-RS" sz="1400" b="1" dirty="0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E614CAE-CD1C-4126-AC7C-9A0B65E8B0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5098063" cy="38254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24D9163-BA57-4766-AEA1-7065AC2B6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46" y="3121279"/>
            <a:ext cx="698534" cy="9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98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s_lr_11536">
            <a:extLst>
              <a:ext uri="{FF2B5EF4-FFF2-40B4-BE49-F238E27FC236}">
                <a16:creationId xmlns:a16="http://schemas.microsoft.com/office/drawing/2014/main" id="{DE148AC3-5329-40FD-9163-D7D8AE0B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91"/>
          <a:stretch>
            <a:fillRect/>
          </a:stretch>
        </p:blipFill>
        <p:spPr bwMode="auto">
          <a:xfrm>
            <a:off x="17463" y="654050"/>
            <a:ext cx="7956550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7" descr="s_lr_11536">
            <a:extLst>
              <a:ext uri="{FF2B5EF4-FFF2-40B4-BE49-F238E27FC236}">
                <a16:creationId xmlns:a16="http://schemas.microsoft.com/office/drawing/2014/main" id="{509A1786-FB59-4359-BAB9-FC406500A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33" b="47791"/>
          <a:stretch>
            <a:fillRect/>
          </a:stretch>
        </p:blipFill>
        <p:spPr bwMode="auto">
          <a:xfrm>
            <a:off x="1588" y="636588"/>
            <a:ext cx="58578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01D32955-CC68-4E36-9994-E667C5E59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-315913"/>
            <a:ext cx="2773362" cy="5878513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37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lang="en-GB" altLang="sr-Latn-RS" sz="37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E389774E-C9DC-4223-BCE7-C8A9B6B08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</a:t>
            </a: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sz="1400" dirty="0">
                <a:solidFill>
                  <a:schemeClr val="bg1"/>
                </a:solidFill>
              </a:rPr>
              <a:t>U PETOGODIŠNJEM MANDATU</a:t>
            </a:r>
            <a:endParaRPr lang="hr-HR" altLang="sr-Latn-R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117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upa 2">
            <a:extLst>
              <a:ext uri="{FF2B5EF4-FFF2-40B4-BE49-F238E27FC236}">
                <a16:creationId xmlns:a16="http://schemas.microsoft.com/office/drawing/2014/main" id="{B60AB2D5-CB8C-4C52-8577-497BF0AFCAD0}"/>
              </a:ext>
            </a:extLst>
          </p:cNvPr>
          <p:cNvGrpSpPr>
            <a:grpSpLocks/>
          </p:cNvGrpSpPr>
          <p:nvPr/>
        </p:nvGrpSpPr>
        <p:grpSpPr bwMode="auto">
          <a:xfrm>
            <a:off x="1685925" y="-171450"/>
            <a:ext cx="5772150" cy="6710363"/>
            <a:chOff x="1685294" y="-171400"/>
            <a:chExt cx="5773412" cy="6709529"/>
          </a:xfrm>
        </p:grpSpPr>
        <p:pic>
          <p:nvPicPr>
            <p:cNvPr id="81932" name="Slika 7">
              <a:extLst>
                <a:ext uri="{FF2B5EF4-FFF2-40B4-BE49-F238E27FC236}">
                  <a16:creationId xmlns:a16="http://schemas.microsoft.com/office/drawing/2014/main" id="{4051C0E8-DF62-467E-BAF9-9D83FFBCB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294" y="709948"/>
              <a:ext cx="5773412" cy="5438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20CFE33D-65D3-4651-A676-10D6D307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897" y="-171400"/>
              <a:ext cx="2438933" cy="6709529"/>
            </a:xfrm>
            <a:prstGeom prst="rect">
              <a:avLst/>
            </a:prstGeom>
            <a:noFill/>
            <a:ln>
              <a:noFill/>
            </a:ln>
            <a:effectLst>
              <a:outerShdw dist="64758" dir="678596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sr-Latn-RS" sz="39000" dirty="0">
                  <a:solidFill>
                    <a:srgbClr val="F27921"/>
                  </a:solidFill>
                  <a:latin typeface="Times New Roman" panose="02020603050405020304" pitchFamily="18" charset="0"/>
                </a:rPr>
                <a:t>?</a:t>
              </a:r>
              <a:br>
                <a:rPr lang="hr-HR" altLang="sr-Latn-RS" sz="32500" dirty="0">
                  <a:solidFill>
                    <a:srgbClr val="F27921"/>
                  </a:solidFill>
                  <a:latin typeface="Times New Roman" panose="02020603050405020304" pitchFamily="18" charset="0"/>
                </a:rPr>
              </a:br>
              <a:endParaRPr lang="en-GB" altLang="sr-Latn-RS" sz="40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3" name="Rectangle 1034">
            <a:extLst>
              <a:ext uri="{FF2B5EF4-FFF2-40B4-BE49-F238E27FC236}">
                <a16:creationId xmlns:a16="http://schemas.microsoft.com/office/drawing/2014/main" id="{F6EA55E6-8D94-4FC9-9E4F-4A33D5B2B7A3}"/>
              </a:ext>
            </a:extLst>
          </p:cNvPr>
          <p:cNvSpPr>
            <a:spLocks noChangeArrowheads="1"/>
          </p:cNvSpPr>
          <p:nvPr/>
        </p:nvSpPr>
        <p:spPr bwMode="gray">
          <a:xfrm>
            <a:off x="-23813" y="0"/>
            <a:ext cx="9036051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660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1450" indent="-85725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1800" noProof="1">
                <a:solidFill>
                  <a:schemeClr val="bg1"/>
                </a:solidFill>
              </a:rPr>
              <a:t> </a:t>
            </a:r>
            <a:r>
              <a:rPr lang="hr-HR" altLang="sr-Latn-RS" sz="1800" noProof="1">
                <a:solidFill>
                  <a:schemeClr val="bg1"/>
                </a:solidFill>
                <a:latin typeface="+mn-lt"/>
              </a:rPr>
              <a:t>PITANJA</a:t>
            </a:r>
            <a:br>
              <a:rPr lang="hr-HR" altLang="sr-Latn-RS" sz="1800" noProof="1">
                <a:solidFill>
                  <a:schemeClr val="bg1"/>
                </a:solidFill>
                <a:latin typeface="+mn-lt"/>
              </a:rPr>
            </a:br>
            <a:r>
              <a:rPr lang="hr-HR" altLang="sr-Latn-RS" sz="1800" noProof="1">
                <a:solidFill>
                  <a:schemeClr val="bg1"/>
                </a:solidFill>
                <a:latin typeface="+mn-lt"/>
              </a:rPr>
              <a:t>prijedlozi, sugestije, …</a:t>
            </a:r>
            <a:endParaRPr lang="hr-HR" altLang="sr-Latn-RS" sz="1800" b="0" noProof="1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E063589F-0995-46ED-AA76-9FE0346C6DA7}"/>
              </a:ext>
            </a:extLst>
          </p:cNvPr>
          <p:cNvGrpSpPr>
            <a:grpSpLocks/>
          </p:cNvGrpSpPr>
          <p:nvPr/>
        </p:nvGrpSpPr>
        <p:grpSpPr bwMode="auto">
          <a:xfrm>
            <a:off x="6015037" y="3779141"/>
            <a:ext cx="3128963" cy="2447232"/>
            <a:chOff x="3906" y="3081905"/>
            <a:chExt cx="3562301" cy="3111813"/>
          </a:xfrm>
        </p:grpSpPr>
        <p:pic>
          <p:nvPicPr>
            <p:cNvPr id="6" name="Picture 2" descr="http://e.foi.hr/wiki/blog/ivana_m/files/2010/12/f2f1-300x215.jpg">
              <a:extLst>
                <a:ext uri="{FF2B5EF4-FFF2-40B4-BE49-F238E27FC236}">
                  <a16:creationId xmlns:a16="http://schemas.microsoft.com/office/drawing/2014/main" id="{3FB704C8-4914-4872-9BDE-16AD38A23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" y="3573565"/>
              <a:ext cx="3562301" cy="26201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31" name="Text Box 1295">
              <a:extLst>
                <a:ext uri="{FF2B5EF4-FFF2-40B4-BE49-F238E27FC236}">
                  <a16:creationId xmlns:a16="http://schemas.microsoft.com/office/drawing/2014/main" id="{3D28176F-EA14-452B-8C72-6DBB95FA1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6" y="3081905"/>
              <a:ext cx="3562301" cy="508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1593903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48B00"/>
                </a:buClr>
                <a:buFont typeface="Wingdings" panose="05000000000000000000" pitchFamily="2" charset="2"/>
                <a:buNone/>
              </a:pPr>
              <a:r>
                <a:rPr lang="hr-HR" altLang="sr-Latn-RS" sz="2000" b="1" dirty="0">
                  <a:solidFill>
                    <a:srgbClr val="0070C0"/>
                  </a:solidFill>
                </a:rPr>
                <a:t>uz kavu </a:t>
              </a:r>
              <a:r>
                <a:rPr lang="hr-HR" altLang="sr-Latn-RS" sz="2000" dirty="0">
                  <a:solidFill>
                    <a:srgbClr val="0070C0"/>
                  </a:solidFill>
                  <a:sym typeface="Wingdings" panose="05000000000000000000" pitchFamily="2" charset="2"/>
                </a:rPr>
                <a:t>:)</a:t>
              </a:r>
              <a:endParaRPr lang="hr-HR" altLang="sr-Latn-RS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upa 2">
            <a:extLst>
              <a:ext uri="{FF2B5EF4-FFF2-40B4-BE49-F238E27FC236}">
                <a16:creationId xmlns:a16="http://schemas.microsoft.com/office/drawing/2014/main" id="{0722CB35-B31B-4069-8A0E-A51C511505AF}"/>
              </a:ext>
            </a:extLst>
          </p:cNvPr>
          <p:cNvGrpSpPr>
            <a:grpSpLocks/>
          </p:cNvGrpSpPr>
          <p:nvPr/>
        </p:nvGrpSpPr>
        <p:grpSpPr bwMode="auto">
          <a:xfrm>
            <a:off x="-267362" y="3709788"/>
            <a:ext cx="3352800" cy="2606675"/>
            <a:chOff x="6012159" y="3758028"/>
            <a:chExt cx="3352503" cy="2606260"/>
          </a:xfrm>
        </p:grpSpPr>
        <p:grpSp>
          <p:nvGrpSpPr>
            <p:cNvPr id="81926" name="Grupa 15">
              <a:extLst>
                <a:ext uri="{FF2B5EF4-FFF2-40B4-BE49-F238E27FC236}">
                  <a16:creationId xmlns:a16="http://schemas.microsoft.com/office/drawing/2014/main" id="{33F77328-FA9F-4598-B3DA-2B5673A46E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2159" y="3758028"/>
              <a:ext cx="3352503" cy="2606260"/>
              <a:chOff x="5189126" y="3042598"/>
              <a:chExt cx="4176018" cy="3321649"/>
            </a:xfrm>
          </p:grpSpPr>
          <p:pic>
            <p:nvPicPr>
              <p:cNvPr id="5" name="Slika 4">
                <a:extLst>
                  <a:ext uri="{FF2B5EF4-FFF2-40B4-BE49-F238E27FC236}">
                    <a16:creationId xmlns:a16="http://schemas.microsoft.com/office/drawing/2014/main" id="{48B08A8F-92FF-417A-B604-646EAA85D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07468" y="3572605"/>
                <a:ext cx="3527470" cy="279164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81929" name="Text Box 1295">
                <a:extLst>
                  <a:ext uri="{FF2B5EF4-FFF2-40B4-BE49-F238E27FC236}">
                    <a16:creationId xmlns:a16="http://schemas.microsoft.com/office/drawing/2014/main" id="{093566B5-492B-47E1-B6CA-F4869E36A8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9126" y="3042598"/>
                <a:ext cx="4176018" cy="5099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28398" dir="1593903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66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rgbClr val="F48B00"/>
                  </a:buClr>
                  <a:buFont typeface="Wingdings" panose="05000000000000000000" pitchFamily="2" charset="2"/>
                  <a:buNone/>
                </a:pPr>
                <a:r>
                  <a:rPr lang="hr-HR" altLang="sr-Latn-RS" sz="2000" b="1" u="sng" dirty="0">
                    <a:solidFill>
                      <a:srgbClr val="0070C0"/>
                    </a:solidFill>
                  </a:rPr>
                  <a:t>ljerka.luic@ffzg.hr</a:t>
                </a:r>
                <a:endParaRPr lang="hr-HR" altLang="sr-Latn-RS" sz="20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81927" name="Pravokutnik 1">
              <a:extLst>
                <a:ext uri="{FF2B5EF4-FFF2-40B4-BE49-F238E27FC236}">
                  <a16:creationId xmlns:a16="http://schemas.microsoft.com/office/drawing/2014/main" id="{4F09974E-7F73-450C-BBB6-CACA8AFF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6381" y="4127152"/>
              <a:ext cx="13356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66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hr-HR" altLang="sr-Latn-RS">
                  <a:solidFill>
                    <a:srgbClr val="F27921"/>
                  </a:solidFill>
                </a:rPr>
                <a:t>098/318-345</a:t>
              </a:r>
              <a:endParaRPr lang="hr-HR" altLang="sr-Latn-RS"/>
            </a:p>
          </p:txBody>
        </p:sp>
      </p:grpSp>
    </p:spTree>
    <p:extLst>
      <p:ext uri="{BB962C8B-B14F-4D97-AF65-F5344CB8AC3E}">
        <p14:creationId xmlns:p14="http://schemas.microsoft.com/office/powerpoint/2010/main" val="204504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gesichtimquadrat">
            <a:extLst>
              <a:ext uri="{FF2B5EF4-FFF2-40B4-BE49-F238E27FC236}">
                <a16:creationId xmlns:a16="http://schemas.microsoft.com/office/drawing/2014/main" id="{A3CCE3BF-F989-47FB-A053-5BC6E4E9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844675"/>
            <a:ext cx="6094412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5">
            <a:extLst>
              <a:ext uri="{FF2B5EF4-FFF2-40B4-BE49-F238E27FC236}">
                <a16:creationId xmlns:a16="http://schemas.microsoft.com/office/drawing/2014/main" id="{665AC54E-BF65-4D0A-8ED9-1885671E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125" y="1649413"/>
            <a:ext cx="73152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171450">
              <a:spcBef>
                <a:spcPct val="75000"/>
              </a:spcBef>
              <a:buClr>
                <a:srgbClr val="F48B00"/>
              </a:buClr>
              <a:buSzPct val="75000"/>
              <a:buFont typeface="Wingdings" panose="05000000000000000000" pitchFamily="2" charset="2"/>
              <a:buChar char="l"/>
              <a:defRPr sz="2000" b="1">
                <a:solidFill>
                  <a:schemeClr val="folHlink"/>
                </a:solidFill>
                <a:latin typeface="Arial" panose="020B0604020202020204" pitchFamily="34" charset="0"/>
              </a:defRPr>
            </a:lvl1pPr>
            <a:lvl2pPr marL="171450" indent="-290513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u"/>
              <a:defRPr b="1">
                <a:solidFill>
                  <a:schemeClr val="folHlink"/>
                </a:solidFill>
                <a:latin typeface="Arial" panose="020B0604020202020204" pitchFamily="34" charset="0"/>
              </a:defRPr>
            </a:lvl2pPr>
            <a:lvl3pPr marL="171450" indent="-19050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600" b="1">
                <a:solidFill>
                  <a:schemeClr val="folHlink"/>
                </a:solidFill>
                <a:latin typeface="Arial" panose="020B0604020202020204" pitchFamily="34" charset="0"/>
              </a:defRPr>
            </a:lvl3pPr>
            <a:lvl4pPr marL="171450" indent="-19050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 b="1">
                <a:solidFill>
                  <a:schemeClr val="folHlink"/>
                </a:solidFill>
                <a:latin typeface="Arial" panose="020B0604020202020204" pitchFamily="34" charset="0"/>
              </a:defRPr>
            </a:lvl4pPr>
            <a:lvl5pPr marL="171450" indent="-22860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5pPr>
            <a:lvl6pPr marL="62865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6pPr>
            <a:lvl7pPr marL="108585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7pPr>
            <a:lvl8pPr marL="154305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8pPr>
            <a:lvl9pPr marL="2000250" indent="-228600" eaLnBrk="0" fontAlgn="base" hangingPunct="0">
              <a:spcBef>
                <a:spcPct val="20000"/>
              </a:spcBef>
              <a:spcAft>
                <a:spcPct val="5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Ø"/>
              <a:defRPr sz="1400">
                <a:solidFill>
                  <a:schemeClr val="folHlink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5400" noProof="1">
                <a:solidFill>
                  <a:srgbClr val="000066"/>
                </a:solidFill>
                <a:latin typeface="Tahoma" panose="020B0604030504040204" pitchFamily="34" charset="0"/>
              </a:rPr>
              <a:t>Hvala na pažnji</a:t>
            </a:r>
            <a:r>
              <a:rPr lang="hr-HR" altLang="sr-Latn-RS" sz="5400">
                <a:solidFill>
                  <a:srgbClr val="000066"/>
                </a:solidFill>
                <a:latin typeface="Tahoma" panose="020B0604030504040204" pitchFamily="34" charset="0"/>
              </a:rPr>
              <a:t>.</a:t>
            </a:r>
            <a:r>
              <a:rPr lang="hr-HR" altLang="sr-Latn-RS" sz="5400" noProof="1">
                <a:solidFill>
                  <a:srgbClr val="000066"/>
                </a:solidFill>
                <a:latin typeface="Tahoma" panose="020B0604030504040204" pitchFamily="34" charset="0"/>
              </a:rPr>
              <a:t>  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F01A0CB-D04C-4B13-80EE-B6D8AF4C8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70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</a:t>
            </a:r>
            <a:br>
              <a:rPr lang="hr-HR" altLang="sr-Latn-RS" b="1" dirty="0">
                <a:solidFill>
                  <a:schemeClr val="bg1"/>
                </a:solidFill>
              </a:rPr>
            </a:br>
            <a:r>
              <a:rPr lang="hr-HR" altLang="sr-Latn-RS" sz="1400" dirty="0">
                <a:solidFill>
                  <a:schemeClr val="bg1"/>
                </a:solidFill>
              </a:rPr>
              <a:t>U PETOGODIŠNJEM MANDATU</a:t>
            </a:r>
            <a:endParaRPr lang="hr-HR" altLang="sr-Latn-RS" sz="1400" b="1" dirty="0">
              <a:solidFill>
                <a:schemeClr val="bg1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C12A68FA-367B-4B3A-AFD2-13AC3E137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7376" y="4793670"/>
            <a:ext cx="3705423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1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</a:pPr>
            <a:r>
              <a:rPr lang="hr-HR" altLang="sr-Latn-RS" sz="1200" b="1" dirty="0"/>
              <a:t> izv. prof. </a:t>
            </a:r>
            <a:r>
              <a:rPr lang="hr-HR" altLang="sr-Latn-RS" sz="1200" b="1" noProof="1"/>
              <a:t>dr. sc.</a:t>
            </a:r>
            <a:r>
              <a:rPr lang="hr-HR" altLang="sr-Latn-RS" sz="1400" b="1" noProof="1"/>
              <a:t> Ljerka Luić</a:t>
            </a:r>
            <a:endParaRPr lang="hr-HR" altLang="sr-Latn-RS" sz="800" b="1" noProof="1"/>
          </a:p>
          <a:p>
            <a:pPr lvl="1" eaLnBrk="1" hangingPunct="1">
              <a:spcBef>
                <a:spcPct val="10000"/>
              </a:spcBef>
              <a:buClr>
                <a:schemeClr val="accent2"/>
              </a:buClr>
              <a:buSzPct val="110000"/>
              <a:buFont typeface="Wingdings" panose="05000000000000000000" pitchFamily="2" charset="2"/>
              <a:buNone/>
            </a:pPr>
            <a:r>
              <a:rPr lang="hr-HR" altLang="sr-Latn-RS" sz="800" i="1" dirty="0"/>
              <a:t>  znanstveni savjetnik, informacijske i komunikacijske znanosti</a:t>
            </a:r>
            <a:br>
              <a:rPr lang="hr-HR" altLang="sr-Latn-RS" sz="800" i="1" noProof="1"/>
            </a:br>
            <a:r>
              <a:rPr lang="hr-HR" altLang="sr-Latn-RS" sz="800" i="1" noProof="1"/>
              <a:t>  naslovni profesor </a:t>
            </a:r>
            <a:r>
              <a:rPr lang="hr-HR" altLang="sr-Latn-RS" sz="800" noProof="1"/>
              <a:t>Filozofskog fakulteta Sveučilišta u Zagrebu</a:t>
            </a:r>
          </a:p>
        </p:txBody>
      </p:sp>
    </p:spTree>
    <p:extLst>
      <p:ext uri="{BB962C8B-B14F-4D97-AF65-F5344CB8AC3E}">
        <p14:creationId xmlns:p14="http://schemas.microsoft.com/office/powerpoint/2010/main" val="183948058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>
            <a:extLst>
              <a:ext uri="{FF2B5EF4-FFF2-40B4-BE49-F238E27FC236}">
                <a16:creationId xmlns:a16="http://schemas.microsoft.com/office/drawing/2014/main" id="{64191F2F-6D4A-4B1C-8C78-C917E59F2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0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Ljerka Luić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FC3CB37-48E7-412F-902F-6394B80AE1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867" y="764704"/>
            <a:ext cx="8204313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Slika 2">
            <a:extLst>
              <a:ext uri="{FF2B5EF4-FFF2-40B4-BE49-F238E27FC236}">
                <a16:creationId xmlns:a16="http://schemas.microsoft.com/office/drawing/2014/main" id="{64E93277-82AE-45D8-A225-59E987251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5788"/>
            <a:ext cx="2368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9">
            <a:extLst>
              <a:ext uri="{FF2B5EF4-FFF2-40B4-BE49-F238E27FC236}">
                <a16:creationId xmlns:a16="http://schemas.microsoft.com/office/drawing/2014/main" id="{C9251E97-4890-4171-A4AA-E0403AE32C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088" y="949325"/>
            <a:ext cx="2124075" cy="215900"/>
          </a:xfrm>
          <a:prstGeom prst="line">
            <a:avLst/>
          </a:prstGeom>
          <a:ln w="57150">
            <a:solidFill>
              <a:srgbClr val="F27921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FE853000-2FAA-4082-AF30-7E582F4415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088" y="1314450"/>
            <a:ext cx="1965325" cy="169863"/>
          </a:xfrm>
          <a:prstGeom prst="line">
            <a:avLst/>
          </a:prstGeom>
          <a:ln w="57150">
            <a:solidFill>
              <a:srgbClr val="F27921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577FACD-578B-4FAF-93B1-0815D82D0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1229" y="1481623"/>
            <a:ext cx="6024563" cy="1089025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sz="3200" b="1" kern="0" dirty="0">
                <a:solidFill>
                  <a:srgbClr val="F27921"/>
                </a:solidFill>
                <a:latin typeface="Arial Black" panose="020B0A04020102020204" pitchFamily="34" charset="0"/>
              </a:rPr>
              <a:t>MOJIH PRVIH </a:t>
            </a:r>
            <a:br>
              <a:rPr lang="hr-HR" altLang="sr-Latn-RS" sz="3200" b="1" kern="0" dirty="0">
                <a:solidFill>
                  <a:srgbClr val="F27921"/>
                </a:solidFill>
                <a:latin typeface="Arial Black" panose="020B0A04020102020204" pitchFamily="34" charset="0"/>
              </a:rPr>
            </a:br>
            <a:r>
              <a:rPr lang="hr-HR" altLang="sr-Latn-RS" sz="2800" b="1" kern="0" dirty="0">
                <a:solidFill>
                  <a:srgbClr val="F27921"/>
                </a:solidFill>
                <a:latin typeface="Arial Black" panose="020B0A04020102020204" pitchFamily="34" charset="0"/>
              </a:rPr>
              <a:t>30/50 godina :)</a:t>
            </a:r>
            <a:br>
              <a:rPr lang="hr-HR" altLang="sr-Latn-RS" sz="6000" b="1" kern="0" dirty="0">
                <a:solidFill>
                  <a:srgbClr val="F27921"/>
                </a:solidFill>
                <a:latin typeface="Arial Black" panose="020B0A04020102020204" pitchFamily="34" charset="0"/>
              </a:rPr>
            </a:br>
            <a:endParaRPr lang="hr-HR" altLang="sr-Latn-RS" sz="500" b="1" kern="0" dirty="0">
              <a:solidFill>
                <a:srgbClr val="F27921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878F47B3-7CE7-4971-BA73-8C014CD6B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6088" y="1663700"/>
            <a:ext cx="1749425" cy="109538"/>
          </a:xfrm>
          <a:prstGeom prst="line">
            <a:avLst/>
          </a:prstGeom>
          <a:ln w="57150">
            <a:solidFill>
              <a:srgbClr val="F27921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id="{E53737AA-55AF-4D53-8522-360F432BE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300" y="3226309"/>
            <a:ext cx="4775108" cy="3222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3" name="Line 9">
            <a:extLst>
              <a:ext uri="{FF2B5EF4-FFF2-40B4-BE49-F238E27FC236}">
                <a16:creationId xmlns:a16="http://schemas.microsoft.com/office/drawing/2014/main" id="{EFF965C4-0F79-47D5-94E0-5586F7C23F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856" y="5508523"/>
            <a:ext cx="155448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6F47FAA6-DA7E-4F73-BAD6-B194325C7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856" y="4194961"/>
            <a:ext cx="374904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36" name="Line 9">
            <a:extLst>
              <a:ext uri="{FF2B5EF4-FFF2-40B4-BE49-F238E27FC236}">
                <a16:creationId xmlns:a16="http://schemas.microsoft.com/office/drawing/2014/main" id="{52DF9B3E-C258-4618-B89C-9E2380400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2146" y="3943429"/>
            <a:ext cx="1645920" cy="0"/>
          </a:xfrm>
          <a:prstGeom prst="line">
            <a:avLst/>
          </a:prstGeom>
          <a:ln w="1905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9144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05038"/>
            <a:ext cx="91376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4" y="1266825"/>
            <a:ext cx="3255962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776288"/>
            <a:ext cx="6129338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BC00DC5-C645-4756-A8B6-E2108071E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1" y="2963932"/>
            <a:ext cx="5160828" cy="3345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2939605" y="3898220"/>
            <a:ext cx="2124000" cy="0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AA52729F-47AF-49F2-B167-8F0259889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9146" y="3854675"/>
            <a:ext cx="1620000" cy="0"/>
          </a:xfrm>
          <a:prstGeom prst="line">
            <a:avLst/>
          </a:prstGeom>
          <a:ln w="38100">
            <a:solidFill>
              <a:srgbClr val="FF660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66EB73A5-E410-4CF7-B353-8FF00B881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0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Ljerka Luić</a:t>
            </a:r>
            <a:r>
              <a:rPr lang="hr-HR" altLang="sr-Latn-RS" sz="1400" dirty="0">
                <a:solidFill>
                  <a:schemeClr val="bg1"/>
                </a:solidFill>
              </a:rPr>
              <a:t> / </a:t>
            </a:r>
            <a:r>
              <a:rPr lang="hr-HR" altLang="sr-Latn-RS" sz="1400" u="sng" dirty="0">
                <a:solidFill>
                  <a:schemeClr val="bg1"/>
                </a:solidFill>
              </a:rPr>
              <a:t>znanstveno-nastavne kompetencije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188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3">
            <a:extLst>
              <a:ext uri="{FF2B5EF4-FFF2-40B4-BE49-F238E27FC236}">
                <a16:creationId xmlns:a16="http://schemas.microsoft.com/office/drawing/2014/main" id="{E8990495-FCCD-4959-97D6-0139EAA958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9" y="640442"/>
            <a:ext cx="2160240" cy="595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a 6">
            <a:extLst>
              <a:ext uri="{FF2B5EF4-FFF2-40B4-BE49-F238E27FC236}">
                <a16:creationId xmlns:a16="http://schemas.microsoft.com/office/drawing/2014/main" id="{3BAF91C5-B1B6-4D7A-90D9-8668615FF2C9}"/>
              </a:ext>
            </a:extLst>
          </p:cNvPr>
          <p:cNvGrpSpPr>
            <a:grpSpLocks/>
          </p:cNvGrpSpPr>
          <p:nvPr/>
        </p:nvGrpSpPr>
        <p:grpSpPr bwMode="auto">
          <a:xfrm>
            <a:off x="2846388" y="1052513"/>
            <a:ext cx="5832475" cy="4816475"/>
            <a:chOff x="2846551" y="1052736"/>
            <a:chExt cx="5831602" cy="4815828"/>
          </a:xfrm>
        </p:grpSpPr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FE3E50D1-4AA3-4CDE-8DAC-E421E032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6551" y="4500323"/>
              <a:ext cx="5831602" cy="136824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Slika 16">
              <a:extLst>
                <a:ext uri="{FF2B5EF4-FFF2-40B4-BE49-F238E27FC236}">
                  <a16:creationId xmlns:a16="http://schemas.microsoft.com/office/drawing/2014/main" id="{51F0B861-4EDB-4A91-8745-B784EAF68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2846551" y="1052736"/>
              <a:ext cx="2749138" cy="345711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06387558-502F-4ACE-8599-72F0E201D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627435" y="1065434"/>
              <a:ext cx="3025322" cy="344599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0" name="Line 9">
            <a:extLst>
              <a:ext uri="{FF2B5EF4-FFF2-40B4-BE49-F238E27FC236}">
                <a16:creationId xmlns:a16="http://schemas.microsoft.com/office/drawing/2014/main" id="{250353E4-BCEF-462D-83B3-A2FCBCA30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2463" y="2106613"/>
            <a:ext cx="1260475" cy="0"/>
          </a:xfrm>
          <a:prstGeom prst="line">
            <a:avLst/>
          </a:prstGeom>
          <a:ln w="19050">
            <a:solidFill>
              <a:srgbClr val="F06F0E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hr-HR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4B2CFE5-6884-40D2-93C3-35B9CF17A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750"/>
            <a:ext cx="914400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400" u="sng" dirty="0">
                <a:solidFill>
                  <a:schemeClr val="bg1"/>
                </a:solidFill>
              </a:rPr>
              <a:t>Ljerka Luić</a:t>
            </a:r>
            <a:r>
              <a:rPr lang="hr-HR" altLang="sr-Latn-RS" sz="1400" dirty="0">
                <a:solidFill>
                  <a:schemeClr val="bg1"/>
                </a:solidFill>
              </a:rPr>
              <a:t> / </a:t>
            </a:r>
            <a:r>
              <a:rPr lang="hr-HR" altLang="sr-Latn-RS" sz="1400" u="sng" dirty="0">
                <a:solidFill>
                  <a:schemeClr val="bg1"/>
                </a:solidFill>
              </a:rPr>
              <a:t>kompetencije planiranja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F50ABF9-40AE-4585-A2E1-C30E4AD4B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063596"/>
            <a:ext cx="2749551" cy="1546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2002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id="{2E9376CC-1C9D-4CB4-BFF2-5DED4BA0E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926181" y="2165968"/>
            <a:ext cx="5971525" cy="2926080"/>
          </a:xfrm>
          <a:prstGeom prst="rect">
            <a:avLst/>
          </a:prstGeom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99592" y="-8289"/>
            <a:ext cx="2438400" cy="6140142"/>
          </a:xfrm>
          <a:prstGeom prst="rect">
            <a:avLst/>
          </a:prstGeom>
          <a:noFill/>
          <a:ln>
            <a:noFill/>
          </a:ln>
          <a:effectLst>
            <a:outerShdw dist="64758" dir="67859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  <a:t>?</a:t>
            </a:r>
            <a:br>
              <a:rPr lang="hr-HR" altLang="sr-Latn-RS" sz="32500" dirty="0">
                <a:solidFill>
                  <a:srgbClr val="F27921"/>
                </a:solidFill>
                <a:latin typeface="Times New Roman" panose="02020603050405020304" pitchFamily="18" charset="0"/>
              </a:rPr>
            </a:br>
            <a:r>
              <a:rPr lang="hr-HR" altLang="sr-Latn-RS" sz="40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ZAŠTO</a:t>
            </a:r>
            <a:br>
              <a:rPr lang="hr-HR" altLang="sr-Latn-RS" sz="40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r-HR" altLang="sr-Latn-RS" sz="2800" dirty="0">
                <a:solidFill>
                  <a:srgbClr val="F279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OVA TEMA</a:t>
            </a:r>
            <a:endParaRPr lang="en-GB" altLang="sr-Latn-RS" sz="2500" dirty="0">
              <a:solidFill>
                <a:srgbClr val="F279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3DF3F31-F242-450E-952D-3363759E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492"/>
            <a:ext cx="70922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</a:t>
            </a:r>
            <a:r>
              <a:rPr lang="hr-HR" altLang="sr-Latn-RS" dirty="0">
                <a:solidFill>
                  <a:schemeClr val="bg1"/>
                </a:solidFill>
                <a:latin typeface="+mj-lt"/>
              </a:rPr>
              <a:t> u PETOGODIŠNJEM MANDATU</a:t>
            </a:r>
            <a:endParaRPr lang="hr-HR" altLang="sr-Latn-RS" sz="1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3" descr="Internetbestellung">
            <a:extLst>
              <a:ext uri="{FF2B5EF4-FFF2-40B4-BE49-F238E27FC236}">
                <a16:creationId xmlns:a16="http://schemas.microsoft.com/office/drawing/2014/main" id="{E84AF8E6-D4BD-4432-959B-662965A0C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06" y="964712"/>
            <a:ext cx="3725822" cy="5328592"/>
          </a:xfrm>
          <a:prstGeom prst="rect">
            <a:avLst/>
          </a:prstGeom>
          <a:noFill/>
          <a:ln w="12700">
            <a:solidFill>
              <a:srgbClr val="F27921"/>
            </a:solidFill>
            <a:prstDash val="dash"/>
            <a:miter lim="800000"/>
            <a:headEnd/>
            <a:tailEnd/>
          </a:ln>
          <a:effectLst>
            <a:outerShdw dist="53882" dir="8100000" algn="ctr" rotWithShape="0">
              <a:srgbClr val="E56A0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58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76C35F8-6787-4BCD-87FE-843C82CA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6696744" cy="583768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A5313B88-4CDE-4F89-8426-A62E4643E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18"/>
            <a:ext cx="9144000" cy="5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NN 68/2018 </a:t>
            </a:r>
            <a:r>
              <a:rPr lang="hr-HR" altLang="sr-Latn-RS" sz="1200" b="1" dirty="0">
                <a:solidFill>
                  <a:schemeClr val="bg1"/>
                </a:solidFill>
                <a:latin typeface="+mn-lt"/>
              </a:rPr>
              <a:t>(27.7.2018.)</a:t>
            </a: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350" i="1" dirty="0">
                <a:solidFill>
                  <a:schemeClr val="bg1"/>
                </a:solidFill>
              </a:rPr>
              <a:t>Zakon o izmjenama i dopunama Zakona o odgoju i obrazovanju u osnovnoj i srednjoj školi</a:t>
            </a:r>
            <a:endParaRPr lang="hr-HR" altLang="sr-Latn-RS" sz="135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82">
            <a:extLst>
              <a:ext uri="{FF2B5EF4-FFF2-40B4-BE49-F238E27FC236}">
                <a16:creationId xmlns:a16="http://schemas.microsoft.com/office/drawing/2014/main" id="{8F52EAD2-B7A1-4E4A-887F-9AC69600F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82" y="2737383"/>
            <a:ext cx="6696743" cy="422751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hr-HR" altLang="sr-Latn-RS" sz="1000" b="0">
              <a:latin typeface="Tahoma" panose="020B0604030504040204" pitchFamily="34" charset="0"/>
            </a:endParaRPr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D665CD89-96B5-40B4-9237-2DEC53ECB7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5505" y="2951071"/>
            <a:ext cx="1645920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82">
            <a:extLst>
              <a:ext uri="{FF2B5EF4-FFF2-40B4-BE49-F238E27FC236}">
                <a16:creationId xmlns:a16="http://schemas.microsoft.com/office/drawing/2014/main" id="{630160BB-2F61-41AC-B17A-8725D8E83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81" y="6060612"/>
            <a:ext cx="5705279" cy="422751"/>
          </a:xfrm>
          <a:prstGeom prst="rect">
            <a:avLst/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hr-HR" altLang="sr-Latn-RS" sz="1000" b="0">
              <a:latin typeface="Tahoma" panose="020B0604030504040204" pitchFamily="34" charset="0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E03DFB29-34C1-4E61-A253-997C1CA4D0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5656" y="6263439"/>
            <a:ext cx="1554480" cy="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5" descr="studentin">
            <a:extLst>
              <a:ext uri="{FF2B5EF4-FFF2-40B4-BE49-F238E27FC236}">
                <a16:creationId xmlns:a16="http://schemas.microsoft.com/office/drawing/2014/main" id="{7E4AD46F-EE55-4AA2-9CBB-3C8C3753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71730"/>
            <a:ext cx="2627784" cy="2258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64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97FA379A-5121-4101-B0B7-0CE202B2C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159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48B00"/>
              </a:buClr>
              <a:buFont typeface="Wingdings" panose="05000000000000000000" pitchFamily="2" charset="2"/>
              <a:buNone/>
              <a:defRPr/>
            </a:pPr>
            <a:r>
              <a:rPr lang="hr-HR" altLang="sr-Latn-RS" b="1" dirty="0">
                <a:solidFill>
                  <a:schemeClr val="bg1"/>
                </a:solidFill>
                <a:latin typeface="+mj-lt"/>
              </a:rPr>
              <a:t>PROGRAM RADA RAVNATELJA u 5-GODIŠNJEM MANDATU </a:t>
            </a:r>
            <a:br>
              <a:rPr lang="hr-HR" altLang="sr-Latn-RS" b="1" dirty="0">
                <a:solidFill>
                  <a:schemeClr val="bg1"/>
                </a:solidFill>
                <a:latin typeface="+mj-lt"/>
              </a:rPr>
            </a:br>
            <a:r>
              <a:rPr lang="hr-HR" altLang="sr-Latn-RS" sz="1200" u="sng" dirty="0">
                <a:solidFill>
                  <a:schemeClr val="bg1"/>
                </a:solidFill>
              </a:rPr>
              <a:t>KONCEPT PROVEDBE</a:t>
            </a:r>
            <a:endParaRPr lang="hr-HR" altLang="sr-Latn-R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9FE522-F7A3-4B52-941C-7A8CE0A7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33" y="1634848"/>
            <a:ext cx="5512932" cy="3724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88343E5-ACC5-4EF7-A6AB-B7651EFBB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27" y="1001954"/>
            <a:ext cx="6840345" cy="615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1415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4B konzalting">
  <a:themeElements>
    <a:clrScheme name="">
      <a:dk1>
        <a:srgbClr val="000000"/>
      </a:dk1>
      <a:lt1>
        <a:srgbClr val="FFFFFF"/>
      </a:lt1>
      <a:dk2>
        <a:srgbClr val="D88600"/>
      </a:dk2>
      <a:lt2>
        <a:srgbClr val="969696"/>
      </a:lt2>
      <a:accent1>
        <a:srgbClr val="ADBFD7"/>
      </a:accent1>
      <a:accent2>
        <a:srgbClr val="CC3300"/>
      </a:accent2>
      <a:accent3>
        <a:srgbClr val="FFFFFF"/>
      </a:accent3>
      <a:accent4>
        <a:srgbClr val="000000"/>
      </a:accent4>
      <a:accent5>
        <a:srgbClr val="D3DCE8"/>
      </a:accent5>
      <a:accent6>
        <a:srgbClr val="B92D00"/>
      </a:accent6>
      <a:hlink>
        <a:srgbClr val="FFCC00"/>
      </a:hlink>
      <a:folHlink>
        <a:srgbClr val="07008A"/>
      </a:folHlink>
    </a:clrScheme>
    <a:fontScheme name="B4B konzalting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40161" dir="11906097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outerShdw dist="40161" dir="11906097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4B konzalt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4B konzalt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4B konzal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4B konzalt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4B konzalt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4B konzalt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4B konzalt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D:\1. Firma\Templates\B4B konzalting.pot</Template>
  <TotalTime>22365</TotalTime>
  <Pages>49</Pages>
  <Words>538</Words>
  <Application>Microsoft Office PowerPoint</Application>
  <PresentationFormat>Prikaz na zaslonu (4:3)</PresentationFormat>
  <Paragraphs>142</Paragraphs>
  <Slides>32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6</vt:i4>
      </vt:variant>
      <vt:variant>
        <vt:lpstr>Naslovi slajdova</vt:lpstr>
      </vt:variant>
      <vt:variant>
        <vt:i4>32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B4B konzalting</vt:lpstr>
      <vt:lpstr>4_Prilagođeni dizajn</vt:lpstr>
      <vt:lpstr>3_Prilagođeni dizajn</vt:lpstr>
      <vt:lpstr>Prilagođeni dizajn</vt:lpstr>
      <vt:lpstr>1_Prilagođeni dizajn</vt:lpstr>
      <vt:lpstr>2_Prilagođeni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Manager/>
  <Company>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SD for MoH MK</dc:title>
  <dc:subject/>
  <dc:creator>Ljerka Luić</dc:creator>
  <cp:keywords/>
  <dc:description/>
  <cp:lastModifiedBy>Ljerka Luić</cp:lastModifiedBy>
  <cp:revision>1983</cp:revision>
  <cp:lastPrinted>2001-10-10T10:58:49Z</cp:lastPrinted>
  <dcterms:created xsi:type="dcterms:W3CDTF">2001-10-03T13:24:49Z</dcterms:created>
  <dcterms:modified xsi:type="dcterms:W3CDTF">2018-11-13T06:52:34Z</dcterms:modified>
</cp:coreProperties>
</file>