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48" r:id="rId2"/>
    <p:sldId id="326" r:id="rId3"/>
    <p:sldId id="346" r:id="rId4"/>
    <p:sldId id="256" r:id="rId5"/>
    <p:sldId id="343" r:id="rId6"/>
    <p:sldId id="327" r:id="rId7"/>
    <p:sldId id="272" r:id="rId8"/>
    <p:sldId id="281" r:id="rId9"/>
    <p:sldId id="290" r:id="rId10"/>
    <p:sldId id="341" r:id="rId11"/>
    <p:sldId id="340" r:id="rId12"/>
    <p:sldId id="342" r:id="rId13"/>
    <p:sldId id="339" r:id="rId14"/>
    <p:sldId id="347" r:id="rId15"/>
    <p:sldId id="349" r:id="rId16"/>
  </p:sldIdLst>
  <p:sldSz cx="12192000" cy="6858000"/>
  <p:notesSz cx="6858000" cy="9144000"/>
  <p:embeddedFontLs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tolzl Bold" panose="00000800000000000000" charset="0"/>
      <p:bold r:id="rId29"/>
    </p:embeddedFont>
    <p:embeddedFont>
      <p:font typeface="Stolzl Book" panose="00000500000000000000" charset="0"/>
      <p:regular r:id="rId30"/>
    </p:embeddedFont>
    <p:embeddedFont>
      <p:font typeface="ARS Maquette Pro" panose="0200060300000002000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a Donaj" initials="ID" lastIdx="5" clrIdx="0">
    <p:extLst>
      <p:ext uri="{19B8F6BF-5375-455C-9EA6-DF929625EA0E}">
        <p15:presenceInfo xmlns:p15="http://schemas.microsoft.com/office/powerpoint/2012/main" userId="S-1-5-21-2967916382-3825957903-1730142445-14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FF9900"/>
    <a:srgbClr val="DF7423"/>
    <a:srgbClr val="EB43BF"/>
    <a:srgbClr val="F78835"/>
    <a:srgbClr val="EB1C24"/>
    <a:srgbClr val="FFAC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ijetli stil 2 - Istic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7" autoAdjust="0"/>
    <p:restoredTop sz="60733" autoAdjust="0"/>
  </p:normalViewPr>
  <p:slideViewPr>
    <p:cSldViewPr snapToGrid="0">
      <p:cViewPr varScale="1">
        <p:scale>
          <a:sx n="52" d="100"/>
          <a:sy n="52" d="100"/>
        </p:scale>
        <p:origin x="15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25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4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Mi svi</a:t>
            </a:r>
            <a:r>
              <a:rPr lang="hr-HR" baseline="0" dirty="0" smtClean="0"/>
              <a:t> ovdje imamo priliku promijeniti budućnost naše djece.</a:t>
            </a:r>
          </a:p>
          <a:p>
            <a:r>
              <a:rPr lang="hr-HR" baseline="0" dirty="0" smtClean="0"/>
              <a:t>Vi ste im autoritet – lijepa funkcija, ali vrlo odgovorna</a:t>
            </a:r>
          </a:p>
          <a:p>
            <a:r>
              <a:rPr lang="hr-HR" baseline="0" dirty="0" smtClean="0"/>
              <a:t>Uskladiti želje roditelja, biti podrška učiteljima i nježno, ali </a:t>
            </a:r>
            <a:r>
              <a:rPr lang="hr-HR" baseline="0" dirty="0" err="1" smtClean="0"/>
              <a:t>sigunro</a:t>
            </a:r>
            <a:r>
              <a:rPr lang="hr-HR" baseline="0" dirty="0" smtClean="0"/>
              <a:t> voditi najmlađe nije lako.</a:t>
            </a:r>
          </a:p>
          <a:p>
            <a:endParaRPr lang="hr-HR" baseline="0" dirty="0" smtClean="0"/>
          </a:p>
          <a:p>
            <a:r>
              <a:rPr lang="hr-HR" baseline="0" dirty="0" smtClean="0"/>
              <a:t>Surađujući s vama, odgovorno izgrađujete svoje kompetencije čime gradite još čvršći most koji djecu vodi u odrastanje.</a:t>
            </a:r>
          </a:p>
          <a:p>
            <a:r>
              <a:rPr lang="hr-HR" baseline="0" dirty="0" smtClean="0"/>
              <a:t/>
            </a:r>
            <a:br>
              <a:rPr lang="hr-HR" baseline="0" dirty="0" smtClean="0"/>
            </a:br>
            <a:r>
              <a:rPr lang="hr-HR" baseline="0" dirty="0" smtClean="0"/>
              <a:t>No, i mi smo odgovorni sudionik obrazovnog sustava i napokon imamo mogućnosti pružiti dodatnu konkretnu podršku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2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50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71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98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91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 smtClean="0"/>
              <a:t>First level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0" orient="horz" pos="2341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 smtClean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</a:t>
            </a:r>
            <a:r>
              <a:rPr lang="hr-HR" dirty="0" smtClean="0"/>
              <a:t>body text</a:t>
            </a:r>
            <a:r>
              <a:rPr lang="en-US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</a:t>
            </a:r>
            <a:r>
              <a:rPr lang="hr-HR" dirty="0" smtClean="0"/>
              <a:t>body text</a:t>
            </a:r>
            <a:r>
              <a:rPr lang="en-US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„</a:t>
            </a:r>
            <a:r>
              <a:rPr lang="en-US" dirty="0" smtClean="0"/>
              <a:t>Click to edit Master title style</a:t>
            </a:r>
            <a:r>
              <a:rPr lang="hr-HR" dirty="0" smtClean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0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„</a:t>
            </a:r>
            <a:r>
              <a:rPr lang="en-US" dirty="0" smtClean="0"/>
              <a:t>Click to edit Master title style</a:t>
            </a:r>
            <a:r>
              <a:rPr lang="hr-HR" dirty="0" smtClean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 smtClean="0"/>
              <a:t>c</a:t>
            </a:r>
            <a:r>
              <a:rPr lang="en-US" dirty="0" smtClean="0"/>
              <a:t>lick to edit </a:t>
            </a:r>
            <a:r>
              <a:rPr lang="hr-HR" dirty="0" smtClean="0"/>
              <a:t>m</a:t>
            </a:r>
            <a:r>
              <a:rPr lang="en-US" dirty="0" smtClean="0"/>
              <a:t>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 smtClean="0"/>
              <a:t>First level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  <p:sldLayoutId id="2147483687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84"/>
            <a:ext cx="12192000" cy="6879384"/>
          </a:xfrm>
          <a:prstGeom prst="rect">
            <a:avLst/>
          </a:prstGeom>
          <a:solidFill>
            <a:srgbClr val="C30E60"/>
          </a:solidFill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32568" r="4127" b="20346"/>
          <a:stretch/>
        </p:blipFill>
        <p:spPr>
          <a:xfrm>
            <a:off x="0" y="-26126"/>
            <a:ext cx="11939452" cy="6897189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789088" y="2264146"/>
            <a:ext cx="94076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  <a:latin typeface="Stolzl Bold" panose="00000800000000000000" pitchFamily="50" charset="-18"/>
              </a:rPr>
              <a:t>STRUČNI SKUP HUROŠ 2018.</a:t>
            </a:r>
          </a:p>
          <a:p>
            <a:r>
              <a:rPr lang="hr-HR" sz="4800" dirty="0" smtClean="0">
                <a:solidFill>
                  <a:schemeClr val="bg1"/>
                </a:solidFill>
                <a:latin typeface="Stolzl Book" panose="00000500000000000000" pitchFamily="50" charset="-18"/>
              </a:rPr>
              <a:t>ALGEBRA</a:t>
            </a:r>
            <a:endParaRPr lang="hr-HR" sz="4800" dirty="0">
              <a:solidFill>
                <a:schemeClr val="bg1"/>
              </a:solidFill>
              <a:latin typeface="Stolzl Book" panose="00000500000000000000" pitchFamily="50" charset="-18"/>
            </a:endParaRPr>
          </a:p>
          <a:p>
            <a:endParaRPr lang="hr-HR" sz="4800" dirty="0" smtClean="0">
              <a:solidFill>
                <a:schemeClr val="bg1"/>
              </a:solidFill>
              <a:latin typeface="Stolzl Bold" panose="000008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020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598312" y="1454573"/>
            <a:ext cx="8271368" cy="982134"/>
          </a:xfrm>
        </p:spPr>
        <p:txBody>
          <a:bodyPr anchor="ctr"/>
          <a:lstStyle/>
          <a:p>
            <a:r>
              <a:rPr lang="hr-HR" dirty="0" smtClean="0">
                <a:solidFill>
                  <a:srgbClr val="F3703A"/>
                </a:solidFill>
              </a:rPr>
              <a:t>Provedba u 2018.</a:t>
            </a:r>
            <a:endParaRPr lang="hr-HR" dirty="0">
              <a:solidFill>
                <a:srgbClr val="F3703A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609602" y="2436707"/>
            <a:ext cx="10637518" cy="3058964"/>
          </a:xfrm>
        </p:spPr>
        <p:txBody>
          <a:bodyPr/>
          <a:lstStyle/>
          <a:p>
            <a:r>
              <a:rPr lang="hr-HR" sz="2400" dirty="0" smtClean="0"/>
              <a:t>Državno natjecanje iz informatike</a:t>
            </a:r>
          </a:p>
          <a:p>
            <a:r>
              <a:rPr lang="hr-HR" sz="2400" dirty="0" smtClean="0"/>
              <a:t>Hrvatska informatička olimpijada i Juniorska informatička olimpijada</a:t>
            </a:r>
          </a:p>
          <a:p>
            <a:r>
              <a:rPr lang="hr-HR" sz="2400" dirty="0" smtClean="0"/>
              <a:t>Statistička olimpijada, organizator Državni zavod za statistiku</a:t>
            </a:r>
          </a:p>
          <a:p>
            <a:r>
              <a:rPr lang="hr-HR" sz="2400" dirty="0" smtClean="0"/>
              <a:t>Best </a:t>
            </a:r>
            <a:r>
              <a:rPr lang="hr-HR" sz="2400" dirty="0" err="1" smtClean="0"/>
              <a:t>in</a:t>
            </a:r>
            <a:r>
              <a:rPr lang="hr-HR" sz="2400" dirty="0" smtClean="0"/>
              <a:t> English, organizator BHV</a:t>
            </a:r>
          </a:p>
          <a:p>
            <a:r>
              <a:rPr lang="hr-HR" sz="2400" dirty="0" smtClean="0"/>
              <a:t>Posjete učenika Visokom učilištu Algebra</a:t>
            </a:r>
          </a:p>
          <a:p>
            <a:r>
              <a:rPr lang="hr-HR" sz="2400" dirty="0" smtClean="0"/>
              <a:t>I mnoge druge aktivnosti</a:t>
            </a:r>
          </a:p>
          <a:p>
            <a:endParaRPr lang="hr-HR" sz="2400" dirty="0" smtClean="0"/>
          </a:p>
          <a:p>
            <a:endParaRPr lang="hr-HR" sz="2400" dirty="0"/>
          </a:p>
          <a:p>
            <a:pPr marL="0" indent="0">
              <a:buNone/>
            </a:pPr>
            <a:endParaRPr lang="hr-HR" sz="2000" dirty="0" smtClean="0"/>
          </a:p>
          <a:p>
            <a:endParaRPr lang="hr-HR" sz="2000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09602" y="286258"/>
            <a:ext cx="11040533" cy="1186223"/>
          </a:xfrm>
        </p:spPr>
        <p:txBody>
          <a:bodyPr anchor="ctr"/>
          <a:lstStyle/>
          <a:p>
            <a:r>
              <a:rPr lang="hr-HR" dirty="0" smtClean="0"/>
              <a:t>Podrška izvrsnosti učenika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87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598312" y="1454573"/>
            <a:ext cx="8271368" cy="982134"/>
          </a:xfrm>
        </p:spPr>
        <p:txBody>
          <a:bodyPr anchor="ctr"/>
          <a:lstStyle/>
          <a:p>
            <a:r>
              <a:rPr lang="hr-HR" dirty="0" smtClean="0">
                <a:solidFill>
                  <a:srgbClr val="F3703A"/>
                </a:solidFill>
              </a:rPr>
              <a:t>KONTINUIRANA provedba</a:t>
            </a:r>
            <a:endParaRPr lang="hr-HR" dirty="0">
              <a:solidFill>
                <a:srgbClr val="F3703A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609602" y="2436707"/>
            <a:ext cx="10637518" cy="3058964"/>
          </a:xfrm>
        </p:spPr>
        <p:txBody>
          <a:bodyPr/>
          <a:lstStyle/>
          <a:p>
            <a:r>
              <a:rPr lang="hr-HR" sz="2400" dirty="0" smtClean="0"/>
              <a:t>Programiranje na Android platformi</a:t>
            </a:r>
          </a:p>
          <a:p>
            <a:r>
              <a:rPr lang="hr-HR" sz="2400" dirty="0" smtClean="0"/>
              <a:t>Zabavno i poučno programiranje kroz </a:t>
            </a:r>
            <a:r>
              <a:rPr lang="hr-HR" sz="2400" dirty="0" err="1" smtClean="0"/>
              <a:t>Arduino</a:t>
            </a:r>
            <a:r>
              <a:rPr lang="hr-HR" sz="2400" dirty="0" smtClean="0"/>
              <a:t> platformu</a:t>
            </a:r>
          </a:p>
          <a:p>
            <a:r>
              <a:rPr lang="hr-HR" sz="2400" dirty="0" smtClean="0"/>
              <a:t>Razvoj GUI aplikacija u Javi</a:t>
            </a:r>
          </a:p>
          <a:p>
            <a:r>
              <a:rPr lang="hr-HR" sz="2400" dirty="0" smtClean="0"/>
              <a:t>Programiranje </a:t>
            </a:r>
            <a:r>
              <a:rPr lang="hr-HR" sz="2400" dirty="0" err="1" smtClean="0"/>
              <a:t>Pyton</a:t>
            </a:r>
            <a:endParaRPr lang="hr-HR" sz="2400" dirty="0" smtClean="0"/>
          </a:p>
          <a:p>
            <a:r>
              <a:rPr lang="hr-HR" sz="2400" dirty="0" smtClean="0"/>
              <a:t>Internet marketing i </a:t>
            </a:r>
            <a:r>
              <a:rPr lang="hr-HR" sz="2400" dirty="0" err="1" smtClean="0"/>
              <a:t>selfbranding</a:t>
            </a:r>
            <a:endParaRPr lang="hr-HR" sz="2400" dirty="0" smtClean="0"/>
          </a:p>
          <a:p>
            <a:r>
              <a:rPr lang="hr-HR" sz="2400" dirty="0" smtClean="0"/>
              <a:t>Društvene mreže i način komunikacije</a:t>
            </a:r>
          </a:p>
          <a:p>
            <a:r>
              <a:rPr lang="hr-HR" sz="2400" dirty="0" smtClean="0"/>
              <a:t>I mnoge druge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000" dirty="0" smtClean="0"/>
          </a:p>
          <a:p>
            <a:endParaRPr lang="hr-HR" sz="2000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09602" y="286258"/>
            <a:ext cx="11040533" cy="1186223"/>
          </a:xfrm>
        </p:spPr>
        <p:txBody>
          <a:bodyPr anchor="ctr"/>
          <a:lstStyle/>
          <a:p>
            <a:r>
              <a:rPr lang="hr-HR" dirty="0" smtClean="0"/>
              <a:t>Radionice za nastavnike informatike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71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598312" y="1454573"/>
            <a:ext cx="10664048" cy="982134"/>
          </a:xfrm>
        </p:spPr>
        <p:txBody>
          <a:bodyPr anchor="ctr"/>
          <a:lstStyle/>
          <a:p>
            <a:r>
              <a:rPr lang="hr-HR" dirty="0" smtClean="0">
                <a:solidFill>
                  <a:srgbClr val="F3703A"/>
                </a:solidFill>
              </a:rPr>
              <a:t>TEME radionica</a:t>
            </a:r>
            <a:endParaRPr lang="hr-HR" dirty="0">
              <a:solidFill>
                <a:srgbClr val="F3703A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598312" y="2478406"/>
            <a:ext cx="5712175" cy="3058964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Primjena digitalnih </a:t>
            </a: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tehnologija</a:t>
            </a:r>
            <a:endParaRPr lang="hr-H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</a:pP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Društvene </a:t>
            </a: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mreže u obrazovanju</a:t>
            </a:r>
            <a:endParaRPr lang="hr-HR" sz="2400" dirty="0">
              <a:latin typeface="Arial" panose="020B0604020202020204" pitchFamily="34" charset="0"/>
            </a:endParaRPr>
          </a:p>
          <a:p>
            <a:pPr marL="0" fontAlgn="ctr">
              <a:spcBef>
                <a:spcPts val="1200"/>
              </a:spcBef>
            </a:pP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Izrada multimedijalnih </a:t>
            </a: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sadržaja</a:t>
            </a:r>
            <a:endParaRPr lang="hr-HR" sz="2400" dirty="0" smtClean="0">
              <a:latin typeface="Arial" panose="020B0604020202020204" pitchFamily="34" charset="0"/>
            </a:endParaRPr>
          </a:p>
          <a:p>
            <a:pPr fontAlgn="ctr">
              <a:spcBef>
                <a:spcPts val="1200"/>
              </a:spcBef>
            </a:pP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Online </a:t>
            </a: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ankete, kvizove i provjere </a:t>
            </a:r>
            <a:endParaRPr lang="hr-H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znanja</a:t>
            </a:r>
          </a:p>
          <a:p>
            <a:pPr marL="0" fontAlgn="ctr">
              <a:spcBef>
                <a:spcPts val="1200"/>
              </a:spcBef>
            </a:pP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Svijet medija i učenici u njemu – </a:t>
            </a:r>
          </a:p>
          <a:p>
            <a:pPr marL="0" indent="0" fontAlgn="ctr">
              <a:spcBef>
                <a:spcPts val="1200"/>
              </a:spcBef>
              <a:buNone/>
            </a:pP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   medijska pismenost</a:t>
            </a:r>
            <a:endParaRPr lang="hr-HR" sz="2400" dirty="0">
              <a:latin typeface="Arial" panose="020B0604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endParaRPr lang="hr-H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ctr">
              <a:spcBef>
                <a:spcPts val="0"/>
              </a:spcBef>
            </a:pPr>
            <a:endParaRPr lang="hr-H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endParaRPr lang="hr-HR" sz="2400" dirty="0">
              <a:latin typeface="Arial" panose="020B0604020202020204" pitchFamily="34" charset="0"/>
            </a:endParaRPr>
          </a:p>
          <a:p>
            <a:endParaRPr lang="hr-HR" sz="24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4"/>
          </p:nvPr>
        </p:nvSpPr>
        <p:spPr>
          <a:xfrm>
            <a:off x="6129868" y="2478406"/>
            <a:ext cx="5520267" cy="3298659"/>
          </a:xfrm>
        </p:spPr>
        <p:txBody>
          <a:bodyPr/>
          <a:lstStyle/>
          <a:p>
            <a:pPr marL="0" fontAlgn="ctr">
              <a:spcBef>
                <a:spcPts val="1200"/>
              </a:spcBef>
            </a:pP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Kreativnost i inovativnost</a:t>
            </a:r>
          </a:p>
          <a:p>
            <a:pPr marL="0" fontAlgn="ctr">
              <a:spcBef>
                <a:spcPts val="1200"/>
              </a:spcBef>
            </a:pP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Primjena pozitivne psihologije u  </a:t>
            </a:r>
          </a:p>
          <a:p>
            <a:pPr marL="0" indent="0" fontAlgn="ctr">
              <a:spcBef>
                <a:spcPts val="1200"/>
              </a:spcBef>
              <a:buNone/>
            </a:pP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nastavi</a:t>
            </a:r>
          </a:p>
          <a:p>
            <a:pPr marL="0" fontAlgn="ctr">
              <a:spcBef>
                <a:spcPts val="1200"/>
              </a:spcBef>
            </a:pP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Umijeće učenja</a:t>
            </a:r>
            <a:endParaRPr lang="hr-HR" sz="2400" dirty="0">
              <a:latin typeface="Arial" panose="020B0604020202020204" pitchFamily="34" charset="0"/>
            </a:endParaRPr>
          </a:p>
          <a:p>
            <a:pPr marL="0" fontAlgn="ctr">
              <a:lnSpc>
                <a:spcPct val="100000"/>
              </a:lnSpc>
              <a:spcBef>
                <a:spcPts val="1200"/>
              </a:spcBef>
            </a:pP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Prepoznavanje</a:t>
            </a: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, učenje i </a:t>
            </a:r>
            <a:endParaRPr lang="hr-H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poučavanje </a:t>
            </a: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darovitih </a:t>
            </a: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učenika</a:t>
            </a:r>
            <a:endParaRPr lang="hr-HR" sz="2400" dirty="0">
              <a:latin typeface="Arial" panose="020B0604020202020204" pitchFamily="34" charset="0"/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09602" y="286258"/>
            <a:ext cx="11040533" cy="1186223"/>
          </a:xfrm>
        </p:spPr>
        <p:txBody>
          <a:bodyPr anchor="ctr">
            <a:normAutofit fontScale="90000"/>
          </a:bodyPr>
          <a:lstStyle/>
          <a:p>
            <a:r>
              <a:rPr lang="hr-HR" dirty="0" smtClean="0"/>
              <a:t>Radionice za učitelje, nastavnike, suradnike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26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598312" y="1249302"/>
            <a:ext cx="8271368" cy="982134"/>
          </a:xfrm>
        </p:spPr>
        <p:txBody>
          <a:bodyPr anchor="ctr"/>
          <a:lstStyle/>
          <a:p>
            <a:r>
              <a:rPr lang="hr-HR" dirty="0" smtClean="0">
                <a:solidFill>
                  <a:srgbClr val="F3703A"/>
                </a:solidFill>
              </a:rPr>
              <a:t>BESPLATNE radionice</a:t>
            </a:r>
            <a:endParaRPr lang="hr-HR" dirty="0">
              <a:solidFill>
                <a:srgbClr val="F3703A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627974" y="2174271"/>
            <a:ext cx="10774034" cy="2826939"/>
          </a:xfrm>
        </p:spPr>
        <p:txBody>
          <a:bodyPr/>
          <a:lstStyle/>
          <a:p>
            <a:r>
              <a:rPr lang="hr-HR" sz="2400" dirty="0"/>
              <a:t>GDPR – primjena u </a:t>
            </a:r>
            <a:r>
              <a:rPr lang="hr-HR" sz="2400" dirty="0" smtClean="0"/>
              <a:t>školama			23.4.2018</a:t>
            </a:r>
            <a:r>
              <a:rPr lang="hr-HR" sz="2400" dirty="0"/>
              <a:t>.</a:t>
            </a:r>
          </a:p>
          <a:p>
            <a:r>
              <a:rPr lang="hr-HR" sz="2400" dirty="0"/>
              <a:t>EU fondovi – projekti za </a:t>
            </a:r>
            <a:r>
              <a:rPr lang="hr-HR" sz="2400" dirty="0" smtClean="0"/>
              <a:t>škole			24.4.2018</a:t>
            </a:r>
            <a:r>
              <a:rPr lang="hr-HR" sz="2400" dirty="0"/>
              <a:t>.</a:t>
            </a:r>
          </a:p>
          <a:p>
            <a:r>
              <a:rPr lang="hr-HR" sz="2400" b="1" dirty="0" smtClean="0"/>
              <a:t>Upravljanje obrazovnom institucijom  </a:t>
            </a:r>
            <a:r>
              <a:rPr lang="hr-HR" sz="2400" b="1" dirty="0" smtClean="0"/>
              <a:t>	</a:t>
            </a:r>
            <a:r>
              <a:rPr lang="hr-HR" sz="2400" b="1" dirty="0" smtClean="0">
                <a:solidFill>
                  <a:srgbClr val="F3703A"/>
                </a:solidFill>
              </a:rPr>
              <a:t>28.11.2018.</a:t>
            </a:r>
            <a:endParaRPr lang="hr-HR" sz="2400" b="1" dirty="0" smtClean="0">
              <a:solidFill>
                <a:srgbClr val="F3703A"/>
              </a:solidFill>
            </a:endParaRPr>
          </a:p>
          <a:p>
            <a:r>
              <a:rPr lang="hr-HR" sz="2400" b="1" dirty="0" smtClean="0">
                <a:solidFill>
                  <a:srgbClr val="F3703A"/>
                </a:solidFill>
              </a:rPr>
              <a:t>PROGRAM RADA RAVNATELJA</a:t>
            </a:r>
            <a:r>
              <a:rPr lang="hr-HR" sz="2400" dirty="0" smtClean="0">
                <a:solidFill>
                  <a:srgbClr val="F3703A"/>
                </a:solidFill>
              </a:rPr>
              <a:t>		siječanj 2019. </a:t>
            </a:r>
          </a:p>
          <a:p>
            <a:r>
              <a:rPr lang="hr-HR" sz="2400" b="1" dirty="0" smtClean="0">
                <a:solidFill>
                  <a:srgbClr val="F3703A"/>
                </a:solidFill>
              </a:rPr>
              <a:t>MOTIVACIJA i SAMOMOTIVACIJA</a:t>
            </a:r>
            <a:r>
              <a:rPr lang="hr-HR" sz="2400" dirty="0" smtClean="0"/>
              <a:t>		</a:t>
            </a:r>
            <a:r>
              <a:rPr lang="hr-HR" sz="2400" dirty="0" smtClean="0">
                <a:solidFill>
                  <a:srgbClr val="F3703A"/>
                </a:solidFill>
              </a:rPr>
              <a:t>travanj 2019.</a:t>
            </a:r>
          </a:p>
          <a:p>
            <a:r>
              <a:rPr lang="hr-HR" sz="2400" dirty="0" smtClean="0"/>
              <a:t>Osnove </a:t>
            </a:r>
            <a:r>
              <a:rPr lang="hr-HR" sz="2400" dirty="0"/>
              <a:t>marketinga i </a:t>
            </a:r>
            <a:r>
              <a:rPr lang="hr-HR" sz="2400" dirty="0" smtClean="0"/>
              <a:t>PR-a			listopad 2019.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000" dirty="0" smtClean="0"/>
          </a:p>
          <a:p>
            <a:endParaRPr lang="hr-HR" sz="2000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09602" y="286258"/>
            <a:ext cx="11040533" cy="1186223"/>
          </a:xfrm>
        </p:spPr>
        <p:txBody>
          <a:bodyPr anchor="ctr"/>
          <a:lstStyle/>
          <a:p>
            <a:r>
              <a:rPr lang="hr-HR" dirty="0" smtClean="0"/>
              <a:t>Edukativne radionice za ravnatelje</a:t>
            </a:r>
            <a:endParaRPr lang="hr-HR" dirty="0"/>
          </a:p>
        </p:txBody>
      </p:sp>
      <p:sp>
        <p:nvSpPr>
          <p:cNvPr id="8" name="Rezervirano mjesto teksta 1"/>
          <p:cNvSpPr>
            <a:spLocks noGrp="1"/>
          </p:cNvSpPr>
          <p:nvPr>
            <p:ph type="body" idx="1"/>
          </p:nvPr>
        </p:nvSpPr>
        <p:spPr>
          <a:xfrm>
            <a:off x="627974" y="4826653"/>
            <a:ext cx="10774034" cy="982134"/>
          </a:xfrm>
        </p:spPr>
        <p:txBody>
          <a:bodyPr anchor="ctr"/>
          <a:lstStyle/>
          <a:p>
            <a:endParaRPr lang="hr-HR" dirty="0" smtClean="0">
              <a:solidFill>
                <a:srgbClr val="F3703A"/>
              </a:solidFill>
            </a:endParaRPr>
          </a:p>
          <a:p>
            <a:r>
              <a:rPr lang="hr-HR" dirty="0" smtClean="0">
                <a:solidFill>
                  <a:srgbClr val="F3703A"/>
                </a:solidFill>
              </a:rPr>
              <a:t>DIGITALNA PISMENOST – ECDL diploma – ponuda u pripremi</a:t>
            </a:r>
            <a:endParaRPr lang="hr-HR" dirty="0">
              <a:solidFill>
                <a:srgbClr val="F37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5" b="27660"/>
          <a:stretch/>
        </p:blipFill>
        <p:spPr>
          <a:xfrm>
            <a:off x="1572188" y="1498258"/>
            <a:ext cx="9697987" cy="32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84"/>
            <a:ext cx="12192000" cy="6879384"/>
          </a:xfrm>
          <a:prstGeom prst="rect">
            <a:avLst/>
          </a:prstGeom>
          <a:solidFill>
            <a:srgbClr val="C30E60"/>
          </a:solidFill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32568" r="4127" b="20346"/>
          <a:stretch/>
        </p:blipFill>
        <p:spPr>
          <a:xfrm>
            <a:off x="0" y="-26126"/>
            <a:ext cx="11939452" cy="6897189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2386247" y="1836724"/>
            <a:ext cx="940764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  <a:latin typeface="Stolzl Bold" panose="00000800000000000000" pitchFamily="50" charset="-18"/>
              </a:rPr>
              <a:t>Hvala na pažnji.</a:t>
            </a:r>
          </a:p>
          <a:p>
            <a:endParaRPr lang="hr-HR" sz="4800" dirty="0">
              <a:solidFill>
                <a:schemeClr val="bg1"/>
              </a:solidFill>
              <a:latin typeface="Stolzl Bold" panose="00000800000000000000" pitchFamily="50" charset="-18"/>
            </a:endParaRPr>
          </a:p>
          <a:p>
            <a:endParaRPr lang="hr-HR" sz="4800" dirty="0" smtClean="0">
              <a:solidFill>
                <a:schemeClr val="bg1"/>
              </a:solidFill>
              <a:latin typeface="Stolzl Bold" panose="00000800000000000000" pitchFamily="50" charset="-18"/>
            </a:endParaRPr>
          </a:p>
          <a:p>
            <a:endParaRPr lang="hr-HR" sz="4000" dirty="0" smtClean="0">
              <a:solidFill>
                <a:schemeClr val="bg1"/>
              </a:solidFill>
              <a:latin typeface="Stolzl Bold" panose="00000800000000000000" pitchFamily="50" charset="-18"/>
            </a:endParaRPr>
          </a:p>
          <a:p>
            <a:r>
              <a:rPr lang="hr-HR" sz="4000" dirty="0" smtClean="0">
                <a:solidFill>
                  <a:schemeClr val="bg1"/>
                </a:solidFill>
                <a:latin typeface="Stolzl Bold" panose="00000800000000000000" pitchFamily="50" charset="-18"/>
              </a:rPr>
              <a:t>Irena Donaj</a:t>
            </a:r>
          </a:p>
          <a:p>
            <a:r>
              <a:rPr lang="hr-HR" sz="4000" dirty="0" smtClean="0">
                <a:solidFill>
                  <a:schemeClr val="bg1"/>
                </a:solidFill>
                <a:latin typeface="Stolzl Bold" panose="00000800000000000000" pitchFamily="50" charset="-18"/>
              </a:rPr>
              <a:t>zavod@algebra.hr</a:t>
            </a:r>
            <a:endParaRPr lang="hr-HR" sz="4000" dirty="0">
              <a:solidFill>
                <a:schemeClr val="bg1"/>
              </a:solidFill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79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Naša priča počela prije 20 godina </a:t>
            </a:r>
            <a:br>
              <a:rPr lang="hr-HR" sz="4400" dirty="0"/>
            </a:br>
            <a:r>
              <a:rPr lang="hr-HR" sz="4400" dirty="0"/>
              <a:t>i dalje će u fokusu imati izvrsnost u digitalnim tehnologijama.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4350" y="3566159"/>
            <a:ext cx="11124493" cy="1371601"/>
          </a:xfrm>
        </p:spPr>
        <p:txBody>
          <a:bodyPr/>
          <a:lstStyle/>
          <a:p>
            <a:pPr algn="l"/>
            <a:r>
              <a:rPr lang="hr-HR" dirty="0"/>
              <a:t>Kvaliteta procesa, programa i predavača naša je najveća snaga i iskra vodilja.</a:t>
            </a:r>
          </a:p>
        </p:txBody>
      </p:sp>
    </p:spTree>
    <p:extLst>
      <p:ext uri="{BB962C8B-B14F-4D97-AF65-F5344CB8AC3E}">
        <p14:creationId xmlns:p14="http://schemas.microsoft.com/office/powerpoint/2010/main" val="23798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2284835" y="1007707"/>
            <a:ext cx="2480386" cy="131872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15.000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2355262" y="4284539"/>
            <a:ext cx="2480386" cy="131872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130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7108684" y="1007707"/>
            <a:ext cx="2480386" cy="131872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4400" b="1" dirty="0">
                <a:solidFill>
                  <a:schemeClr val="tx1"/>
                </a:solidFill>
              </a:rPr>
              <a:t>3</a:t>
            </a:r>
            <a:r>
              <a:rPr lang="hr-HR" sz="4400" b="1" dirty="0" smtClean="0">
                <a:solidFill>
                  <a:schemeClr val="tx1"/>
                </a:solidFill>
              </a:rPr>
              <a:t>00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7069962" y="4289204"/>
            <a:ext cx="2480386" cy="131872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500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1280044" y="2761862"/>
            <a:ext cx="2480386" cy="131872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2.000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7944241" y="2688772"/>
            <a:ext cx="2480386" cy="131872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4400" b="1" dirty="0" smtClean="0">
                <a:solidFill>
                  <a:schemeClr val="tx1"/>
                </a:solidFill>
              </a:rPr>
              <a:t>3.000</a:t>
            </a:r>
            <a:endParaRPr lang="hr-HR" sz="4400" b="1" dirty="0">
              <a:solidFill>
                <a:schemeClr val="tx1"/>
              </a:solidFill>
            </a:endParaRPr>
          </a:p>
        </p:txBody>
      </p:sp>
      <p:pic>
        <p:nvPicPr>
          <p:cNvPr id="11" name="Slika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75" y="2034073"/>
            <a:ext cx="2297157" cy="2255131"/>
          </a:xfrm>
          <a:prstGeom prst="rect">
            <a:avLst/>
          </a:prstGeom>
        </p:spPr>
      </p:pic>
      <p:sp>
        <p:nvSpPr>
          <p:cNvPr id="12" name="Podnaslov 2"/>
          <p:cNvSpPr txBox="1">
            <a:spLocks/>
          </p:cNvSpPr>
          <p:nvPr/>
        </p:nvSpPr>
        <p:spPr>
          <a:xfrm>
            <a:off x="4840021" y="3877333"/>
            <a:ext cx="2429263" cy="138715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6000" b="1" dirty="0" smtClean="0"/>
              <a:t>20</a:t>
            </a:r>
            <a:endParaRPr lang="hr-HR" sz="6000" b="1" dirty="0"/>
          </a:p>
        </p:txBody>
      </p:sp>
    </p:spTree>
    <p:extLst>
      <p:ext uri="{BB962C8B-B14F-4D97-AF65-F5344CB8AC3E}">
        <p14:creationId xmlns:p14="http://schemas.microsoft.com/office/powerpoint/2010/main" val="11840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86" y="2927953"/>
            <a:ext cx="6345554" cy="1887888"/>
          </a:xfrm>
        </p:spPr>
        <p:txBody>
          <a:bodyPr/>
          <a:lstStyle/>
          <a:p>
            <a:r>
              <a:rPr lang="hr-HR" sz="5400" dirty="0" smtClean="0"/>
              <a:t>Zavod za kvalitetu</a:t>
            </a:r>
            <a:br>
              <a:rPr lang="hr-HR" sz="5400" dirty="0" smtClean="0"/>
            </a:br>
            <a:r>
              <a:rPr lang="hr-HR" sz="5400" dirty="0" smtClean="0"/>
              <a:t>obrazovanja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 txBox="1">
            <a:spLocks/>
          </p:cNvSpPr>
          <p:nvPr/>
        </p:nvSpPr>
        <p:spPr>
          <a:xfrm>
            <a:off x="691515" y="1071881"/>
            <a:ext cx="11103681" cy="357631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mtClean="0"/>
              <a:t>mjesto stručnih edukacija, primjera dobre prakse,</a:t>
            </a:r>
            <a:br>
              <a:rPr lang="hr-HR" smtClean="0"/>
            </a:br>
            <a:r>
              <a:rPr lang="hr-HR" smtClean="0"/>
              <a:t>informiranja o promjenama u obrazovanju i trendova u svijetu </a:t>
            </a:r>
            <a:br>
              <a:rPr lang="hr-HR" smtClean="0"/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59" y="4526280"/>
            <a:ext cx="4728337" cy="163067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946708" y="5956904"/>
            <a:ext cx="1705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ALGEBRA</a:t>
            </a:r>
            <a:endParaRPr lang="hr-HR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Osnovni cilj		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DF7423"/>
                </a:solidFill>
              </a:rPr>
              <a:t>Podizanje standarda obrazovanja u Hrvatskoj</a:t>
            </a:r>
            <a:endParaRPr lang="hr-HR" sz="3200" b="1" dirty="0">
              <a:solidFill>
                <a:srgbClr val="DF74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Algebra može pomoći		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1352" y="3054299"/>
            <a:ext cx="10941047" cy="2898632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DF7423"/>
                </a:solidFill>
              </a:rPr>
              <a:t>Program </a:t>
            </a:r>
            <a:r>
              <a:rPr lang="hr-HR" sz="3200" b="1" dirty="0" smtClean="0">
                <a:solidFill>
                  <a:srgbClr val="DF7423"/>
                </a:solidFill>
              </a:rPr>
              <a:t>besplatnih</a:t>
            </a:r>
            <a:r>
              <a:rPr lang="hr-HR" sz="3200" dirty="0" smtClean="0">
                <a:solidFill>
                  <a:srgbClr val="DF7423"/>
                </a:solidFill>
              </a:rPr>
              <a:t> </a:t>
            </a:r>
            <a:r>
              <a:rPr lang="hr-HR" sz="3200" dirty="0">
                <a:solidFill>
                  <a:srgbClr val="DF7423"/>
                </a:solidFill>
              </a:rPr>
              <a:t>radionica i edukacija za osobni i profesionalni razvoj ravnatelja, </a:t>
            </a:r>
            <a:r>
              <a:rPr lang="hr-HR" sz="3200" dirty="0" smtClean="0">
                <a:solidFill>
                  <a:srgbClr val="DF7423"/>
                </a:solidFill>
              </a:rPr>
              <a:t>učitelja </a:t>
            </a:r>
            <a:r>
              <a:rPr lang="hr-HR" sz="3200" dirty="0">
                <a:solidFill>
                  <a:srgbClr val="DF7423"/>
                </a:solidFill>
              </a:rPr>
              <a:t>i nastavnika te stručnih suradnika u osnovnim i srednjim </a:t>
            </a:r>
            <a:r>
              <a:rPr lang="hr-HR" sz="3200" dirty="0" smtClean="0">
                <a:solidFill>
                  <a:srgbClr val="DF7423"/>
                </a:solidFill>
              </a:rPr>
              <a:t>školama</a:t>
            </a:r>
          </a:p>
        </p:txBody>
      </p:sp>
    </p:spTree>
    <p:extLst>
      <p:ext uri="{BB962C8B-B14F-4D97-AF65-F5344CB8AC3E}">
        <p14:creationId xmlns:p14="http://schemas.microsoft.com/office/powerpoint/2010/main" val="30522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Korisnici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386840" y="3897838"/>
            <a:ext cx="268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NASTAVNI MATERIJALI</a:t>
            </a:r>
            <a:endParaRPr lang="hr-HR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438" y="4519416"/>
            <a:ext cx="2018914" cy="2018914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447" y="2840812"/>
            <a:ext cx="2114052" cy="2114052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601" y="3593921"/>
            <a:ext cx="1934952" cy="1934952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5552846" y="1027669"/>
            <a:ext cx="1808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OSNOVNE </a:t>
            </a:r>
          </a:p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ŠKOLE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9123606" y="4273145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 smtClean="0"/>
              <a:t>STRUČNI</a:t>
            </a:r>
          </a:p>
          <a:p>
            <a:pPr algn="ctr"/>
            <a:r>
              <a:rPr lang="hr-HR" sz="2000" b="1" dirty="0" smtClean="0"/>
              <a:t>SURADNICI</a:t>
            </a:r>
            <a:endParaRPr lang="hr-HR" sz="2000" b="1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4563667" y="3743477"/>
            <a:ext cx="176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 smtClean="0"/>
              <a:t>RAVNATELJI</a:t>
            </a:r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701" y="584201"/>
            <a:ext cx="2587818" cy="2628894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398" y="147863"/>
            <a:ext cx="2529404" cy="2569553"/>
          </a:xfrm>
          <a:prstGeom prst="rect">
            <a:avLst/>
          </a:prstGeom>
        </p:spPr>
      </p:pic>
      <p:sp>
        <p:nvSpPr>
          <p:cNvPr id="24" name="TekstniOkvir 23"/>
          <p:cNvSpPr txBox="1"/>
          <p:nvPr/>
        </p:nvSpPr>
        <p:spPr>
          <a:xfrm>
            <a:off x="6515134" y="5174930"/>
            <a:ext cx="1717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 smtClean="0"/>
              <a:t>UČITELJI I </a:t>
            </a:r>
          </a:p>
          <a:p>
            <a:pPr algn="ctr"/>
            <a:r>
              <a:rPr lang="hr-HR" sz="2000" b="1" dirty="0" smtClean="0"/>
              <a:t>NASTAVNICI</a:t>
            </a:r>
            <a:endParaRPr lang="hr-HR" sz="2000" b="1" dirty="0"/>
          </a:p>
        </p:txBody>
      </p:sp>
      <p:sp>
        <p:nvSpPr>
          <p:cNvPr id="25" name="TekstniOkvir 24"/>
          <p:cNvSpPr txBox="1"/>
          <p:nvPr/>
        </p:nvSpPr>
        <p:spPr>
          <a:xfrm>
            <a:off x="9045513" y="1483149"/>
            <a:ext cx="1640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SREDNJE</a:t>
            </a:r>
          </a:p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ŠKOLE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680" y="2478097"/>
            <a:ext cx="2046651" cy="2039181"/>
          </a:xfrm>
          <a:prstGeom prst="rect">
            <a:avLst/>
          </a:prstGeom>
        </p:spPr>
      </p:pic>
      <p:sp>
        <p:nvSpPr>
          <p:cNvPr id="27" name="TekstniOkvir 26"/>
          <p:cNvSpPr txBox="1"/>
          <p:nvPr/>
        </p:nvSpPr>
        <p:spPr>
          <a:xfrm>
            <a:off x="6964797" y="3213095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F3703A"/>
                </a:solidFill>
              </a:rPr>
              <a:t>UČENICI</a:t>
            </a:r>
            <a:endParaRPr lang="hr-HR" sz="2800" b="1" dirty="0">
              <a:solidFill>
                <a:srgbClr val="F3703A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1855241" y="4159267"/>
            <a:ext cx="2187009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OSTALI DIONICI 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OBRAZOVNOG 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SUSTAVA RH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4" grpId="0"/>
      <p:bldP spid="25" grpId="0"/>
      <p:bldP spid="27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Aktivnosti</a:t>
            </a:r>
            <a:endParaRPr lang="hr-H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44" y="631123"/>
            <a:ext cx="3684472" cy="210255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268" y="2004796"/>
            <a:ext cx="773104" cy="2618012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9335182" y="5140341"/>
            <a:ext cx="221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WEB</a:t>
            </a:r>
            <a:endParaRPr lang="hr-HR" sz="2000" b="1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4844806" y="1272207"/>
            <a:ext cx="273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UČENICI</a:t>
            </a:r>
            <a:endParaRPr lang="hr-HR" sz="14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r="8997" b="40837"/>
          <a:stretch/>
        </p:blipFill>
        <p:spPr>
          <a:xfrm>
            <a:off x="7089098" y="902989"/>
            <a:ext cx="2880360" cy="24231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2" name="Pravokutnik 21"/>
          <p:cNvSpPr/>
          <p:nvPr/>
        </p:nvSpPr>
        <p:spPr>
          <a:xfrm>
            <a:off x="1872160" y="4896113"/>
            <a:ext cx="2257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Godišnja konferencija „Izvrsnost obrazovanja”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6341613" y="5495469"/>
            <a:ext cx="225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Suradnja na 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projektima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288058" y="2419952"/>
            <a:ext cx="2257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Radionice i stručna usavršavanja</a:t>
            </a:r>
          </a:p>
          <a:p>
            <a:pPr algn="ctr"/>
            <a:r>
              <a:rPr lang="hr-H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avnatelja, učitelja, nastavnika, suradnika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9032157" y="4879916"/>
            <a:ext cx="2257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Predavači na skupovima ravnatelja, nastavnika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4345172" y="4905250"/>
            <a:ext cx="2257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Podrška natjecanja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učenika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ravokutnik 26"/>
          <p:cNvSpPr/>
          <p:nvPr/>
        </p:nvSpPr>
        <p:spPr>
          <a:xfrm>
            <a:off x="9555826" y="3035506"/>
            <a:ext cx="2257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Posjete učenika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Visokom učilištu 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ravokutnik 27"/>
          <p:cNvSpPr/>
          <p:nvPr/>
        </p:nvSpPr>
        <p:spPr>
          <a:xfrm>
            <a:off x="6896150" y="3977807"/>
            <a:ext cx="225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Nastavni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materijali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ravokutnik 28"/>
          <p:cNvSpPr/>
          <p:nvPr/>
        </p:nvSpPr>
        <p:spPr>
          <a:xfrm>
            <a:off x="3094508" y="3460951"/>
            <a:ext cx="225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Radionice</a:t>
            </a:r>
          </a:p>
          <a:p>
            <a:pPr algn="ctr"/>
            <a:r>
              <a:rPr lang="hr-H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učenike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Algebra-PPT-16-9</Template>
  <TotalTime>1805</TotalTime>
  <Words>366</Words>
  <Application>Microsoft Office PowerPoint</Application>
  <PresentationFormat>Široki zaslon</PresentationFormat>
  <Paragraphs>118</Paragraphs>
  <Slides>15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4" baseType="lpstr">
      <vt:lpstr>Segoe UI</vt:lpstr>
      <vt:lpstr>Calibri Light</vt:lpstr>
      <vt:lpstr>Calibri</vt:lpstr>
      <vt:lpstr>Stolzl Bold</vt:lpstr>
      <vt:lpstr>Stolzl Book</vt:lpstr>
      <vt:lpstr>Arial</vt:lpstr>
      <vt:lpstr>ARS Maquette Pro</vt:lpstr>
      <vt:lpstr>Tahoma</vt:lpstr>
      <vt:lpstr>Office Theme</vt:lpstr>
      <vt:lpstr>PowerPoint prezentacija</vt:lpstr>
      <vt:lpstr>Naša priča počela prije 20 godina  i dalje će u fokusu imati izvrsnost u digitalnim tehnologijama. </vt:lpstr>
      <vt:lpstr>PowerPoint prezentacija</vt:lpstr>
      <vt:lpstr>Zavod za kvalitetu obrazovanja</vt:lpstr>
      <vt:lpstr>PowerPoint prezentacija</vt:lpstr>
      <vt:lpstr>Osnovni cilj  </vt:lpstr>
      <vt:lpstr>Kako Algebra može pomoći  </vt:lpstr>
      <vt:lpstr>Korisnici</vt:lpstr>
      <vt:lpstr>Aktivnosti</vt:lpstr>
      <vt:lpstr>Podrška izvrsnosti učenika</vt:lpstr>
      <vt:lpstr>Radionice za nastavnike informatike</vt:lpstr>
      <vt:lpstr>Radionice za učitelje, nastavnike, suradnike</vt:lpstr>
      <vt:lpstr>Edukativne radionice za ravnatelje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</dc:creator>
  <cp:lastModifiedBy>Irena Donaj</cp:lastModifiedBy>
  <cp:revision>133</cp:revision>
  <dcterms:created xsi:type="dcterms:W3CDTF">2017-11-15T14:56:38Z</dcterms:created>
  <dcterms:modified xsi:type="dcterms:W3CDTF">2018-11-13T08:15:11Z</dcterms:modified>
  <cp:contentStatus/>
</cp:coreProperties>
</file>