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61" r:id="rId3"/>
    <p:sldId id="267" r:id="rId4"/>
    <p:sldId id="301" r:id="rId5"/>
    <p:sldId id="264" r:id="rId6"/>
    <p:sldId id="265" r:id="rId7"/>
    <p:sldId id="303" r:id="rId8"/>
    <p:sldId id="302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3" r:id="rId17"/>
    <p:sldId id="315" r:id="rId18"/>
    <p:sldId id="316" r:id="rId19"/>
    <p:sldId id="317" r:id="rId20"/>
    <p:sldId id="319" r:id="rId21"/>
    <p:sldId id="312" r:id="rId22"/>
    <p:sldId id="325" r:id="rId23"/>
    <p:sldId id="318" r:id="rId24"/>
    <p:sldId id="321" r:id="rId25"/>
    <p:sldId id="323" r:id="rId26"/>
    <p:sldId id="324" r:id="rId27"/>
    <p:sldId id="300" r:id="rId28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korisnik" initials="Wk" lastIdx="0" clrIdx="0">
    <p:extLst>
      <p:ext uri="{19B8F6BF-5375-455C-9EA6-DF929625EA0E}">
        <p15:presenceInfo xmlns:p15="http://schemas.microsoft.com/office/powerpoint/2012/main" userId="b5a4889b73268b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D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87636" autoAdjust="0"/>
  </p:normalViewPr>
  <p:slideViewPr>
    <p:cSldViewPr>
      <p:cViewPr varScale="1">
        <p:scale>
          <a:sx n="63" d="100"/>
          <a:sy n="63" d="100"/>
        </p:scale>
        <p:origin x="169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25336-4DB4-48CB-9D93-9B416A124006}" type="datetimeFigureOut">
              <a:rPr lang="hr-HR" smtClean="0"/>
              <a:pPr/>
              <a:t>13.11.2019.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13005-EFE3-4F65-B194-7D9B128C199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142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13005-EFE3-4F65-B194-7D9B128C1997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6742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13005-EFE3-4F65-B194-7D9B128C1997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4068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13005-EFE3-4F65-B194-7D9B128C1997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028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ltGray">
          <a:xfrm>
            <a:off x="539552" y="836713"/>
            <a:ext cx="7776864" cy="136815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ltGray">
          <a:xfrm>
            <a:off x="1187624" y="3140968"/>
            <a:ext cx="6624736" cy="15841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12.11.2015.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112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12.11.2015.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907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ltGray"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12.11.2015.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793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12.11.2015.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224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12.11.2015.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222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12.11.2015.</a:t>
            </a:r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946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ltGray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ltGray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ltGray"/>
        <p:txBody>
          <a:bodyPr/>
          <a:lstStyle>
            <a:lvl1pPr>
              <a:defRPr/>
            </a:lvl1pPr>
          </a:lstStyle>
          <a:p>
            <a:r>
              <a:rPr lang="sr-Latn-RS"/>
              <a:t>12.11.2015.</a:t>
            </a:r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512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12.11.2015.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028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12.11.2015.</a:t>
            </a:r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217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ltGray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12.11.2015.</a:t>
            </a:r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982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12.11.2015.</a:t>
            </a:r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534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ltGray">
          <a:xfrm>
            <a:off x="467544" y="274638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ltGray">
          <a:xfrm>
            <a:off x="395536" y="1268760"/>
            <a:ext cx="835292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hr-HR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Latn-RS"/>
              <a:t>12.11.2015.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A2398-D8DA-4E4F-85B5-0BEED83C6B3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131840" y="2852935"/>
            <a:ext cx="5526224" cy="3906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1008112" cy="71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4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-ludina.skole.hr/" TargetMode="External"/><Relationship Id="rId2" Type="http://schemas.openxmlformats.org/officeDocument/2006/relationships/hyperlink" Target="https://bit.ly/2QvM4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spribol10@gmail.com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-1899592"/>
            <a:ext cx="8208912" cy="6840760"/>
          </a:xfrm>
        </p:spPr>
        <p:txBody>
          <a:bodyPr>
            <a:normAutofit/>
          </a:bodyPr>
          <a:lstStyle/>
          <a:p>
            <a:b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Izrada i evaluacija školskog kurikuluma</a:t>
            </a:r>
            <a:b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Državno-stručni skup ravnatelja osnovnih škola</a:t>
            </a:r>
          </a:p>
        </p:txBody>
      </p:sp>
      <p:sp>
        <p:nvSpPr>
          <p:cNvPr id="6" name="Podnaslov 5">
            <a:extLst>
              <a:ext uri="{FF2B5EF4-FFF2-40B4-BE49-F238E27FC236}">
                <a16:creationId xmlns:a16="http://schemas.microsoft.com/office/drawing/2014/main" id="{4FE99045-4823-4912-B280-110861AEA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3429000"/>
            <a:ext cx="6984776" cy="2304256"/>
          </a:xfrm>
        </p:spPr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algn="l"/>
            <a:r>
              <a:rPr lang="hr-HR" sz="2400" dirty="0"/>
              <a:t>Vodice, 11.-13.11.2019.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6988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Kako?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Što je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kurikul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(um)?</a:t>
            </a: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            definicija                      klasifikacija</a:t>
            </a:r>
          </a:p>
        </p:txBody>
      </p:sp>
      <p:cxnSp>
        <p:nvCxnSpPr>
          <p:cNvPr id="5" name="Ravni poveznik sa strelicom 4"/>
          <p:cNvCxnSpPr/>
          <p:nvPr/>
        </p:nvCxnSpPr>
        <p:spPr>
          <a:xfrm flipH="1">
            <a:off x="2699792" y="1934132"/>
            <a:ext cx="936104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/>
          <p:cNvCxnSpPr/>
          <p:nvPr/>
        </p:nvCxnSpPr>
        <p:spPr>
          <a:xfrm>
            <a:off x="5220072" y="1988840"/>
            <a:ext cx="1152128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>
            <a:off x="2699792" y="3689678"/>
            <a:ext cx="1872208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/>
          <p:cNvCxnSpPr/>
          <p:nvPr/>
        </p:nvCxnSpPr>
        <p:spPr>
          <a:xfrm flipH="1">
            <a:off x="4572000" y="3689678"/>
            <a:ext cx="1728192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niOkvir 14"/>
          <p:cNvSpPr txBox="1"/>
          <p:nvPr/>
        </p:nvSpPr>
        <p:spPr>
          <a:xfrm>
            <a:off x="467544" y="454524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Proces planiranja, provođenja i vrednovanja </a:t>
            </a:r>
          </a:p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poučavanja i učenja </a:t>
            </a:r>
            <a:r>
              <a:rPr lang="hr-HR" sz="2400" i="1" dirty="0">
                <a:solidFill>
                  <a:schemeClr val="bg1">
                    <a:lumMod val="50000"/>
                  </a:schemeClr>
                </a:solidFill>
              </a:rPr>
              <a:t>učenika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 škole.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-315416"/>
            <a:ext cx="1800201" cy="221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511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Planiranje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algn="ctr"/>
            <a:endParaRPr lang="hr-HR" dirty="0"/>
          </a:p>
          <a:p>
            <a:r>
              <a:rPr lang="hr-HR" dirty="0"/>
              <a:t>                                     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-315416"/>
            <a:ext cx="1800201" cy="221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vijezda s 5 krakova 6"/>
          <p:cNvSpPr/>
          <p:nvPr/>
        </p:nvSpPr>
        <p:spPr>
          <a:xfrm>
            <a:off x="2843808" y="1700808"/>
            <a:ext cx="3312368" cy="302433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6986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Planiranje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hr-HR" i="1" dirty="0">
                <a:solidFill>
                  <a:schemeClr val="bg1">
                    <a:lumMod val="50000"/>
                  </a:schemeClr>
                </a:solidFill>
              </a:rPr>
              <a:t>Potrebe i interesi učenika</a:t>
            </a:r>
          </a:p>
          <a:p>
            <a:pPr marL="457200" indent="-457200">
              <a:buFontTx/>
              <a:buChar char="-"/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Potrebe i interesi lokalne zajednice</a:t>
            </a:r>
          </a:p>
          <a:p>
            <a:pPr marL="457200" indent="-457200">
              <a:buFontTx/>
              <a:buChar char="-"/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Prilagođena implementacija nacionalnog, predmetnih kurikuluma,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      ( i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kuriluluma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      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međupredmetnih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tema)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Školski resursi:</a:t>
            </a:r>
          </a:p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ljudski</a:t>
            </a:r>
          </a:p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financijsko-materijalni</a:t>
            </a:r>
          </a:p>
          <a:p>
            <a:pPr algn="ctr"/>
            <a:r>
              <a:rPr lang="hr-HR" i="1" dirty="0">
                <a:solidFill>
                  <a:schemeClr val="bg1">
                    <a:lumMod val="50000"/>
                  </a:schemeClr>
                </a:solidFill>
              </a:rPr>
              <a:t>organizacijski</a:t>
            </a: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12</a:t>
            </a:fld>
            <a:endParaRPr lang="hr-H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-315416"/>
            <a:ext cx="1800201" cy="221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703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Planiramo (i nadalje)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/>
          </a:p>
          <a:p>
            <a:pPr algn="ctr"/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Odnos nacionalnog i školskog kurikuluma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regulacija:deregulacija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495800" y="1498947"/>
            <a:ext cx="4468688" cy="4627217"/>
          </a:xfrm>
        </p:spPr>
        <p:txBody>
          <a:bodyPr/>
          <a:lstStyle/>
          <a:p>
            <a:pPr marL="457200" indent="-457200">
              <a:buFontTx/>
              <a:buChar char="-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produbiti dijelove</a:t>
            </a:r>
          </a:p>
          <a:p>
            <a:pPr marL="457200" indent="-457200">
              <a:buFontTx/>
              <a:buChar char="-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nadopuniti ih</a:t>
            </a:r>
          </a:p>
          <a:p>
            <a:pPr marL="457200" indent="-457200">
              <a:buFontTx/>
              <a:buChar char="-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uvesti nove sadržaje u odnosu na predmetne kurikulume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13</a:t>
            </a:fld>
            <a:endParaRPr lang="hr-H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-315416"/>
            <a:ext cx="1800201" cy="221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042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Ili-ili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288665"/>
            <a:ext cx="8352928" cy="5112568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Važnost suodnosa predmetnih i školskog kurikuluma!</a:t>
            </a:r>
          </a:p>
          <a:p>
            <a:pPr algn="ctr"/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Krajnosti kontinuuma </a:t>
            </a:r>
          </a:p>
          <a:p>
            <a:pPr algn="ctr"/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ignoriranje=fragmentacija                           dodavanje=sužavanje</a:t>
            </a:r>
          </a:p>
          <a:p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                                              k o h e r e n t n o s t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14</a:t>
            </a:fld>
            <a:endParaRPr lang="hr-H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-315416"/>
            <a:ext cx="1800201" cy="221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Ravni poveznik sa strelicom 7"/>
          <p:cNvCxnSpPr/>
          <p:nvPr/>
        </p:nvCxnSpPr>
        <p:spPr>
          <a:xfrm>
            <a:off x="4644008" y="2276872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/>
          <p:nvPr/>
        </p:nvCxnSpPr>
        <p:spPr>
          <a:xfrm flipH="1">
            <a:off x="2332112" y="3519235"/>
            <a:ext cx="2311896" cy="598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/>
          <p:cNvCxnSpPr/>
          <p:nvPr/>
        </p:nvCxnSpPr>
        <p:spPr>
          <a:xfrm>
            <a:off x="4656331" y="3519235"/>
            <a:ext cx="2219925" cy="598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693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Vrijeme odluke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-kombinacija novih sadržaja s nadopunom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896544" cy="4525963"/>
          </a:xfrm>
        </p:spPr>
        <p:txBody>
          <a:bodyPr/>
          <a:lstStyle/>
          <a:p>
            <a:pPr algn="ctr"/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- propitati učeničke potrebe</a:t>
            </a: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- propitati potrebe zajednice</a:t>
            </a:r>
          </a:p>
          <a:p>
            <a:pPr marL="457200" indent="-457200">
              <a:buFontTx/>
              <a:buChar char="-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- propitati školske resurse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15</a:t>
            </a:fld>
            <a:endParaRPr lang="hr-H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-315416"/>
            <a:ext cx="1800201" cy="221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588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6385E0-C5D1-4B03-968F-02AB1F6AC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>
                    <a:lumMod val="65000"/>
                  </a:schemeClr>
                </a:solidFill>
              </a:rPr>
              <a:t>Planiranje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65347E-D825-43C0-9936-DD6177B375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Prvo propitivanje potreba:</a:t>
            </a:r>
          </a:p>
          <a:p>
            <a:pPr marL="342900" indent="-342900">
              <a:buFontTx/>
              <a:buChar char="-"/>
            </a:pPr>
            <a:r>
              <a:rPr lang="hr-HR" sz="2000" dirty="0">
                <a:solidFill>
                  <a:schemeClr val="bg1">
                    <a:lumMod val="65000"/>
                  </a:schemeClr>
                </a:solidFill>
              </a:rPr>
              <a:t>Anketa na </a:t>
            </a:r>
            <a:r>
              <a:rPr lang="hr-HR" sz="2000" dirty="0" err="1">
                <a:solidFill>
                  <a:schemeClr val="bg1">
                    <a:lumMod val="65000"/>
                  </a:schemeClr>
                </a:solidFill>
              </a:rPr>
              <a:t>GoogleDocsu</a:t>
            </a:r>
            <a:r>
              <a:rPr lang="hr-HR" sz="2000" dirty="0">
                <a:solidFill>
                  <a:schemeClr val="bg1">
                    <a:lumMod val="65000"/>
                  </a:schemeClr>
                </a:solidFill>
              </a:rPr>
              <a:t> (starija  učenička dob)</a:t>
            </a:r>
          </a:p>
          <a:p>
            <a:pPr marL="342900" indent="-342900">
              <a:buFontTx/>
              <a:buChar char="-"/>
            </a:pPr>
            <a:r>
              <a:rPr lang="hr-HR" sz="2000" dirty="0">
                <a:solidFill>
                  <a:schemeClr val="bg1">
                    <a:lumMod val="65000"/>
                  </a:schemeClr>
                </a:solidFill>
              </a:rPr>
              <a:t>Intervju (snimila ekipa internetskog radija)</a:t>
            </a:r>
          </a:p>
          <a:p>
            <a:pPr marL="342900" indent="-342900">
              <a:buFontTx/>
              <a:buChar char="-"/>
            </a:pPr>
            <a:r>
              <a:rPr lang="hr-HR" sz="2000" dirty="0">
                <a:solidFill>
                  <a:schemeClr val="bg1">
                    <a:lumMod val="65000"/>
                  </a:schemeClr>
                </a:solidFill>
              </a:rPr>
              <a:t>Upitnik (zatvorena pitanja)</a:t>
            </a:r>
          </a:p>
          <a:p>
            <a:pPr marL="342900" indent="-342900">
              <a:buFontTx/>
              <a:buChar char="-"/>
            </a:pPr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Kasnije propitivanje:</a:t>
            </a:r>
          </a:p>
          <a:p>
            <a:pPr marL="342900" indent="-342900">
              <a:buFontTx/>
              <a:buChar char="-"/>
            </a:pPr>
            <a:r>
              <a:rPr lang="hr-HR" sz="2000" dirty="0">
                <a:solidFill>
                  <a:schemeClr val="bg1">
                    <a:lumMod val="65000"/>
                  </a:schemeClr>
                </a:solidFill>
              </a:rPr>
              <a:t>Sajam vještina</a:t>
            </a:r>
          </a:p>
          <a:p>
            <a:pPr marL="342900" indent="-342900">
              <a:buFontTx/>
              <a:buChar char="-"/>
            </a:pPr>
            <a:r>
              <a:rPr lang="hr-HR" sz="2000" dirty="0">
                <a:solidFill>
                  <a:schemeClr val="bg1">
                    <a:lumMod val="65000"/>
                  </a:schemeClr>
                </a:solidFill>
              </a:rPr>
              <a:t>Osobna refleksija</a:t>
            </a:r>
          </a:p>
          <a:p>
            <a:pPr marL="342900" indent="-342900">
              <a:buFontTx/>
              <a:buChar char="-"/>
            </a:pPr>
            <a:r>
              <a:rPr lang="hr-HR" sz="2000" dirty="0">
                <a:solidFill>
                  <a:schemeClr val="bg1">
                    <a:lumMod val="65000"/>
                  </a:schemeClr>
                </a:solidFill>
              </a:rPr>
              <a:t>Blog</a:t>
            </a:r>
          </a:p>
          <a:p>
            <a:pPr marL="342900" indent="-342900">
              <a:buFontTx/>
              <a:buChar char="-"/>
            </a:pPr>
            <a:r>
              <a:rPr lang="hr-HR" sz="2000" dirty="0">
                <a:solidFill>
                  <a:schemeClr val="bg1">
                    <a:lumMod val="65000"/>
                  </a:schemeClr>
                </a:solidFill>
              </a:rPr>
              <a:t>Video-uradak</a:t>
            </a:r>
          </a:p>
          <a:p>
            <a:pPr marL="342900" indent="-342900">
              <a:buFontTx/>
              <a:buChar char="-"/>
            </a:pPr>
            <a:endParaRPr lang="hr-HR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hr-HR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D26F8A4-4AC8-4669-B18C-B23CEDC44D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bg1">
                    <a:lumMod val="65000"/>
                  </a:schemeClr>
                </a:solidFill>
              </a:rPr>
              <a:t>Nositelji aktivnosti:</a:t>
            </a:r>
          </a:p>
          <a:p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Tim za razvoj kurikuluma</a:t>
            </a:r>
          </a:p>
          <a:p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hr-HR" sz="2000" dirty="0">
                <a:solidFill>
                  <a:schemeClr val="bg1">
                    <a:lumMod val="65000"/>
                  </a:schemeClr>
                </a:solidFill>
              </a:rPr>
              <a:t>definira svrhu i ciljeve</a:t>
            </a:r>
          </a:p>
          <a:p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hr-HR" sz="2000" dirty="0">
                <a:solidFill>
                  <a:schemeClr val="bg1">
                    <a:lumMod val="65000"/>
                  </a:schemeClr>
                </a:solidFill>
              </a:rPr>
              <a:t>osigurava suradnju</a:t>
            </a:r>
          </a:p>
          <a:p>
            <a:r>
              <a:rPr lang="hr-HR" sz="2000" dirty="0">
                <a:solidFill>
                  <a:schemeClr val="bg1">
                    <a:lumMod val="65000"/>
                  </a:schemeClr>
                </a:solidFill>
              </a:rPr>
              <a:t>-određuje način rada</a:t>
            </a:r>
          </a:p>
          <a:p>
            <a:r>
              <a:rPr lang="hr-HR" sz="2000" dirty="0">
                <a:solidFill>
                  <a:schemeClr val="bg1">
                    <a:lumMod val="65000"/>
                  </a:schemeClr>
                </a:solidFill>
              </a:rPr>
              <a:t>-koordinira aktivnostima</a:t>
            </a:r>
          </a:p>
          <a:p>
            <a:r>
              <a:rPr lang="hr-HR" sz="2000" dirty="0">
                <a:solidFill>
                  <a:schemeClr val="bg1">
                    <a:lumMod val="65000"/>
                  </a:schemeClr>
                </a:solidFill>
              </a:rPr>
              <a:t>- vodi evaluaciju</a:t>
            </a:r>
          </a:p>
          <a:p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Ravnateljica:</a:t>
            </a:r>
          </a:p>
          <a:p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”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pragmatični vizionar”</a:t>
            </a:r>
            <a:endParaRPr lang="hr-HR" sz="2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- kreiranje i održavanje uvjeta za generiranje novih ideja</a:t>
            </a:r>
          </a:p>
          <a:p>
            <a:pPr marL="342900" indent="-342900">
              <a:buFontTx/>
              <a:buChar char="-"/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„</a:t>
            </a: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C017853-0E34-4FEE-B646-F536FD497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B0F713F-CC82-4EF5-B233-2FF70D543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16</a:t>
            </a:fld>
            <a:endParaRPr lang="hr-H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086E75E-149F-4B55-9233-2D71039FC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-315416"/>
            <a:ext cx="1800201" cy="221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40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15F949-0169-47ED-B5B9-4F8D678C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Lokalna zajednica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4720CC-8441-407A-97D8-1BA01F458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-unos tekstualnih podataka (Java)</a:t>
            </a: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-obrada podataka (algoritam strojnog učenja, algoritam umjetne inteligencije)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05F38E0-7AC8-4870-AE0D-F9E82123A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0888" y="3912142"/>
            <a:ext cx="2133600" cy="221402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149E8D0-99E4-45D2-A79A-514FC697D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D851533-FBF2-4956-BD8C-CFD65FBC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17</a:t>
            </a:fld>
            <a:endParaRPr lang="hr-H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EC77695-0747-4BF6-B1FD-A4A97DCDE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-315416"/>
            <a:ext cx="1800201" cy="221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00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CF1F5F-4C2E-4EDE-A8E9-0643F85A3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Rad na izradi 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85684E2-849C-4301-92F8-83687864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6061DB5-8029-43B4-B3E5-983CC03E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18</a:t>
            </a:fld>
            <a:endParaRPr lang="hr-HR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5CCA15-A17C-4119-8EA1-2AAE9668B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-315416"/>
            <a:ext cx="1800201" cy="221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B4DFCB-5262-4951-BC02-3F797EB92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r-HR" dirty="0"/>
              <a:t>Školski kurikulum Osnovne škole Ludina za školsku godinu 2019. / 2020. </a:t>
            </a:r>
          </a:p>
          <a:p>
            <a:r>
              <a:rPr lang="hr-HR" dirty="0"/>
              <a:t> </a:t>
            </a:r>
          </a:p>
          <a:p>
            <a:r>
              <a:rPr lang="hr-HR" dirty="0"/>
              <a:t>Sadržaj</a:t>
            </a:r>
          </a:p>
          <a:p>
            <a:r>
              <a:rPr lang="hr-HR" dirty="0"/>
              <a:t> 1. Metodologija izrade Školskog kurikuluma ....................................................... 3 </a:t>
            </a:r>
          </a:p>
          <a:p>
            <a:r>
              <a:rPr lang="hr-HR" dirty="0"/>
              <a:t>2. Vizija i misija Škole ........................................................................................... 5 </a:t>
            </a:r>
          </a:p>
          <a:p>
            <a:r>
              <a:rPr lang="hr-HR" dirty="0"/>
              <a:t>3. Školske vrijednosti, načela i ciljevi ................................................................... 5 </a:t>
            </a:r>
          </a:p>
          <a:p>
            <a:r>
              <a:rPr lang="hr-HR" dirty="0"/>
              <a:t>4. Osobitosti OŠ Ludina i analiza uvjeta za provođenje Školskog kurikuluma ..... 6 </a:t>
            </a:r>
          </a:p>
          <a:p>
            <a:r>
              <a:rPr lang="hr-HR" dirty="0"/>
              <a:t>5. Analiza potreba i interesa učenika .................................................................. 7 </a:t>
            </a:r>
          </a:p>
          <a:p>
            <a:r>
              <a:rPr lang="hr-HR" dirty="0"/>
              <a:t>6. Razvojna (</a:t>
            </a:r>
            <a:r>
              <a:rPr lang="hr-HR" dirty="0" err="1"/>
              <a:t>kurikulumska</a:t>
            </a:r>
            <a:r>
              <a:rPr lang="hr-HR" dirty="0"/>
              <a:t>) područja:.................................................................. 9 </a:t>
            </a:r>
          </a:p>
          <a:p>
            <a:r>
              <a:rPr lang="hr-HR" dirty="0"/>
              <a:t>I. Problemi i nepoznanice naš su izazov ......................................................................................... 9 </a:t>
            </a:r>
          </a:p>
          <a:p>
            <a:r>
              <a:rPr lang="hr-HR" dirty="0"/>
              <a:t>II. Izvannastavne aktivnosti ........................................................................................................... 54 </a:t>
            </a:r>
          </a:p>
          <a:p>
            <a:r>
              <a:rPr lang="hr-HR" dirty="0"/>
              <a:t>III. </a:t>
            </a:r>
            <a:r>
              <a:rPr lang="hr-HR" dirty="0" err="1"/>
              <a:t>Izvanučionica</a:t>
            </a:r>
            <a:r>
              <a:rPr lang="hr-HR" dirty="0"/>
              <a:t> ....................................................................................................................... 102 </a:t>
            </a:r>
          </a:p>
          <a:p>
            <a:r>
              <a:rPr lang="hr-HR" dirty="0"/>
              <a:t>IV. Projekti................................................................................................................................. 117 7. Praćenje i vrednovanje realizacije školskog kurikuluma .............................. 133 </a:t>
            </a:r>
          </a:p>
          <a:p>
            <a:endParaRPr lang="hr-HR" dirty="0"/>
          </a:p>
          <a:p>
            <a:r>
              <a:rPr lang="hr-HR" dirty="0"/>
              <a:t>8. Razvojni plan rada škole  za razdoblje od 2018. do 2020. godine ............... 134 </a:t>
            </a:r>
          </a:p>
        </p:txBody>
      </p:sp>
    </p:spTree>
    <p:extLst>
      <p:ext uri="{BB962C8B-B14F-4D97-AF65-F5344CB8AC3E}">
        <p14:creationId xmlns:p14="http://schemas.microsoft.com/office/powerpoint/2010/main" val="3252747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9F09C1-FB7D-4AAF-AAC3-09F10C2FB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4CEB67-DCBF-43E0-9CCE-8601B7634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analiza  lanjskog kurikuluma </a:t>
            </a:r>
          </a:p>
          <a:p>
            <a:pPr marL="342900" indent="-342900">
              <a:buFontTx/>
              <a:buChar char="-"/>
            </a:pPr>
            <a:endParaRPr lang="hr-HR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analiza  i određivanje učeničkih interesa i potreba (Sajam vještina)</a:t>
            </a:r>
          </a:p>
          <a:p>
            <a:pPr marL="342900" indent="-342900">
              <a:buFontTx/>
              <a:buChar char="-"/>
            </a:pPr>
            <a:endParaRPr lang="hr-HR" sz="2000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određivanje prioritetnih kurikulumskih područja</a:t>
            </a:r>
          </a:p>
          <a:p>
            <a:pPr marL="342900" indent="-342900">
              <a:buFontTx/>
              <a:buChar char="-"/>
            </a:pPr>
            <a:endParaRPr lang="hr-HR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hr-HR" sz="2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samoanaliziranje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kvalitete školskog kurikuluma  po komponentama</a:t>
            </a:r>
            <a:endParaRPr lang="hr-HR" sz="2000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      (periodično i finalno)                   Rezultat/Zaključak</a:t>
            </a:r>
          </a:p>
          <a:p>
            <a:endParaRPr lang="hr-HR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hr-HR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hr-H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DEA608A-7785-4DC2-86C8-543093F6A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2421B56-EA95-465A-8368-40361DA1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19</a:t>
            </a:fld>
            <a:endParaRPr lang="hr-HR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22D8FB5-828C-477A-B2E1-5CFD2ECF3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-315416"/>
            <a:ext cx="1800201" cy="221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7FF1366A-9CC6-4EE7-99F3-6E88F34250FD}"/>
              </a:ext>
            </a:extLst>
          </p:cNvPr>
          <p:cNvCxnSpPr>
            <a:cxnSpLocks/>
          </p:cNvCxnSpPr>
          <p:nvPr/>
        </p:nvCxnSpPr>
        <p:spPr>
          <a:xfrm>
            <a:off x="3275856" y="4077072"/>
            <a:ext cx="727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35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05064"/>
            <a:ext cx="8494713" cy="2852936"/>
          </a:xfrm>
        </p:spPr>
        <p:txBody>
          <a:bodyPr>
            <a:normAutofit/>
          </a:bodyPr>
          <a:lstStyle/>
          <a:p>
            <a:r>
              <a:rPr lang="hr-HR" b="0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 temi...</a:t>
            </a:r>
            <a:br>
              <a:rPr lang="hr-HR" b="0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br>
              <a:rPr lang="hr-HR" b="0" cap="none" dirty="0"/>
            </a:br>
            <a:r>
              <a:rPr lang="hr-HR" b="0" cap="none" dirty="0"/>
              <a:t>  </a:t>
            </a:r>
            <a:r>
              <a:rPr lang="hr-HR" sz="1800" b="0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Sonja Pribolšan-Pongračić, </a:t>
            </a:r>
            <a:br>
              <a:rPr lang="hr-HR" sz="1800" b="0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hr-HR" sz="1800" b="0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       ravnateljica OŠ Ludina</a:t>
            </a:r>
            <a:endParaRPr lang="hr-HR" sz="1800" b="0" cap="non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 Placeholder 34"/>
          <p:cNvSpPr txBox="1">
            <a:spLocks noGrp="1"/>
          </p:cNvSpPr>
          <p:nvPr>
            <p:ph type="body" idx="1"/>
          </p:nvPr>
        </p:nvSpPr>
        <p:spPr>
          <a:xfrm>
            <a:off x="684213" y="908050"/>
            <a:ext cx="7848600" cy="2881313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 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2080" y="18088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grpSp>
        <p:nvGrpSpPr>
          <p:cNvPr id="30" name="Group 25"/>
          <p:cNvGrpSpPr>
            <a:grpSpLocks/>
          </p:cNvGrpSpPr>
          <p:nvPr/>
        </p:nvGrpSpPr>
        <p:grpSpPr bwMode="auto">
          <a:xfrm>
            <a:off x="674656" y="908719"/>
            <a:ext cx="2057400" cy="2708275"/>
            <a:chOff x="762000" y="1557456"/>
            <a:chExt cx="2057400" cy="2708434"/>
          </a:xfrm>
        </p:grpSpPr>
        <p:sp>
          <p:nvSpPr>
            <p:cNvPr id="31" name="Oval 30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          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3913" y="2667183"/>
              <a:ext cx="1930400" cy="682665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066963" y="1946209"/>
              <a:ext cx="1583472" cy="129168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    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09600" y="1089025"/>
            <a:ext cx="7924800" cy="7080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hr-HR" sz="4000" dirty="0">
                <a:solidFill>
                  <a:srgbClr val="262626">
                    <a:lumMod val="50000"/>
                    <a:lumOff val="50000"/>
                  </a:srgbClr>
                </a:solidFill>
                <a:latin typeface="Calibri"/>
                <a:cs typeface="Arial" charset="0"/>
              </a:rPr>
              <a:t> </a:t>
            </a:r>
            <a:endParaRPr lang="en-US" sz="4000" dirty="0">
              <a:solidFill>
                <a:srgbClr val="262626">
                  <a:lumMod val="50000"/>
                  <a:lumOff val="50000"/>
                </a:srgbClr>
              </a:solidFill>
              <a:latin typeface="Calibri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1160463"/>
            <a:ext cx="3687763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20" y="560797"/>
            <a:ext cx="536340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27585" y="2018381"/>
            <a:ext cx="1839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bg1"/>
                </a:solidFill>
              </a:rPr>
              <a:t>Uvod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415088" y="2178151"/>
            <a:ext cx="2045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>
                <a:solidFill>
                  <a:schemeClr val="bg1"/>
                </a:solidFill>
              </a:rPr>
              <a:t>Iskustva i preporuke</a:t>
            </a:r>
          </a:p>
        </p:txBody>
      </p:sp>
      <p:cxnSp>
        <p:nvCxnSpPr>
          <p:cNvPr id="43" name="Elbow Connector 42"/>
          <p:cNvCxnSpPr>
            <a:stCxn id="31" idx="6"/>
          </p:cNvCxnSpPr>
          <p:nvPr/>
        </p:nvCxnSpPr>
        <p:spPr>
          <a:xfrm>
            <a:off x="2732056" y="2326089"/>
            <a:ext cx="831832" cy="76862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>
            <a:off x="5602398" y="3094716"/>
            <a:ext cx="1324162" cy="33349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niOkvir 2">
            <a:extLst>
              <a:ext uri="{FF2B5EF4-FFF2-40B4-BE49-F238E27FC236}">
                <a16:creationId xmlns:a16="http://schemas.microsoft.com/office/drawing/2014/main" id="{7526CB4C-5619-45BD-BD0D-5ACE05FB0468}"/>
              </a:ext>
            </a:extLst>
          </p:cNvPr>
          <p:cNvSpPr txBox="1"/>
          <p:nvPr/>
        </p:nvSpPr>
        <p:spPr>
          <a:xfrm>
            <a:off x="3728122" y="2710402"/>
            <a:ext cx="1780658" cy="71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solidFill>
                  <a:schemeClr val="bg1"/>
                </a:solidFill>
              </a:rPr>
              <a:t>Od ladice do Mjeseca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990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E421A11C-EBC1-407F-9A0A-CDAEEAF4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8C6FA989-D273-4835-85CE-80D6DD5E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20</a:t>
            </a:fld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A70A582B-5612-4E54-ACA3-C466A3A31F85}"/>
              </a:ext>
            </a:extLst>
          </p:cNvPr>
          <p:cNvSpPr/>
          <p:nvPr/>
        </p:nvSpPr>
        <p:spPr>
          <a:xfrm>
            <a:off x="1979712" y="836712"/>
            <a:ext cx="6048672" cy="4320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Zaključak: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Učeničke tablete kroz sve oblike školskog rada koristiti svrhovito i ciljano, balansirajući njihovu uporabu s povećanim udjelom tjelesnih i motoričkih aktivnosti,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Za novi pristup učenju i poučavanju koristiti metodologiju vrednovanja naučenu kroz eksperimentalni program „Škola za život“ te međunarodna usavršavanja,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Dvomjesečno okupljati stručne timove na analizi i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samoanalizi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realizacije dokumenta,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Planirati veći dio 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kurikularnih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aktivnosti kroz redovitu nastavu,  aktiviranjem učeničkih potencijala ( uočeno analizom i izvješćima dokumentirano). </a:t>
            </a:r>
          </a:p>
        </p:txBody>
      </p:sp>
    </p:spTree>
    <p:extLst>
      <p:ext uri="{BB962C8B-B14F-4D97-AF65-F5344CB8AC3E}">
        <p14:creationId xmlns:p14="http://schemas.microsoft.com/office/powerpoint/2010/main" val="2483364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Cilj(</a:t>
            </a:r>
            <a:r>
              <a:rPr lang="hr-HR" dirty="0" err="1">
                <a:solidFill>
                  <a:schemeClr val="bg1">
                    <a:lumMod val="50000"/>
                  </a:schemeClr>
                </a:solidFill>
              </a:rPr>
              <a:t>evi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21</a:t>
            </a:fld>
            <a:endParaRPr lang="hr-H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-315416"/>
            <a:ext cx="1800201" cy="221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076AC8-9C3E-4BF6-A057-0A7CA4C88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r-HR" dirty="0"/>
              <a:t> Prioritetni ciljevi školskog kurikuluma 2019./2020. šk. god.: </a:t>
            </a:r>
          </a:p>
          <a:p>
            <a:endParaRPr lang="hr-HR" dirty="0"/>
          </a:p>
          <a:p>
            <a:r>
              <a:rPr lang="hr-HR" dirty="0"/>
              <a:t>-   svrhovito i sigurno služiti se učeničkim tabletom u nastavi te ostalim školskim aktivnostima, balansirajući korištenje tableta s tjelesnim kretanjem i aktivnostima    </a:t>
            </a:r>
          </a:p>
          <a:p>
            <a:r>
              <a:rPr lang="hr-HR" dirty="0"/>
              <a:t> </a:t>
            </a:r>
          </a:p>
          <a:p>
            <a:r>
              <a:rPr lang="hr-HR" dirty="0"/>
              <a:t>- koristiti nove metodologije vrednovanja te vrednovati ishode učenja stečene svim oblicima učenja </a:t>
            </a:r>
          </a:p>
          <a:p>
            <a:r>
              <a:rPr lang="hr-HR" dirty="0"/>
              <a:t> </a:t>
            </a:r>
          </a:p>
          <a:p>
            <a:r>
              <a:rPr lang="hr-HR" dirty="0"/>
              <a:t>-   zadovoljiti potrebu učenika za programiranjem, robotikom i aktivnostima tehničkoga, tjelesnog i umjetničkog područja (tamburaška skupina) </a:t>
            </a:r>
          </a:p>
          <a:p>
            <a:r>
              <a:rPr lang="hr-HR" dirty="0"/>
              <a:t> </a:t>
            </a:r>
          </a:p>
          <a:p>
            <a:r>
              <a:rPr lang="hr-HR" i="1" dirty="0"/>
              <a:t>- poticati čitanje kao temeljnu aktivnost za razumijevanje sebe i svijeta koji nas okružuje kroz cjelogodišnji školski projekt! </a:t>
            </a:r>
          </a:p>
          <a:p>
            <a:r>
              <a:rPr lang="hr-HR" i="1" dirty="0"/>
              <a:t> </a:t>
            </a:r>
          </a:p>
          <a:p>
            <a:r>
              <a:rPr lang="hr-HR" dirty="0"/>
              <a:t>-   podupirati  osobni i socijalni razvoj učenika u odgovornog, kreativnog i tolerantnog  člana društva, s naglaskom na identifikaciju i pružanje stručne potpore darovitima i učenicima s teškoćama (integracija dva učenika s autizmom!). </a:t>
            </a:r>
          </a:p>
        </p:txBody>
      </p:sp>
    </p:spTree>
    <p:extLst>
      <p:ext uri="{BB962C8B-B14F-4D97-AF65-F5344CB8AC3E}">
        <p14:creationId xmlns:p14="http://schemas.microsoft.com/office/powerpoint/2010/main" val="1242591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6CAFA3-D9DD-4045-B9D3-740CE5DF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Definiranje ciljeva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5558EE-D288-45F8-BFFF-E6A7509DB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hr-HR" dirty="0"/>
              <a:t>. Vizija i misija Škole  </a:t>
            </a:r>
          </a:p>
          <a:p>
            <a:r>
              <a:rPr lang="hr-HR" dirty="0"/>
              <a:t> </a:t>
            </a:r>
          </a:p>
          <a:p>
            <a:r>
              <a:rPr lang="hr-HR" dirty="0"/>
              <a:t>Vizija: Inovativna, životu bliska škola koju đaci vole. </a:t>
            </a:r>
          </a:p>
          <a:p>
            <a:r>
              <a:rPr lang="hr-HR" dirty="0"/>
              <a:t>Misija: Na temeljima razvijene ekološke svijesti, poduzetničkoga duha, nenasilnog ponašanja, odgovornog građanstva i solidarnosti „opremiti“ učenika znanjem, vještinama i motivacijom za cjeloživotno učenje. </a:t>
            </a:r>
          </a:p>
          <a:p>
            <a:r>
              <a:rPr lang="hr-HR" dirty="0"/>
              <a:t> </a:t>
            </a:r>
          </a:p>
          <a:p>
            <a:r>
              <a:rPr lang="hr-HR" dirty="0"/>
              <a:t>Školske vrijednosti, </a:t>
            </a:r>
          </a:p>
          <a:p>
            <a:r>
              <a:rPr lang="hr-HR" dirty="0"/>
              <a:t>-   znanje koje je temelj društvenoga i osobnog razvoja, a omogućuje nam razumijevanje i kritičko promišljanje samoga sebe i okoline, </a:t>
            </a:r>
          </a:p>
          <a:p>
            <a:r>
              <a:rPr lang="hr-HR" dirty="0"/>
              <a:t>-   odgovornost prema sebi, drugima i izborima koje činimo, kao baza i uvjet </a:t>
            </a:r>
            <a:r>
              <a:rPr lang="hr-HR" dirty="0" err="1"/>
              <a:t>samoodrživosti</a:t>
            </a:r>
            <a:r>
              <a:rPr lang="hr-HR" dirty="0"/>
              <a:t>  i razvoja te općeg društvenog  dobra,  </a:t>
            </a:r>
          </a:p>
          <a:p>
            <a:r>
              <a:rPr lang="hr-HR" dirty="0"/>
              <a:t>-   sloboda u izboru, jer na njoj gradimo odgovornost za učinjene izbore, </a:t>
            </a:r>
          </a:p>
          <a:p>
            <a:r>
              <a:rPr lang="hr-HR" dirty="0"/>
              <a:t>-   identitet kao bitnu odrednicu očuvanja  lokalnog i nacionalnog identiteta, kulture, društvene, moralne i duhovne baštine u uvjetima sve snažnijeg globalnog utjecaja </a:t>
            </a:r>
          </a:p>
          <a:p>
            <a:r>
              <a:rPr lang="hr-HR" dirty="0"/>
              <a:t>Načela: </a:t>
            </a:r>
          </a:p>
          <a:p>
            <a:r>
              <a:rPr lang="hr-HR" dirty="0"/>
              <a:t>-   viša kvaliteta odgoja i obrazovanja za sve,  osiguravanjem kvalitetnijih i podjednakih radnih uvjeta i poticajnog okruženja u matično školi i područnim odjelima, </a:t>
            </a:r>
          </a:p>
          <a:p>
            <a:r>
              <a:rPr lang="hr-HR" dirty="0"/>
              <a:t>-   poticanje cjeloživotnog učenja i kompetentnosti učitelja, gradeći profesionalnu etiku, visoku stručnost i odgovornost svih nositelja odgojno-obrazovne djelatnosti, </a:t>
            </a:r>
          </a:p>
          <a:p>
            <a:r>
              <a:rPr lang="hr-HR" dirty="0"/>
              <a:t>-   školski pluralizam, neovisnost i sloboda u izboru i osmišljavanju aktivnosti, projekata i sadržaja za učenike, roditelje, učitelje i ostale školske djelatnike te članove lokalne zajednice, </a:t>
            </a:r>
          </a:p>
          <a:p>
            <a:r>
              <a:rPr lang="hr-HR" dirty="0"/>
              <a:t>-   europska dimenzija obrazovanja vidljiva kroz međunarodnu suradnju s ciljem razvoja u odgovornog i punopravnog građanina međunarodne zajednice </a:t>
            </a:r>
          </a:p>
          <a:p>
            <a:r>
              <a:rPr lang="hr-HR" dirty="0"/>
              <a:t> </a:t>
            </a:r>
          </a:p>
          <a:p>
            <a:r>
              <a:rPr lang="hr-HR" dirty="0"/>
              <a:t> 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C59C998-D4FF-4E5A-86F4-23FF48056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C99EF51-E18F-4035-B0FD-2F243C78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0069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1520DD-129F-43BB-AD44-CD414966D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Evaluacija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D01673-F0C9-4397-AB60-71D3E5D2E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Dogovorena u procesu planiranja</a:t>
            </a:r>
          </a:p>
          <a:p>
            <a:endParaRPr lang="hr-HR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Periodična ( stručna vijeća i tijela Škole)</a:t>
            </a:r>
          </a:p>
          <a:p>
            <a:pPr marL="342900" indent="-342900">
              <a:buFontTx/>
              <a:buChar char="-"/>
            </a:pPr>
            <a:endParaRPr lang="hr-HR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hr-HR" sz="2000" dirty="0" err="1">
                <a:solidFill>
                  <a:schemeClr val="bg1">
                    <a:lumMod val="50000"/>
                  </a:schemeClr>
                </a:solidFill>
              </a:rPr>
              <a:t>Samovrednovanje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 na obrascima i prema svim komponentama kurikuluma</a:t>
            </a:r>
          </a:p>
          <a:p>
            <a:pPr marL="342900" indent="-342900">
              <a:buFontTx/>
              <a:buChar char="-"/>
            </a:pPr>
            <a:endParaRPr lang="hr-H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1083025-353F-4E3F-BE59-8076C7489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826A40E-9A01-411D-93C4-E6E75F870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23</a:t>
            </a:fld>
            <a:endParaRPr lang="hr-HR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3CE4632-A819-4BFE-A248-3C444A7FC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-315416"/>
            <a:ext cx="1800201" cy="221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933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731B2A-4C70-4C11-8A45-B998E312E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650637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Oblici vrednovanja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8E39F0F-A89D-41EE-AFB4-5ECD740F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69DD2E3-4F8E-4AE7-AE9B-0521A032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24</a:t>
            </a:fld>
            <a:endParaRPr lang="hr-HR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8A747ED1-7141-477C-9154-D946137A9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5275"/>
            <a:ext cx="8291264" cy="5456053"/>
          </a:xfrm>
        </p:spPr>
        <p:txBody>
          <a:bodyPr>
            <a:normAutofit fontScale="40000" lnSpcReduction="20000"/>
          </a:bodyPr>
          <a:lstStyle/>
          <a:p>
            <a:r>
              <a:rPr lang="hr-HR" dirty="0"/>
              <a:t>7. Praćenje i vrednovanje realizacije školskog kurikuluma  Tijekom nastavne i školske 2019./2020. godine, praćenje realizacije školskog kurikuluma planirano je periodično, s dvomjesečnim razmakom, a kroz rad na stručnim aktivima te učiteljskom vijeću.  </a:t>
            </a:r>
          </a:p>
          <a:p>
            <a:r>
              <a:rPr lang="hr-HR" dirty="0"/>
              <a:t>Osim navedenih analiza, evaluacija dokumenta i njegove realizacije bit će kroz:  </a:t>
            </a:r>
          </a:p>
          <a:p>
            <a:r>
              <a:rPr lang="hr-HR" dirty="0"/>
              <a:t>-  anketu (5.-8. </a:t>
            </a:r>
            <a:r>
              <a:rPr lang="hr-HR" dirty="0" err="1"/>
              <a:t>raz</a:t>
            </a:r>
            <a:r>
              <a:rPr lang="hr-HR" dirty="0"/>
              <a:t>. na satu informatike, 1.-4. na satu razrednika, dva puta godišnje) </a:t>
            </a:r>
          </a:p>
          <a:p>
            <a:r>
              <a:rPr lang="hr-HR" dirty="0"/>
              <a:t>- intervju (novinarska skupina, Radio Žute škole) </a:t>
            </a:r>
          </a:p>
          <a:p>
            <a:r>
              <a:rPr lang="hr-HR" dirty="0"/>
              <a:t>- strukturirano promatranje  </a:t>
            </a:r>
          </a:p>
          <a:p>
            <a:r>
              <a:rPr lang="hr-HR" dirty="0"/>
              <a:t>- osobnu refleksiju (dnevnik, blog) </a:t>
            </a:r>
          </a:p>
          <a:p>
            <a:r>
              <a:rPr lang="hr-HR" dirty="0"/>
              <a:t>- periodična izvješća stručnih timova (dvomjesečno) </a:t>
            </a:r>
          </a:p>
          <a:p>
            <a:r>
              <a:rPr lang="hr-HR" dirty="0"/>
              <a:t>- završno izvješće o realizaciji školskog kurikuluma (video-zapis događanja kroz nastavnu godinu ili sl.) </a:t>
            </a:r>
          </a:p>
          <a:p>
            <a:r>
              <a:rPr lang="hr-HR" dirty="0"/>
              <a:t>- dokumentaciju nastajala tijekom realizacije (digitalni materijali) </a:t>
            </a:r>
          </a:p>
          <a:p>
            <a:r>
              <a:rPr lang="hr-HR" dirty="0"/>
              <a:t>- školski godišnjak, školski list, digitalni foto-album, video uradci, web škole i sl.) </a:t>
            </a:r>
          </a:p>
          <a:p>
            <a:r>
              <a:rPr lang="hr-HR" dirty="0"/>
              <a:t>- manifestacije (Sajam vještina, posjeti, natjecanja i smotre, nastupi, susreti…)  </a:t>
            </a:r>
          </a:p>
          <a:p>
            <a:r>
              <a:rPr lang="hr-HR" dirty="0"/>
              <a:t>- diseminacijske kanale (objava u časopisu Pogled kroz prozor, medijske objave, stručni aktivi pojedinih područja i sl.) </a:t>
            </a:r>
          </a:p>
          <a:p>
            <a:r>
              <a:rPr lang="hr-HR" dirty="0"/>
              <a:t> </a:t>
            </a:r>
          </a:p>
          <a:p>
            <a:r>
              <a:rPr lang="hr-HR" dirty="0" err="1"/>
              <a:t>Samoanalizu</a:t>
            </a:r>
            <a:r>
              <a:rPr lang="hr-HR" dirty="0"/>
              <a:t> dokumenta te njegove realizacije vodit će članice Tima za razvoj kurikuluma, prema svim </a:t>
            </a:r>
            <a:r>
              <a:rPr lang="hr-HR" dirty="0" err="1"/>
              <a:t>kurikularnim</a:t>
            </a:r>
            <a:r>
              <a:rPr lang="hr-HR" dirty="0"/>
              <a:t> komponentama, na kraju nastavne godine, u razdoblju od 03.-10.07. 2020. </a:t>
            </a:r>
          </a:p>
          <a:p>
            <a:r>
              <a:rPr lang="hr-HR" dirty="0"/>
              <a:t> U stvaranju Školskog kurikuluma OŠ Ludina za 2019./2020. godinu sudjelovali su učitelji i stručni suradnici škole kroz dijeljenje dokumenata na </a:t>
            </a:r>
            <a:r>
              <a:rPr lang="hr-HR" dirty="0" err="1"/>
              <a:t>Teamsu</a:t>
            </a:r>
            <a:r>
              <a:rPr lang="hr-HR" dirty="0"/>
              <a:t> i dogovor na stručnim vijećima, pojedini članovi lokalnih udruga i čelnici lokalne zajednice te Vijeće roditelja.  </a:t>
            </a:r>
          </a:p>
          <a:p>
            <a:r>
              <a:rPr lang="hr-HR" dirty="0"/>
              <a:t>Tim za razvoj i implementaciju školskog kurikuluma čine:  </a:t>
            </a:r>
          </a:p>
          <a:p>
            <a:r>
              <a:rPr lang="hr-HR" dirty="0"/>
              <a:t>Učiteljica razredne nastave/voditeljica skupina Mladi zadrugar ( u zamjenu: učiteljica biologije i voditeljica Učeničke zadruge) </a:t>
            </a:r>
          </a:p>
          <a:p>
            <a:r>
              <a:rPr lang="hr-HR" dirty="0"/>
              <a:t>Učitelj informatike/voditelj izvannastavne skupine  Programeri-Tamburaši, </a:t>
            </a:r>
          </a:p>
          <a:p>
            <a:r>
              <a:rPr lang="hr-HR" dirty="0"/>
              <a:t> Pedagoginja i ravnateljica Škole kao koordinator Tima. </a:t>
            </a:r>
          </a:p>
        </p:txBody>
      </p:sp>
    </p:spTree>
    <p:extLst>
      <p:ext uri="{BB962C8B-B14F-4D97-AF65-F5344CB8AC3E}">
        <p14:creationId xmlns:p14="http://schemas.microsoft.com/office/powerpoint/2010/main" val="2828789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7AA4B0-C50E-4B3E-AEAB-9161F7FC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C7A307-9A57-4D50-9695-E5B3E35B7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>
              <a:solidFill>
                <a:srgbClr val="A3AAAE"/>
              </a:solidFill>
              <a:latin typeface="proxima-nova"/>
              <a:hlinkClick r:id="rId2"/>
            </a:endParaRPr>
          </a:p>
          <a:p>
            <a:endParaRPr lang="hr-HR" dirty="0">
              <a:solidFill>
                <a:srgbClr val="A3AAAE"/>
              </a:solidFill>
              <a:latin typeface="proxima-nova"/>
              <a:hlinkClick r:id="rId2"/>
            </a:endParaRPr>
          </a:p>
          <a:p>
            <a:r>
              <a:rPr lang="hr-HR" dirty="0">
                <a:hlinkClick r:id="rId3"/>
              </a:rPr>
              <a:t>www.os-ludina.skole.hr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4"/>
              </a:rPr>
              <a:t>spribol10@gmail.com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7E7ECEE-14EE-4A97-8037-2AD859BE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1841B81-D92E-4D71-B3F9-FF8B1E074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25</a:t>
            </a:fld>
            <a:endParaRPr lang="hr-HR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4DF71D4-1EA3-45C7-8955-38759BBA1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36" y="-387424"/>
            <a:ext cx="4181264" cy="364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E7B2BD5-364A-41DE-9C91-0609F3B1B36E}"/>
              </a:ext>
            </a:extLst>
          </p:cNvPr>
          <p:cNvSpPr txBox="1"/>
          <p:nvPr/>
        </p:nvSpPr>
        <p:spPr>
          <a:xfrm>
            <a:off x="6876256" y="928613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</a:rPr>
              <a:t>   Preporuke</a:t>
            </a:r>
          </a:p>
        </p:txBody>
      </p:sp>
    </p:spTree>
    <p:extLst>
      <p:ext uri="{BB962C8B-B14F-4D97-AF65-F5344CB8AC3E}">
        <p14:creationId xmlns:p14="http://schemas.microsoft.com/office/powerpoint/2010/main" val="610932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32B968C8-1932-40E7-971A-2234D26C5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B26EE3C2-0810-423B-A212-8EAC3B73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26</a:t>
            </a:fld>
            <a:endParaRPr lang="hr-HR"/>
          </a:p>
        </p:txBody>
      </p:sp>
      <p:pic>
        <p:nvPicPr>
          <p:cNvPr id="5" name="Slika 4" descr="Slika na kojoj se prikazuje fotografija&#10;&#10;Opis je generiran uz visoku pouzdanost">
            <a:extLst>
              <a:ext uri="{FF2B5EF4-FFF2-40B4-BE49-F238E27FC236}">
                <a16:creationId xmlns:a16="http://schemas.microsoft.com/office/drawing/2014/main" id="{5D3D7FFA-35B6-4B99-A1AA-2CBF35CF7A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6" y="68262"/>
            <a:ext cx="8961967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64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2780929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>
                <a:solidFill>
                  <a:schemeClr val="accent6"/>
                </a:solidFill>
              </a:rPr>
              <a:t>Hvala!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894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Autofit/>
          </a:bodyPr>
          <a:lstStyle/>
          <a:p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Gdje je sve počelo?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54776"/>
            <a:ext cx="8748464" cy="5426552"/>
          </a:xfrm>
        </p:spPr>
        <p:txBody>
          <a:bodyPr/>
          <a:lstStyle/>
          <a:p>
            <a:pPr marL="457200" indent="-457200">
              <a:buFontTx/>
              <a:buChar char="-"/>
            </a:pPr>
            <a:endParaRPr lang="hr-H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karakteristike upisnoga područja (</a:t>
            </a: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12 ruralnih naselja,  18 RO uključivši četiri PO-a, cca 210 učenika)</a:t>
            </a: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4176464" cy="256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03" y="2680056"/>
            <a:ext cx="4067944" cy="265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1907704" y="3002339"/>
            <a:ext cx="5528616" cy="28749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-107953"/>
            <a:ext cx="1728192" cy="212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711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157"/>
            <a:ext cx="9144000" cy="6089792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2286000" y="188641"/>
            <a:ext cx="4878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 središtu domovine </a:t>
            </a:r>
            <a:r>
              <a:rPr lang="hr-HR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škrleta</a:t>
            </a:r>
            <a:endParaRPr lang="hr-H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779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4392488" cy="576064"/>
          </a:xfrm>
        </p:spPr>
        <p:txBody>
          <a:bodyPr>
            <a:normAutofit fontScale="90000"/>
          </a:bodyPr>
          <a:lstStyle/>
          <a:p>
            <a:pPr algn="r"/>
            <a:r>
              <a:rPr lang="hr-HR" sz="4900" dirty="0">
                <a:solidFill>
                  <a:schemeClr val="bg1">
                    <a:lumMod val="50000"/>
                  </a:schemeClr>
                </a:solidFill>
              </a:rPr>
              <a:t>Osobitosti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Škole…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5400600"/>
          </a:xfrm>
        </p:spPr>
        <p:txBody>
          <a:bodyPr>
            <a:normAutofit/>
          </a:bodyPr>
          <a:lstStyle/>
          <a:p>
            <a:pPr algn="just" defTabSz="50241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- </a:t>
            </a:r>
            <a:r>
              <a:rPr lang="vi-VN" sz="20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14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5</a:t>
            </a:r>
            <a:r>
              <a:rPr lang="vi-VN" sz="20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. godišnjica kontinuiteta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školstva</a:t>
            </a:r>
            <a:endParaRPr lang="vi-VN" sz="2000" dirty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algn="just" defTabSz="50241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lang="hr-HR" sz="2000" b="1" i="1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- </a:t>
            </a:r>
            <a:r>
              <a:rPr lang="vi-VN" sz="2000" i="1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timski način rada</a:t>
            </a:r>
          </a:p>
          <a:p>
            <a:pPr defTabSz="502412">
              <a:spcBef>
                <a:spcPts val="25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poduzetničke aktivnosti</a:t>
            </a:r>
            <a:r>
              <a:rPr lang="vi-VN" sz="20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(zadruga, eko-škola, </a:t>
            </a:r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koncepcija  školskog  kurikuluma)    </a:t>
            </a:r>
            <a:endParaRPr lang="vi-VN" sz="2000" i="1" dirty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defTabSz="502412">
              <a:spcBef>
                <a:spcPts val="25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vi-VN" sz="20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vidljivost na međunarodnoj razini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(Eko-škola, UNICEF-ovi programi, 20-tak   eTwinning projekata,  Razvoj kurikulumske kulture, KA1  i KA2 kroz  Erasmus+ 2014.-2020.)</a:t>
            </a:r>
          </a:p>
          <a:p>
            <a:pPr marL="342900" indent="-342900" algn="just" defTabSz="502412">
              <a:spcBef>
                <a:spcPts val="25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digitalna zrelost (e-Dnevnik, e-Škola)</a:t>
            </a:r>
          </a:p>
          <a:p>
            <a:pPr marL="342900" indent="-342900" algn="just" defTabSz="502412">
              <a:spcBef>
                <a:spcPts val="2500"/>
              </a:spcBef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eksperimentalni program Škola za život</a:t>
            </a:r>
          </a:p>
          <a:p>
            <a:pPr marL="342900" indent="-342900" algn="just" defTabSz="50241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-  Erasmus+ ambasador</a:t>
            </a:r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5"/>
            <a:ext cx="1584176" cy="194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508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5976664" cy="648072"/>
          </a:xfrm>
        </p:spPr>
        <p:txBody>
          <a:bodyPr>
            <a:normAutofit fontScale="90000"/>
          </a:bodyPr>
          <a:lstStyle/>
          <a:p>
            <a:r>
              <a:rPr lang="hr-HR" sz="4400" b="0" dirty="0">
                <a:solidFill>
                  <a:prstClr val="white">
                    <a:lumMod val="50000"/>
                  </a:prstClr>
                </a:solidFill>
              </a:rPr>
              <a:t>Priča o početku….</a:t>
            </a:r>
            <a:endParaRPr lang="hr-HR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9" y="1772816"/>
            <a:ext cx="8301856" cy="4968552"/>
          </a:xfrm>
        </p:spPr>
        <p:txBody>
          <a:bodyPr/>
          <a:lstStyle/>
          <a:p>
            <a:pPr>
              <a:buFontTx/>
              <a:buChar char="-"/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 IPA projekt:  Razvoj kurikulumske kulture: Osnaživanje škola za razvoj i implementaciju školskog kurikuluma</a:t>
            </a:r>
          </a:p>
          <a:p>
            <a:pPr>
              <a:buFontTx/>
              <a:buChar char="-"/>
            </a:pPr>
            <a:endParaRPr lang="hr-HR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Nositelj: Institut za društvena istraživanja u Zagrebu</a:t>
            </a:r>
          </a:p>
          <a:p>
            <a:pPr>
              <a:buFontTx/>
              <a:buChar char="-"/>
            </a:pPr>
            <a:endParaRPr lang="hr-HR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Trajanje: 19.8.2013.-18.2.2015.</a:t>
            </a:r>
          </a:p>
          <a:p>
            <a:pPr>
              <a:buFontTx/>
              <a:buChar char="-"/>
            </a:pPr>
            <a:endParaRPr lang="hr-HR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Uključenost: 60 škola iz 10 županija</a:t>
            </a:r>
          </a:p>
          <a:p>
            <a:pPr>
              <a:buFontTx/>
              <a:buChar char="-"/>
            </a:pPr>
            <a:endParaRPr lang="hr-HR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Aktivnosti (predstavljanje projekta, trening trenera, trening školskog osoblja, izrada materijala, završna konferencija)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214859" y="8469560"/>
            <a:ext cx="144017" cy="72008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243408"/>
            <a:ext cx="1800200" cy="221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E8C2F917-9946-4E5D-9CE5-D9B7233684DE}"/>
              </a:ext>
            </a:extLst>
          </p:cNvPr>
          <p:cNvCxnSpPr>
            <a:cxnSpLocks/>
          </p:cNvCxnSpPr>
          <p:nvPr/>
        </p:nvCxnSpPr>
        <p:spPr>
          <a:xfrm flipH="1" flipV="1">
            <a:off x="3419872" y="3933056"/>
            <a:ext cx="900100" cy="1512168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3CD54672-27B5-49B4-85D6-7F29130BC4EB}"/>
              </a:ext>
            </a:extLst>
          </p:cNvPr>
          <p:cNvCxnSpPr/>
          <p:nvPr/>
        </p:nvCxnSpPr>
        <p:spPr>
          <a:xfrm>
            <a:off x="1043608" y="5445224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niOkvir 2"/>
          <p:cNvSpPr txBox="1"/>
          <p:nvPr/>
        </p:nvSpPr>
        <p:spPr>
          <a:xfrm>
            <a:off x="755576" y="6200932"/>
            <a:ext cx="10081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chemeClr val="bg1">
                    <a:lumMod val="50000"/>
                  </a:schemeClr>
                </a:solidFill>
              </a:rPr>
              <a:t>cilj</a:t>
            </a:r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066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0"/>
            <a:ext cx="4783727" cy="701710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471" y="-387424"/>
            <a:ext cx="1800200" cy="221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66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chemeClr val="bg1">
                    <a:lumMod val="50000"/>
                  </a:schemeClr>
                </a:solidFill>
              </a:rPr>
              <a:t>Zašto?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2320" y="-387424"/>
            <a:ext cx="1804572" cy="2213040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825616"/>
            <a:ext cx="4618856" cy="4300547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Autonomija škole (nezadovoljstvo top-</a:t>
            </a:r>
            <a:r>
              <a:rPr lang="hr-HR" sz="2400" dirty="0" err="1">
                <a:solidFill>
                  <a:schemeClr val="bg1">
                    <a:lumMod val="50000"/>
                  </a:schemeClr>
                </a:solidFill>
              </a:rPr>
              <a:t>down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 odlučivanjem)</a:t>
            </a:r>
          </a:p>
          <a:p>
            <a:pPr marL="342900" indent="-342900">
              <a:buFontTx/>
              <a:buChar char="-"/>
            </a:pPr>
            <a:endParaRPr lang="hr-H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Nove teorije učenja i poučavanja</a:t>
            </a:r>
          </a:p>
          <a:p>
            <a:pPr marL="342900" indent="-342900">
              <a:buFontTx/>
              <a:buChar char="-"/>
            </a:pPr>
            <a:endParaRPr lang="hr-H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Uvođenje IKT-a</a:t>
            </a:r>
          </a:p>
          <a:p>
            <a:pPr marL="342900" indent="-342900">
              <a:buFontTx/>
              <a:buChar char="-"/>
            </a:pPr>
            <a:endParaRPr lang="hr-H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Motivacija i odgovornost ravnatelja i učitelja</a:t>
            </a:r>
          </a:p>
          <a:p>
            <a:pPr marL="342900" indent="-342900">
              <a:buFontTx/>
              <a:buChar char="-"/>
            </a:pPr>
            <a:endParaRPr lang="hr-H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063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s-ludina.skole.hr/upload/os-ludina/images/newsimg/1285/Image/2017-11-19%2011.16.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6" y="-123184"/>
            <a:ext cx="9152736" cy="686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 rot="20921618">
            <a:off x="3316865" y="1593284"/>
            <a:ext cx="2499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..neki novi klinci!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2398-D8DA-4E4F-85B5-0BEED83C6B3E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3719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1985</TotalTime>
  <Words>1449</Words>
  <Application>Microsoft Office PowerPoint</Application>
  <PresentationFormat>Prikaz na zaslonu (4:3)</PresentationFormat>
  <Paragraphs>246</Paragraphs>
  <Slides>27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</vt:lpstr>
      <vt:lpstr>proxima-nova</vt:lpstr>
      <vt:lpstr>Times New Roman</vt:lpstr>
      <vt:lpstr>Office Theme</vt:lpstr>
      <vt:lpstr> Izrada i evaluacija školskog kurikuluma  Državno-stručni skup ravnatelja osnovnih škola</vt:lpstr>
      <vt:lpstr>O temi...    Sonja Pribolšan-Pongračić,          ravnateljica OŠ Ludina</vt:lpstr>
      <vt:lpstr>Gdje je sve počelo?</vt:lpstr>
      <vt:lpstr>PowerPoint prezentacija</vt:lpstr>
      <vt:lpstr>Osobitosti Škole…</vt:lpstr>
      <vt:lpstr>Priča o početku….</vt:lpstr>
      <vt:lpstr>PowerPoint prezentacija</vt:lpstr>
      <vt:lpstr>Zašto?</vt:lpstr>
      <vt:lpstr>PowerPoint prezentacija</vt:lpstr>
      <vt:lpstr>Kako?</vt:lpstr>
      <vt:lpstr>Planiranje</vt:lpstr>
      <vt:lpstr>Planiranje</vt:lpstr>
      <vt:lpstr>Planiramo (i nadalje)</vt:lpstr>
      <vt:lpstr>Ili-ili</vt:lpstr>
      <vt:lpstr>Vrijeme odluke</vt:lpstr>
      <vt:lpstr>Planiranje</vt:lpstr>
      <vt:lpstr>Lokalna zajednica</vt:lpstr>
      <vt:lpstr>Rad na izradi </vt:lpstr>
      <vt:lpstr>PowerPoint prezentacija</vt:lpstr>
      <vt:lpstr>PowerPoint prezentacija</vt:lpstr>
      <vt:lpstr>Cilj(evi)</vt:lpstr>
      <vt:lpstr>Definiranje ciljeva</vt:lpstr>
      <vt:lpstr>Evaluacija</vt:lpstr>
      <vt:lpstr>Oblici vrednovanja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</dc:creator>
  <cp:lastModifiedBy>SONJA PRIBOLŠAN-PONGRAČIĆ</cp:lastModifiedBy>
  <cp:revision>130</cp:revision>
  <dcterms:created xsi:type="dcterms:W3CDTF">2015-11-04T16:12:47Z</dcterms:created>
  <dcterms:modified xsi:type="dcterms:W3CDTF">2019-11-13T06:53:34Z</dcterms:modified>
</cp:coreProperties>
</file>