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4" r:id="rId2"/>
    <p:sldId id="305" r:id="rId3"/>
    <p:sldId id="306" r:id="rId4"/>
    <p:sldId id="268" r:id="rId5"/>
    <p:sldId id="297" r:id="rId6"/>
    <p:sldId id="278" r:id="rId7"/>
    <p:sldId id="298" r:id="rId8"/>
    <p:sldId id="295" r:id="rId9"/>
    <p:sldId id="309" r:id="rId10"/>
    <p:sldId id="308" r:id="rId11"/>
    <p:sldId id="319" r:id="rId12"/>
    <p:sldId id="310" r:id="rId13"/>
    <p:sldId id="311" r:id="rId14"/>
    <p:sldId id="313" r:id="rId15"/>
    <p:sldId id="314" r:id="rId16"/>
    <p:sldId id="312" r:id="rId17"/>
    <p:sldId id="315" r:id="rId18"/>
    <p:sldId id="317" r:id="rId19"/>
    <p:sldId id="316" r:id="rId20"/>
    <p:sldId id="303" r:id="rId21"/>
    <p:sldId id="320" r:id="rId22"/>
    <p:sldId id="318" r:id="rId23"/>
    <p:sldId id="321" r:id="rId24"/>
    <p:sldId id="322" r:id="rId25"/>
    <p:sldId id="281" r:id="rId26"/>
    <p:sldId id="283" r:id="rId27"/>
    <p:sldId id="284" r:id="rId28"/>
    <p:sldId id="263" r:id="rId29"/>
    <p:sldId id="289" r:id="rId30"/>
    <p:sldId id="261" r:id="rId31"/>
    <p:sldId id="260" r:id="rId32"/>
    <p:sldId id="30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denka" initials="a" lastIdx="1" clrIdx="0">
    <p:extLst>
      <p:ext uri="{19B8F6BF-5375-455C-9EA6-DF929625EA0E}">
        <p15:presenceInfo xmlns:p15="http://schemas.microsoft.com/office/powerpoint/2012/main" userId="Zdenk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7282F21-BF66-4B7A-8FE1-DA30B1D68AD4}" type="datetimeFigureOut">
              <a:rPr lang="en-GB" smtClean="0"/>
              <a:t>11/11/2019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3CA27F-49AC-4A79-B148-478D297914D5}" type="slidenum">
              <a:rPr lang="en-GB" smtClean="0"/>
              <a:t>‹#›</a:t>
            </a:fld>
            <a:endParaRPr lang="en-GB"/>
          </a:p>
        </p:txBody>
      </p:sp>
    </p:spTree>
    <p:extLst>
      <p:ext uri="{BB962C8B-B14F-4D97-AF65-F5344CB8AC3E}">
        <p14:creationId xmlns:p14="http://schemas.microsoft.com/office/powerpoint/2010/main" val="725740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7282F21-BF66-4B7A-8FE1-DA30B1D68AD4}" type="datetimeFigureOut">
              <a:rPr lang="en-GB" smtClean="0"/>
              <a:t>11/11/2019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3CA27F-49AC-4A79-B148-478D297914D5}" type="slidenum">
              <a:rPr lang="en-GB" smtClean="0"/>
              <a:t>‹#›</a:t>
            </a:fld>
            <a:endParaRPr lang="en-GB"/>
          </a:p>
        </p:txBody>
      </p:sp>
    </p:spTree>
    <p:extLst>
      <p:ext uri="{BB962C8B-B14F-4D97-AF65-F5344CB8AC3E}">
        <p14:creationId xmlns:p14="http://schemas.microsoft.com/office/powerpoint/2010/main" val="844527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7282F21-BF66-4B7A-8FE1-DA30B1D68AD4}" type="datetimeFigureOut">
              <a:rPr lang="en-GB" smtClean="0"/>
              <a:t>11/11/2019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3CA27F-49AC-4A79-B148-478D297914D5}" type="slidenum">
              <a:rPr lang="en-GB" smtClean="0"/>
              <a:t>‹#›</a:t>
            </a:fld>
            <a:endParaRPr lang="en-GB"/>
          </a:p>
        </p:txBody>
      </p:sp>
    </p:spTree>
    <p:extLst>
      <p:ext uri="{BB962C8B-B14F-4D97-AF65-F5344CB8AC3E}">
        <p14:creationId xmlns:p14="http://schemas.microsoft.com/office/powerpoint/2010/main" val="3701453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7282F21-BF66-4B7A-8FE1-DA30B1D68AD4}" type="datetimeFigureOut">
              <a:rPr lang="en-GB" smtClean="0"/>
              <a:t>11/11/2019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3CA27F-49AC-4A79-B148-478D297914D5}" type="slidenum">
              <a:rPr lang="en-GB" smtClean="0"/>
              <a:t>‹#›</a:t>
            </a:fld>
            <a:endParaRPr lang="en-GB"/>
          </a:p>
        </p:txBody>
      </p:sp>
    </p:spTree>
    <p:extLst>
      <p:ext uri="{BB962C8B-B14F-4D97-AF65-F5344CB8AC3E}">
        <p14:creationId xmlns:p14="http://schemas.microsoft.com/office/powerpoint/2010/main" val="1339575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282F21-BF66-4B7A-8FE1-DA30B1D68AD4}" type="datetimeFigureOut">
              <a:rPr lang="en-GB" smtClean="0"/>
              <a:t>11/11/2019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3CA27F-49AC-4A79-B148-478D297914D5}" type="slidenum">
              <a:rPr lang="en-GB" smtClean="0"/>
              <a:t>‹#›</a:t>
            </a:fld>
            <a:endParaRPr lang="en-GB"/>
          </a:p>
        </p:txBody>
      </p:sp>
    </p:spTree>
    <p:extLst>
      <p:ext uri="{BB962C8B-B14F-4D97-AF65-F5344CB8AC3E}">
        <p14:creationId xmlns:p14="http://schemas.microsoft.com/office/powerpoint/2010/main" val="1690826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7282F21-BF66-4B7A-8FE1-DA30B1D68AD4}" type="datetimeFigureOut">
              <a:rPr lang="en-GB" smtClean="0"/>
              <a:t>11/11/2019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3CA27F-49AC-4A79-B148-478D297914D5}" type="slidenum">
              <a:rPr lang="en-GB" smtClean="0"/>
              <a:t>‹#›</a:t>
            </a:fld>
            <a:endParaRPr lang="en-GB"/>
          </a:p>
        </p:txBody>
      </p:sp>
    </p:spTree>
    <p:extLst>
      <p:ext uri="{BB962C8B-B14F-4D97-AF65-F5344CB8AC3E}">
        <p14:creationId xmlns:p14="http://schemas.microsoft.com/office/powerpoint/2010/main" val="732961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7282F21-BF66-4B7A-8FE1-DA30B1D68AD4}" type="datetimeFigureOut">
              <a:rPr lang="en-GB" smtClean="0"/>
              <a:t>11/11/2019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63CA27F-49AC-4A79-B148-478D297914D5}" type="slidenum">
              <a:rPr lang="en-GB" smtClean="0"/>
              <a:t>‹#›</a:t>
            </a:fld>
            <a:endParaRPr lang="en-GB"/>
          </a:p>
        </p:txBody>
      </p:sp>
    </p:spTree>
    <p:extLst>
      <p:ext uri="{BB962C8B-B14F-4D97-AF65-F5344CB8AC3E}">
        <p14:creationId xmlns:p14="http://schemas.microsoft.com/office/powerpoint/2010/main" val="2508226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7282F21-BF66-4B7A-8FE1-DA30B1D68AD4}" type="datetimeFigureOut">
              <a:rPr lang="en-GB" smtClean="0"/>
              <a:t>11/11/2019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63CA27F-49AC-4A79-B148-478D297914D5}" type="slidenum">
              <a:rPr lang="en-GB" smtClean="0"/>
              <a:t>‹#›</a:t>
            </a:fld>
            <a:endParaRPr lang="en-GB"/>
          </a:p>
        </p:txBody>
      </p:sp>
    </p:spTree>
    <p:extLst>
      <p:ext uri="{BB962C8B-B14F-4D97-AF65-F5344CB8AC3E}">
        <p14:creationId xmlns:p14="http://schemas.microsoft.com/office/powerpoint/2010/main" val="2424758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282F21-BF66-4B7A-8FE1-DA30B1D68AD4}" type="datetimeFigureOut">
              <a:rPr lang="en-GB" smtClean="0"/>
              <a:t>11/11/2019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63CA27F-49AC-4A79-B148-478D297914D5}" type="slidenum">
              <a:rPr lang="en-GB" smtClean="0"/>
              <a:t>‹#›</a:t>
            </a:fld>
            <a:endParaRPr lang="en-GB"/>
          </a:p>
        </p:txBody>
      </p:sp>
    </p:spTree>
    <p:extLst>
      <p:ext uri="{BB962C8B-B14F-4D97-AF65-F5344CB8AC3E}">
        <p14:creationId xmlns:p14="http://schemas.microsoft.com/office/powerpoint/2010/main" val="2066301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282F21-BF66-4B7A-8FE1-DA30B1D68AD4}" type="datetimeFigureOut">
              <a:rPr lang="en-GB" smtClean="0"/>
              <a:t>11/11/2019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3CA27F-49AC-4A79-B148-478D297914D5}" type="slidenum">
              <a:rPr lang="en-GB" smtClean="0"/>
              <a:t>‹#›</a:t>
            </a:fld>
            <a:endParaRPr lang="en-GB"/>
          </a:p>
        </p:txBody>
      </p:sp>
    </p:spTree>
    <p:extLst>
      <p:ext uri="{BB962C8B-B14F-4D97-AF65-F5344CB8AC3E}">
        <p14:creationId xmlns:p14="http://schemas.microsoft.com/office/powerpoint/2010/main" val="2735615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282F21-BF66-4B7A-8FE1-DA30B1D68AD4}" type="datetimeFigureOut">
              <a:rPr lang="en-GB" smtClean="0"/>
              <a:t>11/11/2019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3CA27F-49AC-4A79-B148-478D297914D5}" type="slidenum">
              <a:rPr lang="en-GB" smtClean="0"/>
              <a:t>‹#›</a:t>
            </a:fld>
            <a:endParaRPr lang="en-GB"/>
          </a:p>
        </p:txBody>
      </p:sp>
    </p:spTree>
    <p:extLst>
      <p:ext uri="{BB962C8B-B14F-4D97-AF65-F5344CB8AC3E}">
        <p14:creationId xmlns:p14="http://schemas.microsoft.com/office/powerpoint/2010/main" val="2974375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8000" b="-6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282F21-BF66-4B7A-8FE1-DA30B1D68AD4}" type="datetimeFigureOut">
              <a:rPr lang="en-GB" smtClean="0"/>
              <a:t>11/11/2019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3CA27F-49AC-4A79-B148-478D297914D5}" type="slidenum">
              <a:rPr lang="en-GB" smtClean="0"/>
              <a:t>‹#›</a:t>
            </a:fld>
            <a:endParaRPr lang="en-GB"/>
          </a:p>
        </p:txBody>
      </p:sp>
    </p:spTree>
    <p:extLst>
      <p:ext uri="{BB962C8B-B14F-4D97-AF65-F5344CB8AC3E}">
        <p14:creationId xmlns:p14="http://schemas.microsoft.com/office/powerpoint/2010/main" val="2948544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tretch>
            <a:fillRect/>
          </a:stretch>
        </p:blipFill>
        <p:spPr>
          <a:xfrm>
            <a:off x="-36819" y="44309"/>
            <a:ext cx="12186865" cy="6813691"/>
          </a:xfrm>
          <a:prstGeom prst="rect">
            <a:avLst/>
          </a:prstGeom>
        </p:spPr>
      </p:pic>
      <p:sp>
        <p:nvSpPr>
          <p:cNvPr id="7" name="Title 1"/>
          <p:cNvSpPr txBox="1">
            <a:spLocks/>
          </p:cNvSpPr>
          <p:nvPr/>
        </p:nvSpPr>
        <p:spPr>
          <a:xfrm>
            <a:off x="827791" y="2165107"/>
            <a:ext cx="9144000" cy="2387600"/>
          </a:xfrm>
          <a:prstGeom prst="rect">
            <a:avLst/>
          </a:prstGeom>
        </p:spPr>
        <p:txBody>
          <a:bodyPr vert="horz" lIns="91440" tIns="45720" rIns="91440" bIns="45720" rtlCol="0" anchor="b">
            <a:normAutofit fontScale="85000" lnSpcReduction="20000"/>
            <a:scene3d>
              <a:camera prst="orthographicFront"/>
              <a:lightRig rig="soft" dir="t">
                <a:rot lat="0" lon="0" rev="15600000"/>
              </a:lightRig>
            </a:scene3d>
            <a:sp3d extrusionH="57150" prstMaterial="softEdge">
              <a:bevelT w="25400" h="38100"/>
            </a:sp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HR" b="1" i="1" dirty="0" smtClean="0">
                <a:solidFill>
                  <a:srgbClr val="FF0000"/>
                </a:solidFill>
                <a:effectLst>
                  <a:outerShdw blurRad="38100" dist="38100" dir="2700000" algn="tl">
                    <a:srgbClr val="000000">
                      <a:alpha val="43137"/>
                    </a:srgbClr>
                  </a:outerShdw>
                </a:effectLst>
              </a:rPr>
              <a:t>Promjene, </a:t>
            </a:r>
            <a:r>
              <a:rPr lang="hr-HR" b="1" i="1" dirty="0">
                <a:solidFill>
                  <a:srgbClr val="FF0000"/>
                </a:solidFill>
                <a:effectLst>
                  <a:outerShdw blurRad="38100" dist="38100" dir="2700000" algn="tl">
                    <a:srgbClr val="000000">
                      <a:alpha val="43137"/>
                    </a:srgbClr>
                  </a:outerShdw>
                </a:effectLst>
              </a:rPr>
              <a:t>upiti i moguća poboljšanja u sustavu </a:t>
            </a:r>
            <a:r>
              <a:rPr lang="en-GB" b="1" dirty="0" smtClean="0">
                <a:ln/>
                <a:solidFill>
                  <a:srgbClr val="FF0000"/>
                </a:solidFill>
                <a:effectLst>
                  <a:outerShdw blurRad="38100" dist="38100" dir="2700000" algn="tl">
                    <a:srgbClr val="000000">
                      <a:alpha val="43137"/>
                    </a:srgbClr>
                  </a:outerShdw>
                </a:effectLst>
              </a:rPr>
              <a:t> u </a:t>
            </a:r>
            <a:r>
              <a:rPr lang="hr-HR" b="1" i="1" dirty="0" err="1" smtClean="0">
                <a:ln/>
                <a:solidFill>
                  <a:srgbClr val="FF0000"/>
                </a:solidFill>
                <a:effectLst>
                  <a:outerShdw blurRad="38100" dist="38100" dir="2700000" algn="tl">
                    <a:srgbClr val="000000">
                      <a:alpha val="43137"/>
                    </a:srgbClr>
                  </a:outerShdw>
                </a:effectLst>
              </a:rPr>
              <a:t>osnovnošklskoga</a:t>
            </a:r>
            <a:r>
              <a:rPr lang="hr-HR" b="1" i="1" dirty="0" smtClean="0">
                <a:ln/>
                <a:solidFill>
                  <a:srgbClr val="FF0000"/>
                </a:solidFill>
                <a:effectLst>
                  <a:outerShdw blurRad="38100" dist="38100" dir="2700000" algn="tl">
                    <a:srgbClr val="000000">
                      <a:alpha val="43137"/>
                    </a:srgbClr>
                  </a:outerShdw>
                </a:effectLst>
              </a:rPr>
              <a:t> </a:t>
            </a:r>
            <a:r>
              <a:rPr lang="en-GB" b="1" i="1" dirty="0" err="1" smtClean="0">
                <a:ln/>
                <a:solidFill>
                  <a:srgbClr val="FF0000"/>
                </a:solidFill>
                <a:effectLst>
                  <a:outerShdw blurRad="38100" dist="38100" dir="2700000" algn="tl">
                    <a:srgbClr val="000000">
                      <a:alpha val="43137"/>
                    </a:srgbClr>
                  </a:outerShdw>
                </a:effectLst>
              </a:rPr>
              <a:t>odgoja</a:t>
            </a:r>
            <a:r>
              <a:rPr lang="en-GB" b="1" i="1" dirty="0" smtClean="0">
                <a:ln/>
                <a:solidFill>
                  <a:srgbClr val="FF0000"/>
                </a:solidFill>
                <a:effectLst>
                  <a:outerShdw blurRad="38100" dist="38100" dir="2700000" algn="tl">
                    <a:srgbClr val="000000">
                      <a:alpha val="43137"/>
                    </a:srgbClr>
                  </a:outerShdw>
                </a:effectLst>
              </a:rPr>
              <a:t> i </a:t>
            </a:r>
            <a:r>
              <a:rPr lang="en-GB" b="1" i="1" dirty="0" err="1" smtClean="0">
                <a:ln/>
                <a:solidFill>
                  <a:srgbClr val="FF0000"/>
                </a:solidFill>
                <a:effectLst>
                  <a:outerShdw blurRad="38100" dist="38100" dir="2700000" algn="tl">
                    <a:srgbClr val="000000">
                      <a:alpha val="43137"/>
                    </a:srgbClr>
                  </a:outerShdw>
                </a:effectLst>
              </a:rPr>
              <a:t>obrazovanja</a:t>
            </a:r>
            <a:endParaRPr lang="en-GB" b="1" i="1" dirty="0">
              <a:ln/>
              <a:solidFill>
                <a:srgbClr val="FF0000"/>
              </a:solidFill>
              <a:effectLst>
                <a:outerShdw blurRad="38100" dist="38100" dir="2700000" algn="tl">
                  <a:srgbClr val="000000">
                    <a:alpha val="43137"/>
                  </a:srgbClr>
                </a:outerShdw>
              </a:effectLst>
            </a:endParaRPr>
          </a:p>
        </p:txBody>
      </p:sp>
      <p:sp>
        <p:nvSpPr>
          <p:cNvPr id="9" name="Subtitle 2"/>
          <p:cNvSpPr>
            <a:spLocks noGrp="1"/>
          </p:cNvSpPr>
          <p:nvPr>
            <p:ph type="subTitle" idx="1"/>
          </p:nvPr>
        </p:nvSpPr>
        <p:spPr>
          <a:xfrm>
            <a:off x="2915731" y="6426716"/>
            <a:ext cx="9144000" cy="644611"/>
          </a:xfrm>
        </p:spPr>
        <p:txBody>
          <a:bodyPr/>
          <a:lstStyle/>
          <a:p>
            <a:pPr algn="r"/>
            <a:r>
              <a:rPr lang="hr-HR" b="1" i="1" dirty="0"/>
              <a:t>Zdenka  Čukelj</a:t>
            </a:r>
            <a:r>
              <a:rPr lang="hr-HR" i="1" dirty="0"/>
              <a:t>, </a:t>
            </a:r>
            <a:r>
              <a:rPr lang="hr-HR" i="1" dirty="0" smtClean="0"/>
              <a:t>prof</a:t>
            </a:r>
            <a:r>
              <a:rPr lang="en-GB" i="1" dirty="0" smtClean="0"/>
              <a:t>.</a:t>
            </a:r>
            <a:r>
              <a:rPr lang="hr-HR" i="1" dirty="0" smtClean="0"/>
              <a:t>, </a:t>
            </a:r>
            <a:r>
              <a:rPr lang="hr-HR" i="1" dirty="0"/>
              <a:t>načelnica </a:t>
            </a:r>
            <a:endParaRPr lang="en-GB" dirty="0"/>
          </a:p>
        </p:txBody>
      </p:sp>
    </p:spTree>
    <p:extLst>
      <p:ext uri="{BB962C8B-B14F-4D97-AF65-F5344CB8AC3E}">
        <p14:creationId xmlns:p14="http://schemas.microsoft.com/office/powerpoint/2010/main" val="26184145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7556" y="1503440"/>
            <a:ext cx="11676888" cy="2247239"/>
          </a:xfr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a:noAutofit/>
          </a:bodyPr>
          <a:lstStyle/>
          <a:p>
            <a:pPr marL="0" indent="0" algn="just">
              <a:buNone/>
            </a:pPr>
            <a:r>
              <a:rPr lang="hr-HR" sz="2400" dirty="0">
                <a:latin typeface="Arial Narrow" panose="020B0606020202030204" pitchFamily="34" charset="0"/>
              </a:rPr>
              <a:t>»d) </a:t>
            </a:r>
            <a:r>
              <a:rPr lang="en-GB" sz="2400" dirty="0">
                <a:latin typeface="Arial Narrow" panose="020B0606020202030204" pitchFamily="34" charset="0"/>
              </a:rPr>
              <a:t> </a:t>
            </a:r>
            <a:r>
              <a:rPr lang="hr-HR" sz="2400" dirty="0">
                <a:latin typeface="Arial Narrow" panose="020B0606020202030204" pitchFamily="34" charset="0"/>
              </a:rPr>
              <a:t>Izborna nastava je nastava nastavnih predmeta utvrđenih nastavnim planom, </a:t>
            </a:r>
            <a:r>
              <a:rPr lang="hr-HR" sz="2400" b="1" dirty="0">
                <a:solidFill>
                  <a:srgbClr val="C00000"/>
                </a:solidFill>
                <a:latin typeface="Arial Narrow" panose="020B0606020202030204" pitchFamily="34" charset="0"/>
              </a:rPr>
              <a:t>kurikulumom</a:t>
            </a:r>
            <a:r>
              <a:rPr lang="hr-HR" sz="2400" dirty="0">
                <a:solidFill>
                  <a:srgbClr val="C00000"/>
                </a:solidFill>
                <a:latin typeface="Arial Narrow" panose="020B0606020202030204" pitchFamily="34" charset="0"/>
              </a:rPr>
              <a:t> </a:t>
            </a:r>
            <a:r>
              <a:rPr lang="hr-HR" sz="2400" dirty="0">
                <a:latin typeface="Arial Narrow" panose="020B0606020202030204" pitchFamily="34" charset="0"/>
              </a:rPr>
              <a:t>ili programom, a izvodi se u razrednom odjelu ili odgojno-obrazovnoj skupini. Izborna nastava stranog jezika, Informatike i Vjeronauka ili drugih izbornih predmeta za </a:t>
            </a:r>
            <a:r>
              <a:rPr lang="hr-HR" sz="2400" b="1" dirty="0">
                <a:solidFill>
                  <a:srgbClr val="FF0000"/>
                </a:solidFill>
                <a:latin typeface="Arial Narrow" panose="020B0606020202030204" pitchFamily="34" charset="0"/>
              </a:rPr>
              <a:t>koje je kurikulum </a:t>
            </a:r>
            <a:r>
              <a:rPr lang="hr-HR" sz="2400" dirty="0">
                <a:latin typeface="Arial Narrow" panose="020B0606020202030204" pitchFamily="34" charset="0"/>
              </a:rPr>
              <a:t>ili nastavni plan i program donio ministar nadležan za poslove obrazovanja (u daljnjem tekstu: Ministar), a koja se može provoditi u osnovnoj školi, osnovica je za određivanje radnog vremena učitelja koji je u cijelosti ili jednim dijelom za nju </a:t>
            </a:r>
            <a:r>
              <a:rPr lang="hr-HR" sz="2400" dirty="0" smtClean="0">
                <a:latin typeface="Arial Narrow" panose="020B0606020202030204" pitchFamily="34" charset="0"/>
              </a:rPr>
              <a:t>zadužen.”</a:t>
            </a:r>
            <a:endParaRPr lang="hr-HR" sz="2400" dirty="0">
              <a:solidFill>
                <a:schemeClr val="tx1"/>
              </a:solidFill>
              <a:latin typeface="Arial Narrow" panose="020B0606020202030204" pitchFamily="34" charset="0"/>
            </a:endParaRPr>
          </a:p>
        </p:txBody>
      </p:sp>
      <p:sp>
        <p:nvSpPr>
          <p:cNvPr id="4" name="Title 1"/>
          <p:cNvSpPr txBox="1">
            <a:spLocks/>
          </p:cNvSpPr>
          <p:nvPr/>
        </p:nvSpPr>
        <p:spPr>
          <a:xfrm>
            <a:off x="838200" y="156744"/>
            <a:ext cx="10515600" cy="928216"/>
          </a:xfrm>
          <a:prstGeom prst="rect">
            <a:avLst/>
          </a:prstGeom>
        </p:spPr>
        <p:txBody>
          <a:bodyPr vert="horz" lIns="91440" tIns="45720" rIns="91440" bIns="45720" rtlCol="0" anchor="ctr">
            <a:normAutofit/>
            <a:scene3d>
              <a:camera prst="orthographicFront"/>
              <a:lightRig rig="soft" dir="t">
                <a:rot lat="0" lon="0" rev="15600000"/>
              </a:lightRig>
            </a:scene3d>
            <a:sp3d extrusionH="57150" prstMaterial="softEdge">
              <a:bevelT w="254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hr-HR" sz="2400" b="1" dirty="0">
              <a:ln/>
              <a:solidFill>
                <a:srgbClr val="C00000"/>
              </a:solidFill>
              <a:latin typeface="Arial Narrow" panose="020B0606020202030204" pitchFamily="34" charset="0"/>
            </a:endParaRPr>
          </a:p>
        </p:txBody>
      </p:sp>
      <p:sp>
        <p:nvSpPr>
          <p:cNvPr id="2" name="Rectangle 1"/>
          <p:cNvSpPr/>
          <p:nvPr/>
        </p:nvSpPr>
        <p:spPr>
          <a:xfrm>
            <a:off x="2070053" y="390019"/>
            <a:ext cx="7630487" cy="461665"/>
          </a:xfrm>
          <a:prstGeom prst="rect">
            <a:avLst/>
          </a:prstGeom>
        </p:spPr>
        <p:txBody>
          <a:bodyPr wrap="none">
            <a:spAutoFit/>
            <a:scene3d>
              <a:camera prst="orthographicFront"/>
              <a:lightRig rig="harsh" dir="t"/>
            </a:scene3d>
            <a:sp3d extrusionH="57150" prstMaterial="matte">
              <a:bevelT w="63500" h="12700" prst="angle"/>
              <a:contourClr>
                <a:schemeClr val="bg1">
                  <a:lumMod val="65000"/>
                </a:schemeClr>
              </a:contourClr>
            </a:sp3d>
          </a:bodyPr>
          <a:lstStyle/>
          <a:p>
            <a:r>
              <a:rPr lang="en-GB" sz="2400" b="1" i="1" spc="600" dirty="0" err="1" smtClean="0">
                <a:ln/>
                <a:solidFill>
                  <a:srgbClr val="C00000"/>
                </a:solidFill>
              </a:rPr>
              <a:t>Pravilnik</a:t>
            </a:r>
            <a:r>
              <a:rPr lang="en-GB" sz="2400" b="1" i="1" spc="600" dirty="0" smtClean="0">
                <a:ln/>
                <a:solidFill>
                  <a:srgbClr val="C00000"/>
                </a:solidFill>
              </a:rPr>
              <a:t> </a:t>
            </a:r>
            <a:r>
              <a:rPr lang="en-GB" sz="2400" b="1" i="1" spc="600" dirty="0">
                <a:ln/>
                <a:solidFill>
                  <a:srgbClr val="C00000"/>
                </a:solidFill>
              </a:rPr>
              <a:t>o </a:t>
            </a:r>
            <a:r>
              <a:rPr lang="en-GB" sz="2400" b="1" i="1" spc="600" dirty="0" err="1">
                <a:ln/>
                <a:solidFill>
                  <a:srgbClr val="C00000"/>
                </a:solidFill>
              </a:rPr>
              <a:t>tjednim</a:t>
            </a:r>
            <a:r>
              <a:rPr lang="en-GB" sz="2400" b="1" i="1" spc="600" dirty="0">
                <a:ln/>
                <a:solidFill>
                  <a:srgbClr val="C00000"/>
                </a:solidFill>
              </a:rPr>
              <a:t> </a:t>
            </a:r>
            <a:r>
              <a:rPr lang="en-GB" sz="2400" b="1" i="1" spc="600" dirty="0" err="1">
                <a:ln/>
                <a:solidFill>
                  <a:srgbClr val="C00000"/>
                </a:solidFill>
              </a:rPr>
              <a:t>radnim</a:t>
            </a:r>
            <a:r>
              <a:rPr lang="en-GB" sz="2400" b="1" i="1" spc="600" dirty="0">
                <a:ln/>
                <a:solidFill>
                  <a:srgbClr val="C00000"/>
                </a:solidFill>
              </a:rPr>
              <a:t> </a:t>
            </a:r>
            <a:r>
              <a:rPr lang="en-GB" sz="2400" b="1" i="1" spc="600" dirty="0" err="1">
                <a:ln/>
                <a:solidFill>
                  <a:srgbClr val="C00000"/>
                </a:solidFill>
              </a:rPr>
              <a:t>obvezama</a:t>
            </a:r>
            <a:endParaRPr lang="en-GB" sz="2400" b="1" spc="600" dirty="0">
              <a:ln/>
              <a:solidFill>
                <a:srgbClr val="C00000"/>
              </a:solidFill>
            </a:endParaRPr>
          </a:p>
        </p:txBody>
      </p:sp>
      <p:sp>
        <p:nvSpPr>
          <p:cNvPr id="6" name="Snip Diagonal Corner Rectangle 5"/>
          <p:cNvSpPr/>
          <p:nvPr/>
        </p:nvSpPr>
        <p:spPr>
          <a:xfrm>
            <a:off x="10710890" y="1051946"/>
            <a:ext cx="1324596" cy="514238"/>
          </a:xfrm>
          <a:prstGeom prst="snip2Diag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0">
            <a:schemeClr val="accent1"/>
          </a:lnRef>
          <a:fillRef idx="3">
            <a:schemeClr val="accent1"/>
          </a:fillRef>
          <a:effectRef idx="3">
            <a:schemeClr val="accent1"/>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hr-HR" b="1" dirty="0" smtClean="0">
                <a:ln/>
                <a:solidFill>
                  <a:sysClr val="windowText" lastClr="000000"/>
                </a:solidFill>
              </a:rPr>
              <a:t>čl. 1. st. 3.</a:t>
            </a:r>
            <a:endParaRPr lang="en-GB" b="1" dirty="0">
              <a:ln/>
              <a:solidFill>
                <a:sysClr val="windowText" lastClr="000000"/>
              </a:solidFill>
            </a:endParaRPr>
          </a:p>
        </p:txBody>
      </p:sp>
      <p:grpSp>
        <p:nvGrpSpPr>
          <p:cNvPr id="7" name="Group 6"/>
          <p:cNvGrpSpPr/>
          <p:nvPr/>
        </p:nvGrpSpPr>
        <p:grpSpPr>
          <a:xfrm>
            <a:off x="10308008" y="117128"/>
            <a:ext cx="1727478" cy="876926"/>
            <a:chOff x="10308008" y="117128"/>
            <a:chExt cx="1727478" cy="876926"/>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8008" y="117128"/>
              <a:ext cx="1727478" cy="876926"/>
            </a:xfrm>
            <a:prstGeom prst="rect">
              <a:avLst/>
            </a:prstGeom>
          </p:spPr>
        </p:pic>
        <p:sp>
          <p:nvSpPr>
            <p:cNvPr id="9" name="Rectangle 8"/>
            <p:cNvSpPr/>
            <p:nvPr/>
          </p:nvSpPr>
          <p:spPr>
            <a:xfrm>
              <a:off x="10308008" y="365125"/>
              <a:ext cx="1727478" cy="369332"/>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hr-HR" b="1" dirty="0" smtClean="0">
                  <a:ln/>
                  <a:solidFill>
                    <a:srgbClr val="FF0000"/>
                  </a:solidFill>
                </a:rPr>
                <a:t>U Č  I T E LJ   I</a:t>
              </a:r>
              <a:endParaRPr lang="en-US" b="1" cap="none" spc="0" dirty="0">
                <a:ln/>
                <a:solidFill>
                  <a:srgbClr val="FF0000"/>
                </a:solidFill>
                <a:effectLst/>
              </a:endParaRPr>
            </a:p>
          </p:txBody>
        </p:sp>
      </p:grpSp>
      <p:sp>
        <p:nvSpPr>
          <p:cNvPr id="10" name="Rectangle 9"/>
          <p:cNvSpPr/>
          <p:nvPr/>
        </p:nvSpPr>
        <p:spPr>
          <a:xfrm>
            <a:off x="297080" y="967732"/>
            <a:ext cx="10874667" cy="457369"/>
          </a:xfrm>
          <a:prstGeom prst="rect">
            <a:avLst/>
          </a:prstGeom>
        </p:spPr>
        <p:txBody>
          <a:bodyPr wrap="square">
            <a:spAutoFit/>
          </a:bodyPr>
          <a:lstStyle/>
          <a:p>
            <a:pPr marL="342900" indent="-342900" algn="just">
              <a:lnSpc>
                <a:spcPct val="107000"/>
              </a:lnSpc>
              <a:spcBef>
                <a:spcPts val="600"/>
              </a:spcBef>
              <a:spcAft>
                <a:spcPts val="0"/>
              </a:spcAft>
              <a:buFont typeface="Arial" panose="020B0604020202020204" pitchFamily="34" charset="0"/>
              <a:buChar char="•"/>
            </a:pPr>
            <a:r>
              <a:rPr lang="hr-HR" sz="2400" dirty="0" smtClean="0">
                <a:latin typeface="Arial Narrow" panose="020B0606020202030204" pitchFamily="34" charset="0"/>
                <a:ea typeface="Calibri" panose="020F0502020204030204" pitchFamily="34" charset="0"/>
                <a:cs typeface="Times New Roman" panose="02020603050405020304" pitchFamily="18" charset="0"/>
              </a:rPr>
              <a:t>Usklađivanje </a:t>
            </a:r>
            <a:r>
              <a:rPr lang="hr-HR" sz="2400" dirty="0">
                <a:latin typeface="Arial Narrow" panose="020B0606020202030204" pitchFamily="34" charset="0"/>
                <a:ea typeface="Calibri" panose="020F0502020204030204" pitchFamily="34" charset="0"/>
                <a:cs typeface="Times New Roman" panose="02020603050405020304" pitchFamily="18" charset="0"/>
              </a:rPr>
              <a:t>s promjenama u sustavu osnovnoškolskoga odgoja i </a:t>
            </a:r>
            <a:r>
              <a:rPr lang="hr-HR" sz="2400" dirty="0" smtClean="0">
                <a:latin typeface="Arial Narrow" panose="020B0606020202030204" pitchFamily="34" charset="0"/>
                <a:ea typeface="Calibri" panose="020F0502020204030204" pitchFamily="34" charset="0"/>
                <a:cs typeface="Times New Roman" panose="02020603050405020304" pitchFamily="18" charset="0"/>
              </a:rPr>
              <a:t>obrazovanja</a:t>
            </a:r>
          </a:p>
        </p:txBody>
      </p:sp>
      <p:sp>
        <p:nvSpPr>
          <p:cNvPr id="11" name="Rectangle 10"/>
          <p:cNvSpPr/>
          <p:nvPr/>
        </p:nvSpPr>
        <p:spPr>
          <a:xfrm>
            <a:off x="257556" y="3925406"/>
            <a:ext cx="11450420" cy="487506"/>
          </a:xfrm>
          <a:prstGeom prst="rect">
            <a:avLst/>
          </a:prstGeom>
        </p:spPr>
        <p:txBody>
          <a:bodyPr wrap="square">
            <a:spAutoFit/>
          </a:bodyPr>
          <a:lstStyle/>
          <a:p>
            <a:pPr indent="457200" algn="just">
              <a:lnSpc>
                <a:spcPct val="107000"/>
              </a:lnSpc>
              <a:spcBef>
                <a:spcPts val="1200"/>
              </a:spcBef>
              <a:spcAft>
                <a:spcPts val="1200"/>
              </a:spcAft>
            </a:pPr>
            <a:r>
              <a:rPr lang="hr-HR" sz="2400" dirty="0">
                <a:latin typeface="Arial Narrow" panose="020B0606020202030204" pitchFamily="34" charset="0"/>
                <a:ea typeface="Calibri" panose="020F0502020204030204" pitchFamily="34" charset="0"/>
                <a:cs typeface="Times New Roman" panose="02020603050405020304" pitchFamily="18" charset="0"/>
              </a:rPr>
              <a:t>U cijelom tekstu Pravilnika riječ: „priprema“ zamijenjena je riječju: „</a:t>
            </a:r>
            <a:r>
              <a:rPr lang="hr-HR" sz="2400" b="1" dirty="0">
                <a:solidFill>
                  <a:srgbClr val="FF0000"/>
                </a:solidFill>
                <a:latin typeface="Arial Narrow" panose="020B0606020202030204" pitchFamily="34" charset="0"/>
                <a:ea typeface="Calibri" panose="020F0502020204030204" pitchFamily="34" charset="0"/>
                <a:cs typeface="Times New Roman" panose="02020603050405020304" pitchFamily="18" charset="0"/>
              </a:rPr>
              <a:t>pripremanje</a:t>
            </a:r>
            <a:r>
              <a:rPr lang="hr-HR" sz="2400" dirty="0" smtClean="0">
                <a:latin typeface="Arial Narrow" panose="020B0606020202030204" pitchFamily="34" charset="0"/>
                <a:ea typeface="Calibri" panose="020F0502020204030204" pitchFamily="34" charset="0"/>
                <a:cs typeface="Times New Roman" panose="02020603050405020304" pitchFamily="18" charset="0"/>
              </a:rPr>
              <a:t>“</a:t>
            </a:r>
            <a:endParaRPr lang="en-GB" sz="2400" dirty="0">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13" name="Content Placeholder 6"/>
          <p:cNvSpPr txBox="1">
            <a:spLocks/>
          </p:cNvSpPr>
          <p:nvPr/>
        </p:nvSpPr>
        <p:spPr>
          <a:xfrm>
            <a:off x="99654" y="4582407"/>
            <a:ext cx="11597045" cy="1277850"/>
          </a:xfrm>
          <a:prstGeom prst="rect">
            <a:avLst/>
          </a:prstGeom>
          <a:solidFill>
            <a:schemeClr val="accent1">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5"/>
          </a:lnRef>
          <a:fillRef idx="3">
            <a:schemeClr val="accent5"/>
          </a:fillRef>
          <a:effectRef idx="3">
            <a:schemeClr val="accent5"/>
          </a:effectRef>
          <a:fontRef idx="minor">
            <a:schemeClr val="lt1"/>
          </a:fontRef>
        </p:style>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457200" algn="just">
              <a:lnSpc>
                <a:spcPct val="107000"/>
              </a:lnSpc>
              <a:spcAft>
                <a:spcPts val="600"/>
              </a:spcAft>
            </a:pPr>
            <a:r>
              <a:rPr lang="hr-HR" sz="2400" dirty="0" smtClean="0">
                <a:solidFill>
                  <a:srgbClr val="231F20"/>
                </a:solidFill>
                <a:latin typeface="Arial Narrow" panose="020B0606020202030204" pitchFamily="34" charset="0"/>
                <a:ea typeface="Calibri" panose="020F0502020204030204" pitchFamily="34" charset="0"/>
                <a:cs typeface="Times New Roman" panose="02020603050405020304" pitchFamily="18" charset="0"/>
              </a:rPr>
              <a:t>u godišnjim poslovima tijekom nastavne godine i ostalim godišnjim poslovima (za učitelje u </a:t>
            </a:r>
            <a:r>
              <a:rPr lang="hr-HR" sz="2400" dirty="0" err="1" smtClean="0">
                <a:solidFill>
                  <a:srgbClr val="231F20"/>
                </a:solidFill>
                <a:latin typeface="Arial Narrow" panose="020B0606020202030204" pitchFamily="34" charset="0"/>
                <a:ea typeface="Calibri" panose="020F0502020204030204" pitchFamily="34" charset="0"/>
                <a:cs typeface="Times New Roman" panose="02020603050405020304" pitchFamily="18" charset="0"/>
              </a:rPr>
              <a:t>čl</a:t>
            </a:r>
            <a:r>
              <a:rPr lang="hr-HR" sz="2400" dirty="0" smtClean="0">
                <a:solidFill>
                  <a:srgbClr val="231F20"/>
                </a:solidFill>
                <a:latin typeface="Arial Narrow" panose="020B0606020202030204" pitchFamily="34" charset="0"/>
                <a:ea typeface="Calibri" panose="020F0502020204030204" pitchFamily="34" charset="0"/>
                <a:cs typeface="Times New Roman" panose="02020603050405020304" pitchFamily="18" charset="0"/>
              </a:rPr>
              <a:t> 5., za stručne suradnike u čl. 19.) uz</a:t>
            </a:r>
            <a:r>
              <a:rPr lang="hr-HR" sz="2400" dirty="0" smtClean="0">
                <a:latin typeface="Arial Narrow" panose="020B0606020202030204" pitchFamily="34" charset="0"/>
                <a:ea typeface="Times New Roman" panose="02020603050405020304" pitchFamily="18" charset="0"/>
                <a:cs typeface="Helvetica" panose="020B0604020202020204" pitchFamily="34" charset="0"/>
              </a:rPr>
              <a:t> </a:t>
            </a:r>
            <a:r>
              <a:rPr lang="hr-HR" sz="2400" i="1" dirty="0" smtClean="0">
                <a:latin typeface="Arial Narrow" panose="020B0606020202030204" pitchFamily="34" charset="0"/>
                <a:ea typeface="Times New Roman" panose="02020603050405020304" pitchFamily="18" charset="0"/>
                <a:cs typeface="Helvetica" panose="020B0604020202020204" pitchFamily="34" charset="0"/>
              </a:rPr>
              <a:t>stručno osposobljavanje i usavršavanje </a:t>
            </a:r>
            <a:r>
              <a:rPr lang="hr-HR" sz="2400" b="1" i="1" dirty="0" smtClean="0">
                <a:latin typeface="Arial Narrow" panose="020B0606020202030204" pitchFamily="34" charset="0"/>
                <a:ea typeface="Times New Roman" panose="02020603050405020304" pitchFamily="18" charset="0"/>
                <a:cs typeface="Helvetica" panose="020B0604020202020204" pitchFamily="34" charset="0"/>
              </a:rPr>
              <a:t>propisano i</a:t>
            </a:r>
            <a:r>
              <a:rPr lang="hr-HR" sz="2400" i="1" dirty="0" smtClean="0">
                <a:latin typeface="Arial Narrow" panose="020B0606020202030204" pitchFamily="34" charset="0"/>
                <a:ea typeface="Times New Roman" panose="02020603050405020304" pitchFamily="18" charset="0"/>
                <a:cs typeface="Helvetica" panose="020B0604020202020204" pitchFamily="34" charset="0"/>
              </a:rPr>
              <a:t> </a:t>
            </a:r>
            <a:r>
              <a:rPr lang="hr-HR" sz="2400" b="1" i="1" dirty="0" smtClean="0">
                <a:solidFill>
                  <a:srgbClr val="FF0000"/>
                </a:solidFill>
                <a:latin typeface="Arial Narrow" panose="020B0606020202030204" pitchFamily="34" charset="0"/>
                <a:ea typeface="Calibri" panose="020F0502020204030204" pitchFamily="34" charset="0"/>
                <a:cs typeface="Times New Roman" panose="02020603050405020304" pitchFamily="18" charset="0"/>
              </a:rPr>
              <a:t>sudjelovanja u edukacijama koje provodi ministarstvo u cilju profesionalnog razvoja</a:t>
            </a:r>
            <a:r>
              <a:rPr lang="hr-HR" sz="2400" dirty="0" smtClean="0">
                <a:solidFill>
                  <a:srgbClr val="FF0000"/>
                </a:solidFill>
                <a:latin typeface="Arial Narrow" panose="020B0606020202030204" pitchFamily="34" charset="0"/>
                <a:ea typeface="Calibri" panose="020F0502020204030204" pitchFamily="34" charset="0"/>
                <a:cs typeface="Times New Roman" panose="02020603050405020304" pitchFamily="18" charset="0"/>
              </a:rPr>
              <a:t>.</a:t>
            </a:r>
            <a:endParaRPr lang="en-GB" sz="2400" dirty="0">
              <a:solidFill>
                <a:srgbClr val="FF0000"/>
              </a:solidFill>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84130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Effect transition="in" filter="fade">
                                      <p:cBhvr>
                                        <p:cTn id="17" dur="500"/>
                                        <p:tgtEl>
                                          <p:spTgt spid="3">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10" grpId="0"/>
      <p:bldP spid="11" grpId="0"/>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2800" dirty="0" smtClean="0">
                <a:ln w="0"/>
                <a:solidFill>
                  <a:srgbClr val="C00000"/>
                </a:solidFill>
                <a:latin typeface="Arial Narrow" panose="020B0606020202030204" pitchFamily="34" charset="0"/>
              </a:rPr>
              <a:t>Članak </a:t>
            </a:r>
            <a:r>
              <a:rPr lang="hr-HR" sz="2800" dirty="0">
                <a:ln w="0"/>
                <a:solidFill>
                  <a:srgbClr val="C00000"/>
                </a:solidFill>
                <a:latin typeface="Arial Narrow" panose="020B0606020202030204" pitchFamily="34" charset="0"/>
              </a:rPr>
              <a:t>1.  stavka 3. g</a:t>
            </a:r>
            <a:r>
              <a:rPr lang="hr-HR" sz="2800" dirty="0" smtClean="0">
                <a:ln w="0"/>
                <a:solidFill>
                  <a:srgbClr val="C00000"/>
                </a:solidFill>
                <a:latin typeface="Arial Narrow" panose="020B0606020202030204" pitchFamily="34" charset="0"/>
              </a:rPr>
              <a:t>) – dopunska nastava</a:t>
            </a:r>
            <a:endParaRPr lang="en-GB" sz="2800" dirty="0">
              <a:ln w="0"/>
              <a:solidFill>
                <a:srgbClr val="C00000"/>
              </a:solidFill>
              <a:latin typeface="Arial Narrow" panose="020B0606020202030204" pitchFamily="34" charset="0"/>
            </a:endParaRPr>
          </a:p>
        </p:txBody>
      </p:sp>
      <p:sp>
        <p:nvSpPr>
          <p:cNvPr id="3" name="Content Placeholder 2"/>
          <p:cNvSpPr>
            <a:spLocks noGrp="1"/>
          </p:cNvSpPr>
          <p:nvPr>
            <p:ph idx="1"/>
          </p:nvPr>
        </p:nvSpPr>
        <p:spPr/>
        <p:txBody>
          <a:bodyPr/>
          <a:lstStyle/>
          <a:p>
            <a:r>
              <a:rPr lang="hr-HR" dirty="0" smtClean="0"/>
              <a:t>brisane </a:t>
            </a:r>
            <a:r>
              <a:rPr lang="hr-HR" dirty="0"/>
              <a:t>su riječi: „</a:t>
            </a:r>
            <a:r>
              <a:rPr lang="hr-HR" b="1" dirty="0"/>
              <a:t>te izborne predmete</a:t>
            </a:r>
            <a:r>
              <a:rPr lang="hr-HR" dirty="0" smtClean="0"/>
              <a:t>“</a:t>
            </a:r>
          </a:p>
          <a:p>
            <a:pPr marL="0" indent="0" algn="ctr">
              <a:buNone/>
            </a:pPr>
            <a:r>
              <a:rPr lang="hr-HR" dirty="0"/>
              <a:t>↓</a:t>
            </a:r>
            <a:endParaRPr lang="hr-HR" dirty="0" smtClean="0"/>
          </a:p>
          <a:p>
            <a:r>
              <a:rPr lang="hr-HR" dirty="0" smtClean="0"/>
              <a:t>učitelji </a:t>
            </a:r>
            <a:r>
              <a:rPr lang="hr-HR" dirty="0"/>
              <a:t>koji izvode izbornu nastavu stranoga jezika sada mogu biti zaduženi dopunskom nastavom ako za tim postoji </a:t>
            </a:r>
            <a:r>
              <a:rPr lang="hr-HR" dirty="0" smtClean="0"/>
              <a:t>potreba</a:t>
            </a:r>
          </a:p>
          <a:p>
            <a:r>
              <a:rPr lang="hr-HR" dirty="0" smtClean="0"/>
              <a:t>ne </a:t>
            </a:r>
            <a:r>
              <a:rPr lang="hr-HR" dirty="0"/>
              <a:t>organizira za nastavne predmete Likovna, Glazbena, Tehnička i Tjelesnu i zdravstvenu kulturu.</a:t>
            </a:r>
            <a:endParaRPr lang="en-GB" dirty="0"/>
          </a:p>
          <a:p>
            <a:endParaRPr lang="en-GB" dirty="0"/>
          </a:p>
        </p:txBody>
      </p:sp>
    </p:spTree>
    <p:extLst>
      <p:ext uri="{BB962C8B-B14F-4D97-AF65-F5344CB8AC3E}">
        <p14:creationId xmlns:p14="http://schemas.microsoft.com/office/powerpoint/2010/main" val="9822096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07101992"/>
              </p:ext>
            </p:extLst>
          </p:nvPr>
        </p:nvGraphicFramePr>
        <p:xfrm>
          <a:off x="482307" y="444831"/>
          <a:ext cx="11353804" cy="6282126"/>
        </p:xfrm>
        <a:graphic>
          <a:graphicData uri="http://schemas.openxmlformats.org/drawingml/2006/table">
            <a:tbl>
              <a:tblPr firstRow="1" firstCol="1" bandRow="1">
                <a:tableStyleId>{5C22544A-7EE6-4342-B048-85BDC9FD1C3A}</a:tableStyleId>
              </a:tblPr>
              <a:tblGrid>
                <a:gridCol w="5676902"/>
                <a:gridCol w="5676902"/>
              </a:tblGrid>
              <a:tr h="166677">
                <a:tc>
                  <a:txBody>
                    <a:bodyPr/>
                    <a:lstStyle/>
                    <a:p>
                      <a:pPr algn="ctr" fontAlgn="base">
                        <a:spcAft>
                          <a:spcPts val="240"/>
                        </a:spcAft>
                      </a:pPr>
                      <a:r>
                        <a:rPr lang="hr-HR" sz="1800" dirty="0">
                          <a:solidFill>
                            <a:schemeClr val="tx1"/>
                          </a:solidFill>
                          <a:effectLst/>
                        </a:rPr>
                        <a:t>Prije promjene</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56301" marR="56301" marT="0" marB="0" anchor="ctr"/>
                </a:tc>
                <a:tc>
                  <a:txBody>
                    <a:bodyPr/>
                    <a:lstStyle/>
                    <a:p>
                      <a:pPr algn="ctr" fontAlgn="base">
                        <a:spcAft>
                          <a:spcPts val="240"/>
                        </a:spcAft>
                      </a:pPr>
                      <a:r>
                        <a:rPr lang="hr-HR" sz="1800" dirty="0">
                          <a:solidFill>
                            <a:schemeClr val="tx1"/>
                          </a:solidFill>
                          <a:effectLst/>
                        </a:rPr>
                        <a:t>Sada</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56301" marR="56301" marT="0" marB="0" anchor="ctr"/>
                </a:tc>
              </a:tr>
              <a:tr h="909175">
                <a:tc gridSpan="2">
                  <a:txBody>
                    <a:bodyPr/>
                    <a:lstStyle/>
                    <a:p>
                      <a:pPr algn="just" fontAlgn="base">
                        <a:spcAft>
                          <a:spcPts val="240"/>
                        </a:spcAft>
                      </a:pPr>
                      <a:r>
                        <a:rPr lang="hr-HR" sz="1600" b="0" dirty="0">
                          <a:solidFill>
                            <a:schemeClr val="tx1"/>
                          </a:solidFill>
                          <a:effectLst/>
                        </a:rPr>
                        <a:t>3) Vođenje razrednog odjela je skup poslova od četiri sata tjedno od kojih su dva sata poslovi u neposrednome odgojno-obrazovnome radu s učenicima, a dva sata ostali poslovi vođenja razrednog odjela.</a:t>
                      </a:r>
                      <a:endParaRPr lang="en-GB" sz="1800" b="0" dirty="0">
                        <a:solidFill>
                          <a:schemeClr val="tx1"/>
                        </a:solidFill>
                        <a:effectLst/>
                      </a:endParaRPr>
                    </a:p>
                    <a:p>
                      <a:pPr marL="342900" lvl="0" indent="-342900" algn="just" fontAlgn="base">
                        <a:spcAft>
                          <a:spcPts val="240"/>
                        </a:spcAft>
                        <a:buFont typeface="+mj-lt"/>
                        <a:buAutoNum type="alphaLcParenR"/>
                      </a:pPr>
                      <a:r>
                        <a:rPr lang="hr-HR" sz="1600" b="0" dirty="0">
                          <a:solidFill>
                            <a:schemeClr val="tx1"/>
                          </a:solidFill>
                          <a:effectLst/>
                        </a:rPr>
                        <a:t>Neposredni odgojno-obrazovni rad razrednika uključuje:</a:t>
                      </a:r>
                      <a:endParaRPr lang="en-GB" sz="1800" b="0" dirty="0">
                        <a:solidFill>
                          <a:schemeClr val="tx1"/>
                        </a:solidFill>
                        <a:effectLst/>
                      </a:endParaRPr>
                    </a:p>
                    <a:p>
                      <a:pPr marL="342900" lvl="0" indent="-342900" algn="just" fontAlgn="base">
                        <a:spcAft>
                          <a:spcPts val="240"/>
                        </a:spcAft>
                        <a:buFont typeface="Cambria" panose="02040503050406030204" pitchFamily="18" charset="0"/>
                        <a:buChar char="–"/>
                      </a:pPr>
                      <a:r>
                        <a:rPr lang="hr-HR" sz="1600" b="0" dirty="0">
                          <a:solidFill>
                            <a:schemeClr val="tx1"/>
                          </a:solidFill>
                          <a:effectLst/>
                        </a:rPr>
                        <a:t>sat razrednog odjela i sat ostalih aktivnosti s učenicima.</a:t>
                      </a:r>
                      <a:endParaRPr lang="en-GB" sz="1800" b="0" dirty="0">
                        <a:solidFill>
                          <a:schemeClr val="tx1"/>
                        </a:solidFill>
                        <a:effectLst/>
                      </a:endParaRPr>
                    </a:p>
                    <a:p>
                      <a:pPr marL="342900" lvl="0" indent="-342900" algn="just" fontAlgn="base">
                        <a:spcAft>
                          <a:spcPts val="240"/>
                        </a:spcAft>
                        <a:buFont typeface="+mj-lt"/>
                        <a:buAutoNum type="alphaLcParenR"/>
                      </a:pPr>
                      <a:r>
                        <a:rPr lang="hr-HR" sz="1600" b="0" dirty="0">
                          <a:solidFill>
                            <a:schemeClr val="tx1"/>
                          </a:solidFill>
                          <a:effectLst/>
                        </a:rPr>
                        <a:t>Poslovi koji proizlaze iz naravi posla razrednika su:</a:t>
                      </a:r>
                      <a:endParaRPr lang="en-GB" sz="1800" b="0" dirty="0">
                        <a:solidFill>
                          <a:schemeClr val="tx1"/>
                        </a:solidFill>
                        <a:effectLst/>
                        <a:latin typeface="Times New Roman" panose="02020603050405020304" pitchFamily="18" charset="0"/>
                        <a:ea typeface="Times New Roman" panose="02020603050405020304" pitchFamily="18" charset="0"/>
                      </a:endParaRPr>
                    </a:p>
                  </a:txBody>
                  <a:tcPr marL="56301" marR="56301" marT="0" marB="0">
                    <a:noFill/>
                  </a:tcPr>
                </a:tc>
                <a:tc hMerge="1">
                  <a:txBody>
                    <a:bodyPr/>
                    <a:lstStyle/>
                    <a:p>
                      <a:endParaRPr lang="en-GB"/>
                    </a:p>
                  </a:txBody>
                  <a:tcPr/>
                </a:tc>
              </a:tr>
              <a:tr h="150009">
                <a:tc gridSpan="2">
                  <a:txBody>
                    <a:bodyPr/>
                    <a:lstStyle/>
                    <a:p>
                      <a:pPr marL="342900" lvl="0" indent="-342900" algn="just" fontAlgn="base">
                        <a:spcAft>
                          <a:spcPts val="0"/>
                        </a:spcAft>
                        <a:buFont typeface="Cambria" panose="02040503050406030204" pitchFamily="18" charset="0"/>
                        <a:buChar char="–"/>
                      </a:pPr>
                      <a:r>
                        <a:rPr lang="hr-HR" sz="1600" b="0" dirty="0">
                          <a:solidFill>
                            <a:schemeClr val="tx1"/>
                          </a:solidFill>
                          <a:effectLst/>
                        </a:rPr>
                        <a:t>održavanje informacija za roditelje</a:t>
                      </a:r>
                      <a:endParaRPr lang="en-GB"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301" marR="56301" marT="0" marB="0">
                    <a:noFill/>
                  </a:tcPr>
                </a:tc>
                <a:tc hMerge="1">
                  <a:txBody>
                    <a:bodyPr/>
                    <a:lstStyle/>
                    <a:p>
                      <a:endParaRPr lang="en-GB"/>
                    </a:p>
                  </a:txBody>
                  <a:tcPr/>
                </a:tc>
              </a:tr>
              <a:tr h="297819">
                <a:tc>
                  <a:txBody>
                    <a:bodyPr/>
                    <a:lstStyle/>
                    <a:p>
                      <a:pPr marL="342900" lvl="0" indent="-342900" algn="just" fontAlgn="base">
                        <a:lnSpc>
                          <a:spcPct val="107000"/>
                        </a:lnSpc>
                        <a:spcAft>
                          <a:spcPts val="0"/>
                        </a:spcAft>
                        <a:buFont typeface="Cambria" panose="02040503050406030204" pitchFamily="18" charset="0"/>
                        <a:buChar char="–"/>
                      </a:pPr>
                      <a:r>
                        <a:rPr lang="hr-HR" sz="1600" dirty="0">
                          <a:effectLst/>
                        </a:rPr>
                        <a:t>ostali oblici suradnje </a:t>
                      </a:r>
                      <a:r>
                        <a:rPr lang="hr-HR" sz="1600" u="sng" dirty="0">
                          <a:effectLst/>
                        </a:rPr>
                        <a:t>i aktivnosti</a:t>
                      </a:r>
                      <a:r>
                        <a:rPr lang="hr-HR" sz="1600" dirty="0">
                          <a:effectLst/>
                        </a:rPr>
                        <a:t> s roditeljima,</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301" marR="56301" marT="0" marB="0"/>
                </a:tc>
                <a:tc>
                  <a:txBody>
                    <a:bodyPr/>
                    <a:lstStyle/>
                    <a:p>
                      <a:pPr marL="342900" lvl="0" indent="-342900" algn="just" fontAlgn="base">
                        <a:spcAft>
                          <a:spcPts val="0"/>
                        </a:spcAft>
                        <a:buFont typeface="Cambria" panose="02040503050406030204" pitchFamily="18" charset="0"/>
                        <a:buChar char="–"/>
                      </a:pPr>
                      <a:r>
                        <a:rPr lang="hr-HR" sz="1600">
                          <a:effectLst/>
                        </a:rPr>
                        <a:t>ostali oblici suradnje s roditeljima,</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301" marR="56301" marT="0" marB="0"/>
                </a:tc>
              </a:tr>
              <a:tr h="150009">
                <a:tc gridSpan="2">
                  <a:txBody>
                    <a:bodyPr/>
                    <a:lstStyle/>
                    <a:p>
                      <a:pPr marL="342900" lvl="0" indent="-342900" algn="just" fontAlgn="base">
                        <a:spcAft>
                          <a:spcPts val="0"/>
                        </a:spcAft>
                        <a:buFont typeface="Cambria" panose="02040503050406030204" pitchFamily="18" charset="0"/>
                        <a:buChar char="–"/>
                      </a:pPr>
                      <a:r>
                        <a:rPr lang="hr-HR" sz="1600" b="0" dirty="0">
                          <a:solidFill>
                            <a:schemeClr val="tx1"/>
                          </a:solidFill>
                          <a:effectLst/>
                        </a:rPr>
                        <a:t>organizacija i vođenje roditeljskih sastanaka,</a:t>
                      </a:r>
                      <a:endParaRPr lang="en-GB"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301" marR="56301" marT="0" marB="0">
                    <a:noFill/>
                  </a:tcPr>
                </a:tc>
                <a:tc hMerge="1">
                  <a:txBody>
                    <a:bodyPr/>
                    <a:lstStyle/>
                    <a:p>
                      <a:endParaRPr lang="en-GB"/>
                    </a:p>
                  </a:txBody>
                  <a:tcPr/>
                </a:tc>
              </a:tr>
              <a:tr h="320991">
                <a:tc>
                  <a:txBody>
                    <a:bodyPr/>
                    <a:lstStyle/>
                    <a:p>
                      <a:pPr marL="342900" lvl="0" indent="-342900" algn="just" fontAlgn="base">
                        <a:lnSpc>
                          <a:spcPct val="107000"/>
                        </a:lnSpc>
                        <a:spcAft>
                          <a:spcPts val="0"/>
                        </a:spcAft>
                        <a:buFont typeface="Symbol" panose="05050102010706020507" pitchFamily="18" charset="2"/>
                        <a:buChar char=""/>
                      </a:pPr>
                      <a:r>
                        <a:rPr lang="hr-HR" sz="1600" b="0" strike="sngStrike" dirty="0">
                          <a:solidFill>
                            <a:schemeClr val="accent1">
                              <a:lumMod val="75000"/>
                            </a:schemeClr>
                          </a:solidFill>
                          <a:effectLst/>
                        </a:rPr>
                        <a:t>redovito obavještavanje roditelja o postignućima i napredovanju učenika,</a:t>
                      </a:r>
                      <a:endParaRPr lang="en-GB" sz="1600" b="0" strike="sngStrike"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6301" marR="56301" marT="0" marB="0">
                    <a:solidFill>
                      <a:schemeClr val="accent3">
                        <a:lumMod val="20000"/>
                        <a:lumOff val="80000"/>
                      </a:schemeClr>
                    </a:solidFill>
                  </a:tcPr>
                </a:tc>
                <a:tc>
                  <a:txBody>
                    <a:bodyPr/>
                    <a:lstStyle/>
                    <a:p>
                      <a:pPr algn="ctr" fontAlgn="base">
                        <a:spcAft>
                          <a:spcPts val="0"/>
                        </a:spcAft>
                      </a:pPr>
                      <a:r>
                        <a:rPr lang="hr-HR" sz="1600">
                          <a:effectLst/>
                        </a:rPr>
                        <a:t>Brisano</a:t>
                      </a:r>
                      <a:endParaRPr lang="en-GB" sz="1800">
                        <a:effectLst/>
                        <a:latin typeface="Times New Roman" panose="02020603050405020304" pitchFamily="18" charset="0"/>
                        <a:ea typeface="Times New Roman" panose="02020603050405020304" pitchFamily="18" charset="0"/>
                      </a:endParaRPr>
                    </a:p>
                  </a:txBody>
                  <a:tcPr marL="56301" marR="56301" marT="0" marB="0" anchor="ctr"/>
                </a:tc>
              </a:tr>
              <a:tr h="438600">
                <a:tc>
                  <a:txBody>
                    <a:bodyPr/>
                    <a:lstStyle/>
                    <a:p>
                      <a:pPr marL="342900" lvl="0" indent="-342900" algn="just" fontAlgn="base">
                        <a:lnSpc>
                          <a:spcPct val="107000"/>
                        </a:lnSpc>
                        <a:spcAft>
                          <a:spcPts val="0"/>
                        </a:spcAft>
                        <a:buFont typeface="Symbol" panose="05050102010706020507" pitchFamily="18" charset="2"/>
                        <a:buChar char=""/>
                      </a:pPr>
                      <a:r>
                        <a:rPr lang="hr-HR" sz="1600" dirty="0">
                          <a:effectLst/>
                        </a:rPr>
                        <a:t>planiranje </a:t>
                      </a:r>
                      <a:r>
                        <a:rPr lang="hr-HR" sz="1600" u="sng" dirty="0">
                          <a:effectLst/>
                        </a:rPr>
                        <a:t>i programiranje</a:t>
                      </a:r>
                      <a:r>
                        <a:rPr lang="hr-HR" sz="1600" dirty="0">
                          <a:effectLst/>
                        </a:rPr>
                        <a:t> te provedba plana </a:t>
                      </a:r>
                      <a:r>
                        <a:rPr lang="hr-HR" sz="1600" u="sng" dirty="0">
                          <a:effectLst/>
                        </a:rPr>
                        <a:t>i programa</a:t>
                      </a:r>
                      <a:r>
                        <a:rPr lang="hr-HR" sz="1600" dirty="0">
                          <a:effectLst/>
                        </a:rPr>
                        <a:t> rada razrednog odjela,</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301" marR="56301" marT="0" marB="0"/>
                </a:tc>
                <a:tc>
                  <a:txBody>
                    <a:bodyPr/>
                    <a:lstStyle/>
                    <a:p>
                      <a:pPr marL="342900" lvl="0" indent="-342900" algn="just" fontAlgn="base">
                        <a:spcAft>
                          <a:spcPts val="0"/>
                        </a:spcAft>
                        <a:buFont typeface="Symbol" panose="05050102010706020507" pitchFamily="18" charset="2"/>
                        <a:buChar char=""/>
                      </a:pPr>
                      <a:r>
                        <a:rPr lang="hr-HR" sz="1600">
                          <a:effectLst/>
                        </a:rPr>
                        <a:t>planiranje te provedba plana rada razrednog odjela,</a:t>
                      </a:r>
                      <a:endParaRPr lang="en-GB" sz="1800">
                        <a:effectLst/>
                        <a:latin typeface="Times New Roman" panose="02020603050405020304" pitchFamily="18" charset="0"/>
                        <a:ea typeface="Times New Roman" panose="02020603050405020304" pitchFamily="18" charset="0"/>
                      </a:endParaRPr>
                    </a:p>
                  </a:txBody>
                  <a:tcPr marL="56301" marR="56301" marT="0" marB="0"/>
                </a:tc>
              </a:tr>
              <a:tr h="417473">
                <a:tc>
                  <a:txBody>
                    <a:bodyPr/>
                    <a:lstStyle/>
                    <a:p>
                      <a:pPr marL="342900" lvl="0" indent="-342900" algn="just" fontAlgn="base">
                        <a:lnSpc>
                          <a:spcPct val="107000"/>
                        </a:lnSpc>
                        <a:spcAft>
                          <a:spcPts val="0"/>
                        </a:spcAft>
                        <a:buFont typeface="Symbol" panose="05050102010706020507" pitchFamily="18" charset="2"/>
                        <a:buChar char=""/>
                      </a:pPr>
                      <a:r>
                        <a:rPr lang="hr-HR" sz="1600" dirty="0">
                          <a:effectLst/>
                        </a:rPr>
                        <a:t>upis podataka o učenicima u upisnik učenika e-Matice,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301" marR="56301" marT="0" marB="0"/>
                </a:tc>
                <a:tc>
                  <a:txBody>
                    <a:bodyPr/>
                    <a:lstStyle/>
                    <a:p>
                      <a:pPr marL="342900" lvl="0" indent="-342900" algn="just" fontAlgn="base">
                        <a:spcAft>
                          <a:spcPts val="0"/>
                        </a:spcAft>
                        <a:buFont typeface="Symbol" panose="05050102010706020507" pitchFamily="18" charset="2"/>
                        <a:buChar char=""/>
                      </a:pPr>
                      <a:r>
                        <a:rPr lang="hr-HR" sz="1600" dirty="0">
                          <a:effectLst/>
                        </a:rPr>
                        <a:t>upis podataka o učenicima u elektroničke upisnike (e-Matica, e-Dnevnik i sl.)</a:t>
                      </a:r>
                      <a:endParaRPr lang="en-GB" sz="1800" dirty="0">
                        <a:effectLst/>
                        <a:latin typeface="Times New Roman" panose="02020603050405020304" pitchFamily="18" charset="0"/>
                        <a:ea typeface="Times New Roman" panose="02020603050405020304" pitchFamily="18" charset="0"/>
                      </a:endParaRPr>
                    </a:p>
                  </a:txBody>
                  <a:tcPr marL="56301" marR="56301" marT="0" marB="0"/>
                </a:tc>
              </a:tr>
              <a:tr h="166677">
                <a:tc gridSpan="2">
                  <a:txBody>
                    <a:bodyPr/>
                    <a:lstStyle/>
                    <a:p>
                      <a:pPr marL="342900" lvl="0" indent="-342900" algn="just" fontAlgn="base">
                        <a:spcAft>
                          <a:spcPts val="0"/>
                        </a:spcAft>
                        <a:buFont typeface="Cambria" panose="02040503050406030204" pitchFamily="18" charset="0"/>
                        <a:buChar char="–"/>
                      </a:pPr>
                      <a:r>
                        <a:rPr lang="hr-HR" sz="1600" b="0" dirty="0">
                          <a:solidFill>
                            <a:schemeClr val="tx1"/>
                          </a:solidFill>
                          <a:effectLst/>
                        </a:rPr>
                        <a:t>vođenje pedagoške razredne dokumentacije</a:t>
                      </a:r>
                      <a:r>
                        <a:rPr lang="hr-HR" sz="1800" dirty="0">
                          <a:effectLst/>
                        </a:rPr>
                        <a:t>,</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301" marR="56301" marT="0" marB="0">
                    <a:noFill/>
                  </a:tcPr>
                </a:tc>
                <a:tc hMerge="1">
                  <a:txBody>
                    <a:bodyPr/>
                    <a:lstStyle/>
                    <a:p>
                      <a:endParaRPr lang="en-GB"/>
                    </a:p>
                  </a:txBody>
                  <a:tcPr/>
                </a:tc>
              </a:tr>
              <a:tr h="446728">
                <a:tc>
                  <a:txBody>
                    <a:bodyPr/>
                    <a:lstStyle/>
                    <a:p>
                      <a:pPr marL="342900" lvl="0" indent="-342900" algn="just" fontAlgn="base">
                        <a:lnSpc>
                          <a:spcPct val="107000"/>
                        </a:lnSpc>
                        <a:spcAft>
                          <a:spcPts val="0"/>
                        </a:spcAft>
                        <a:buFont typeface="Cambria" panose="02040503050406030204" pitchFamily="18" charset="0"/>
                        <a:buChar char="–"/>
                      </a:pPr>
                      <a:r>
                        <a:rPr lang="hr-HR" sz="1600" b="0" u="none" strike="sngStrike" dirty="0">
                          <a:solidFill>
                            <a:schemeClr val="accent5">
                              <a:lumMod val="75000"/>
                            </a:schemeClr>
                          </a:solidFill>
                          <a:effectLst/>
                        </a:rPr>
                        <a:t>tjedna analiza i planiranje odgojno-obrazovnog rada u razrednom odjelu Razrednog vijeća i stručnih suradnika</a:t>
                      </a:r>
                      <a:r>
                        <a:rPr lang="hr-HR" sz="1600" b="0" u="none" dirty="0">
                          <a:solidFill>
                            <a:srgbClr val="002060"/>
                          </a:solidFill>
                          <a:effectLst/>
                        </a:rPr>
                        <a:t>,</a:t>
                      </a:r>
                      <a:endParaRPr lang="en-GB" sz="1600" b="0" u="none"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301" marR="56301" marT="0" marB="0">
                    <a:solidFill>
                      <a:schemeClr val="accent3">
                        <a:lumMod val="20000"/>
                        <a:lumOff val="80000"/>
                      </a:schemeClr>
                    </a:solidFill>
                  </a:tcPr>
                </a:tc>
                <a:tc>
                  <a:txBody>
                    <a:bodyPr/>
                    <a:lstStyle/>
                    <a:p>
                      <a:pPr algn="ctr" fontAlgn="base">
                        <a:spcAft>
                          <a:spcPts val="0"/>
                        </a:spcAft>
                      </a:pPr>
                      <a:r>
                        <a:rPr lang="hr-HR" sz="1600">
                          <a:effectLst/>
                        </a:rPr>
                        <a:t>Brisano</a:t>
                      </a:r>
                      <a:endParaRPr lang="en-GB" sz="1800">
                        <a:effectLst/>
                        <a:latin typeface="Times New Roman" panose="02020603050405020304" pitchFamily="18" charset="0"/>
                        <a:ea typeface="Times New Roman" panose="02020603050405020304" pitchFamily="18" charset="0"/>
                      </a:endParaRPr>
                    </a:p>
                  </a:txBody>
                  <a:tcPr marL="56301" marR="56301" marT="0" marB="0" anchor="ctr"/>
                </a:tc>
              </a:tr>
              <a:tr h="278315">
                <a:tc gridSpan="2">
                  <a:txBody>
                    <a:bodyPr/>
                    <a:lstStyle/>
                    <a:p>
                      <a:pPr marL="342900" lvl="0" indent="-342900" algn="just" fontAlgn="base">
                        <a:spcAft>
                          <a:spcPts val="0"/>
                        </a:spcAft>
                        <a:buFont typeface="Symbol" panose="05050102010706020507" pitchFamily="18" charset="2"/>
                        <a:buChar char=""/>
                      </a:pPr>
                      <a:r>
                        <a:rPr lang="hr-HR" sz="1600" b="0" dirty="0">
                          <a:solidFill>
                            <a:schemeClr val="tx1"/>
                          </a:solidFill>
                          <a:effectLst/>
                        </a:rPr>
                        <a:t>poslovi vezani za upis djece u prvi razred osnovne škole ili prvi razred srednje škole te prijelaz iz IV. u V. razred,</a:t>
                      </a:r>
                      <a:endParaRPr lang="en-GB" sz="1800" b="0" dirty="0">
                        <a:solidFill>
                          <a:schemeClr val="tx1"/>
                        </a:solidFill>
                        <a:effectLst/>
                        <a:latin typeface="Times New Roman" panose="02020603050405020304" pitchFamily="18" charset="0"/>
                        <a:ea typeface="Times New Roman" panose="02020603050405020304" pitchFamily="18" charset="0"/>
                      </a:endParaRPr>
                    </a:p>
                  </a:txBody>
                  <a:tcPr marL="56301" marR="56301" marT="0" marB="0">
                    <a:noFill/>
                  </a:tcPr>
                </a:tc>
                <a:tc hMerge="1">
                  <a:txBody>
                    <a:bodyPr/>
                    <a:lstStyle/>
                    <a:p>
                      <a:endParaRPr lang="en-GB"/>
                    </a:p>
                  </a:txBody>
                  <a:tcPr/>
                </a:tc>
              </a:tr>
              <a:tr h="160496">
                <a:tc>
                  <a:txBody>
                    <a:bodyPr/>
                    <a:lstStyle/>
                    <a:p>
                      <a:pPr marL="342900" lvl="0" indent="-342900" algn="just" fontAlgn="base">
                        <a:lnSpc>
                          <a:spcPct val="107000"/>
                        </a:lnSpc>
                        <a:spcAft>
                          <a:spcPts val="0"/>
                        </a:spcAft>
                        <a:buFont typeface="Cambria" panose="02040503050406030204" pitchFamily="18" charset="0"/>
                        <a:buChar char="–"/>
                      </a:pPr>
                      <a:r>
                        <a:rPr lang="hr-HR" sz="1600" u="sng" dirty="0">
                          <a:effectLst/>
                        </a:rPr>
                        <a:t>izrada godišnjeg plana sata razrednika,</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301" marR="56301" marT="0" marB="0"/>
                </a:tc>
                <a:tc>
                  <a:txBody>
                    <a:bodyPr/>
                    <a:lstStyle/>
                    <a:p>
                      <a:pPr algn="ctr" fontAlgn="base">
                        <a:spcAft>
                          <a:spcPts val="0"/>
                        </a:spcAft>
                      </a:pPr>
                      <a:r>
                        <a:rPr lang="hr-HR" sz="1600">
                          <a:effectLst/>
                        </a:rPr>
                        <a:t>Brisano</a:t>
                      </a:r>
                      <a:endParaRPr lang="en-GB" sz="1800">
                        <a:effectLst/>
                        <a:latin typeface="Times New Roman" panose="02020603050405020304" pitchFamily="18" charset="0"/>
                        <a:ea typeface="Times New Roman" panose="02020603050405020304" pitchFamily="18" charset="0"/>
                      </a:endParaRPr>
                    </a:p>
                  </a:txBody>
                  <a:tcPr marL="56301" marR="56301" marT="0" marB="0" anchor="ctr"/>
                </a:tc>
              </a:tr>
              <a:tr h="160496">
                <a:tc gridSpan="2">
                  <a:txBody>
                    <a:bodyPr/>
                    <a:lstStyle/>
                    <a:p>
                      <a:pPr marL="342900" lvl="0" indent="-342900" algn="just" fontAlgn="base">
                        <a:lnSpc>
                          <a:spcPct val="107000"/>
                        </a:lnSpc>
                        <a:spcAft>
                          <a:spcPts val="0"/>
                        </a:spcAft>
                        <a:buFont typeface="Symbol" panose="05050102010706020507" pitchFamily="18" charset="2"/>
                        <a:buChar char=""/>
                      </a:pPr>
                      <a:r>
                        <a:rPr lang="hr-HR" sz="1600" b="0" dirty="0">
                          <a:solidFill>
                            <a:schemeClr val="tx1"/>
                          </a:solidFill>
                          <a:effectLst/>
                        </a:rPr>
                        <a:t>priprema i vođenje sjednica Razrednog vijeća,</a:t>
                      </a:r>
                      <a:endParaRPr lang="en-GB"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301" marR="56301" marT="0" marB="0">
                    <a:noFill/>
                  </a:tcPr>
                </a:tc>
                <a:tc hMerge="1">
                  <a:txBody>
                    <a:bodyPr/>
                    <a:lstStyle/>
                    <a:p>
                      <a:endParaRPr lang="en-GB"/>
                    </a:p>
                  </a:txBody>
                  <a:tcPr/>
                </a:tc>
              </a:tr>
              <a:tr h="446728">
                <a:tc>
                  <a:txBody>
                    <a:bodyPr/>
                    <a:lstStyle/>
                    <a:p>
                      <a:pPr marL="342900" lvl="0" indent="-342900" algn="just" fontAlgn="base">
                        <a:lnSpc>
                          <a:spcPct val="107000"/>
                        </a:lnSpc>
                        <a:spcAft>
                          <a:spcPts val="0"/>
                        </a:spcAft>
                        <a:buFont typeface="Symbol" panose="05050102010706020507" pitchFamily="18" charset="2"/>
                        <a:buChar char=""/>
                      </a:pPr>
                      <a:r>
                        <a:rPr lang="hr-HR" sz="1600" b="0" u="none" strike="sngStrike" dirty="0">
                          <a:solidFill>
                            <a:srgbClr val="0070C0"/>
                          </a:solidFill>
                          <a:effectLst/>
                        </a:rPr>
                        <a:t>briga o učeničkoj prehrani, zdravstvenoj i socijalnoj skrbi učenika te o izvršavanju učeničkih obveza</a:t>
                      </a:r>
                      <a:r>
                        <a:rPr lang="hr-HR" sz="1600" u="sng" dirty="0">
                          <a:effectLst/>
                        </a:rPr>
                        <a: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301" marR="56301" marT="0" marB="0">
                    <a:solidFill>
                      <a:schemeClr val="bg1">
                        <a:lumMod val="85000"/>
                      </a:schemeClr>
                    </a:solidFill>
                  </a:tcPr>
                </a:tc>
                <a:tc>
                  <a:txBody>
                    <a:bodyPr/>
                    <a:lstStyle/>
                    <a:p>
                      <a:pPr algn="ctr" fontAlgn="base">
                        <a:lnSpc>
                          <a:spcPct val="107000"/>
                        </a:lnSpc>
                        <a:spcAft>
                          <a:spcPts val="0"/>
                        </a:spcAft>
                      </a:pPr>
                      <a:r>
                        <a:rPr lang="hr-HR" sz="1600" dirty="0">
                          <a:effectLst/>
                        </a:rPr>
                        <a:t>Brisano</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301" marR="56301" marT="0" marB="0" anchor="ctr"/>
                </a:tc>
              </a:tr>
              <a:tr h="277376">
                <a:tc gridSpan="2">
                  <a:txBody>
                    <a:bodyPr/>
                    <a:lstStyle/>
                    <a:p>
                      <a:pPr marL="342900" lvl="0" indent="-342900" algn="just" fontAlgn="base">
                        <a:spcAft>
                          <a:spcPts val="0"/>
                        </a:spcAft>
                        <a:buFont typeface="Cambria" panose="02040503050406030204" pitchFamily="18" charset="0"/>
                        <a:buChar char="–"/>
                        <a:tabLst>
                          <a:tab pos="198755" algn="l"/>
                        </a:tabLst>
                      </a:pPr>
                      <a:r>
                        <a:rPr lang="hr-HR" sz="1600" b="0" dirty="0">
                          <a:solidFill>
                            <a:schemeClr val="tx1"/>
                          </a:solidFill>
                          <a:effectLst/>
                        </a:rPr>
                        <a:t>drugi poslovi vezani uz realizaciju godišnjeg plana i programa škole i školskog kurikuluma</a:t>
                      </a:r>
                      <a:r>
                        <a:rPr lang="hr-HR" sz="1600" dirty="0">
                          <a:effectLst/>
                        </a:rPr>
                        <a:t>.</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301" marR="56301" marT="0" marB="0">
                    <a:noFill/>
                  </a:tcPr>
                </a:tc>
                <a:tc hMerge="1">
                  <a:txBody>
                    <a:bodyPr/>
                    <a:lstStyle/>
                    <a:p>
                      <a:endParaRPr lang="en-GB"/>
                    </a:p>
                  </a:txBody>
                  <a:tcPr/>
                </a:tc>
              </a:tr>
            </a:tbl>
          </a:graphicData>
        </a:graphic>
      </p:graphicFrame>
      <p:sp>
        <p:nvSpPr>
          <p:cNvPr id="5" name="Rectangle 4"/>
          <p:cNvSpPr/>
          <p:nvPr/>
        </p:nvSpPr>
        <p:spPr>
          <a:xfrm>
            <a:off x="961444" y="111277"/>
            <a:ext cx="10874667" cy="456728"/>
          </a:xfrm>
          <a:prstGeom prst="rect">
            <a:avLst/>
          </a:prstGeom>
        </p:spPr>
        <p:txBody>
          <a:bodyPr wrap="square">
            <a:spAutoFit/>
            <a:scene3d>
              <a:camera prst="orthographicFront"/>
              <a:lightRig rig="soft" dir="t">
                <a:rot lat="0" lon="0" rev="15600000"/>
              </a:lightRig>
            </a:scene3d>
            <a:sp3d extrusionH="57150" prstMaterial="softEdge">
              <a:bevelT w="25400" h="38100"/>
            </a:sp3d>
          </a:bodyPr>
          <a:lstStyle/>
          <a:p>
            <a:pPr algn="ctr">
              <a:lnSpc>
                <a:spcPct val="107000"/>
              </a:lnSpc>
              <a:spcBef>
                <a:spcPts val="600"/>
              </a:spcBef>
              <a:spcAft>
                <a:spcPts val="0"/>
              </a:spcAft>
            </a:pPr>
            <a:r>
              <a:rPr lang="hr-HR" sz="2400" b="1" dirty="0" smtClean="0">
                <a:ln/>
                <a:solidFill>
                  <a:srgbClr val="C00000"/>
                </a:solidFill>
                <a:latin typeface="Arial Narrow" panose="020B0606020202030204" pitchFamily="34" charset="0"/>
                <a:ea typeface="Calibri" panose="020F0502020204030204" pitchFamily="34" charset="0"/>
                <a:cs typeface="Times New Roman" panose="02020603050405020304" pitchFamily="18" charset="0"/>
              </a:rPr>
              <a:t>RASTEREĆENJE</a:t>
            </a:r>
          </a:p>
        </p:txBody>
      </p:sp>
      <p:grpSp>
        <p:nvGrpSpPr>
          <p:cNvPr id="6" name="Group 5"/>
          <p:cNvGrpSpPr/>
          <p:nvPr/>
        </p:nvGrpSpPr>
        <p:grpSpPr>
          <a:xfrm>
            <a:off x="10308008" y="117128"/>
            <a:ext cx="1727478" cy="876926"/>
            <a:chOff x="10308008" y="117128"/>
            <a:chExt cx="1727478" cy="876926"/>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8008" y="117128"/>
              <a:ext cx="1727478" cy="876926"/>
            </a:xfrm>
            <a:prstGeom prst="rect">
              <a:avLst/>
            </a:prstGeom>
          </p:spPr>
        </p:pic>
        <p:sp>
          <p:nvSpPr>
            <p:cNvPr id="8" name="Rectangle 7"/>
            <p:cNvSpPr/>
            <p:nvPr/>
          </p:nvSpPr>
          <p:spPr>
            <a:xfrm>
              <a:off x="10308008" y="365125"/>
              <a:ext cx="1727478" cy="369332"/>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hr-HR" b="1" dirty="0" smtClean="0">
                  <a:ln/>
                  <a:solidFill>
                    <a:srgbClr val="FF0000"/>
                  </a:solidFill>
                </a:rPr>
                <a:t>U Č  I T E LJ   I</a:t>
              </a:r>
              <a:endParaRPr lang="en-US" b="1" cap="none" spc="0" dirty="0">
                <a:ln/>
                <a:solidFill>
                  <a:srgbClr val="FF0000"/>
                </a:solidFill>
                <a:effectLst/>
              </a:endParaRPr>
            </a:p>
          </p:txBody>
        </p:sp>
      </p:grpSp>
      <p:sp>
        <p:nvSpPr>
          <p:cNvPr id="9" name="Snip Diagonal Corner Rectangle 8"/>
          <p:cNvSpPr/>
          <p:nvPr/>
        </p:nvSpPr>
        <p:spPr>
          <a:xfrm>
            <a:off x="299146" y="82522"/>
            <a:ext cx="1324596" cy="514238"/>
          </a:xfrm>
          <a:prstGeom prst="snip2Diag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0">
            <a:schemeClr val="accent1"/>
          </a:lnRef>
          <a:fillRef idx="3">
            <a:schemeClr val="accent1"/>
          </a:fillRef>
          <a:effectRef idx="3">
            <a:schemeClr val="accent1"/>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hr-HR" b="1" dirty="0" smtClean="0">
                <a:ln/>
                <a:solidFill>
                  <a:sysClr val="windowText" lastClr="000000"/>
                </a:solidFill>
              </a:rPr>
              <a:t>čl. 3. st. 4.</a:t>
            </a:r>
            <a:endParaRPr lang="en-GB" b="1" dirty="0">
              <a:ln/>
              <a:solidFill>
                <a:sysClr val="windowText" lastClr="000000"/>
              </a:solidFill>
            </a:endParaRPr>
          </a:p>
        </p:txBody>
      </p:sp>
    </p:spTree>
    <p:extLst>
      <p:ext uri="{BB962C8B-B14F-4D97-AF65-F5344CB8AC3E}">
        <p14:creationId xmlns:p14="http://schemas.microsoft.com/office/powerpoint/2010/main" val="2467227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95438346"/>
              </p:ext>
            </p:extLst>
          </p:nvPr>
        </p:nvGraphicFramePr>
        <p:xfrm>
          <a:off x="3971165" y="383247"/>
          <a:ext cx="4850864" cy="6328971"/>
        </p:xfrm>
        <a:graphic>
          <a:graphicData uri="http://schemas.openxmlformats.org/drawingml/2006/table">
            <a:tbl>
              <a:tblPr>
                <a:tableStyleId>{5C22544A-7EE6-4342-B048-85BDC9FD1C3A}</a:tableStyleId>
              </a:tblPr>
              <a:tblGrid>
                <a:gridCol w="4850864"/>
              </a:tblGrid>
              <a:tr h="57447">
                <a:tc>
                  <a:txBody>
                    <a:bodyPr/>
                    <a:lstStyle/>
                    <a:p>
                      <a:pPr algn="ctr" fontAlgn="ctr"/>
                      <a:r>
                        <a:rPr lang="hr-HR" sz="1800" u="none" strike="noStrike" dirty="0" smtClean="0">
                          <a:solidFill>
                            <a:srgbClr val="C00000"/>
                          </a:solidFill>
                          <a:effectLst/>
                        </a:rPr>
                        <a:t>UČITELJ (čl.</a:t>
                      </a:r>
                      <a:r>
                        <a:rPr lang="hr-HR" sz="1800" u="none" strike="noStrike" baseline="0" dirty="0" smtClean="0">
                          <a:solidFill>
                            <a:srgbClr val="C00000"/>
                          </a:solidFill>
                          <a:effectLst/>
                        </a:rPr>
                        <a:t> 8., 10,13,22)</a:t>
                      </a:r>
                      <a:endParaRPr lang="en-GB" sz="1800" b="0" i="0" u="none" strike="noStrike" dirty="0">
                        <a:solidFill>
                          <a:srgbClr val="C00000"/>
                        </a:solidFill>
                        <a:effectLst/>
                        <a:latin typeface="Arial Narrow" panose="020B0606020202030204" pitchFamily="34" charset="0"/>
                      </a:endParaRPr>
                    </a:p>
                  </a:txBody>
                  <a:tcPr marL="0" marR="0"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1">
                        <a:lumMod val="40000"/>
                        <a:lumOff val="60000"/>
                      </a:schemeClr>
                    </a:solidFill>
                  </a:tcPr>
                </a:tc>
              </a:tr>
              <a:tr h="108934">
                <a:tc>
                  <a:txBody>
                    <a:bodyPr/>
                    <a:lstStyle/>
                    <a:p>
                      <a:pPr algn="l" fontAlgn="b"/>
                      <a:r>
                        <a:rPr lang="en-GB" sz="1800" u="none" strike="noStrike">
                          <a:effectLst/>
                        </a:rPr>
                        <a:t>Voditelj smjene (8 do 16 RO)</a:t>
                      </a:r>
                      <a:endParaRPr lang="en-GB" sz="1800" b="0" i="0" u="none" strike="noStrike">
                        <a:solidFill>
                          <a:srgbClr val="FF0000"/>
                        </a:solidFill>
                        <a:effectLst/>
                        <a:latin typeface="Calibri" panose="020F0502020204030204" pitchFamily="34" charset="0"/>
                      </a:endParaRPr>
                    </a:p>
                  </a:txBody>
                  <a:tcPr marL="0" marR="0" marT="0" marB="0" anchor="b">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r>
              <a:tr h="120617">
                <a:tc>
                  <a:txBody>
                    <a:bodyPr/>
                    <a:lstStyle/>
                    <a:p>
                      <a:pPr algn="l" fontAlgn="b"/>
                      <a:r>
                        <a:rPr lang="en-GB" sz="1800" u="none" strike="noStrike">
                          <a:effectLst/>
                        </a:rPr>
                        <a:t>Voditelj smjene (17 do 24 RO)</a:t>
                      </a:r>
                      <a:endParaRPr lang="en-GB" sz="1800" b="0" i="0" u="none" strike="noStrike">
                        <a:solidFill>
                          <a:srgbClr val="FF0000"/>
                        </a:solidFill>
                        <a:effectLst/>
                        <a:latin typeface="Calibri" panose="020F0502020204030204" pitchFamily="34" charset="0"/>
                      </a:endParaRPr>
                    </a:p>
                  </a:txBody>
                  <a:tcPr marL="0" marR="0" marT="0" marB="0" anchor="b">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r>
              <a:tr h="288294">
                <a:tc>
                  <a:txBody>
                    <a:bodyPr/>
                    <a:lstStyle/>
                    <a:p>
                      <a:pPr algn="l" fontAlgn="b"/>
                      <a:r>
                        <a:rPr lang="en-GB" sz="1800" u="none" strike="noStrike">
                          <a:effectLst/>
                        </a:rPr>
                        <a:t>Voditelj smjene (25 do 30 RO)</a:t>
                      </a:r>
                      <a:endParaRPr lang="en-GB" sz="1800" b="0" i="0" u="none" strike="noStrike">
                        <a:solidFill>
                          <a:srgbClr val="FF0000"/>
                        </a:solidFill>
                        <a:effectLst/>
                        <a:latin typeface="Calibri" panose="020F0502020204030204" pitchFamily="34" charset="0"/>
                      </a:endParaRPr>
                    </a:p>
                  </a:txBody>
                  <a:tcPr marL="0" marR="0" marT="0" marB="0" anchor="b">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r>
              <a:tr h="304252">
                <a:tc>
                  <a:txBody>
                    <a:bodyPr/>
                    <a:lstStyle/>
                    <a:p>
                      <a:pPr algn="l" fontAlgn="b"/>
                      <a:r>
                        <a:rPr lang="en-GB" sz="1800" u="none" strike="noStrike">
                          <a:effectLst/>
                        </a:rPr>
                        <a:t>Voditelj smjene (s 31 i više RO)</a:t>
                      </a:r>
                      <a:endParaRPr lang="en-GB" sz="1800" b="0" i="0" u="none" strike="noStrike">
                        <a:solidFill>
                          <a:srgbClr val="FF0000"/>
                        </a:solidFill>
                        <a:effectLst/>
                        <a:latin typeface="Calibri" panose="020F0502020204030204" pitchFamily="34" charset="0"/>
                      </a:endParaRPr>
                    </a:p>
                  </a:txBody>
                  <a:tcPr marL="0" marR="0" marT="0" marB="0" anchor="b">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r>
              <a:tr h="336166">
                <a:tc>
                  <a:txBody>
                    <a:bodyPr/>
                    <a:lstStyle/>
                    <a:p>
                      <a:pPr algn="l" fontAlgn="b"/>
                      <a:r>
                        <a:rPr lang="pl-PL" sz="1800" u="none" strike="noStrike">
                          <a:effectLst/>
                        </a:rPr>
                        <a:t>Voditelj PO/PŠ  s manje od 100 uč.</a:t>
                      </a:r>
                      <a:endParaRPr lang="pl-PL" sz="1800" b="0" i="0" u="none" strike="noStrike">
                        <a:solidFill>
                          <a:srgbClr val="FF0000"/>
                        </a:solidFill>
                        <a:effectLst/>
                        <a:latin typeface="Calibri" panose="020F0502020204030204" pitchFamily="34" charset="0"/>
                      </a:endParaRPr>
                    </a:p>
                  </a:txBody>
                  <a:tcPr marL="0" marR="0" marT="0" marB="0" anchor="b">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r>
              <a:tr h="120617">
                <a:tc>
                  <a:txBody>
                    <a:bodyPr/>
                    <a:lstStyle/>
                    <a:p>
                      <a:pPr algn="l" fontAlgn="b"/>
                      <a:r>
                        <a:rPr lang="pl-PL" sz="1800" u="none" strike="noStrike">
                          <a:effectLst/>
                        </a:rPr>
                        <a:t>Voditelj PO/PŠ s 101 do 149 uč.</a:t>
                      </a:r>
                      <a:endParaRPr lang="pl-PL" sz="1800" b="0" i="0" u="none" strike="noStrike">
                        <a:solidFill>
                          <a:srgbClr val="FF0000"/>
                        </a:solidFill>
                        <a:effectLst/>
                        <a:latin typeface="Calibri" panose="020F0502020204030204" pitchFamily="34" charset="0"/>
                      </a:endParaRPr>
                    </a:p>
                  </a:txBody>
                  <a:tcPr marL="0" marR="0" marT="0" marB="0" anchor="b">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r>
              <a:tr h="120617">
                <a:tc>
                  <a:txBody>
                    <a:bodyPr/>
                    <a:lstStyle/>
                    <a:p>
                      <a:pPr algn="l" fontAlgn="b"/>
                      <a:r>
                        <a:rPr lang="pl-PL" sz="1800" u="none" strike="noStrike">
                          <a:effectLst/>
                        </a:rPr>
                        <a:t>Voditelj PO/PŠ s 150 do 299 uč.</a:t>
                      </a:r>
                      <a:endParaRPr lang="pl-PL" sz="1800" b="0" i="0" u="none" strike="noStrike">
                        <a:solidFill>
                          <a:srgbClr val="FF0000"/>
                        </a:solidFill>
                        <a:effectLst/>
                        <a:latin typeface="Calibri" panose="020F0502020204030204" pitchFamily="34" charset="0"/>
                      </a:endParaRPr>
                    </a:p>
                  </a:txBody>
                  <a:tcPr marL="0" marR="0" marT="0" marB="0" anchor="b">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r>
              <a:tr h="108934">
                <a:tc>
                  <a:txBody>
                    <a:bodyPr/>
                    <a:lstStyle/>
                    <a:p>
                      <a:pPr algn="l" fontAlgn="b"/>
                      <a:r>
                        <a:rPr lang="pl-PL" sz="1800" u="none" strike="noStrike">
                          <a:effectLst/>
                        </a:rPr>
                        <a:t>Voditelj PO/PŠ s 300 I više uč.</a:t>
                      </a:r>
                      <a:endParaRPr lang="pl-PL" sz="1800" b="0" i="0" u="none" strike="noStrike">
                        <a:solidFill>
                          <a:srgbClr val="FF0000"/>
                        </a:solidFill>
                        <a:effectLst/>
                        <a:latin typeface="Calibri" panose="020F0502020204030204" pitchFamily="34" charset="0"/>
                      </a:endParaRPr>
                    </a:p>
                  </a:txBody>
                  <a:tcPr marL="0" marR="0" marT="0" marB="0" anchor="b">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r>
              <a:tr h="68085">
                <a:tc>
                  <a:txBody>
                    <a:bodyPr/>
                    <a:lstStyle/>
                    <a:p>
                      <a:pPr algn="l" fontAlgn="ctr"/>
                      <a:r>
                        <a:rPr lang="hr-HR" sz="1800" u="none" strike="noStrike" dirty="0" smtClean="0">
                          <a:effectLst/>
                        </a:rPr>
                        <a:t>V</a:t>
                      </a:r>
                      <a:r>
                        <a:rPr lang="en-GB" sz="1800" u="none" strike="noStrike" dirty="0" err="1" smtClean="0">
                          <a:effectLst/>
                        </a:rPr>
                        <a:t>oditelj</a:t>
                      </a:r>
                      <a:r>
                        <a:rPr lang="en-GB" sz="1800" u="none" strike="noStrike" dirty="0" smtClean="0">
                          <a:effectLst/>
                        </a:rPr>
                        <a:t> </a:t>
                      </a:r>
                      <a:r>
                        <a:rPr lang="hr-HR" sz="1800" u="none" strike="noStrike" dirty="0" smtClean="0">
                          <a:effectLst/>
                        </a:rPr>
                        <a:t>međunarodnog ili nacionalnog</a:t>
                      </a:r>
                      <a:r>
                        <a:rPr lang="hr-HR" sz="1800" u="none" strike="noStrike" baseline="0" dirty="0" smtClean="0">
                          <a:effectLst/>
                        </a:rPr>
                        <a:t> </a:t>
                      </a:r>
                      <a:r>
                        <a:rPr lang="en-GB" sz="1800" u="none" strike="noStrike" dirty="0" err="1" smtClean="0">
                          <a:effectLst/>
                        </a:rPr>
                        <a:t>projekta</a:t>
                      </a:r>
                      <a:endParaRPr lang="en-GB" sz="1800" b="0" i="0" u="none" strike="noStrike" dirty="0">
                        <a:solidFill>
                          <a:srgbClr val="FF0000"/>
                        </a:solidFill>
                        <a:effectLst/>
                        <a:latin typeface="Calibri" panose="020F0502020204030204" pitchFamily="34" charset="0"/>
                      </a:endParaRPr>
                    </a:p>
                  </a:txBody>
                  <a:tcPr marL="0" marR="0"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r>
              <a:tr h="149785">
                <a:tc>
                  <a:txBody>
                    <a:bodyPr/>
                    <a:lstStyle/>
                    <a:p>
                      <a:pPr algn="l" fontAlgn="ctr"/>
                      <a:r>
                        <a:rPr lang="en-GB" sz="1800" u="none" strike="noStrike">
                          <a:effectLst/>
                        </a:rPr>
                        <a:t>Administrator e-upisnika ( do 149 uč.)</a:t>
                      </a:r>
                      <a:endParaRPr lang="en-GB" sz="1800" b="0" i="0" u="none" strike="noStrike">
                        <a:solidFill>
                          <a:srgbClr val="FF0000"/>
                        </a:solidFill>
                        <a:effectLst/>
                        <a:latin typeface="Calibri" panose="020F0502020204030204" pitchFamily="34" charset="0"/>
                      </a:endParaRPr>
                    </a:p>
                  </a:txBody>
                  <a:tcPr marL="0" marR="0"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r>
              <a:tr h="331385">
                <a:tc>
                  <a:txBody>
                    <a:bodyPr/>
                    <a:lstStyle/>
                    <a:p>
                      <a:pPr algn="l" fontAlgn="ctr"/>
                      <a:r>
                        <a:rPr lang="en-GB" sz="1800" u="none" strike="noStrike">
                          <a:effectLst/>
                        </a:rPr>
                        <a:t>Administrator e-upisnika ( 150 - 229 uč.)</a:t>
                      </a:r>
                      <a:endParaRPr lang="en-GB" sz="1800" b="0" i="0" u="none" strike="noStrike">
                        <a:solidFill>
                          <a:srgbClr val="FF0000"/>
                        </a:solidFill>
                        <a:effectLst/>
                        <a:latin typeface="Calibri" panose="020F0502020204030204" pitchFamily="34" charset="0"/>
                      </a:endParaRPr>
                    </a:p>
                  </a:txBody>
                  <a:tcPr marL="0" marR="0"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r>
              <a:tr h="360609">
                <a:tc>
                  <a:txBody>
                    <a:bodyPr/>
                    <a:lstStyle/>
                    <a:p>
                      <a:pPr algn="l" fontAlgn="ctr"/>
                      <a:r>
                        <a:rPr lang="en-GB" sz="1800" u="none" strike="noStrike">
                          <a:effectLst/>
                        </a:rPr>
                        <a:t>Administrator e-upisnika ( 300 do 499 uč.)</a:t>
                      </a:r>
                      <a:endParaRPr lang="en-GB" sz="1800" b="0" i="0" u="none" strike="noStrike">
                        <a:solidFill>
                          <a:srgbClr val="FF0000"/>
                        </a:solidFill>
                        <a:effectLst/>
                        <a:latin typeface="Calibri" panose="020F0502020204030204" pitchFamily="34" charset="0"/>
                      </a:endParaRPr>
                    </a:p>
                  </a:txBody>
                  <a:tcPr marL="0" marR="0"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r>
              <a:tr h="163402">
                <a:tc>
                  <a:txBody>
                    <a:bodyPr/>
                    <a:lstStyle/>
                    <a:p>
                      <a:pPr algn="l" fontAlgn="ctr"/>
                      <a:r>
                        <a:rPr lang="en-GB" sz="1800" u="none" strike="noStrike" dirty="0">
                          <a:effectLst/>
                        </a:rPr>
                        <a:t>Administrator e-</a:t>
                      </a:r>
                      <a:r>
                        <a:rPr lang="en-GB" sz="1800" u="none" strike="noStrike" dirty="0" err="1">
                          <a:effectLst/>
                        </a:rPr>
                        <a:t>upisnika</a:t>
                      </a:r>
                      <a:r>
                        <a:rPr lang="en-GB" sz="1800" u="none" strike="noStrike" dirty="0">
                          <a:effectLst/>
                        </a:rPr>
                        <a:t> (500 </a:t>
                      </a:r>
                      <a:r>
                        <a:rPr lang="en-GB" sz="1800" u="none" strike="noStrike" dirty="0" err="1">
                          <a:effectLst/>
                        </a:rPr>
                        <a:t>i</a:t>
                      </a:r>
                      <a:r>
                        <a:rPr lang="en-GB" sz="1800" u="none" strike="noStrike" dirty="0">
                          <a:effectLst/>
                        </a:rPr>
                        <a:t> </a:t>
                      </a:r>
                      <a:r>
                        <a:rPr lang="en-GB" sz="1800" u="none" strike="noStrike" dirty="0" err="1">
                          <a:effectLst/>
                        </a:rPr>
                        <a:t>više</a:t>
                      </a:r>
                      <a:r>
                        <a:rPr lang="en-GB" sz="1800" u="none" strike="noStrike" dirty="0">
                          <a:effectLst/>
                        </a:rPr>
                        <a:t> </a:t>
                      </a:r>
                      <a:r>
                        <a:rPr lang="en-GB" sz="1800" u="none" strike="noStrike" dirty="0" err="1">
                          <a:effectLst/>
                        </a:rPr>
                        <a:t>uč</a:t>
                      </a:r>
                      <a:r>
                        <a:rPr lang="en-GB" sz="1800" u="none" strike="noStrike" dirty="0">
                          <a:effectLst/>
                        </a:rPr>
                        <a:t>.)</a:t>
                      </a:r>
                      <a:endParaRPr lang="en-GB" sz="1800" b="0" i="0" u="none" strike="noStrike" dirty="0">
                        <a:solidFill>
                          <a:srgbClr val="FF0000"/>
                        </a:solidFill>
                        <a:effectLst/>
                        <a:latin typeface="Calibri" panose="020F0502020204030204" pitchFamily="34" charset="0"/>
                      </a:endParaRPr>
                    </a:p>
                  </a:txBody>
                  <a:tcPr marL="0" marR="0"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r>
              <a:tr h="255316">
                <a:tc>
                  <a:txBody>
                    <a:bodyPr/>
                    <a:lstStyle/>
                    <a:p>
                      <a:pPr algn="l" fontAlgn="ctr"/>
                      <a:r>
                        <a:rPr lang="pl-PL" sz="1800" u="none" strike="noStrike" dirty="0">
                          <a:effectLst/>
                        </a:rPr>
                        <a:t>IKT podrška ( do 149 uč.)</a:t>
                      </a:r>
                      <a:endParaRPr lang="pl-PL" sz="1800" b="0" i="0" u="none" strike="noStrike" dirty="0">
                        <a:solidFill>
                          <a:srgbClr val="FF0000"/>
                        </a:solidFill>
                        <a:effectLst/>
                        <a:latin typeface="Calibri" panose="020F0502020204030204" pitchFamily="34" charset="0"/>
                      </a:endParaRPr>
                    </a:p>
                  </a:txBody>
                  <a:tcPr marL="0" marR="0"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r>
              <a:tr h="255316">
                <a:tc>
                  <a:txBody>
                    <a:bodyPr/>
                    <a:lstStyle/>
                    <a:p>
                      <a:pPr algn="l" fontAlgn="ctr"/>
                      <a:r>
                        <a:rPr lang="en-GB" sz="1800" u="none" strike="noStrike" dirty="0" err="1">
                          <a:effectLst/>
                        </a:rPr>
                        <a:t>IKTpodrška</a:t>
                      </a:r>
                      <a:r>
                        <a:rPr lang="en-GB" sz="1800" u="none" strike="noStrike" dirty="0">
                          <a:effectLst/>
                        </a:rPr>
                        <a:t> (150 - 229 </a:t>
                      </a:r>
                      <a:r>
                        <a:rPr lang="en-GB" sz="1800" u="none" strike="noStrike" dirty="0" err="1">
                          <a:effectLst/>
                        </a:rPr>
                        <a:t>uč</a:t>
                      </a:r>
                      <a:r>
                        <a:rPr lang="en-GB" sz="1800" u="none" strike="noStrike" dirty="0">
                          <a:effectLst/>
                        </a:rPr>
                        <a:t>.)</a:t>
                      </a:r>
                      <a:endParaRPr lang="en-GB" sz="1800" b="0" i="0" u="none" strike="noStrike" dirty="0">
                        <a:solidFill>
                          <a:srgbClr val="FF0000"/>
                        </a:solidFill>
                        <a:effectLst/>
                        <a:latin typeface="Calibri" panose="020F0502020204030204" pitchFamily="34" charset="0"/>
                      </a:endParaRPr>
                    </a:p>
                  </a:txBody>
                  <a:tcPr marL="0" marR="0"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r>
              <a:tr h="122551">
                <a:tc>
                  <a:txBody>
                    <a:bodyPr/>
                    <a:lstStyle/>
                    <a:p>
                      <a:pPr algn="l" fontAlgn="ctr"/>
                      <a:r>
                        <a:rPr lang="pl-PL" sz="1800" u="none" strike="noStrike" dirty="0">
                          <a:effectLst/>
                        </a:rPr>
                        <a:t>IKT podrška (300 do 499 uč.)</a:t>
                      </a:r>
                      <a:endParaRPr lang="pl-PL" sz="1800" b="0" i="0" u="none" strike="noStrike" dirty="0">
                        <a:solidFill>
                          <a:srgbClr val="FF0000"/>
                        </a:solidFill>
                        <a:effectLst/>
                        <a:latin typeface="Calibri" panose="020F0502020204030204" pitchFamily="34" charset="0"/>
                      </a:endParaRPr>
                    </a:p>
                  </a:txBody>
                  <a:tcPr marL="0" marR="0"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r>
              <a:tr h="271273">
                <a:tc>
                  <a:txBody>
                    <a:bodyPr/>
                    <a:lstStyle/>
                    <a:p>
                      <a:pPr algn="l" fontAlgn="ctr"/>
                      <a:r>
                        <a:rPr lang="en-GB" sz="1800" u="none" strike="noStrike" dirty="0">
                          <a:effectLst/>
                        </a:rPr>
                        <a:t>IKT </a:t>
                      </a:r>
                      <a:r>
                        <a:rPr lang="en-GB" sz="1800" u="none" strike="noStrike" dirty="0" err="1">
                          <a:effectLst/>
                        </a:rPr>
                        <a:t>podrška</a:t>
                      </a:r>
                      <a:r>
                        <a:rPr lang="en-GB" sz="1800" u="none" strike="noStrike" dirty="0">
                          <a:effectLst/>
                        </a:rPr>
                        <a:t> (500 </a:t>
                      </a:r>
                      <a:r>
                        <a:rPr lang="en-GB" sz="1800" u="none" strike="noStrike" dirty="0" err="1">
                          <a:effectLst/>
                        </a:rPr>
                        <a:t>i</a:t>
                      </a:r>
                      <a:r>
                        <a:rPr lang="en-GB" sz="1800" u="none" strike="noStrike" dirty="0">
                          <a:effectLst/>
                        </a:rPr>
                        <a:t> </a:t>
                      </a:r>
                      <a:r>
                        <a:rPr lang="en-GB" sz="1800" u="none" strike="noStrike" dirty="0" err="1">
                          <a:effectLst/>
                        </a:rPr>
                        <a:t>više</a:t>
                      </a:r>
                      <a:r>
                        <a:rPr lang="en-GB" sz="1800" u="none" strike="noStrike" dirty="0">
                          <a:effectLst/>
                        </a:rPr>
                        <a:t> </a:t>
                      </a:r>
                      <a:r>
                        <a:rPr lang="en-GB" sz="1800" u="none" strike="noStrike" dirty="0" err="1">
                          <a:effectLst/>
                        </a:rPr>
                        <a:t>uč</a:t>
                      </a:r>
                      <a:r>
                        <a:rPr lang="en-GB" sz="1800" u="none" strike="noStrike" dirty="0">
                          <a:effectLst/>
                        </a:rPr>
                        <a:t>.)</a:t>
                      </a:r>
                      <a:endParaRPr lang="en-GB" sz="1800" b="0" i="0" u="none" strike="noStrike" dirty="0">
                        <a:solidFill>
                          <a:srgbClr val="FF0000"/>
                        </a:solidFill>
                        <a:effectLst/>
                        <a:latin typeface="Calibri" panose="020F0502020204030204" pitchFamily="34" charset="0"/>
                      </a:endParaRPr>
                    </a:p>
                  </a:txBody>
                  <a:tcPr marL="0" marR="0"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r>
              <a:tr h="27127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800" u="none" strike="noStrike" dirty="0" err="1" smtClean="0">
                          <a:effectLst/>
                        </a:rPr>
                        <a:t>Voditelj</a:t>
                      </a:r>
                      <a:r>
                        <a:rPr lang="en-GB" sz="1800" u="none" strike="noStrike" dirty="0" smtClean="0">
                          <a:effectLst/>
                        </a:rPr>
                        <a:t> </a:t>
                      </a:r>
                      <a:r>
                        <a:rPr lang="en-GB" sz="1800" u="none" strike="noStrike" dirty="0" err="1" smtClean="0">
                          <a:effectLst/>
                        </a:rPr>
                        <a:t>bazena</a:t>
                      </a:r>
                      <a:endParaRPr lang="en-GB" sz="1800" b="0" i="0" u="none" strike="noStrike" dirty="0" smtClean="0">
                        <a:solidFill>
                          <a:srgbClr val="000000"/>
                        </a:solidFill>
                        <a:effectLst/>
                        <a:latin typeface="Arial Narrow" panose="020B0606020202030204" pitchFamily="34" charset="0"/>
                      </a:endParaRPr>
                    </a:p>
                  </a:txBody>
                  <a:tcPr marL="0" marR="0"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r>
              <a:tr h="144679">
                <a:tc>
                  <a:txBody>
                    <a:bodyPr/>
                    <a:lstStyle/>
                    <a:p>
                      <a:pPr algn="l" fontAlgn="ctr"/>
                      <a:r>
                        <a:rPr lang="en-GB" sz="1800" u="none" strike="noStrike" dirty="0" err="1">
                          <a:effectLst/>
                        </a:rPr>
                        <a:t>Voditelj</a:t>
                      </a:r>
                      <a:r>
                        <a:rPr lang="en-GB" sz="1800" u="none" strike="noStrike" dirty="0">
                          <a:effectLst/>
                        </a:rPr>
                        <a:t> ŽSV-a</a:t>
                      </a:r>
                      <a:endParaRPr lang="en-GB" sz="1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4">
                        <a:lumMod val="60000"/>
                        <a:lumOff val="40000"/>
                      </a:schemeClr>
                    </a:solidFill>
                  </a:tcPr>
                </a:tc>
              </a:tr>
              <a:tr h="68085">
                <a:tc>
                  <a:txBody>
                    <a:bodyPr/>
                    <a:lstStyle/>
                    <a:p>
                      <a:pPr algn="l" fontAlgn="ctr"/>
                      <a:r>
                        <a:rPr lang="en-GB" sz="1800" u="none" strike="noStrike" dirty="0" err="1">
                          <a:effectLst/>
                        </a:rPr>
                        <a:t>Član</a:t>
                      </a:r>
                      <a:r>
                        <a:rPr lang="en-GB" sz="1800" u="none" strike="noStrike" dirty="0">
                          <a:effectLst/>
                        </a:rPr>
                        <a:t> </a:t>
                      </a:r>
                      <a:r>
                        <a:rPr lang="en-GB" sz="1800" u="none" strike="noStrike" dirty="0" err="1">
                          <a:effectLst/>
                        </a:rPr>
                        <a:t>povjerenstva</a:t>
                      </a:r>
                      <a:endParaRPr lang="en-GB" sz="1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4">
                        <a:lumMod val="60000"/>
                        <a:lumOff val="40000"/>
                      </a:schemeClr>
                    </a:solidFill>
                  </a:tcPr>
                </a:tc>
              </a:tr>
              <a:tr h="319145">
                <a:tc>
                  <a:txBody>
                    <a:bodyPr/>
                    <a:lstStyle/>
                    <a:p>
                      <a:pPr algn="l" fontAlgn="ctr"/>
                      <a:r>
                        <a:rPr lang="pl-PL" sz="1800" u="none" strike="noStrike" dirty="0">
                          <a:effectLst/>
                        </a:rPr>
                        <a:t>voditelj odjela na </a:t>
                      </a:r>
                      <a:r>
                        <a:rPr lang="pl-PL" sz="1800" u="none" strike="noStrike" dirty="0" smtClean="0">
                          <a:effectLst/>
                        </a:rPr>
                        <a:t>jeziku i pismu nacionalne manjije</a:t>
                      </a:r>
                      <a:endParaRPr lang="pl-PL" sz="1800" b="0" i="0" u="none" strike="noStrike" dirty="0">
                        <a:solidFill>
                          <a:srgbClr val="9C6500"/>
                        </a:solidFill>
                        <a:effectLst/>
                        <a:latin typeface="Calibri" panose="020F0502020204030204" pitchFamily="34" charset="0"/>
                      </a:endParaRPr>
                    </a:p>
                  </a:txBody>
                  <a:tcPr marL="0" marR="0"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4">
                        <a:lumMod val="60000"/>
                        <a:lumOff val="40000"/>
                      </a:schemeClr>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624793689"/>
              </p:ext>
            </p:extLst>
          </p:nvPr>
        </p:nvGraphicFramePr>
        <p:xfrm>
          <a:off x="193183" y="391246"/>
          <a:ext cx="3438660" cy="2760405"/>
        </p:xfrm>
        <a:graphic>
          <a:graphicData uri="http://schemas.openxmlformats.org/drawingml/2006/table">
            <a:tbl>
              <a:tblPr>
                <a:tableStyleId>{5C22544A-7EE6-4342-B048-85BDC9FD1C3A}</a:tableStyleId>
              </a:tblPr>
              <a:tblGrid>
                <a:gridCol w="3438660"/>
              </a:tblGrid>
              <a:tr h="307614">
                <a:tc>
                  <a:txBody>
                    <a:bodyPr/>
                    <a:lstStyle/>
                    <a:p>
                      <a:pPr algn="ctr" fontAlgn="b"/>
                      <a:r>
                        <a:rPr lang="hr-HR" sz="1800" b="0" i="0" u="none" strike="noStrike" dirty="0" smtClean="0">
                          <a:solidFill>
                            <a:srgbClr val="FF0000"/>
                          </a:solidFill>
                          <a:effectLst/>
                          <a:latin typeface="Calibri" panose="020F0502020204030204" pitchFamily="34" charset="0"/>
                        </a:rPr>
                        <a:t>UČITELJ PREDMETNE NASTAVE (čl.13)</a:t>
                      </a:r>
                      <a:endParaRPr lang="en-GB" sz="1800" b="0" i="0" u="none" strike="noStrike" dirty="0">
                        <a:solidFill>
                          <a:srgbClr val="FF0000"/>
                        </a:solidFill>
                        <a:effectLst/>
                        <a:latin typeface="Calibri" panose="020F0502020204030204" pitchFamily="34" charset="0"/>
                      </a:endParaRPr>
                    </a:p>
                  </a:txBody>
                  <a:tcPr marL="0" marR="0"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1">
                        <a:lumMod val="40000"/>
                        <a:lumOff val="60000"/>
                      </a:schemeClr>
                    </a:solidFill>
                  </a:tcPr>
                </a:tc>
              </a:tr>
              <a:tr h="306395">
                <a:tc>
                  <a:txBody>
                    <a:bodyPr/>
                    <a:lstStyle/>
                    <a:p>
                      <a:pPr algn="l" fontAlgn="b"/>
                      <a:r>
                        <a:rPr lang="en-GB" sz="1800" u="none" strike="noStrike" dirty="0" err="1">
                          <a:effectLst/>
                        </a:rPr>
                        <a:t>Voditelj</a:t>
                      </a:r>
                      <a:r>
                        <a:rPr lang="en-GB" sz="1800" u="none" strike="noStrike" dirty="0">
                          <a:effectLst/>
                        </a:rPr>
                        <a:t> </a:t>
                      </a:r>
                      <a:r>
                        <a:rPr lang="en-GB" sz="1800" u="none" strike="noStrike" dirty="0" err="1">
                          <a:effectLst/>
                        </a:rPr>
                        <a:t>učeničke</a:t>
                      </a:r>
                      <a:r>
                        <a:rPr lang="en-GB" sz="1800" u="none" strike="noStrike" dirty="0">
                          <a:effectLst/>
                        </a:rPr>
                        <a:t> </a:t>
                      </a:r>
                      <a:r>
                        <a:rPr lang="en-GB" sz="1800" u="none" strike="noStrike" dirty="0" err="1">
                          <a:effectLst/>
                        </a:rPr>
                        <a:t>zadruge</a:t>
                      </a:r>
                      <a:endParaRPr lang="en-GB" sz="1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r>
              <a:tr h="340989">
                <a:tc>
                  <a:txBody>
                    <a:bodyPr/>
                    <a:lstStyle/>
                    <a:p>
                      <a:pPr algn="l" fontAlgn="ctr"/>
                      <a:r>
                        <a:rPr lang="en-GB" sz="1800" u="none" strike="noStrike">
                          <a:effectLst/>
                        </a:rPr>
                        <a:t>Voditelj sportskog društva</a:t>
                      </a:r>
                      <a:endParaRPr lang="en-GB" sz="1800" b="0" i="0" u="none" strike="noStrike">
                        <a:solidFill>
                          <a:srgbClr val="000000"/>
                        </a:solidFill>
                        <a:effectLst/>
                        <a:latin typeface="Arial Narrow" panose="020B0606020202030204" pitchFamily="34" charset="0"/>
                      </a:endParaRPr>
                    </a:p>
                  </a:txBody>
                  <a:tcPr marL="0" marR="0"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r>
              <a:tr h="319445">
                <a:tc>
                  <a:txBody>
                    <a:bodyPr/>
                    <a:lstStyle/>
                    <a:p>
                      <a:pPr algn="l" fontAlgn="ctr"/>
                      <a:r>
                        <a:rPr lang="en-GB" sz="1800" u="none" strike="noStrike">
                          <a:effectLst/>
                        </a:rPr>
                        <a:t>Voditelj zbora</a:t>
                      </a:r>
                      <a:endParaRPr lang="en-GB" sz="1800" b="0" i="0" u="none" strike="noStrike">
                        <a:solidFill>
                          <a:srgbClr val="000000"/>
                        </a:solidFill>
                        <a:effectLst/>
                        <a:latin typeface="Arial Narrow" panose="020B0606020202030204" pitchFamily="34" charset="0"/>
                      </a:endParaRPr>
                    </a:p>
                  </a:txBody>
                  <a:tcPr marL="0" marR="0"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r>
              <a:tr h="302881">
                <a:tc>
                  <a:txBody>
                    <a:bodyPr/>
                    <a:lstStyle/>
                    <a:p>
                      <a:pPr algn="l" fontAlgn="ctr"/>
                      <a:r>
                        <a:rPr lang="en-GB" sz="1800" u="none" strike="noStrike">
                          <a:effectLst/>
                        </a:rPr>
                        <a:t>Voditelj orkestra</a:t>
                      </a:r>
                      <a:endParaRPr lang="en-GB" sz="1800" b="0" i="0" u="none" strike="noStrike">
                        <a:solidFill>
                          <a:srgbClr val="000000"/>
                        </a:solidFill>
                        <a:effectLst/>
                        <a:latin typeface="Arial Narrow" panose="020B0606020202030204" pitchFamily="34" charset="0"/>
                      </a:endParaRPr>
                    </a:p>
                  </a:txBody>
                  <a:tcPr marL="0" marR="0"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r>
              <a:tr h="247343">
                <a:tc>
                  <a:txBody>
                    <a:bodyPr/>
                    <a:lstStyle/>
                    <a:p>
                      <a:pPr algn="l" fontAlgn="ctr"/>
                      <a:r>
                        <a:rPr lang="en-GB" sz="1800" u="none" strike="noStrike">
                          <a:effectLst/>
                        </a:rPr>
                        <a:t>Voditelj vizualnog identiteta</a:t>
                      </a:r>
                      <a:endParaRPr lang="en-GB" sz="1800" b="0" i="0" u="none" strike="noStrike">
                        <a:solidFill>
                          <a:srgbClr val="000000"/>
                        </a:solidFill>
                        <a:effectLst/>
                        <a:latin typeface="Arial Narrow" panose="020B0606020202030204" pitchFamily="34" charset="0"/>
                      </a:endParaRPr>
                    </a:p>
                  </a:txBody>
                  <a:tcPr marL="0" marR="0"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r>
              <a:tr h="24734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800" u="none" strike="noStrike" dirty="0" err="1" smtClean="0">
                          <a:effectLst/>
                        </a:rPr>
                        <a:t>Voditelj</a:t>
                      </a:r>
                      <a:r>
                        <a:rPr lang="en-GB" sz="1800" u="none" strike="noStrike" dirty="0" smtClean="0">
                          <a:effectLst/>
                        </a:rPr>
                        <a:t> </a:t>
                      </a:r>
                      <a:r>
                        <a:rPr lang="en-GB" sz="1800" u="none" strike="noStrike" dirty="0" err="1" smtClean="0">
                          <a:effectLst/>
                        </a:rPr>
                        <a:t>kluba</a:t>
                      </a:r>
                      <a:r>
                        <a:rPr lang="en-GB" sz="1800" u="none" strike="noStrike" dirty="0" smtClean="0">
                          <a:effectLst/>
                        </a:rPr>
                        <a:t> </a:t>
                      </a:r>
                      <a:r>
                        <a:rPr lang="en-GB" sz="1800" u="none" strike="noStrike" dirty="0" err="1" smtClean="0">
                          <a:effectLst/>
                        </a:rPr>
                        <a:t>tehničara</a:t>
                      </a:r>
                      <a:endParaRPr lang="en-GB" sz="1800" b="0" i="0" u="none" strike="noStrike" dirty="0" smtClean="0">
                        <a:solidFill>
                          <a:srgbClr val="000000"/>
                        </a:solidFill>
                        <a:effectLst/>
                        <a:latin typeface="Arial Narrow" panose="020B0606020202030204" pitchFamily="34" charset="0"/>
                      </a:endParaRPr>
                    </a:p>
                  </a:txBody>
                  <a:tcPr marL="0" marR="0"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r>
              <a:tr h="393415">
                <a:tc>
                  <a:txBody>
                    <a:bodyPr/>
                    <a:lstStyle/>
                    <a:p>
                      <a:pPr algn="l" fontAlgn="b"/>
                      <a:r>
                        <a:rPr lang="en-GB" sz="1800" u="none" strike="noStrike" dirty="0" err="1">
                          <a:effectLst/>
                        </a:rPr>
                        <a:t>mentorski</a:t>
                      </a:r>
                      <a:r>
                        <a:rPr lang="en-GB" sz="1800" u="none" strike="noStrike" dirty="0">
                          <a:effectLst/>
                        </a:rPr>
                        <a:t> rad (MZO)</a:t>
                      </a:r>
                      <a:endParaRPr lang="en-GB" sz="1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183664486"/>
              </p:ext>
            </p:extLst>
          </p:nvPr>
        </p:nvGraphicFramePr>
        <p:xfrm>
          <a:off x="193183" y="3271234"/>
          <a:ext cx="3438660" cy="1997836"/>
        </p:xfrm>
        <a:graphic>
          <a:graphicData uri="http://schemas.openxmlformats.org/drawingml/2006/table">
            <a:tbl>
              <a:tblPr>
                <a:tableStyleId>{5C22544A-7EE6-4342-B048-85BDC9FD1C3A}</a:tableStyleId>
              </a:tblPr>
              <a:tblGrid>
                <a:gridCol w="3438660"/>
              </a:tblGrid>
              <a:tr h="476519">
                <a:tc>
                  <a:txBody>
                    <a:bodyPr/>
                    <a:lstStyle/>
                    <a:p>
                      <a:pPr algn="ctr" fontAlgn="ctr"/>
                      <a:r>
                        <a:rPr lang="hr-HR" sz="1800" b="0" i="0" u="none" strike="noStrike" dirty="0" smtClean="0">
                          <a:solidFill>
                            <a:srgbClr val="C00000"/>
                          </a:solidFill>
                          <a:effectLst/>
                          <a:latin typeface="Arial Narrow" panose="020B0606020202030204" pitchFamily="34" charset="0"/>
                        </a:rPr>
                        <a:t>UČITELJ (čl. 7.)</a:t>
                      </a:r>
                      <a:endParaRPr lang="en-GB" sz="1800" b="0" i="0" u="none" strike="noStrike" dirty="0">
                        <a:solidFill>
                          <a:srgbClr val="C00000"/>
                        </a:solidFill>
                        <a:effectLst/>
                        <a:latin typeface="Arial Narrow" panose="020B0606020202030204" pitchFamily="34" charset="0"/>
                      </a:endParaRPr>
                    </a:p>
                  </a:txBody>
                  <a:tcPr marL="0" marR="0"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1">
                        <a:lumMod val="40000"/>
                        <a:lumOff val="60000"/>
                      </a:schemeClr>
                    </a:solidFill>
                  </a:tcPr>
                </a:tc>
              </a:tr>
              <a:tr h="431979">
                <a:tc>
                  <a:txBody>
                    <a:bodyPr/>
                    <a:lstStyle/>
                    <a:p>
                      <a:pPr algn="l" fontAlgn="b"/>
                      <a:r>
                        <a:rPr lang="en-GB" sz="1800" u="none" strike="noStrike" dirty="0" err="1">
                          <a:effectLst/>
                        </a:rPr>
                        <a:t>Satničar</a:t>
                      </a:r>
                      <a:r>
                        <a:rPr lang="en-GB" sz="1800" u="none" strike="noStrike" dirty="0">
                          <a:effectLst/>
                        </a:rPr>
                        <a:t> (8 do 15 RO)</a:t>
                      </a:r>
                      <a:endParaRPr lang="en-GB" sz="1800" b="0" i="0" u="none" strike="noStrike" dirty="0">
                        <a:solidFill>
                          <a:srgbClr val="FF0000"/>
                        </a:solidFill>
                        <a:effectLst/>
                        <a:latin typeface="Calibri" panose="020F0502020204030204" pitchFamily="34" charset="0"/>
                      </a:endParaRPr>
                    </a:p>
                  </a:txBody>
                  <a:tcPr marL="0" marR="0" marT="0" marB="0" anchor="b">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r>
              <a:tr h="171450">
                <a:tc>
                  <a:txBody>
                    <a:bodyPr/>
                    <a:lstStyle/>
                    <a:p>
                      <a:pPr algn="l" fontAlgn="b"/>
                      <a:r>
                        <a:rPr lang="en-GB" sz="1800" u="none" strike="noStrike" dirty="0" err="1">
                          <a:effectLst/>
                        </a:rPr>
                        <a:t>Satničar</a:t>
                      </a:r>
                      <a:r>
                        <a:rPr lang="en-GB" sz="1800" u="none" strike="noStrike" dirty="0">
                          <a:effectLst/>
                        </a:rPr>
                        <a:t> (16 do 22 RO)</a:t>
                      </a:r>
                      <a:endParaRPr lang="en-GB" sz="1800" b="0" i="0" u="none" strike="noStrike" dirty="0">
                        <a:solidFill>
                          <a:srgbClr val="FF0000"/>
                        </a:solidFill>
                        <a:effectLst/>
                        <a:latin typeface="Calibri" panose="020F0502020204030204" pitchFamily="34" charset="0"/>
                      </a:endParaRPr>
                    </a:p>
                  </a:txBody>
                  <a:tcPr marL="0" marR="0" marT="0" marB="0" anchor="b">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r>
              <a:tr h="357818">
                <a:tc>
                  <a:txBody>
                    <a:bodyPr/>
                    <a:lstStyle/>
                    <a:p>
                      <a:pPr algn="l" fontAlgn="b"/>
                      <a:r>
                        <a:rPr lang="en-GB" sz="1800" u="none" strike="noStrike" dirty="0" err="1">
                          <a:effectLst/>
                        </a:rPr>
                        <a:t>Satničar</a:t>
                      </a:r>
                      <a:r>
                        <a:rPr lang="en-GB" sz="1800" u="none" strike="noStrike" dirty="0">
                          <a:effectLst/>
                        </a:rPr>
                        <a:t> (23 do 29 RO)</a:t>
                      </a:r>
                      <a:endParaRPr lang="en-GB" sz="1800" b="0" i="0" u="none" strike="noStrike" dirty="0">
                        <a:solidFill>
                          <a:srgbClr val="FF0000"/>
                        </a:solidFill>
                        <a:effectLst/>
                        <a:latin typeface="Calibri" panose="020F0502020204030204" pitchFamily="34" charset="0"/>
                      </a:endParaRPr>
                    </a:p>
                  </a:txBody>
                  <a:tcPr marL="0" marR="0" marT="0" marB="0" anchor="b">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r>
              <a:tr h="457200">
                <a:tc>
                  <a:txBody>
                    <a:bodyPr/>
                    <a:lstStyle/>
                    <a:p>
                      <a:pPr algn="l" fontAlgn="ctr"/>
                      <a:r>
                        <a:rPr lang="pl-PL" sz="1800" u="none" strike="noStrike" dirty="0">
                          <a:effectLst/>
                        </a:rPr>
                        <a:t>Satničar (više od 30 RO)</a:t>
                      </a:r>
                      <a:endParaRPr lang="pl-PL" sz="1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316596925"/>
              </p:ext>
            </p:extLst>
          </p:nvPr>
        </p:nvGraphicFramePr>
        <p:xfrm>
          <a:off x="9002332" y="391246"/>
          <a:ext cx="2756079" cy="1729740"/>
        </p:xfrm>
        <a:graphic>
          <a:graphicData uri="http://schemas.openxmlformats.org/drawingml/2006/table">
            <a:tbl>
              <a:tblPr>
                <a:tableStyleId>{5C22544A-7EE6-4342-B048-85BDC9FD1C3A}</a:tableStyleId>
              </a:tblPr>
              <a:tblGrid>
                <a:gridCol w="2756079"/>
              </a:tblGrid>
              <a:tr h="495300">
                <a:tc>
                  <a:txBody>
                    <a:bodyPr/>
                    <a:lstStyle/>
                    <a:p>
                      <a:pPr algn="ctr" fontAlgn="ctr"/>
                      <a:r>
                        <a:rPr lang="hr-HR" sz="1600" b="0" i="0" u="none" strike="noStrike" dirty="0" smtClean="0">
                          <a:solidFill>
                            <a:srgbClr val="C00000"/>
                          </a:solidFill>
                          <a:effectLst/>
                          <a:latin typeface="Arial Narrow" panose="020B0606020202030204" pitchFamily="34" charset="0"/>
                        </a:rPr>
                        <a:t>UČITELJ I SURADNIK (čl. 8.a)</a:t>
                      </a:r>
                      <a:endParaRPr lang="en-GB" sz="1600" b="0" i="0" u="none" strike="noStrike" dirty="0">
                        <a:solidFill>
                          <a:srgbClr val="C00000"/>
                        </a:solidFill>
                        <a:effectLst/>
                        <a:latin typeface="Arial Narrow" panose="020B0606020202030204" pitchFamily="34" charset="0"/>
                      </a:endParaRPr>
                    </a:p>
                  </a:txBody>
                  <a:tcPr marL="0" marR="0"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1">
                        <a:lumMod val="40000"/>
                        <a:lumOff val="60000"/>
                      </a:schemeClr>
                    </a:solidFill>
                  </a:tcPr>
                </a:tc>
              </a:tr>
              <a:tr h="495300">
                <a:tc>
                  <a:txBody>
                    <a:bodyPr/>
                    <a:lstStyle/>
                    <a:p>
                      <a:pPr algn="l" fontAlgn="ctr"/>
                      <a:r>
                        <a:rPr lang="en-GB" sz="1600" u="none" strike="noStrike" dirty="0" err="1">
                          <a:effectLst/>
                        </a:rPr>
                        <a:t>Sindikalni</a:t>
                      </a:r>
                      <a:r>
                        <a:rPr lang="en-GB" sz="1600" u="none" strike="noStrike" dirty="0">
                          <a:effectLst/>
                        </a:rPr>
                        <a:t> </a:t>
                      </a:r>
                      <a:r>
                        <a:rPr lang="en-GB" sz="1600" u="none" strike="noStrike" dirty="0" err="1">
                          <a:effectLst/>
                        </a:rPr>
                        <a:t>povjerenik</a:t>
                      </a:r>
                      <a:r>
                        <a:rPr lang="en-GB" sz="1600" u="none" strike="noStrike" dirty="0">
                          <a:effectLst/>
                        </a:rPr>
                        <a:t> s </a:t>
                      </a:r>
                      <a:r>
                        <a:rPr lang="en-GB" sz="1600" u="none" strike="noStrike" dirty="0" err="1">
                          <a:effectLst/>
                        </a:rPr>
                        <a:t>ovlastima</a:t>
                      </a:r>
                      <a:endParaRPr lang="en-GB" sz="1600" b="0" i="0" u="none" strike="noStrike" dirty="0">
                        <a:solidFill>
                          <a:srgbClr val="000000"/>
                        </a:solidFill>
                        <a:effectLst/>
                        <a:latin typeface="Arial Narrow" panose="020B0606020202030204" pitchFamily="34" charset="0"/>
                      </a:endParaRPr>
                    </a:p>
                  </a:txBody>
                  <a:tcPr marL="0" marR="0"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r>
              <a:tr h="495300">
                <a:tc>
                  <a:txBody>
                    <a:bodyPr/>
                    <a:lstStyle/>
                    <a:p>
                      <a:pPr algn="l" fontAlgn="ctr"/>
                      <a:r>
                        <a:rPr lang="en-GB" sz="1600" u="none" strike="noStrike" dirty="0" err="1">
                          <a:effectLst/>
                        </a:rPr>
                        <a:t>Sindikalni</a:t>
                      </a:r>
                      <a:r>
                        <a:rPr lang="en-GB" sz="1600" u="none" strike="noStrike" dirty="0">
                          <a:effectLst/>
                        </a:rPr>
                        <a:t> </a:t>
                      </a:r>
                      <a:r>
                        <a:rPr lang="en-GB" sz="1600" u="none" strike="noStrike" dirty="0" err="1">
                          <a:effectLst/>
                        </a:rPr>
                        <a:t>povjerenik</a:t>
                      </a:r>
                      <a:r>
                        <a:rPr lang="en-GB" sz="1600" u="none" strike="noStrike" dirty="0">
                          <a:effectLst/>
                        </a:rPr>
                        <a:t> </a:t>
                      </a:r>
                      <a:r>
                        <a:rPr lang="en-GB" sz="1600" u="none" strike="noStrike" dirty="0" err="1">
                          <a:effectLst/>
                        </a:rPr>
                        <a:t>koji</a:t>
                      </a:r>
                      <a:r>
                        <a:rPr lang="en-GB" sz="1600" u="none" strike="noStrike" dirty="0">
                          <a:effectLst/>
                        </a:rPr>
                        <a:t> </a:t>
                      </a:r>
                      <a:r>
                        <a:rPr lang="en-GB" sz="1600" u="none" strike="noStrike" dirty="0" err="1">
                          <a:effectLst/>
                        </a:rPr>
                        <a:t>nije</a:t>
                      </a:r>
                      <a:r>
                        <a:rPr lang="en-GB" sz="1600" u="none" strike="noStrike" dirty="0">
                          <a:effectLst/>
                        </a:rPr>
                        <a:t> </a:t>
                      </a:r>
                      <a:r>
                        <a:rPr lang="en-GB" sz="1600" u="none" strike="noStrike" dirty="0" err="1">
                          <a:effectLst/>
                        </a:rPr>
                        <a:t>preuzeo</a:t>
                      </a:r>
                      <a:r>
                        <a:rPr lang="en-GB" sz="1600" u="none" strike="noStrike" dirty="0">
                          <a:effectLst/>
                        </a:rPr>
                        <a:t> </a:t>
                      </a:r>
                      <a:r>
                        <a:rPr lang="en-GB" sz="1600" u="none" strike="noStrike" dirty="0" err="1">
                          <a:effectLst/>
                        </a:rPr>
                        <a:t>ovlasti</a:t>
                      </a:r>
                      <a:endParaRPr lang="en-GB" sz="1600" b="0" i="0" u="none" strike="noStrike" dirty="0">
                        <a:solidFill>
                          <a:srgbClr val="000000"/>
                        </a:solidFill>
                        <a:effectLst/>
                        <a:latin typeface="Arial Narrow" panose="020B0606020202030204" pitchFamily="34" charset="0"/>
                      </a:endParaRPr>
                    </a:p>
                  </a:txBody>
                  <a:tcPr marL="0" marR="0"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r>
              <a:tr h="171450">
                <a:tc>
                  <a:txBody>
                    <a:bodyPr/>
                    <a:lstStyle/>
                    <a:p>
                      <a:pPr algn="l" fontAlgn="ctr"/>
                      <a:r>
                        <a:rPr lang="en-GB" sz="1600" u="none" strike="noStrike" dirty="0" err="1">
                          <a:effectLst/>
                        </a:rPr>
                        <a:t>Povjerenik</a:t>
                      </a:r>
                      <a:r>
                        <a:rPr lang="en-GB" sz="1600" u="none" strike="noStrike" dirty="0">
                          <a:effectLst/>
                        </a:rPr>
                        <a:t> </a:t>
                      </a:r>
                      <a:r>
                        <a:rPr lang="en-GB" sz="1600" u="none" strike="noStrike" dirty="0" err="1">
                          <a:effectLst/>
                        </a:rPr>
                        <a:t>za</a:t>
                      </a:r>
                      <a:r>
                        <a:rPr lang="en-GB" sz="1600" u="none" strike="noStrike" dirty="0">
                          <a:effectLst/>
                        </a:rPr>
                        <a:t> </a:t>
                      </a:r>
                      <a:r>
                        <a:rPr lang="en-GB" sz="1600" u="none" strike="noStrike" dirty="0" err="1">
                          <a:effectLst/>
                        </a:rPr>
                        <a:t>zaštitu</a:t>
                      </a:r>
                      <a:endParaRPr lang="en-GB" sz="1600" b="0" i="0" u="none" strike="noStrike" dirty="0">
                        <a:solidFill>
                          <a:srgbClr val="9C6500"/>
                        </a:solidFill>
                        <a:effectLst/>
                        <a:latin typeface="Arial Narrow" panose="020B0606020202030204" pitchFamily="34" charset="0"/>
                      </a:endParaRPr>
                    </a:p>
                  </a:txBody>
                  <a:tcPr marL="0" marR="0"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r>
            </a:tbl>
          </a:graphicData>
        </a:graphic>
      </p:graphicFrame>
      <p:sp>
        <p:nvSpPr>
          <p:cNvPr id="6" name="Rectangular Callout 5"/>
          <p:cNvSpPr/>
          <p:nvPr/>
        </p:nvSpPr>
        <p:spPr>
          <a:xfrm>
            <a:off x="8822029" y="5769735"/>
            <a:ext cx="2665927" cy="592429"/>
          </a:xfrm>
          <a:prstGeom prst="wedgeRectCallout">
            <a:avLst>
              <a:gd name="adj1" fmla="val -52718"/>
              <a:gd name="adj2" fmla="val 97283"/>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b="1" dirty="0" smtClean="0">
                <a:solidFill>
                  <a:schemeClr val="tx1"/>
                </a:solidFill>
              </a:rPr>
              <a:t>samo u ostalim poslovima NOOR</a:t>
            </a:r>
            <a:endParaRPr lang="en-GB" b="1" dirty="0">
              <a:solidFill>
                <a:schemeClr val="tx1"/>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942" y="166577"/>
            <a:ext cx="10058400" cy="5970147"/>
          </a:xfrm>
          <a:prstGeom prst="rect">
            <a:avLst/>
          </a:prstGeom>
        </p:spPr>
      </p:pic>
      <p:sp>
        <p:nvSpPr>
          <p:cNvPr id="8" name="Rectangle 7"/>
          <p:cNvSpPr/>
          <p:nvPr/>
        </p:nvSpPr>
        <p:spPr>
          <a:xfrm>
            <a:off x="1227211" y="1346904"/>
            <a:ext cx="8295156" cy="2123658"/>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6600" b="1" dirty="0" smtClean="0">
                <a:ln/>
                <a:solidFill>
                  <a:srgbClr val="C00000"/>
                </a:solidFill>
              </a:rPr>
              <a:t>Primarni posao učitelje</a:t>
            </a:r>
          </a:p>
          <a:p>
            <a:pPr algn="ctr"/>
            <a:r>
              <a:rPr lang="hr-HR" sz="6600" b="1" dirty="0" smtClean="0">
                <a:ln/>
                <a:solidFill>
                  <a:srgbClr val="C00000"/>
                </a:solidFill>
              </a:rPr>
              <a:t>je poučavanje</a:t>
            </a:r>
            <a:endParaRPr lang="en-US" sz="6600" b="1" dirty="0">
              <a:ln/>
              <a:solidFill>
                <a:srgbClr val="C00000"/>
              </a:solidFill>
            </a:endParaRPr>
          </a:p>
        </p:txBody>
      </p:sp>
    </p:spTree>
    <p:extLst>
      <p:ext uri="{BB962C8B-B14F-4D97-AF65-F5344CB8AC3E}">
        <p14:creationId xmlns:p14="http://schemas.microsoft.com/office/powerpoint/2010/main" val="2491231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58532039"/>
              </p:ext>
            </p:extLst>
          </p:nvPr>
        </p:nvGraphicFramePr>
        <p:xfrm>
          <a:off x="101600" y="0"/>
          <a:ext cx="12090401" cy="1304610"/>
        </p:xfrm>
        <a:graphic>
          <a:graphicData uri="http://schemas.openxmlformats.org/drawingml/2006/table">
            <a:tbl>
              <a:tblPr firstRow="1" firstCol="1" bandRow="1">
                <a:tableStyleId>{5C22544A-7EE6-4342-B048-85BDC9FD1C3A}</a:tableStyleId>
              </a:tblPr>
              <a:tblGrid>
                <a:gridCol w="3556766"/>
                <a:gridCol w="2332093"/>
                <a:gridCol w="2123231"/>
                <a:gridCol w="1814697"/>
                <a:gridCol w="2263614"/>
              </a:tblGrid>
              <a:tr h="240602">
                <a:tc>
                  <a:txBody>
                    <a:bodyPr/>
                    <a:lstStyle/>
                    <a:p>
                      <a:pPr algn="ctr">
                        <a:lnSpc>
                          <a:spcPct val="107000"/>
                        </a:lnSpc>
                        <a:spcAft>
                          <a:spcPts val="0"/>
                        </a:spcAft>
                      </a:pPr>
                      <a:r>
                        <a:rPr lang="hr-HR" sz="1600" dirty="0">
                          <a:effectLst/>
                        </a:rPr>
                        <a:t>Poslovi</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168" marR="45168" marT="0" marB="0" anchor="ctr">
                    <a:lnB w="12700" cap="flat" cmpd="sng" algn="ctr">
                      <a:solidFill>
                        <a:srgbClr val="7030A0"/>
                      </a:solidFill>
                      <a:prstDash val="solid"/>
                      <a:round/>
                      <a:headEnd type="none" w="med" len="med"/>
                      <a:tailEnd type="none" w="med" len="med"/>
                    </a:lnB>
                  </a:tcPr>
                </a:tc>
                <a:tc>
                  <a:txBody>
                    <a:bodyPr/>
                    <a:lstStyle/>
                    <a:p>
                      <a:pPr algn="ctr">
                        <a:lnSpc>
                          <a:spcPct val="107000"/>
                        </a:lnSpc>
                        <a:spcAft>
                          <a:spcPts val="0"/>
                        </a:spcAft>
                      </a:pPr>
                      <a:r>
                        <a:rPr lang="hr-HR" sz="1600">
                          <a:effectLst/>
                        </a:rPr>
                        <a:t>Učitelj RN</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5168" marR="45168" marT="0" marB="0" anchor="ctr">
                    <a:lnB w="12700" cap="flat" cmpd="sng" algn="ctr">
                      <a:solidFill>
                        <a:srgbClr val="7030A0"/>
                      </a:solidFill>
                      <a:prstDash val="solid"/>
                      <a:round/>
                      <a:headEnd type="none" w="med" len="med"/>
                      <a:tailEnd type="none" w="med" len="med"/>
                    </a:lnB>
                  </a:tcPr>
                </a:tc>
                <a:tc>
                  <a:txBody>
                    <a:bodyPr/>
                    <a:lstStyle/>
                    <a:p>
                      <a:pPr algn="ctr">
                        <a:lnSpc>
                          <a:spcPct val="107000"/>
                        </a:lnSpc>
                        <a:spcAft>
                          <a:spcPts val="0"/>
                        </a:spcAft>
                      </a:pPr>
                      <a:r>
                        <a:rPr lang="hr-HR" sz="1600">
                          <a:effectLst/>
                        </a:rPr>
                        <a:t>Učitelj PN</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5168" marR="45168" marT="0" marB="0" anchor="ctr">
                    <a:lnB w="12700" cap="flat" cmpd="sng" algn="ctr">
                      <a:solidFill>
                        <a:srgbClr val="7030A0"/>
                      </a:solidFill>
                      <a:prstDash val="solid"/>
                      <a:round/>
                      <a:headEnd type="none" w="med" len="med"/>
                      <a:tailEnd type="none" w="med" len="med"/>
                    </a:lnB>
                  </a:tcPr>
                </a:tc>
                <a:tc>
                  <a:txBody>
                    <a:bodyPr/>
                    <a:lstStyle/>
                    <a:p>
                      <a:pPr algn="ctr">
                        <a:lnSpc>
                          <a:spcPct val="107000"/>
                        </a:lnSpc>
                        <a:spcAft>
                          <a:spcPts val="0"/>
                        </a:spcAft>
                      </a:pPr>
                      <a:r>
                        <a:rPr lang="hr-HR" sz="1600">
                          <a:effectLst/>
                        </a:rPr>
                        <a:t>Učitelj edukator</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5168" marR="45168" marT="0" marB="0" anchor="ctr">
                    <a:lnB w="12700" cap="flat" cmpd="sng" algn="ctr">
                      <a:solidFill>
                        <a:srgbClr val="7030A0"/>
                      </a:solidFill>
                      <a:prstDash val="solid"/>
                      <a:round/>
                      <a:headEnd type="none" w="med" len="med"/>
                      <a:tailEnd type="none" w="med" len="med"/>
                    </a:lnB>
                  </a:tcPr>
                </a:tc>
                <a:tc>
                  <a:txBody>
                    <a:bodyPr/>
                    <a:lstStyle/>
                    <a:p>
                      <a:pPr algn="ctr">
                        <a:lnSpc>
                          <a:spcPct val="107000"/>
                        </a:lnSpc>
                        <a:spcAft>
                          <a:spcPts val="0"/>
                        </a:spcAft>
                      </a:pPr>
                      <a:r>
                        <a:rPr lang="hr-HR" sz="1600">
                          <a:effectLst/>
                        </a:rPr>
                        <a:t>Stručni suradnik</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5168" marR="45168" marT="0" marB="0" anchor="ctr">
                    <a:lnB w="12700" cap="flat" cmpd="sng" algn="ctr">
                      <a:solidFill>
                        <a:srgbClr val="7030A0"/>
                      </a:solidFill>
                      <a:prstDash val="solid"/>
                      <a:round/>
                      <a:headEnd type="none" w="med" len="med"/>
                      <a:tailEnd type="none" w="med" len="med"/>
                    </a:lnB>
                  </a:tcPr>
                </a:tc>
              </a:tr>
              <a:tr h="128147">
                <a:tc rowSpan="2">
                  <a:txBody>
                    <a:bodyPr/>
                    <a:lstStyle/>
                    <a:p>
                      <a:pPr>
                        <a:lnSpc>
                          <a:spcPct val="107000"/>
                        </a:lnSpc>
                        <a:spcAft>
                          <a:spcPts val="0"/>
                        </a:spcAft>
                      </a:pPr>
                      <a:r>
                        <a:rPr lang="hr-HR" sz="1600" b="0" dirty="0" err="1">
                          <a:solidFill>
                            <a:schemeClr val="tx1"/>
                          </a:solidFill>
                          <a:effectLst>
                            <a:outerShdw blurRad="38100" dist="38100" dir="2700000" algn="tl">
                              <a:srgbClr val="000000">
                                <a:alpha val="43137"/>
                              </a:srgbClr>
                            </a:outerShdw>
                          </a:effectLst>
                        </a:rPr>
                        <a:t>Satničar</a:t>
                      </a:r>
                      <a:endParaRPr lang="en-GB" sz="1600" b="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5168" marR="45168" marT="0" marB="0" anchor="ctr">
                    <a:lnL w="12700" cap="flat" cmpd="sng" algn="ctr">
                      <a:solidFill>
                        <a:srgbClr val="7030A0"/>
                      </a:solidFill>
                      <a:prstDash val="solid"/>
                      <a:round/>
                      <a:headEnd type="none" w="med" len="med"/>
                      <a:tailEnd type="none" w="med" len="med"/>
                    </a:lnL>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gridSpan="2">
                  <a:txBody>
                    <a:bodyPr/>
                    <a:lstStyle/>
                    <a:p>
                      <a:pPr algn="just">
                        <a:lnSpc>
                          <a:spcPct val="107000"/>
                        </a:lnSpc>
                        <a:spcAft>
                          <a:spcPts val="0"/>
                        </a:spcAft>
                      </a:pPr>
                      <a:r>
                        <a:rPr lang="hr-HR" sz="1600" b="1" dirty="0">
                          <a:effectLst/>
                        </a:rPr>
                        <a:t>ovisno o broju RO </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168" marR="45168" marT="0" marB="0">
                    <a:lnT w="12700" cap="flat" cmpd="sng" algn="ctr">
                      <a:solidFill>
                        <a:srgbClr val="7030A0"/>
                      </a:solidFill>
                      <a:prstDash val="solid"/>
                      <a:round/>
                      <a:headEnd type="none" w="med" len="med"/>
                      <a:tailEnd type="none" w="med" len="med"/>
                    </a:lnT>
                  </a:tcPr>
                </a:tc>
                <a:tc hMerge="1">
                  <a:txBody>
                    <a:bodyPr/>
                    <a:lstStyle/>
                    <a:p>
                      <a:endParaRPr lang="en-GB"/>
                    </a:p>
                  </a:txBody>
                  <a:tcPr/>
                </a:tc>
                <a:tc rowSpan="2" gridSpan="2">
                  <a:txBody>
                    <a:bodyPr/>
                    <a:lstStyle/>
                    <a:p>
                      <a:pPr algn="ctr">
                        <a:lnSpc>
                          <a:spcPct val="107000"/>
                        </a:lnSpc>
                        <a:spcAft>
                          <a:spcPts val="0"/>
                        </a:spcAft>
                      </a:pPr>
                      <a:r>
                        <a:rPr lang="hr-HR" sz="1600" dirty="0">
                          <a:solidFill>
                            <a:srgbClr val="7030A0"/>
                          </a:solidFill>
                          <a:effectLst/>
                        </a:rPr>
                        <a:t>Ne mogu biti zaduženi</a:t>
                      </a:r>
                      <a:endParaRPr lang="en-GB" sz="16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168" marR="45168" marT="0" marB="0" anchor="ctr">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rowSpan="2" hMerge="1">
                  <a:txBody>
                    <a:bodyPr/>
                    <a:lstStyle/>
                    <a:p>
                      <a:endParaRPr lang="en-GB"/>
                    </a:p>
                  </a:txBody>
                  <a:tcPr/>
                </a:tc>
              </a:tr>
              <a:tr h="128147">
                <a:tc vMerge="1">
                  <a:txBody>
                    <a:bodyPr/>
                    <a:lstStyle/>
                    <a:p>
                      <a:endParaRPr lang="en-GB"/>
                    </a:p>
                  </a:txBody>
                  <a:tcPr/>
                </a:tc>
                <a:tc gridSpan="2">
                  <a:txBody>
                    <a:bodyPr/>
                    <a:lstStyle/>
                    <a:p>
                      <a:pPr marL="0" lvl="0" indent="0" algn="ctr">
                        <a:lnSpc>
                          <a:spcPct val="107000"/>
                        </a:lnSpc>
                        <a:spcAft>
                          <a:spcPts val="0"/>
                        </a:spcAft>
                        <a:buFont typeface="Symbol" panose="05050102010706020507" pitchFamily="18" charset="2"/>
                        <a:buNone/>
                      </a:pPr>
                      <a:r>
                        <a:rPr lang="hr-HR" sz="1600" dirty="0">
                          <a:solidFill>
                            <a:srgbClr val="C00000"/>
                          </a:solidFill>
                          <a:effectLst/>
                        </a:rPr>
                        <a:t>u NOO-R (od 1 do 4 sata)</a:t>
                      </a:r>
                      <a:endParaRPr lang="en-GB"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168" marR="45168" marT="0" marB="0">
                    <a:lnB w="12700" cap="flat" cmpd="sng" algn="ctr">
                      <a:solidFill>
                        <a:srgbClr val="7030A0"/>
                      </a:solidFill>
                      <a:prstDash val="solid"/>
                      <a:round/>
                      <a:headEnd type="none" w="med" len="med"/>
                      <a:tailEnd type="none" w="med" len="med"/>
                    </a:lnB>
                  </a:tcPr>
                </a:tc>
                <a:tc hMerge="1">
                  <a:txBody>
                    <a:bodyPr/>
                    <a:lstStyle/>
                    <a:p>
                      <a:endParaRPr lang="en-GB"/>
                    </a:p>
                  </a:txBody>
                  <a:tcPr/>
                </a:tc>
                <a:tc gridSpan="2" vMerge="1">
                  <a:txBody>
                    <a:bodyPr/>
                    <a:lstStyle/>
                    <a:p>
                      <a:endParaRPr lang="en-GB"/>
                    </a:p>
                  </a:txBody>
                  <a:tcPr/>
                </a:tc>
                <a:tc hMerge="1" vMerge="1">
                  <a:txBody>
                    <a:bodyPr/>
                    <a:lstStyle/>
                    <a:p>
                      <a:endParaRPr lang="en-GB"/>
                    </a:p>
                  </a:txBody>
                  <a:tcPr/>
                </a:tc>
              </a:tr>
              <a:tr h="128147">
                <a:tc rowSpan="2">
                  <a:txBody>
                    <a:bodyPr/>
                    <a:lstStyle/>
                    <a:p>
                      <a:pPr>
                        <a:lnSpc>
                          <a:spcPct val="107000"/>
                        </a:lnSpc>
                        <a:spcAft>
                          <a:spcPts val="0"/>
                        </a:spcAft>
                      </a:pPr>
                      <a:r>
                        <a:rPr lang="hr-HR" sz="1600" b="0" dirty="0">
                          <a:solidFill>
                            <a:schemeClr val="tx1"/>
                          </a:solidFill>
                          <a:effectLst>
                            <a:outerShdw blurRad="38100" dist="38100" dir="2700000" algn="tl">
                              <a:srgbClr val="000000">
                                <a:alpha val="43137"/>
                              </a:srgbClr>
                            </a:outerShdw>
                          </a:effectLst>
                        </a:rPr>
                        <a:t>Voditelj smjene</a:t>
                      </a:r>
                      <a:endParaRPr lang="en-GB" sz="1600" b="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5168" marR="45168" marT="0" marB="0" anchor="ctr">
                    <a:lnT w="12700" cap="flat" cmpd="sng" algn="ctr">
                      <a:solidFill>
                        <a:srgbClr val="7030A0"/>
                      </a:solidFill>
                      <a:prstDash val="solid"/>
                      <a:round/>
                      <a:headEnd type="none" w="med" len="med"/>
                      <a:tailEnd type="none" w="med" len="med"/>
                    </a:lnT>
                  </a:tcPr>
                </a:tc>
                <a:tc gridSpan="3">
                  <a:txBody>
                    <a:bodyPr/>
                    <a:lstStyle/>
                    <a:p>
                      <a:pPr algn="just">
                        <a:lnSpc>
                          <a:spcPct val="107000"/>
                        </a:lnSpc>
                        <a:spcAft>
                          <a:spcPts val="0"/>
                        </a:spcAft>
                      </a:pPr>
                      <a:r>
                        <a:rPr lang="hr-HR" sz="1600" b="1" dirty="0">
                          <a:effectLst/>
                        </a:rPr>
                        <a:t>ovisno o broju RO </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168" marR="45168" marT="0" marB="0">
                    <a:lnT w="12700" cap="flat" cmpd="sng" algn="ctr">
                      <a:solidFill>
                        <a:srgbClr val="7030A0"/>
                      </a:solidFill>
                      <a:prstDash val="solid"/>
                      <a:round/>
                      <a:headEnd type="none" w="med" len="med"/>
                      <a:tailEnd type="none" w="med" len="med"/>
                    </a:lnT>
                  </a:tcPr>
                </a:tc>
                <a:tc hMerge="1">
                  <a:txBody>
                    <a:bodyPr/>
                    <a:lstStyle/>
                    <a:p>
                      <a:endParaRPr lang="en-GB"/>
                    </a:p>
                  </a:txBody>
                  <a:tcPr/>
                </a:tc>
                <a:tc hMerge="1">
                  <a:txBody>
                    <a:bodyPr/>
                    <a:lstStyle/>
                    <a:p>
                      <a:endParaRPr lang="en-GB"/>
                    </a:p>
                  </a:txBody>
                  <a:tcPr/>
                </a:tc>
                <a:tc rowSpan="2">
                  <a:txBody>
                    <a:bodyPr/>
                    <a:lstStyle/>
                    <a:p>
                      <a:pPr algn="ctr">
                        <a:lnSpc>
                          <a:spcPct val="107000"/>
                        </a:lnSpc>
                        <a:spcAft>
                          <a:spcPts val="0"/>
                        </a:spcAft>
                      </a:pPr>
                      <a:r>
                        <a:rPr lang="hr-HR" sz="1600" dirty="0">
                          <a:solidFill>
                            <a:srgbClr val="7030A0"/>
                          </a:solidFill>
                          <a:effectLst/>
                        </a:rPr>
                        <a:t>Ne mogu biti zaduženi</a:t>
                      </a:r>
                      <a:endParaRPr lang="en-GB" sz="16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168" marR="45168" marT="0" marB="0" anchor="ctr">
                    <a:lnT w="12700" cap="flat" cmpd="sng" algn="ctr">
                      <a:solidFill>
                        <a:srgbClr val="7030A0"/>
                      </a:solidFill>
                      <a:prstDash val="solid"/>
                      <a:round/>
                      <a:headEnd type="none" w="med" len="med"/>
                      <a:tailEnd type="none" w="med" len="med"/>
                    </a:lnT>
                  </a:tcPr>
                </a:tc>
              </a:tr>
              <a:tr h="128147">
                <a:tc vMerge="1">
                  <a:txBody>
                    <a:bodyPr/>
                    <a:lstStyle/>
                    <a:p>
                      <a:endParaRPr lang="en-GB"/>
                    </a:p>
                  </a:txBody>
                  <a:tcPr/>
                </a:tc>
                <a:tc gridSpan="3">
                  <a:txBody>
                    <a:bodyPr/>
                    <a:lstStyle/>
                    <a:p>
                      <a:pPr marL="0" lvl="0" indent="0" algn="ctr">
                        <a:lnSpc>
                          <a:spcPct val="107000"/>
                        </a:lnSpc>
                        <a:spcAft>
                          <a:spcPts val="0"/>
                        </a:spcAft>
                        <a:buFont typeface="Symbol" panose="05050102010706020507" pitchFamily="18" charset="2"/>
                        <a:buNone/>
                      </a:pPr>
                      <a:r>
                        <a:rPr lang="hr-HR" sz="1600" dirty="0">
                          <a:solidFill>
                            <a:srgbClr val="C00000"/>
                          </a:solidFill>
                          <a:effectLst/>
                        </a:rPr>
                        <a:t>u NOO-R (od 1 do 4 sata)</a:t>
                      </a:r>
                      <a:endParaRPr lang="en-GB"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168" marR="45168" marT="0" marB="0" anchor="ctr"/>
                </a:tc>
                <a:tc hMerge="1">
                  <a:txBody>
                    <a:bodyPr/>
                    <a:lstStyle/>
                    <a:p>
                      <a:endParaRPr lang="en-GB"/>
                    </a:p>
                  </a:txBody>
                  <a:tcPr/>
                </a:tc>
                <a:tc hMerge="1">
                  <a:txBody>
                    <a:bodyPr/>
                    <a:lstStyle/>
                    <a:p>
                      <a:endParaRPr lang="en-GB"/>
                    </a:p>
                  </a:txBody>
                  <a:tcPr/>
                </a:tc>
                <a:tc vMerge="1">
                  <a:txBody>
                    <a:bodyPr/>
                    <a:lstStyle/>
                    <a:p>
                      <a:endParaRPr lang="en-GB"/>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107127319"/>
              </p:ext>
            </p:extLst>
          </p:nvPr>
        </p:nvGraphicFramePr>
        <p:xfrm>
          <a:off x="101600" y="1329242"/>
          <a:ext cx="12090401" cy="1387339"/>
        </p:xfrm>
        <a:graphic>
          <a:graphicData uri="http://schemas.openxmlformats.org/drawingml/2006/table">
            <a:tbl>
              <a:tblPr firstRow="1" firstCol="1" bandRow="1">
                <a:tableStyleId>{5C22544A-7EE6-4342-B048-85BDC9FD1C3A}</a:tableStyleId>
              </a:tblPr>
              <a:tblGrid>
                <a:gridCol w="3556766"/>
                <a:gridCol w="4442702"/>
                <a:gridCol w="4090933"/>
              </a:tblGrid>
              <a:tr h="256293">
                <a:tc rowSpan="2">
                  <a:txBody>
                    <a:bodyPr/>
                    <a:lstStyle/>
                    <a:p>
                      <a:pPr>
                        <a:lnSpc>
                          <a:spcPct val="107000"/>
                        </a:lnSpc>
                        <a:spcAft>
                          <a:spcPts val="0"/>
                        </a:spcAft>
                      </a:pPr>
                      <a:r>
                        <a:rPr lang="hr-HR" sz="1600" b="0" dirty="0">
                          <a:solidFill>
                            <a:schemeClr val="tx1"/>
                          </a:solidFill>
                          <a:effectLst>
                            <a:outerShdw blurRad="38100" dist="38100" dir="2700000" algn="tl">
                              <a:srgbClr val="000000">
                                <a:alpha val="43137"/>
                              </a:srgbClr>
                            </a:outerShdw>
                          </a:effectLst>
                        </a:rPr>
                        <a:t>Voditelj PŠ/odjela s manje od 100 učenika</a:t>
                      </a:r>
                      <a:endParaRPr lang="en-GB" sz="1600" b="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5168" marR="45168" marT="0" marB="0" anchor="ctr">
                    <a:lnL w="12700" cap="flat" cmpd="sng" algn="ctr">
                      <a:solidFill>
                        <a:srgbClr val="7030A0"/>
                      </a:solidFill>
                      <a:prstDash val="solid"/>
                      <a:round/>
                      <a:headEnd type="none" w="med" len="med"/>
                      <a:tailEnd type="none" w="med" len="med"/>
                    </a:lnL>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marL="342900" lvl="0" indent="-342900" algn="just" fontAlgn="base">
                        <a:lnSpc>
                          <a:spcPct val="107000"/>
                        </a:lnSpc>
                        <a:spcAft>
                          <a:spcPts val="0"/>
                        </a:spcAft>
                        <a:buFont typeface="Cambria" panose="02040503050406030204" pitchFamily="18" charset="0"/>
                        <a:buChar char="–"/>
                      </a:pPr>
                      <a:r>
                        <a:rPr lang="hr-HR" sz="1600" dirty="0" err="1">
                          <a:solidFill>
                            <a:schemeClr val="tx1"/>
                          </a:solidFill>
                          <a:effectLst/>
                        </a:rPr>
                        <a:t>osmorazredna</a:t>
                      </a:r>
                      <a:r>
                        <a:rPr lang="hr-HR" sz="1600" dirty="0">
                          <a:solidFill>
                            <a:schemeClr val="tx1"/>
                          </a:solidFill>
                          <a:effectLst/>
                        </a:rPr>
                        <a:t> </a:t>
                      </a:r>
                      <a:r>
                        <a:rPr lang="hr-HR" sz="1600" dirty="0" smtClean="0">
                          <a:solidFill>
                            <a:schemeClr val="tx1"/>
                          </a:solidFill>
                          <a:effectLst/>
                        </a:rPr>
                        <a:t>PŠ    </a:t>
                      </a:r>
                      <a:r>
                        <a:rPr lang="hr-HR" sz="1600" dirty="0" smtClean="0">
                          <a:effectLst/>
                        </a:rPr>
                        <a:t> </a:t>
                      </a:r>
                      <a:r>
                        <a:rPr lang="hr-HR" sz="1600" dirty="0">
                          <a:effectLst/>
                        </a:rPr>
                        <a:t>- </a:t>
                      </a:r>
                      <a:r>
                        <a:rPr lang="hr-HR" sz="1600" b="0" dirty="0">
                          <a:solidFill>
                            <a:srgbClr val="C00000"/>
                          </a:solidFill>
                          <a:effectLst/>
                        </a:rPr>
                        <a:t>2 sata </a:t>
                      </a:r>
                      <a:r>
                        <a:rPr lang="hr-HR" sz="1600" b="0" dirty="0" smtClean="0">
                          <a:solidFill>
                            <a:srgbClr val="C00000"/>
                          </a:solidFill>
                          <a:effectLst/>
                        </a:rPr>
                        <a:t>tjedno</a:t>
                      </a:r>
                      <a:endParaRPr lang="en-GB" sz="1600" b="0" dirty="0">
                        <a:solidFill>
                          <a:srgbClr val="C00000"/>
                        </a:solidFill>
                        <a:effectLst/>
                      </a:endParaRPr>
                    </a:p>
                    <a:p>
                      <a:pPr marL="342900" lvl="0" indent="-342900" algn="just" fontAlgn="base">
                        <a:lnSpc>
                          <a:spcPct val="107000"/>
                        </a:lnSpc>
                        <a:spcAft>
                          <a:spcPts val="0"/>
                        </a:spcAft>
                        <a:buFont typeface="Cambria" panose="02040503050406030204" pitchFamily="18" charset="0"/>
                        <a:buChar char="–"/>
                      </a:pPr>
                      <a:r>
                        <a:rPr lang="hr-HR" sz="1600" dirty="0" err="1">
                          <a:solidFill>
                            <a:schemeClr val="tx1"/>
                          </a:solidFill>
                          <a:effectLst/>
                        </a:rPr>
                        <a:t>četverorazredna</a:t>
                      </a:r>
                      <a:r>
                        <a:rPr lang="hr-HR" sz="1600" dirty="0">
                          <a:solidFill>
                            <a:schemeClr val="tx1"/>
                          </a:solidFill>
                          <a:effectLst/>
                        </a:rPr>
                        <a:t> </a:t>
                      </a:r>
                      <a:r>
                        <a:rPr lang="hr-HR" sz="1600" dirty="0" smtClean="0">
                          <a:solidFill>
                            <a:schemeClr val="tx1"/>
                          </a:solidFill>
                          <a:effectLst/>
                        </a:rPr>
                        <a:t>PŠ  </a:t>
                      </a:r>
                      <a:r>
                        <a:rPr lang="hr-HR" sz="1600" dirty="0">
                          <a:effectLst/>
                        </a:rPr>
                        <a:t>- </a:t>
                      </a:r>
                      <a:r>
                        <a:rPr lang="hr-HR" sz="1600" b="0" dirty="0">
                          <a:solidFill>
                            <a:srgbClr val="C00000"/>
                          </a:solidFill>
                          <a:effectLst/>
                        </a:rPr>
                        <a:t>1 sat tjedno</a:t>
                      </a:r>
                      <a:endParaRPr lang="en-GB" sz="1600" b="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5168" marR="45168" marT="0" marB="0">
                    <a:lnT w="12700" cap="flat" cmpd="sng" algn="ctr">
                      <a:solidFill>
                        <a:srgbClr val="7030A0"/>
                      </a:solidFill>
                      <a:prstDash val="solid"/>
                      <a:round/>
                      <a:headEnd type="none" w="med" len="med"/>
                      <a:tailEnd type="none" w="med" len="med"/>
                    </a:lnT>
                  </a:tcPr>
                </a:tc>
                <a:tc>
                  <a:txBody>
                    <a:bodyPr/>
                    <a:lstStyle/>
                    <a:p>
                      <a:pPr algn="ctr">
                        <a:lnSpc>
                          <a:spcPct val="107000"/>
                        </a:lnSpc>
                        <a:spcAft>
                          <a:spcPts val="0"/>
                        </a:spcAft>
                      </a:pPr>
                      <a:r>
                        <a:rPr lang="hr-HR" sz="1600" dirty="0">
                          <a:solidFill>
                            <a:srgbClr val="7030A0"/>
                          </a:solidFill>
                          <a:effectLst/>
                        </a:rPr>
                        <a:t>Ne mogu biti zaduženi</a:t>
                      </a:r>
                      <a:endParaRPr lang="en-GB" sz="16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168" marR="45168" marT="0" marB="0" anchor="ctr">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tcPr>
                </a:tc>
              </a:tr>
              <a:tr h="343652">
                <a:tc vMerge="1">
                  <a:txBody>
                    <a:bodyPr/>
                    <a:lstStyle/>
                    <a:p>
                      <a:endParaRPr lang="en-GB"/>
                    </a:p>
                  </a:txBody>
                  <a:tcPr/>
                </a:tc>
                <a:tc>
                  <a:txBody>
                    <a:bodyPr/>
                    <a:lstStyle/>
                    <a:p>
                      <a:pPr marL="0" lvl="0" indent="0" algn="ctr">
                        <a:lnSpc>
                          <a:spcPct val="107000"/>
                        </a:lnSpc>
                        <a:spcAft>
                          <a:spcPts val="600"/>
                        </a:spcAft>
                        <a:buFont typeface="Symbol" panose="05050102010706020507" pitchFamily="18" charset="2"/>
                        <a:buNone/>
                      </a:pPr>
                      <a:r>
                        <a:rPr lang="hr-HR" sz="1600" dirty="0" smtClean="0">
                          <a:solidFill>
                            <a:srgbClr val="C00000"/>
                          </a:solidFill>
                          <a:effectLst>
                            <a:outerShdw blurRad="38100" dist="38100" dir="2700000" algn="tl">
                              <a:srgbClr val="000000">
                                <a:alpha val="43137"/>
                              </a:srgbClr>
                            </a:outerShdw>
                          </a:effectLst>
                        </a:rPr>
                        <a:t>umjesto DOD, DOP i/ili INA</a:t>
                      </a:r>
                      <a:endParaRPr lang="en-GB" sz="1600"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5168" marR="45168" marT="0" marB="0">
                    <a:lnB w="12700" cap="flat" cmpd="sng" algn="ctr">
                      <a:solidFill>
                        <a:srgbClr val="7030A0"/>
                      </a:solidFill>
                      <a:prstDash val="solid"/>
                      <a:round/>
                      <a:headEnd type="none" w="med" len="med"/>
                      <a:tailEnd type="none" w="med" len="med"/>
                    </a:lnB>
                  </a:tcPr>
                </a:tc>
                <a:tc>
                  <a:txBody>
                    <a:bodyPr/>
                    <a:lstStyle/>
                    <a:p>
                      <a:pPr algn="ctr">
                        <a:lnSpc>
                          <a:spcPct val="107000"/>
                        </a:lnSpc>
                        <a:spcAft>
                          <a:spcPts val="0"/>
                        </a:spcAft>
                      </a:pPr>
                      <a:r>
                        <a:rPr lang="hr-HR" sz="1600" dirty="0">
                          <a:solidFill>
                            <a:srgbClr val="7030A0"/>
                          </a:solidFill>
                          <a:effectLst/>
                        </a:rPr>
                        <a:t>Ne mogu biti zaduženi</a:t>
                      </a:r>
                      <a:endParaRPr lang="en-GB" sz="16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168" marR="45168" marT="0" marB="0" anchor="ctr">
                    <a:lnR w="12700" cap="flat" cmpd="sng" algn="ctr">
                      <a:solidFill>
                        <a:srgbClr val="7030A0"/>
                      </a:solidFill>
                      <a:prstDash val="solid"/>
                      <a:round/>
                      <a:headEnd type="none" w="med" len="med"/>
                      <a:tailEnd type="none" w="med" len="med"/>
                    </a:lnR>
                    <a:lnB w="12700" cap="flat" cmpd="sng" algn="ctr">
                      <a:solidFill>
                        <a:srgbClr val="7030A0"/>
                      </a:solidFill>
                      <a:prstDash val="solid"/>
                      <a:round/>
                      <a:headEnd type="none" w="med" len="med"/>
                      <a:tailEnd type="none" w="med" len="med"/>
                    </a:lnB>
                  </a:tcPr>
                </a:tc>
              </a:tr>
              <a:tr h="128147">
                <a:tc rowSpan="2">
                  <a:txBody>
                    <a:bodyPr/>
                    <a:lstStyle/>
                    <a:p>
                      <a:pPr>
                        <a:lnSpc>
                          <a:spcPct val="107000"/>
                        </a:lnSpc>
                        <a:spcAft>
                          <a:spcPts val="0"/>
                        </a:spcAft>
                      </a:pPr>
                      <a:r>
                        <a:rPr lang="hr-HR" sz="1600" b="0" dirty="0">
                          <a:solidFill>
                            <a:schemeClr val="tx1"/>
                          </a:solidFill>
                          <a:effectLst>
                            <a:outerShdw blurRad="38100" dist="38100" dir="2700000" algn="tl">
                              <a:srgbClr val="000000">
                                <a:alpha val="43137"/>
                              </a:srgbClr>
                            </a:outerShdw>
                          </a:effectLst>
                        </a:rPr>
                        <a:t>Voditelj PŠ/odjela s više od 100 učenika</a:t>
                      </a:r>
                      <a:endParaRPr lang="en-GB" sz="1600" b="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5168" marR="45168" marT="0" marB="0" anchor="ctr">
                    <a:lnT w="12700" cap="flat" cmpd="sng" algn="ctr">
                      <a:solidFill>
                        <a:srgbClr val="7030A0"/>
                      </a:solidFill>
                      <a:prstDash val="solid"/>
                      <a:round/>
                      <a:headEnd type="none" w="med" len="med"/>
                      <a:tailEnd type="none" w="med" len="med"/>
                    </a:lnT>
                  </a:tcPr>
                </a:tc>
                <a:tc>
                  <a:txBody>
                    <a:bodyPr/>
                    <a:lstStyle/>
                    <a:p>
                      <a:pPr fontAlgn="base">
                        <a:lnSpc>
                          <a:spcPct val="107000"/>
                        </a:lnSpc>
                        <a:spcAft>
                          <a:spcPts val="0"/>
                        </a:spcAft>
                      </a:pPr>
                      <a:r>
                        <a:rPr lang="hr-HR" sz="1600" b="1" dirty="0">
                          <a:effectLst/>
                        </a:rPr>
                        <a:t>ovisno o broju učenika</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168" marR="45168" marT="0" marB="0">
                    <a:lnT w="12700" cap="flat" cmpd="sng" algn="ctr">
                      <a:solidFill>
                        <a:srgbClr val="7030A0"/>
                      </a:solidFill>
                      <a:prstDash val="solid"/>
                      <a:round/>
                      <a:headEnd type="none" w="med" len="med"/>
                      <a:tailEnd type="none" w="med" len="med"/>
                    </a:lnT>
                  </a:tcPr>
                </a:tc>
                <a:tc rowSpan="2">
                  <a:txBody>
                    <a:bodyPr/>
                    <a:lstStyle/>
                    <a:p>
                      <a:pPr algn="ctr">
                        <a:lnSpc>
                          <a:spcPct val="107000"/>
                        </a:lnSpc>
                        <a:spcAft>
                          <a:spcPts val="0"/>
                        </a:spcAft>
                      </a:pPr>
                      <a:r>
                        <a:rPr lang="hr-HR" sz="1600" dirty="0">
                          <a:solidFill>
                            <a:srgbClr val="7030A0"/>
                          </a:solidFill>
                          <a:effectLst/>
                        </a:rPr>
                        <a:t>Ne mogu biti zaduženi</a:t>
                      </a:r>
                      <a:endParaRPr lang="en-GB" sz="16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168" marR="45168" marT="0" marB="0" anchor="ctr">
                    <a:lnT w="12700" cap="flat" cmpd="sng" algn="ctr">
                      <a:solidFill>
                        <a:srgbClr val="7030A0"/>
                      </a:solidFill>
                      <a:prstDash val="solid"/>
                      <a:round/>
                      <a:headEnd type="none" w="med" len="med"/>
                      <a:tailEnd type="none" w="med" len="med"/>
                    </a:lnT>
                  </a:tcPr>
                </a:tc>
              </a:tr>
              <a:tr h="128147">
                <a:tc vMerge="1">
                  <a:txBody>
                    <a:bodyPr/>
                    <a:lstStyle/>
                    <a:p>
                      <a:endParaRPr lang="en-GB"/>
                    </a:p>
                  </a:txBody>
                  <a:tcPr/>
                </a:tc>
                <a:tc>
                  <a:txBody>
                    <a:bodyPr/>
                    <a:lstStyle/>
                    <a:p>
                      <a:pPr marL="0" lvl="0" indent="0" algn="ctr" fontAlgn="base">
                        <a:lnSpc>
                          <a:spcPct val="107000"/>
                        </a:lnSpc>
                        <a:spcAft>
                          <a:spcPts val="0"/>
                        </a:spcAft>
                        <a:buFont typeface="Cambria" panose="02040503050406030204" pitchFamily="18" charset="0"/>
                        <a:buNone/>
                      </a:pPr>
                      <a:r>
                        <a:rPr lang="hr-HR" sz="1600" dirty="0">
                          <a:solidFill>
                            <a:srgbClr val="C00000"/>
                          </a:solidFill>
                          <a:effectLst/>
                        </a:rPr>
                        <a:t>u NO-OR (od 2 do 6 sata)</a:t>
                      </a:r>
                      <a:endParaRPr lang="en-GB" sz="16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5168" marR="45168" marT="0" marB="0"/>
                </a:tc>
                <a:tc vMerge="1">
                  <a:txBody>
                    <a:bodyPr/>
                    <a:lstStyle/>
                    <a:p>
                      <a:endParaRPr lang="en-GB"/>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393319083"/>
              </p:ext>
            </p:extLst>
          </p:nvPr>
        </p:nvGraphicFramePr>
        <p:xfrm>
          <a:off x="101600" y="2919404"/>
          <a:ext cx="12090401" cy="1524384"/>
        </p:xfrm>
        <a:graphic>
          <a:graphicData uri="http://schemas.openxmlformats.org/drawingml/2006/table">
            <a:tbl>
              <a:tblPr firstRow="1" firstCol="1" bandRow="1">
                <a:tableStyleId>{5C22544A-7EE6-4342-B048-85BDC9FD1C3A}</a:tableStyleId>
              </a:tblPr>
              <a:tblGrid>
                <a:gridCol w="3556766"/>
                <a:gridCol w="2136666"/>
                <a:gridCol w="195427"/>
                <a:gridCol w="1847061"/>
                <a:gridCol w="263548"/>
                <a:gridCol w="1827319"/>
                <a:gridCol w="2263614"/>
              </a:tblGrid>
              <a:tr h="576158">
                <a:tc rowSpan="2">
                  <a:txBody>
                    <a:bodyPr/>
                    <a:lstStyle/>
                    <a:p>
                      <a:pPr>
                        <a:lnSpc>
                          <a:spcPct val="107000"/>
                        </a:lnSpc>
                        <a:spcAft>
                          <a:spcPts val="0"/>
                        </a:spcAft>
                      </a:pPr>
                      <a:r>
                        <a:rPr lang="hr-HR" sz="1600" b="0" dirty="0">
                          <a:solidFill>
                            <a:schemeClr val="tx1"/>
                          </a:solidFill>
                          <a:effectLst>
                            <a:outerShdw blurRad="38100" dist="38100" dir="2700000" algn="tl">
                              <a:srgbClr val="000000">
                                <a:alpha val="43137"/>
                              </a:srgbClr>
                            </a:outerShdw>
                          </a:effectLst>
                        </a:rPr>
                        <a:t>Voditelj odjela na jeziku i pismu nacionalne manjine</a:t>
                      </a:r>
                      <a:endParaRPr lang="en-GB" sz="1600" b="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5168" marR="45168" marT="0" marB="0" anchor="ctr">
                    <a:lnL w="12700" cap="flat" cmpd="sng" algn="ctr">
                      <a:solidFill>
                        <a:srgbClr val="7030A0"/>
                      </a:solidFill>
                      <a:prstDash val="solid"/>
                      <a:round/>
                      <a:headEnd type="none" w="med" len="med"/>
                      <a:tailEnd type="none" w="med" len="med"/>
                    </a:lnL>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gridSpan="4">
                  <a:txBody>
                    <a:bodyPr/>
                    <a:lstStyle/>
                    <a:p>
                      <a:pPr marL="342900" lvl="0" indent="-342900" algn="just">
                        <a:lnSpc>
                          <a:spcPct val="107000"/>
                        </a:lnSpc>
                        <a:spcAft>
                          <a:spcPts val="0"/>
                        </a:spcAft>
                        <a:buFont typeface="Cambria" panose="02040503050406030204" pitchFamily="18" charset="0"/>
                        <a:buChar char="–"/>
                      </a:pPr>
                      <a:r>
                        <a:rPr lang="hr-HR" sz="1600" b="0" dirty="0" err="1">
                          <a:solidFill>
                            <a:schemeClr val="tx1"/>
                          </a:solidFill>
                          <a:effectLst/>
                        </a:rPr>
                        <a:t>osmorazredni</a:t>
                      </a:r>
                      <a:r>
                        <a:rPr lang="hr-HR" sz="1600" b="0" dirty="0">
                          <a:solidFill>
                            <a:schemeClr val="tx1"/>
                          </a:solidFill>
                          <a:effectLst/>
                        </a:rPr>
                        <a:t> odjeli </a:t>
                      </a:r>
                      <a:r>
                        <a:rPr lang="hr-HR" sz="1600" b="0" dirty="0" smtClean="0">
                          <a:solidFill>
                            <a:schemeClr val="tx1"/>
                          </a:solidFill>
                          <a:effectLst/>
                        </a:rPr>
                        <a:t>   </a:t>
                      </a:r>
                      <a:r>
                        <a:rPr lang="hr-HR" sz="1600" b="0" dirty="0" smtClean="0">
                          <a:solidFill>
                            <a:srgbClr val="C00000"/>
                          </a:solidFill>
                          <a:effectLst/>
                        </a:rPr>
                        <a:t>- </a:t>
                      </a:r>
                      <a:r>
                        <a:rPr lang="hr-HR" sz="1600" b="0" dirty="0">
                          <a:solidFill>
                            <a:srgbClr val="C00000"/>
                          </a:solidFill>
                          <a:effectLst/>
                        </a:rPr>
                        <a:t>2 sata tjedno</a:t>
                      </a:r>
                      <a:r>
                        <a:rPr lang="hr-HR" sz="1600" b="0" dirty="0">
                          <a:effectLst/>
                        </a:rPr>
                        <a:t>, </a:t>
                      </a:r>
                      <a:endParaRPr lang="en-GB" sz="1600" b="0" dirty="0">
                        <a:effectLst/>
                      </a:endParaRPr>
                    </a:p>
                    <a:p>
                      <a:pPr marL="342900" lvl="0" indent="-342900" algn="just">
                        <a:lnSpc>
                          <a:spcPct val="107000"/>
                        </a:lnSpc>
                        <a:spcAft>
                          <a:spcPts val="0"/>
                        </a:spcAft>
                        <a:buFont typeface="Cambria" panose="02040503050406030204" pitchFamily="18" charset="0"/>
                        <a:buChar char="–"/>
                      </a:pPr>
                      <a:r>
                        <a:rPr lang="hr-HR" sz="1600" b="0" dirty="0" err="1">
                          <a:solidFill>
                            <a:schemeClr val="tx1"/>
                          </a:solidFill>
                          <a:effectLst/>
                        </a:rPr>
                        <a:t>četverorazredni</a:t>
                      </a:r>
                      <a:r>
                        <a:rPr lang="hr-HR" sz="1600" b="0" dirty="0">
                          <a:solidFill>
                            <a:schemeClr val="tx1"/>
                          </a:solidFill>
                          <a:effectLst/>
                        </a:rPr>
                        <a:t> </a:t>
                      </a:r>
                      <a:r>
                        <a:rPr lang="hr-HR" sz="1600" b="0" baseline="0" dirty="0" smtClean="0">
                          <a:solidFill>
                            <a:schemeClr val="tx1"/>
                          </a:solidFill>
                          <a:effectLst/>
                        </a:rPr>
                        <a:t> odjeli </a:t>
                      </a:r>
                      <a:r>
                        <a:rPr lang="hr-HR" sz="1600" b="0" dirty="0" smtClean="0">
                          <a:solidFill>
                            <a:srgbClr val="C00000"/>
                          </a:solidFill>
                          <a:effectLst/>
                        </a:rPr>
                        <a:t>- </a:t>
                      </a:r>
                      <a:r>
                        <a:rPr lang="hr-HR" sz="1600" b="0" dirty="0">
                          <a:solidFill>
                            <a:srgbClr val="C00000"/>
                          </a:solidFill>
                          <a:effectLst/>
                        </a:rPr>
                        <a:t>1 sat tjedno </a:t>
                      </a:r>
                      <a:endParaRPr lang="en-GB" sz="1600" b="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5168" marR="45168" marT="0" marB="0">
                    <a:lnT w="12700" cap="flat" cmpd="sng" algn="ctr">
                      <a:solidFill>
                        <a:srgbClr val="7030A0"/>
                      </a:solidFill>
                      <a:prstDash val="solid"/>
                      <a:round/>
                      <a:headEnd type="none" w="med" len="med"/>
                      <a:tailEnd type="none" w="med" len="med"/>
                    </a:lnT>
                  </a:tcPr>
                </a:tc>
                <a:tc hMerge="1">
                  <a:txBody>
                    <a:bodyPr/>
                    <a:lstStyle/>
                    <a:p>
                      <a:endParaRPr lang="en-GB"/>
                    </a:p>
                  </a:txBody>
                  <a:tcPr/>
                </a:tc>
                <a:tc hMerge="1">
                  <a:txBody>
                    <a:bodyPr/>
                    <a:lstStyle/>
                    <a:p>
                      <a:endParaRPr lang="en-GB"/>
                    </a:p>
                  </a:txBody>
                  <a:tcPr/>
                </a:tc>
                <a:tc hMerge="1">
                  <a:txBody>
                    <a:bodyPr/>
                    <a:lstStyle/>
                    <a:p>
                      <a:pPr algn="ctr">
                        <a:lnSpc>
                          <a:spcPct val="107000"/>
                        </a:lnSpc>
                        <a:spcAft>
                          <a:spcPts val="0"/>
                        </a:spcAft>
                      </a:pP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5168" marR="45168" marT="0" marB="0" anchor="ctr"/>
                </a:tc>
                <a:tc rowSpan="2" gridSpan="2">
                  <a:txBody>
                    <a:bodyPr/>
                    <a:lstStyle/>
                    <a:p>
                      <a:pPr algn="ctr">
                        <a:lnSpc>
                          <a:spcPct val="107000"/>
                        </a:lnSpc>
                        <a:spcAft>
                          <a:spcPts val="0"/>
                        </a:spcAft>
                      </a:pPr>
                      <a:r>
                        <a:rPr lang="hr-HR" sz="1600" dirty="0">
                          <a:solidFill>
                            <a:srgbClr val="7030A0"/>
                          </a:solidFill>
                          <a:effectLst/>
                        </a:rPr>
                        <a:t>Ne mogu biti zaduženi</a:t>
                      </a:r>
                      <a:endParaRPr lang="en-GB" sz="16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168" marR="45168" marT="0" marB="0" anchor="ctr">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rowSpan="2" hMerge="1">
                  <a:txBody>
                    <a:bodyPr/>
                    <a:lstStyle/>
                    <a:p>
                      <a:endParaRPr lang="en-GB"/>
                    </a:p>
                  </a:txBody>
                  <a:tcPr/>
                </a:tc>
              </a:tr>
              <a:tr h="343652">
                <a:tc vMerge="1">
                  <a:txBody>
                    <a:bodyPr/>
                    <a:lstStyle/>
                    <a:p>
                      <a:endParaRPr lang="en-GB"/>
                    </a:p>
                  </a:txBody>
                  <a:tcPr/>
                </a:tc>
                <a:tc gridSpan="4">
                  <a:txBody>
                    <a:bodyPr/>
                    <a:lstStyle/>
                    <a:p>
                      <a:pPr marL="0" lvl="0" indent="0" algn="ctr">
                        <a:lnSpc>
                          <a:spcPct val="107000"/>
                        </a:lnSpc>
                        <a:spcAft>
                          <a:spcPts val="600"/>
                        </a:spcAft>
                        <a:buFont typeface="Symbol" panose="05050102010706020507" pitchFamily="18" charset="2"/>
                        <a:buNone/>
                      </a:pPr>
                      <a:r>
                        <a:rPr lang="hr-HR" sz="1600" dirty="0">
                          <a:solidFill>
                            <a:srgbClr val="C00000"/>
                          </a:solidFill>
                          <a:effectLst>
                            <a:outerShdw blurRad="38100" dist="38100" dir="2700000" algn="tl">
                              <a:srgbClr val="000000">
                                <a:alpha val="43137"/>
                              </a:srgbClr>
                            </a:outerShdw>
                          </a:effectLst>
                        </a:rPr>
                        <a:t>umjesto </a:t>
                      </a:r>
                      <a:r>
                        <a:rPr lang="hr-HR" sz="1600" dirty="0" smtClean="0">
                          <a:solidFill>
                            <a:srgbClr val="C00000"/>
                          </a:solidFill>
                          <a:effectLst>
                            <a:outerShdw blurRad="38100" dist="38100" dir="2700000" algn="tl">
                              <a:srgbClr val="000000">
                                <a:alpha val="43137"/>
                              </a:srgbClr>
                            </a:outerShdw>
                          </a:effectLst>
                        </a:rPr>
                        <a:t>DOD, DOP i/ili INA</a:t>
                      </a:r>
                      <a:endParaRPr lang="en-GB" sz="1600"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5168" marR="45168" marT="0" marB="0">
                    <a:lnB w="12700" cap="flat" cmpd="sng" algn="ctr">
                      <a:solidFill>
                        <a:srgbClr val="7030A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gridSpan="2" vMerge="1">
                  <a:txBody>
                    <a:bodyPr/>
                    <a:lstStyle/>
                    <a:p>
                      <a:endParaRPr lang="en-GB"/>
                    </a:p>
                  </a:txBody>
                  <a:tcPr/>
                </a:tc>
                <a:tc hMerge="1" vMerge="1">
                  <a:txBody>
                    <a:bodyPr/>
                    <a:lstStyle/>
                    <a:p>
                      <a:endParaRPr lang="en-GB"/>
                    </a:p>
                  </a:txBody>
                  <a:tcPr/>
                </a:tc>
              </a:tr>
              <a:tr h="343652">
                <a:tc rowSpan="2">
                  <a:txBody>
                    <a:bodyPr/>
                    <a:lstStyle/>
                    <a:p>
                      <a:pPr>
                        <a:lnSpc>
                          <a:spcPct val="107000"/>
                        </a:lnSpc>
                        <a:spcAft>
                          <a:spcPts val="0"/>
                        </a:spcAft>
                      </a:pPr>
                      <a:r>
                        <a:rPr lang="hr-HR" sz="1600" b="0" dirty="0">
                          <a:solidFill>
                            <a:schemeClr val="tx1"/>
                          </a:solidFill>
                          <a:effectLst>
                            <a:outerShdw blurRad="38100" dist="38100" dir="2700000" algn="tl">
                              <a:srgbClr val="000000">
                                <a:alpha val="43137"/>
                              </a:srgbClr>
                            </a:outerShdw>
                          </a:effectLst>
                        </a:rPr>
                        <a:t>Voditelj odjela za učenike s posebnim programima za učenike</a:t>
                      </a:r>
                      <a:r>
                        <a:rPr lang="en-GB" sz="1600" b="0" dirty="0">
                          <a:solidFill>
                            <a:schemeClr val="tx1"/>
                          </a:solidFill>
                          <a:effectLst>
                            <a:outerShdw blurRad="38100" dist="38100" dir="2700000" algn="tl">
                              <a:srgbClr val="000000">
                                <a:alpha val="43137"/>
                              </a:srgbClr>
                            </a:outerShdw>
                          </a:effectLst>
                        </a:rPr>
                        <a:t> s TUR </a:t>
                      </a:r>
                      <a:endParaRPr lang="en-GB" sz="1600" b="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5168" marR="45168" marT="0" marB="0">
                    <a:lnT w="12700" cap="flat" cmpd="sng" algn="ctr">
                      <a:solidFill>
                        <a:srgbClr val="7030A0"/>
                      </a:solidFill>
                      <a:prstDash val="solid"/>
                      <a:round/>
                      <a:headEnd type="none" w="med" len="med"/>
                      <a:tailEnd type="none" w="med" len="med"/>
                    </a:lnT>
                  </a:tcPr>
                </a:tc>
                <a:tc rowSpan="2" gridSpan="4">
                  <a:txBody>
                    <a:bodyPr/>
                    <a:lstStyle/>
                    <a:p>
                      <a:pPr algn="ctr">
                        <a:lnSpc>
                          <a:spcPct val="107000"/>
                        </a:lnSpc>
                        <a:spcAft>
                          <a:spcPts val="0"/>
                        </a:spcAft>
                      </a:pPr>
                      <a:r>
                        <a:rPr lang="hr-HR" sz="1600" dirty="0">
                          <a:solidFill>
                            <a:srgbClr val="7030A0"/>
                          </a:solidFill>
                          <a:effectLst/>
                        </a:rPr>
                        <a:t>Ne mogu biti zaduženi</a:t>
                      </a:r>
                      <a:endParaRPr lang="en-GB" sz="16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168" marR="45168" marT="0" marB="0" anchor="ctr">
                    <a:lnT w="12700" cap="flat" cmpd="sng" algn="ctr">
                      <a:solidFill>
                        <a:srgbClr val="7030A0"/>
                      </a:solidFill>
                      <a:prstDash val="solid"/>
                      <a:round/>
                      <a:headEnd type="none" w="med" len="med"/>
                      <a:tailEnd type="none" w="med" len="med"/>
                    </a:lnT>
                  </a:tcPr>
                </a:tc>
                <a:tc rowSpan="2" hMerge="1">
                  <a:txBody>
                    <a:bodyPr/>
                    <a:lstStyle/>
                    <a:p>
                      <a:endParaRPr lang="en-GB"/>
                    </a:p>
                  </a:txBody>
                  <a:tcPr/>
                </a:tc>
                <a:tc rowSpan="2" hMerge="1">
                  <a:txBody>
                    <a:bodyPr/>
                    <a:lstStyle/>
                    <a:p>
                      <a:endParaRPr lang="en-GB"/>
                    </a:p>
                  </a:txBody>
                  <a:tcPr/>
                </a:tc>
                <a:tc rowSpan="2" hMerge="1">
                  <a:txBody>
                    <a:bodyPr/>
                    <a:lstStyle/>
                    <a:p>
                      <a:pPr algn="just">
                        <a:lnSpc>
                          <a:spcPct val="107000"/>
                        </a:lnSpc>
                        <a:spcAft>
                          <a:spcPts val="0"/>
                        </a:spcAft>
                      </a:pP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5168" marR="45168" marT="0" marB="0"/>
                </a:tc>
                <a:tc>
                  <a:txBody>
                    <a:bodyPr/>
                    <a:lstStyle/>
                    <a:p>
                      <a:pPr algn="just">
                        <a:lnSpc>
                          <a:spcPct val="107000"/>
                        </a:lnSpc>
                        <a:spcAft>
                          <a:spcPts val="0"/>
                        </a:spcAft>
                      </a:pPr>
                      <a:r>
                        <a:rPr lang="hr-HR"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5168" marR="45168" marT="0" marB="0">
                    <a:lnT w="12700" cap="flat" cmpd="sng" algn="ctr">
                      <a:solidFill>
                        <a:srgbClr val="7030A0"/>
                      </a:solidFill>
                      <a:prstDash val="solid"/>
                      <a:round/>
                      <a:headEnd type="none" w="med" len="med"/>
                      <a:tailEnd type="none" w="med" len="med"/>
                    </a:lnT>
                  </a:tcPr>
                </a:tc>
                <a:tc>
                  <a:txBody>
                    <a:bodyPr/>
                    <a:lstStyle/>
                    <a:p>
                      <a:endParaRPr lang="en-GB"/>
                    </a:p>
                  </a:txBody>
                  <a:tcPr marL="45168" marR="45168" marT="0" marB="0">
                    <a:lnT w="12700" cap="flat" cmpd="sng" algn="ctr">
                      <a:solidFill>
                        <a:srgbClr val="7030A0"/>
                      </a:solidFill>
                      <a:prstDash val="solid"/>
                      <a:round/>
                      <a:headEnd type="none" w="med" len="med"/>
                      <a:tailEnd type="none" w="med" len="med"/>
                    </a:lnT>
                  </a:tcPr>
                </a:tc>
              </a:tr>
              <a:tr h="128147">
                <a:tc vMerge="1">
                  <a:txBody>
                    <a:bodyPr/>
                    <a:lstStyle/>
                    <a:p>
                      <a:endParaRPr lang="en-GB"/>
                    </a:p>
                  </a:txBody>
                  <a:tcPr/>
                </a:tc>
                <a:tc gridSpan="4"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pPr marL="342900" lvl="0" indent="-342900">
                        <a:lnSpc>
                          <a:spcPct val="107000"/>
                        </a:lnSpc>
                        <a:spcAft>
                          <a:spcPts val="0"/>
                        </a:spcAft>
                        <a:buFont typeface="Cambria" panose="02040503050406030204" pitchFamily="18" charset="0"/>
                        <a:buChar char="–"/>
                      </a:pP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5168" marR="45168" marT="0" marB="0" anchor="ctr"/>
                </a:tc>
                <a:tc gridSpan="2">
                  <a:txBody>
                    <a:bodyPr/>
                    <a:lstStyle/>
                    <a:p>
                      <a:pPr marL="0" lvl="0" indent="0" algn="ctr">
                        <a:lnSpc>
                          <a:spcPct val="107000"/>
                        </a:lnSpc>
                        <a:spcAft>
                          <a:spcPts val="0"/>
                        </a:spcAft>
                        <a:buFont typeface="Cambria" panose="02040503050406030204" pitchFamily="18" charset="0"/>
                        <a:buNone/>
                      </a:pPr>
                      <a:r>
                        <a:rPr lang="hr-HR" sz="1600" dirty="0">
                          <a:solidFill>
                            <a:srgbClr val="C00000"/>
                          </a:solidFill>
                          <a:effectLst/>
                        </a:rPr>
                        <a:t>u NO-OR (1 sat)</a:t>
                      </a:r>
                      <a:endParaRPr lang="en-GB" sz="16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5168" marR="45168" marT="0" marB="0" anchor="ctr"/>
                </a:tc>
                <a:tc hMerge="1">
                  <a:txBody>
                    <a:bodyPr/>
                    <a:lstStyle/>
                    <a:p>
                      <a:endParaRPr lang="en-GB"/>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948873059"/>
              </p:ext>
            </p:extLst>
          </p:nvPr>
        </p:nvGraphicFramePr>
        <p:xfrm>
          <a:off x="101600" y="4529442"/>
          <a:ext cx="12090401" cy="521844"/>
        </p:xfrm>
        <a:graphic>
          <a:graphicData uri="http://schemas.openxmlformats.org/drawingml/2006/table">
            <a:tbl>
              <a:tblPr firstRow="1" firstCol="1" bandRow="1">
                <a:tableStyleId>{5C22544A-7EE6-4342-B048-85BDC9FD1C3A}</a:tableStyleId>
              </a:tblPr>
              <a:tblGrid>
                <a:gridCol w="3556766"/>
                <a:gridCol w="2136666"/>
                <a:gridCol w="195427"/>
                <a:gridCol w="1847061"/>
                <a:gridCol w="263548"/>
                <a:gridCol w="1827319"/>
                <a:gridCol w="2263614"/>
              </a:tblGrid>
              <a:tr h="198444">
                <a:tc rowSpan="2">
                  <a:txBody>
                    <a:bodyPr/>
                    <a:lstStyle/>
                    <a:p>
                      <a:pPr>
                        <a:lnSpc>
                          <a:spcPct val="107000"/>
                        </a:lnSpc>
                        <a:spcAft>
                          <a:spcPts val="0"/>
                        </a:spcAft>
                      </a:pPr>
                      <a:r>
                        <a:rPr lang="hr-HR" sz="1600" b="0" dirty="0">
                          <a:solidFill>
                            <a:schemeClr val="tx1"/>
                          </a:solidFill>
                          <a:effectLst>
                            <a:outerShdw blurRad="38100" dist="38100" dir="2700000" algn="tl">
                              <a:srgbClr val="000000">
                                <a:alpha val="43137"/>
                              </a:srgbClr>
                            </a:outerShdw>
                          </a:effectLst>
                        </a:rPr>
                        <a:t>Voditelj bazena</a:t>
                      </a:r>
                      <a:endParaRPr lang="en-GB" sz="1600" b="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5168" marR="45168" marT="0" marB="0" anchor="ctr">
                    <a:lnL w="12700" cap="flat" cmpd="sng" algn="ctr">
                      <a:solidFill>
                        <a:srgbClr val="7030A0"/>
                      </a:solidFill>
                      <a:prstDash val="solid"/>
                      <a:round/>
                      <a:headEnd type="none" w="med" len="med"/>
                      <a:tailEnd type="none" w="med" len="med"/>
                    </a:lnL>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rowSpan="2">
                  <a:txBody>
                    <a:bodyPr/>
                    <a:lstStyle/>
                    <a:p>
                      <a:pPr algn="ctr">
                        <a:lnSpc>
                          <a:spcPct val="107000"/>
                        </a:lnSpc>
                        <a:spcAft>
                          <a:spcPts val="0"/>
                        </a:spcAft>
                      </a:pPr>
                      <a:r>
                        <a:rPr lang="hr-HR" sz="1600" b="0" dirty="0">
                          <a:solidFill>
                            <a:srgbClr val="7030A0"/>
                          </a:solidFill>
                          <a:effectLst/>
                        </a:rPr>
                        <a:t>Ne može biti zadužen</a:t>
                      </a:r>
                      <a:endParaRPr lang="en-GB" sz="1600" b="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168" marR="45168" marT="0" marB="0" anchor="ct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gridSpan="3">
                  <a:txBody>
                    <a:bodyPr/>
                    <a:lstStyle/>
                    <a:p>
                      <a:pPr algn="ctr">
                        <a:lnSpc>
                          <a:spcPct val="107000"/>
                        </a:lnSpc>
                        <a:spcAft>
                          <a:spcPts val="0"/>
                        </a:spcAft>
                      </a:pPr>
                      <a:r>
                        <a:rPr lang="hr-HR" sz="1600" dirty="0">
                          <a:solidFill>
                            <a:srgbClr val="C00000"/>
                          </a:solidFill>
                          <a:effectLst/>
                        </a:rPr>
                        <a:t>Samo učitelj TZK</a:t>
                      </a:r>
                      <a:endParaRPr lang="en-GB"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168" marR="45168" marT="0" marB="0" anchor="ctr">
                    <a:lnT w="12700" cap="flat" cmpd="sng" algn="ctr">
                      <a:solidFill>
                        <a:srgbClr val="7030A0"/>
                      </a:solidFill>
                      <a:prstDash val="solid"/>
                      <a:round/>
                      <a:headEnd type="none" w="med" len="med"/>
                      <a:tailEnd type="none" w="med" len="med"/>
                    </a:lnT>
                  </a:tcPr>
                </a:tc>
                <a:tc hMerge="1">
                  <a:txBody>
                    <a:bodyPr/>
                    <a:lstStyle/>
                    <a:p>
                      <a:endParaRPr lang="en-GB"/>
                    </a:p>
                  </a:txBody>
                  <a:tcPr/>
                </a:tc>
                <a:tc hMerge="1">
                  <a:txBody>
                    <a:bodyPr/>
                    <a:lstStyle/>
                    <a:p>
                      <a:pPr algn="ctr">
                        <a:lnSpc>
                          <a:spcPct val="107000"/>
                        </a:lnSpc>
                        <a:spcAft>
                          <a:spcPts val="0"/>
                        </a:spcAft>
                      </a:pP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5168" marR="45168" marT="0" marB="0" anchor="ctr"/>
                </a:tc>
                <a:tc rowSpan="2" gridSpan="2">
                  <a:txBody>
                    <a:bodyPr/>
                    <a:lstStyle/>
                    <a:p>
                      <a:pPr algn="ctr">
                        <a:lnSpc>
                          <a:spcPct val="107000"/>
                        </a:lnSpc>
                        <a:spcAft>
                          <a:spcPts val="0"/>
                        </a:spcAft>
                      </a:pPr>
                      <a:r>
                        <a:rPr lang="hr-HR" sz="1600" dirty="0">
                          <a:solidFill>
                            <a:srgbClr val="7030A0"/>
                          </a:solidFill>
                          <a:effectLst/>
                        </a:rPr>
                        <a:t>Ne mogu biti zaduženi</a:t>
                      </a:r>
                      <a:endParaRPr lang="en-GB" sz="16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168" marR="45168" marT="0" marB="0" anchor="ctr">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rowSpan="2" hMerge="1">
                  <a:txBody>
                    <a:bodyPr/>
                    <a:lstStyle/>
                    <a:p>
                      <a:endParaRPr lang="en-GB"/>
                    </a:p>
                  </a:txBody>
                  <a:tcPr/>
                </a:tc>
              </a:tr>
              <a:tr h="128147">
                <a:tc vMerge="1">
                  <a:txBody>
                    <a:bodyPr/>
                    <a:lstStyle/>
                    <a:p>
                      <a:endParaRPr lang="en-GB"/>
                    </a:p>
                  </a:txBody>
                  <a:tcPr/>
                </a:tc>
                <a:tc vMerge="1">
                  <a:txBody>
                    <a:bodyPr/>
                    <a:lstStyle/>
                    <a:p>
                      <a:endParaRPr lang="en-GB"/>
                    </a:p>
                  </a:txBody>
                  <a:tcPr/>
                </a:tc>
                <a:tc gridSpan="3">
                  <a:txBody>
                    <a:bodyPr/>
                    <a:lstStyle/>
                    <a:p>
                      <a:pPr algn="ctr">
                        <a:lnSpc>
                          <a:spcPct val="107000"/>
                        </a:lnSpc>
                        <a:spcAft>
                          <a:spcPts val="0"/>
                        </a:spcAft>
                      </a:pPr>
                      <a:r>
                        <a:rPr lang="hr-HR" sz="1600" dirty="0">
                          <a:solidFill>
                            <a:srgbClr val="C00000"/>
                          </a:solidFill>
                          <a:effectLst/>
                        </a:rPr>
                        <a:t>u NO-OR</a:t>
                      </a:r>
                      <a:endParaRPr lang="en-GB"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168" marR="45168" marT="0" marB="0" anchor="ctr">
                    <a:lnB w="12700" cap="flat" cmpd="sng" algn="ctr">
                      <a:solidFill>
                        <a:srgbClr val="7030A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gridSpan="2" vMerge="1">
                  <a:txBody>
                    <a:bodyPr/>
                    <a:lstStyle/>
                    <a:p>
                      <a:endParaRPr lang="en-GB"/>
                    </a:p>
                  </a:txBody>
                  <a:tcPr/>
                </a:tc>
                <a:tc hMerge="1" vMerge="1">
                  <a:txBody>
                    <a:bodyPr/>
                    <a:lstStyle/>
                    <a:p>
                      <a:endParaRPr lang="en-GB"/>
                    </a:p>
                  </a:txBody>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620311643"/>
              </p:ext>
            </p:extLst>
          </p:nvPr>
        </p:nvGraphicFramePr>
        <p:xfrm>
          <a:off x="101600" y="5148561"/>
          <a:ext cx="12090401" cy="343652"/>
        </p:xfrm>
        <a:graphic>
          <a:graphicData uri="http://schemas.openxmlformats.org/drawingml/2006/table">
            <a:tbl>
              <a:tblPr firstRow="1" firstCol="1" bandRow="1">
                <a:tableStyleId>{5C22544A-7EE6-4342-B048-85BDC9FD1C3A}</a:tableStyleId>
              </a:tblPr>
              <a:tblGrid>
                <a:gridCol w="3556766"/>
                <a:gridCol w="2136666"/>
                <a:gridCol w="195427"/>
                <a:gridCol w="1847061"/>
                <a:gridCol w="263548"/>
                <a:gridCol w="1827319"/>
                <a:gridCol w="2263614"/>
              </a:tblGrid>
              <a:tr h="343652">
                <a:tc>
                  <a:txBody>
                    <a:bodyPr/>
                    <a:lstStyle/>
                    <a:p>
                      <a:pPr algn="just">
                        <a:lnSpc>
                          <a:spcPct val="107000"/>
                        </a:lnSpc>
                        <a:spcAft>
                          <a:spcPts val="0"/>
                        </a:spcAft>
                      </a:pPr>
                      <a:r>
                        <a:rPr lang="hr-HR" sz="1600" b="0" dirty="0">
                          <a:solidFill>
                            <a:schemeClr val="tx1"/>
                          </a:solidFill>
                          <a:effectLst/>
                        </a:rPr>
                        <a:t>Voditelj </a:t>
                      </a:r>
                      <a:r>
                        <a:rPr lang="hr-HR" sz="1600" b="0" dirty="0" err="1" smtClean="0">
                          <a:solidFill>
                            <a:schemeClr val="tx1"/>
                          </a:solidFill>
                          <a:effectLst/>
                        </a:rPr>
                        <a:t>međ</a:t>
                      </a:r>
                      <a:r>
                        <a:rPr lang="hr-HR" sz="1600" b="0" dirty="0" smtClean="0">
                          <a:solidFill>
                            <a:schemeClr val="tx1"/>
                          </a:solidFill>
                          <a:effectLst/>
                        </a:rPr>
                        <a:t>. </a:t>
                      </a:r>
                      <a:r>
                        <a:rPr lang="hr-HR" sz="1600" b="0" dirty="0">
                          <a:solidFill>
                            <a:schemeClr val="tx1"/>
                          </a:solidFill>
                          <a:effectLst/>
                        </a:rPr>
                        <a:t>ili </a:t>
                      </a:r>
                      <a:r>
                        <a:rPr lang="hr-HR" sz="1600" b="0" dirty="0" err="1" smtClean="0">
                          <a:solidFill>
                            <a:schemeClr val="tx1"/>
                          </a:solidFill>
                          <a:effectLst/>
                        </a:rPr>
                        <a:t>nac</a:t>
                      </a:r>
                      <a:r>
                        <a:rPr lang="hr-HR" sz="1600" b="0" dirty="0" smtClean="0">
                          <a:solidFill>
                            <a:schemeClr val="tx1"/>
                          </a:solidFill>
                          <a:effectLst/>
                        </a:rPr>
                        <a:t>. </a:t>
                      </a:r>
                      <a:r>
                        <a:rPr lang="hr-HR" sz="1600" b="0" dirty="0">
                          <a:solidFill>
                            <a:schemeClr val="tx1"/>
                          </a:solidFill>
                          <a:effectLst/>
                        </a:rPr>
                        <a:t>projekta</a:t>
                      </a:r>
                      <a:endParaRPr lang="en-GB"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168" marR="45168" marT="0" marB="0">
                    <a:lnL w="12700" cap="flat" cmpd="sng" algn="ctr">
                      <a:solidFill>
                        <a:srgbClr val="7030A0"/>
                      </a:solidFill>
                      <a:prstDash val="solid"/>
                      <a:round/>
                      <a:headEnd type="none" w="med" len="med"/>
                      <a:tailEnd type="none" w="med" len="med"/>
                    </a:lnL>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gridSpan="6">
                  <a:txBody>
                    <a:bodyPr/>
                    <a:lstStyle/>
                    <a:p>
                      <a:pPr marL="0" lvl="0" indent="0" algn="ctr">
                        <a:lnSpc>
                          <a:spcPct val="107000"/>
                        </a:lnSpc>
                        <a:spcAft>
                          <a:spcPts val="0"/>
                        </a:spcAft>
                        <a:buFont typeface="Symbol" panose="05050102010706020507" pitchFamily="18" charset="2"/>
                        <a:buNone/>
                      </a:pPr>
                      <a:r>
                        <a:rPr lang="hr-HR" sz="1600" b="0" dirty="0">
                          <a:solidFill>
                            <a:srgbClr val="C00000"/>
                          </a:solidFill>
                          <a:effectLst/>
                        </a:rPr>
                        <a:t>u NO-OR (1 sat)</a:t>
                      </a:r>
                      <a:endParaRPr lang="en-GB" sz="1600" b="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168" marR="45168" marT="0" marB="0" anchor="ctr">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4158919595"/>
              </p:ext>
            </p:extLst>
          </p:nvPr>
        </p:nvGraphicFramePr>
        <p:xfrm>
          <a:off x="101600" y="5612730"/>
          <a:ext cx="12090401" cy="1088516"/>
        </p:xfrm>
        <a:graphic>
          <a:graphicData uri="http://schemas.openxmlformats.org/drawingml/2006/table">
            <a:tbl>
              <a:tblPr firstRow="1" firstCol="1" bandRow="1">
                <a:tableStyleId>{5C22544A-7EE6-4342-B048-85BDC9FD1C3A}</a:tableStyleId>
              </a:tblPr>
              <a:tblGrid>
                <a:gridCol w="3556766"/>
                <a:gridCol w="2136666"/>
                <a:gridCol w="195427"/>
                <a:gridCol w="1847061"/>
                <a:gridCol w="263548"/>
                <a:gridCol w="1827319"/>
                <a:gridCol w="2263614"/>
              </a:tblGrid>
              <a:tr h="154156">
                <a:tc rowSpan="2">
                  <a:txBody>
                    <a:bodyPr/>
                    <a:lstStyle/>
                    <a:p>
                      <a:pPr algn="just">
                        <a:lnSpc>
                          <a:spcPct val="107000"/>
                        </a:lnSpc>
                        <a:spcAft>
                          <a:spcPts val="0"/>
                        </a:spcAft>
                      </a:pPr>
                      <a:r>
                        <a:rPr lang="hr-HR" sz="1600" b="0" dirty="0">
                          <a:solidFill>
                            <a:schemeClr val="tx1"/>
                          </a:solidFill>
                          <a:effectLst/>
                        </a:rPr>
                        <a:t>Administrator elektroničkih upisnika (e-Matica, e-Dnevnik i sl.)</a:t>
                      </a:r>
                      <a:endParaRPr lang="en-GB"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168" marR="45168" marT="0" marB="0">
                    <a:lnL w="12700" cap="flat" cmpd="sng" algn="ctr">
                      <a:solidFill>
                        <a:srgbClr val="7030A0"/>
                      </a:solidFill>
                      <a:prstDash val="solid"/>
                      <a:round/>
                      <a:headEnd type="none" w="med" len="med"/>
                      <a:tailEnd type="none" w="med" len="med"/>
                    </a:lnL>
                    <a:lnT w="12700" cap="flat" cmpd="sng" algn="ctr">
                      <a:solidFill>
                        <a:srgbClr val="7030A0"/>
                      </a:solidFill>
                      <a:prstDash val="solid"/>
                      <a:round/>
                      <a:headEnd type="none" w="med" len="med"/>
                      <a:tailEnd type="none" w="med" len="med"/>
                    </a:lnT>
                  </a:tcPr>
                </a:tc>
                <a:tc gridSpan="6">
                  <a:txBody>
                    <a:bodyPr/>
                    <a:lstStyle/>
                    <a:p>
                      <a:pPr>
                        <a:lnSpc>
                          <a:spcPct val="107000"/>
                        </a:lnSpc>
                        <a:spcAft>
                          <a:spcPts val="0"/>
                        </a:spcAft>
                      </a:pPr>
                      <a:r>
                        <a:rPr lang="hr-HR" sz="1600" dirty="0">
                          <a:solidFill>
                            <a:schemeClr val="tx1"/>
                          </a:solidFill>
                          <a:effectLst/>
                        </a:rPr>
                        <a:t>ovisno o broju učenika</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168" marR="45168" marT="0" marB="0" anchor="ctr">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305750">
                <a:tc vMerge="1">
                  <a:txBody>
                    <a:bodyPr/>
                    <a:lstStyle/>
                    <a:p>
                      <a:endParaRPr lang="en-GB"/>
                    </a:p>
                  </a:txBody>
                  <a:tcPr/>
                </a:tc>
                <a:tc gridSpan="6">
                  <a:txBody>
                    <a:bodyPr/>
                    <a:lstStyle/>
                    <a:p>
                      <a:pPr marL="0" lvl="0" indent="0" algn="ctr">
                        <a:lnSpc>
                          <a:spcPct val="107000"/>
                        </a:lnSpc>
                        <a:spcAft>
                          <a:spcPts val="0"/>
                        </a:spcAft>
                        <a:buFont typeface="Symbol" panose="05050102010706020507" pitchFamily="18" charset="2"/>
                        <a:buNone/>
                      </a:pPr>
                      <a:r>
                        <a:rPr lang="hr-HR" sz="1600" dirty="0">
                          <a:solidFill>
                            <a:srgbClr val="C00000"/>
                          </a:solidFill>
                          <a:effectLst/>
                        </a:rPr>
                        <a:t>u NO-OR (od 1 do 4 sata)</a:t>
                      </a:r>
                      <a:endParaRPr lang="en-GB"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168" marR="45168" marT="0" marB="0" anchor="ctr">
                    <a:lnR w="12700" cap="flat" cmpd="sng" algn="ctr">
                      <a:solidFill>
                        <a:srgbClr val="7030A0"/>
                      </a:solidFill>
                      <a:prstDash val="solid"/>
                      <a:round/>
                      <a:headEnd type="none" w="med" len="med"/>
                      <a:tailEnd type="none" w="med" len="med"/>
                    </a:lnR>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128147">
                <a:tc rowSpan="2">
                  <a:txBody>
                    <a:bodyPr/>
                    <a:lstStyle/>
                    <a:p>
                      <a:pPr>
                        <a:lnSpc>
                          <a:spcPct val="107000"/>
                        </a:lnSpc>
                        <a:spcAft>
                          <a:spcPts val="0"/>
                        </a:spcAft>
                      </a:pPr>
                      <a:r>
                        <a:rPr lang="hr-HR" sz="1600" b="0" dirty="0">
                          <a:solidFill>
                            <a:schemeClr val="tx1"/>
                          </a:solidFill>
                          <a:effectLst/>
                        </a:rPr>
                        <a:t>Podrška uporabi IKT</a:t>
                      </a:r>
                      <a:endParaRPr lang="en-GB"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168" marR="45168" marT="0" marB="0" anchor="ctr">
                    <a:lnL w="12700" cap="flat" cmpd="sng" algn="ctr">
                      <a:solidFill>
                        <a:srgbClr val="7030A0"/>
                      </a:solidFill>
                      <a:prstDash val="solid"/>
                      <a:round/>
                      <a:headEnd type="none" w="med" len="med"/>
                      <a:tailEnd type="none" w="med" len="med"/>
                    </a:lnL>
                    <a:lnB w="12700" cap="flat" cmpd="sng" algn="ctr">
                      <a:solidFill>
                        <a:srgbClr val="7030A0"/>
                      </a:solidFill>
                      <a:prstDash val="solid"/>
                      <a:round/>
                      <a:headEnd type="none" w="med" len="med"/>
                      <a:tailEnd type="none" w="med" len="med"/>
                    </a:lnB>
                  </a:tcPr>
                </a:tc>
                <a:tc gridSpan="6">
                  <a:txBody>
                    <a:bodyPr/>
                    <a:lstStyle/>
                    <a:p>
                      <a:pPr>
                        <a:lnSpc>
                          <a:spcPct val="107000"/>
                        </a:lnSpc>
                        <a:spcAft>
                          <a:spcPts val="0"/>
                        </a:spcAft>
                      </a:pPr>
                      <a:r>
                        <a:rPr lang="hr-HR" sz="1600" b="1" dirty="0">
                          <a:effectLst/>
                        </a:rPr>
                        <a:t>ovisno o broju učenika </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168" marR="45168" marT="0" marB="0" anchor="ctr">
                    <a:lnR w="12700" cap="flat" cmpd="sng" algn="ctr">
                      <a:solidFill>
                        <a:srgbClr val="7030A0"/>
                      </a:solidFill>
                      <a:prstDash val="solid"/>
                      <a:round/>
                      <a:headEnd type="none" w="med" len="med"/>
                      <a:tailEnd type="none" w="med" len="med"/>
                    </a:lnR>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128147">
                <a:tc vMerge="1">
                  <a:txBody>
                    <a:bodyPr/>
                    <a:lstStyle/>
                    <a:p>
                      <a:endParaRPr lang="en-GB"/>
                    </a:p>
                  </a:txBody>
                  <a:tcPr/>
                </a:tc>
                <a:tc gridSpan="6">
                  <a:txBody>
                    <a:bodyPr/>
                    <a:lstStyle/>
                    <a:p>
                      <a:pPr marL="0" lvl="0" indent="0" algn="ctr">
                        <a:lnSpc>
                          <a:spcPct val="107000"/>
                        </a:lnSpc>
                        <a:spcAft>
                          <a:spcPts val="0"/>
                        </a:spcAft>
                        <a:buFont typeface="Symbol" panose="05050102010706020507" pitchFamily="18" charset="2"/>
                        <a:buNone/>
                      </a:pPr>
                      <a:r>
                        <a:rPr lang="hr-HR" sz="1600" dirty="0">
                          <a:solidFill>
                            <a:srgbClr val="C00000"/>
                          </a:solidFill>
                          <a:effectLst/>
                        </a:rPr>
                        <a:t>u NO-OR (od 1 do 4 sata)</a:t>
                      </a:r>
                      <a:endParaRPr lang="en-GB"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168" marR="45168" marT="0" marB="0" anchor="ctr">
                    <a:lnR w="12700" cap="flat" cmpd="sng" algn="ctr">
                      <a:solidFill>
                        <a:srgbClr val="7030A0"/>
                      </a:solidFill>
                      <a:prstDash val="solid"/>
                      <a:round/>
                      <a:headEnd type="none" w="med" len="med"/>
                      <a:tailEnd type="none" w="med" len="med"/>
                    </a:lnR>
                    <a:lnB w="12700" cap="flat" cmpd="sng" algn="ctr">
                      <a:solidFill>
                        <a:srgbClr val="7030A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bl>
          </a:graphicData>
        </a:graphic>
      </p:graphicFrame>
    </p:spTree>
    <p:extLst>
      <p:ext uri="{BB962C8B-B14F-4D97-AF65-F5344CB8AC3E}">
        <p14:creationId xmlns:p14="http://schemas.microsoft.com/office/powerpoint/2010/main" val="3208977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76936" y="2113632"/>
            <a:ext cx="11258550" cy="353943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fontAlgn="ctr"/>
            <a:r>
              <a:rPr lang="hr-HR" sz="2800" dirty="0"/>
              <a:t>UKUPNO ZADUŽENJE</a:t>
            </a:r>
            <a:endParaRPr lang="en-GB" sz="2800" dirty="0"/>
          </a:p>
          <a:p>
            <a:pPr algn="just" fontAlgn="base"/>
            <a:r>
              <a:rPr lang="hr-HR" sz="2800" dirty="0"/>
              <a:t>redovitom nastavom </a:t>
            </a:r>
            <a:r>
              <a:rPr lang="hr-HR" sz="2800" b="1" dirty="0">
                <a:solidFill>
                  <a:srgbClr val="FFFF00"/>
                </a:solidFill>
                <a:effectLst>
                  <a:outerShdw blurRad="38100" dist="38100" dir="2700000" algn="tl">
                    <a:srgbClr val="000000">
                      <a:alpha val="43137"/>
                    </a:srgbClr>
                  </a:outerShdw>
                </a:effectLst>
              </a:rPr>
              <a:t>može se uvećati za najviše tri sata </a:t>
            </a:r>
            <a:r>
              <a:rPr lang="hr-HR" sz="2800" dirty="0"/>
              <a:t>ako je zaposlen u nepunom radnom vremenu </a:t>
            </a:r>
            <a:r>
              <a:rPr lang="hr-HR" sz="2800" b="1" dirty="0">
                <a:solidFill>
                  <a:srgbClr val="FFFF00"/>
                </a:solidFill>
                <a:effectLst>
                  <a:outerShdw blurRad="38100" dist="38100" dir="2700000" algn="tl">
                    <a:srgbClr val="000000">
                      <a:alpha val="43137"/>
                    </a:srgbClr>
                  </a:outerShdw>
                </a:effectLst>
              </a:rPr>
              <a:t>ili smanjiti za najviše tri sata </a:t>
            </a:r>
            <a:r>
              <a:rPr lang="hr-HR" sz="2800" dirty="0"/>
              <a:t>ako je zaposlen u punom radnom vremenu ili navedenim poslovima može biti zadužen u cijelosti ili dijelu sati </a:t>
            </a:r>
            <a:r>
              <a:rPr lang="hr-HR" sz="2800" dirty="0">
                <a:solidFill>
                  <a:srgbClr val="C00000"/>
                </a:solidFill>
              </a:rPr>
              <a:t>umjesto dodatne i/ili dopunske nastave </a:t>
            </a:r>
            <a:r>
              <a:rPr lang="hr-HR" sz="2800" dirty="0"/>
              <a:t>i/ili </a:t>
            </a:r>
            <a:r>
              <a:rPr lang="hr-HR" sz="2800" dirty="0">
                <a:solidFill>
                  <a:srgbClr val="C00000"/>
                </a:solidFill>
              </a:rPr>
              <a:t>izvannastavnih aktivnosti</a:t>
            </a:r>
            <a:r>
              <a:rPr lang="hr-HR" sz="2800" dirty="0"/>
              <a:t>, odnosno do propisanog broja sati u ostalim poslovima koje može obavljati sukladno članku 14. ovoga Pravilnika.</a:t>
            </a:r>
            <a:endParaRPr lang="en-GB" sz="2800" dirty="0"/>
          </a:p>
          <a:p>
            <a:pPr algn="just"/>
            <a:endParaRPr lang="en-GB" sz="2800" dirty="0"/>
          </a:p>
        </p:txBody>
      </p:sp>
      <p:grpSp>
        <p:nvGrpSpPr>
          <p:cNvPr id="5" name="Group 4"/>
          <p:cNvGrpSpPr/>
          <p:nvPr/>
        </p:nvGrpSpPr>
        <p:grpSpPr>
          <a:xfrm>
            <a:off x="9195517" y="117128"/>
            <a:ext cx="2996485" cy="1505610"/>
            <a:chOff x="10308008" y="117128"/>
            <a:chExt cx="1822681" cy="876926"/>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8008" y="117128"/>
              <a:ext cx="1727478" cy="876926"/>
            </a:xfrm>
            <a:prstGeom prst="rect">
              <a:avLst/>
            </a:prstGeom>
          </p:spPr>
        </p:pic>
        <p:sp>
          <p:nvSpPr>
            <p:cNvPr id="7" name="Rectangle 6"/>
            <p:cNvSpPr/>
            <p:nvPr/>
          </p:nvSpPr>
          <p:spPr>
            <a:xfrm>
              <a:off x="10403211" y="432636"/>
              <a:ext cx="1727478" cy="215113"/>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hr-HR" b="1" dirty="0" smtClean="0">
                  <a:ln/>
                  <a:solidFill>
                    <a:srgbClr val="FF0000"/>
                  </a:solidFill>
                </a:rPr>
                <a:t>U  Č    I   T   E  LJ   I</a:t>
              </a:r>
              <a:endParaRPr lang="en-US" b="1" cap="none" spc="0" dirty="0">
                <a:ln/>
                <a:solidFill>
                  <a:srgbClr val="FF0000"/>
                </a:solidFill>
                <a:effectLst/>
              </a:endParaRPr>
            </a:p>
          </p:txBody>
        </p:sp>
      </p:grpSp>
    </p:spTree>
    <p:extLst>
      <p:ext uri="{BB962C8B-B14F-4D97-AF65-F5344CB8AC3E}">
        <p14:creationId xmlns:p14="http://schemas.microsoft.com/office/powerpoint/2010/main" val="36842390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001" y="196314"/>
            <a:ext cx="10515600" cy="493004"/>
          </a:xfrm>
        </p:spPr>
        <p:txBody>
          <a:bodyPr>
            <a:noAutofit/>
          </a:bodyPr>
          <a:lstStyle/>
          <a:p>
            <a:r>
              <a:rPr lang="hr-HR" sz="2400" dirty="0">
                <a:solidFill>
                  <a:srgbClr val="C00000"/>
                </a:solidFill>
              </a:rPr>
              <a:t>Zaduženja učitelja/</a:t>
            </a:r>
            <a:r>
              <a:rPr lang="hr-HR" sz="2400" dirty="0" err="1">
                <a:solidFill>
                  <a:srgbClr val="C00000"/>
                </a:solidFill>
              </a:rPr>
              <a:t>ice</a:t>
            </a:r>
            <a:r>
              <a:rPr lang="hr-HR" sz="2400" dirty="0">
                <a:solidFill>
                  <a:srgbClr val="C00000"/>
                </a:solidFill>
              </a:rPr>
              <a:t> </a:t>
            </a:r>
            <a:r>
              <a:rPr lang="hr-HR" sz="2400" dirty="0" smtClean="0">
                <a:solidFill>
                  <a:srgbClr val="C00000"/>
                </a:solidFill>
              </a:rPr>
              <a:t>RN koji/a </a:t>
            </a:r>
            <a:r>
              <a:rPr lang="hr-HR" sz="2400" dirty="0">
                <a:solidFill>
                  <a:srgbClr val="C00000"/>
                </a:solidFill>
              </a:rPr>
              <a:t>nema zaduženja posebnim poslovima</a:t>
            </a:r>
            <a:endParaRPr lang="en-GB" sz="2400" dirty="0">
              <a:solidFill>
                <a:srgbClr val="C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962831793"/>
              </p:ext>
            </p:extLst>
          </p:nvPr>
        </p:nvGraphicFramePr>
        <p:xfrm>
          <a:off x="110199" y="590845"/>
          <a:ext cx="11971602" cy="2556318"/>
        </p:xfrm>
        <a:graphic>
          <a:graphicData uri="http://schemas.openxmlformats.org/drawingml/2006/table">
            <a:tbl>
              <a:tblPr firstRow="1" firstCol="1" bandRow="1">
                <a:tableStyleId>{5C22544A-7EE6-4342-B048-85BDC9FD1C3A}</a:tableStyleId>
              </a:tblPr>
              <a:tblGrid>
                <a:gridCol w="1143828"/>
                <a:gridCol w="1039277"/>
                <a:gridCol w="632776"/>
                <a:gridCol w="562708"/>
                <a:gridCol w="926863"/>
                <a:gridCol w="585643"/>
                <a:gridCol w="1023531"/>
                <a:gridCol w="578430"/>
                <a:gridCol w="578430"/>
                <a:gridCol w="867144"/>
                <a:gridCol w="867144"/>
                <a:gridCol w="746847"/>
                <a:gridCol w="746847"/>
                <a:gridCol w="391969"/>
                <a:gridCol w="427056"/>
                <a:gridCol w="427056"/>
                <a:gridCol w="426053"/>
              </a:tblGrid>
              <a:tr h="503950">
                <a:tc rowSpan="2">
                  <a:txBody>
                    <a:bodyPr/>
                    <a:lstStyle/>
                    <a:p>
                      <a:pPr algn="ctr">
                        <a:lnSpc>
                          <a:spcPct val="107000"/>
                        </a:lnSpc>
                        <a:spcAft>
                          <a:spcPts val="0"/>
                        </a:spcAft>
                      </a:pPr>
                      <a:r>
                        <a:rPr lang="hr-HR" sz="1600" dirty="0">
                          <a:effectLst/>
                        </a:rPr>
                        <a:t>Zaduženje po programu/kurikulumu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07000"/>
                        </a:lnSpc>
                        <a:spcAft>
                          <a:spcPts val="0"/>
                        </a:spcAft>
                      </a:pPr>
                      <a:r>
                        <a:rPr lang="hr-HR" sz="1600" dirty="0">
                          <a:effectLst/>
                        </a:rPr>
                        <a:t>Opis poslova u Neposrednom radu</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07000"/>
                        </a:lnSpc>
                        <a:spcAft>
                          <a:spcPts val="0"/>
                        </a:spcAft>
                      </a:pPr>
                      <a:r>
                        <a:rPr lang="hr-HR" sz="1100" dirty="0" err="1">
                          <a:effectLst/>
                        </a:rPr>
                        <a:t>Razdedništvo</a:t>
                      </a:r>
                      <a:r>
                        <a:rPr lang="hr-HR" sz="1100" dirty="0">
                          <a:effectLst/>
                        </a:rPr>
                        <a:t> (upisati RO)</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gridSpan="4">
                  <a:txBody>
                    <a:bodyPr/>
                    <a:lstStyle/>
                    <a:p>
                      <a:pPr algn="ctr">
                        <a:lnSpc>
                          <a:spcPct val="107000"/>
                        </a:lnSpc>
                        <a:spcAft>
                          <a:spcPts val="0"/>
                        </a:spcAft>
                      </a:pPr>
                      <a:r>
                        <a:rPr lang="hr-HR" sz="1400" dirty="0">
                          <a:effectLst/>
                        </a:rPr>
                        <a:t>Nastava</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gridSpan="2">
                  <a:txBody>
                    <a:bodyPr/>
                    <a:lstStyle/>
                    <a:p>
                      <a:pPr algn="ctr">
                        <a:lnSpc>
                          <a:spcPct val="107000"/>
                        </a:lnSpc>
                        <a:spcAft>
                          <a:spcPts val="0"/>
                        </a:spcAft>
                      </a:pPr>
                      <a:r>
                        <a:rPr lang="hr-HR" sz="1100" dirty="0">
                          <a:effectLst/>
                        </a:rPr>
                        <a:t>Poslovi iz čl. 7. st. 2. (</a:t>
                      </a:r>
                      <a:r>
                        <a:rPr lang="hr-HR" sz="1100" dirty="0" err="1">
                          <a:effectLst/>
                        </a:rPr>
                        <a:t>Satničar</a:t>
                      </a:r>
                      <a:r>
                        <a:rPr lang="hr-HR" sz="1100" dirty="0">
                          <a:effectLst/>
                        </a:rPr>
                        <a: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gridSpan="2">
                  <a:txBody>
                    <a:bodyPr/>
                    <a:lstStyle/>
                    <a:p>
                      <a:pPr algn="ctr">
                        <a:lnSpc>
                          <a:spcPct val="107000"/>
                        </a:lnSpc>
                        <a:spcAft>
                          <a:spcPts val="0"/>
                        </a:spcAft>
                      </a:pPr>
                      <a:r>
                        <a:rPr lang="hr-HR" sz="1100" dirty="0">
                          <a:effectLst/>
                        </a:rPr>
                        <a:t>Poslovi iz čl. 8.</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gridSpan="2">
                  <a:txBody>
                    <a:bodyPr/>
                    <a:lstStyle/>
                    <a:p>
                      <a:pPr algn="ctr">
                        <a:lnSpc>
                          <a:spcPct val="107000"/>
                        </a:lnSpc>
                        <a:spcAft>
                          <a:spcPts val="0"/>
                        </a:spcAft>
                      </a:pPr>
                      <a:r>
                        <a:rPr lang="hr-HR" sz="1100" dirty="0">
                          <a:effectLst/>
                        </a:rPr>
                        <a:t>Poslovi iz Ugovora ili drugih propisa</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rowSpan="2">
                  <a:txBody>
                    <a:bodyPr/>
                    <a:lstStyle/>
                    <a:p>
                      <a:pPr marL="71755" marR="71755">
                        <a:lnSpc>
                          <a:spcPct val="107000"/>
                        </a:lnSpc>
                        <a:spcAft>
                          <a:spcPts val="0"/>
                        </a:spcAft>
                      </a:pPr>
                      <a:r>
                        <a:rPr lang="en-GB" sz="1600">
                          <a:effectLst/>
                        </a:rPr>
                        <a:t>Umanjenje sati</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tc rowSpan="2">
                  <a:txBody>
                    <a:bodyPr/>
                    <a:lstStyle/>
                    <a:p>
                      <a:pPr marL="71755" marR="71755">
                        <a:lnSpc>
                          <a:spcPct val="107000"/>
                        </a:lnSpc>
                        <a:spcAft>
                          <a:spcPts val="0"/>
                        </a:spcAft>
                      </a:pPr>
                      <a:r>
                        <a:rPr lang="en-GB" sz="1600">
                          <a:effectLst/>
                        </a:rPr>
                        <a:t>Ukupno sati</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tc rowSpan="2">
                  <a:txBody>
                    <a:bodyPr/>
                    <a:lstStyle/>
                    <a:p>
                      <a:pPr marL="71755" marR="71755">
                        <a:lnSpc>
                          <a:spcPct val="107000"/>
                        </a:lnSpc>
                        <a:spcAft>
                          <a:spcPts val="0"/>
                        </a:spcAft>
                      </a:pPr>
                      <a:r>
                        <a:rPr lang="en-GB" sz="1600">
                          <a:effectLst/>
                        </a:rPr>
                        <a:t>UKUPNO NO-OR</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tr>
              <a:tr h="977334">
                <a:tc vMerge="1">
                  <a:txBody>
                    <a:bodyPr/>
                    <a:lstStyle/>
                    <a:p>
                      <a:endParaRPr lang="en-GB"/>
                    </a:p>
                  </a:txBody>
                  <a:tcPr/>
                </a:tc>
                <a:tc vMerge="1">
                  <a:txBody>
                    <a:bodyPr/>
                    <a:lstStyle/>
                    <a:p>
                      <a:endParaRPr lang="en-GB"/>
                    </a:p>
                  </a:txBody>
                  <a:tcPr/>
                </a:tc>
                <a:tc>
                  <a:txBody>
                    <a:bodyPr/>
                    <a:lstStyle/>
                    <a:p>
                      <a:pPr algn="ctr">
                        <a:lnSpc>
                          <a:spcPct val="107000"/>
                        </a:lnSpc>
                        <a:spcAft>
                          <a:spcPts val="0"/>
                        </a:spcAft>
                      </a:pPr>
                      <a:r>
                        <a:rPr lang="hr-HR" sz="1600" dirty="0" err="1" smtClean="0">
                          <a:effectLst/>
                        </a:rPr>
                        <a:t>Raz</a:t>
                      </a:r>
                      <a:r>
                        <a:rPr lang="hr-HR" sz="1600" dirty="0" smtClean="0">
                          <a:effectLst/>
                        </a:rPr>
                        <a: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hr-HR" sz="1600" dirty="0">
                          <a:effectLst/>
                        </a:rPr>
                        <a:t>Broj sati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algn="ctr">
                        <a:lnSpc>
                          <a:spcPct val="107000"/>
                        </a:lnSpc>
                        <a:spcAft>
                          <a:spcPts val="0"/>
                        </a:spcAft>
                      </a:pPr>
                      <a:r>
                        <a:rPr lang="hr-HR" sz="1600" dirty="0">
                          <a:effectLst/>
                        </a:rPr>
                        <a:t>Razred/i</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hr-HR" sz="1600" dirty="0">
                          <a:effectLst/>
                        </a:rPr>
                        <a:t>Broj sati</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algn="ctr">
                        <a:lnSpc>
                          <a:spcPct val="107000"/>
                        </a:lnSpc>
                        <a:spcAft>
                          <a:spcPts val="0"/>
                        </a:spcAft>
                      </a:pPr>
                      <a:r>
                        <a:rPr lang="hr-HR" sz="1600">
                          <a:effectLst/>
                        </a:rPr>
                        <a:t>Poslovi</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hr-HR" sz="1600" dirty="0">
                          <a:effectLst/>
                        </a:rPr>
                        <a:t>Broj sati</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hr-HR" sz="1050" dirty="0" err="1">
                          <a:effectLst/>
                        </a:rPr>
                        <a:t>Satničar</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hr-HR" sz="1600" dirty="0">
                          <a:effectLst/>
                        </a:rPr>
                        <a:t>Broj sati</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algn="ctr">
                        <a:lnSpc>
                          <a:spcPct val="107000"/>
                        </a:lnSpc>
                        <a:spcAft>
                          <a:spcPts val="0"/>
                        </a:spcAft>
                      </a:pPr>
                      <a:r>
                        <a:rPr lang="hr-HR" sz="1600">
                          <a:effectLst/>
                        </a:rPr>
                        <a:t>Poslovi</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hr-HR" sz="1600" dirty="0">
                          <a:effectLst/>
                        </a:rPr>
                        <a:t>Broj sati</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algn="ctr">
                        <a:lnSpc>
                          <a:spcPct val="107000"/>
                        </a:lnSpc>
                        <a:spcAft>
                          <a:spcPts val="0"/>
                        </a:spcAft>
                      </a:pPr>
                      <a:r>
                        <a:rPr lang="hr-HR" sz="1600">
                          <a:effectLst/>
                        </a:rPr>
                        <a:t>Poslovi</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hr-HR" sz="1600" dirty="0" smtClean="0">
                          <a:effectLst/>
                          <a:latin typeface="Calibri" panose="020F0502020204030204" pitchFamily="34" charset="0"/>
                          <a:ea typeface="Calibri" panose="020F0502020204030204" pitchFamily="34" charset="0"/>
                          <a:cs typeface="Times New Roman" panose="02020603050405020304" pitchFamily="18" charset="0"/>
                        </a:rPr>
                        <a:t>Sati</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tc vMerge="1">
                  <a:txBody>
                    <a:bodyPr/>
                    <a:lstStyle/>
                    <a:p>
                      <a:endParaRPr lang="en-GB"/>
                    </a:p>
                  </a:txBody>
                  <a:tcPr/>
                </a:tc>
                <a:tc vMerge="1">
                  <a:txBody>
                    <a:bodyPr/>
                    <a:lstStyle/>
                    <a:p>
                      <a:endParaRPr lang="en-GB"/>
                    </a:p>
                  </a:txBody>
                  <a:tcPr/>
                </a:tc>
                <a:tc vMerge="1">
                  <a:txBody>
                    <a:bodyPr/>
                    <a:lstStyle/>
                    <a:p>
                      <a:endParaRPr lang="en-GB"/>
                    </a:p>
                  </a:txBody>
                  <a:tcPr/>
                </a:tc>
              </a:tr>
              <a:tr h="322778">
                <a:tc rowSpan="2">
                  <a:txBody>
                    <a:bodyPr/>
                    <a:lstStyle/>
                    <a:p>
                      <a:pPr algn="ctr">
                        <a:lnSpc>
                          <a:spcPct val="107000"/>
                        </a:lnSpc>
                        <a:spcAft>
                          <a:spcPts val="0"/>
                        </a:spcAft>
                      </a:pPr>
                      <a:r>
                        <a:rPr lang="hr-HR" sz="1600">
                          <a:effectLst/>
                        </a:rPr>
                        <a:t>Razredna nastava</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hr-HR" sz="1400" dirty="0">
                          <a:effectLst/>
                        </a:rPr>
                        <a:t>A) </a:t>
                      </a:r>
                      <a:r>
                        <a:rPr lang="hr-HR" sz="1400" dirty="0" smtClean="0">
                          <a:effectLst/>
                        </a:rPr>
                        <a:t>NASTAVA</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hr-HR" sz="1600" dirty="0">
                          <a:effectLst/>
                        </a:rPr>
                        <a:t>1a</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hr-HR" sz="1600" dirty="0">
                          <a:effectLst/>
                        </a:rPr>
                        <a:t>2</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hr-HR" sz="1600" dirty="0">
                          <a:effectLst/>
                        </a:rPr>
                        <a:t> Nastava</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hr-HR" sz="1600">
                          <a:effectLst/>
                        </a:rPr>
                        <a:t>16</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pPr>
                      <a:endParaRPr lang="en-GB" sz="1600">
                        <a:effectLst/>
                        <a:latin typeface="Calibri" panose="020F0502020204030204" pitchFamily="34" charset="0"/>
                      </a:endParaRPr>
                    </a:p>
                  </a:txBody>
                  <a:tcPr marL="68580" marR="68580" marT="0" marB="0" anchor="ctr"/>
                </a:tc>
                <a:tc>
                  <a:txBody>
                    <a:bodyPr/>
                    <a:lstStyle/>
                    <a:p>
                      <a:pPr>
                        <a:lnSpc>
                          <a:spcPct val="107000"/>
                        </a:lnSpc>
                      </a:pPr>
                      <a:endParaRPr lang="en-GB" sz="1600">
                        <a:effectLst/>
                        <a:latin typeface="Calibri" panose="020F0502020204030204" pitchFamily="34" charset="0"/>
                      </a:endParaRPr>
                    </a:p>
                  </a:txBody>
                  <a:tcPr marL="68580" marR="68580" marT="0" marB="0" anchor="ctr"/>
                </a:tc>
                <a:tc>
                  <a:txBody>
                    <a:bodyPr/>
                    <a:lstStyle/>
                    <a:p>
                      <a:pPr>
                        <a:lnSpc>
                          <a:spcPct val="107000"/>
                        </a:lnSpc>
                      </a:pPr>
                      <a:endParaRPr lang="en-GB" sz="1600">
                        <a:effectLst/>
                        <a:latin typeface="Calibri" panose="020F0502020204030204" pitchFamily="34" charset="0"/>
                      </a:endParaRPr>
                    </a:p>
                  </a:txBody>
                  <a:tcPr marL="68580" marR="68580" marT="0" marB="0" anchor="ctr"/>
                </a:tc>
                <a:tc>
                  <a:txBody>
                    <a:bodyPr/>
                    <a:lstStyle/>
                    <a:p>
                      <a:pPr algn="r">
                        <a:lnSpc>
                          <a:spcPct val="107000"/>
                        </a:lnSpc>
                        <a:spcAft>
                          <a:spcPts val="0"/>
                        </a:spcAft>
                      </a:pPr>
                      <a:r>
                        <a:rPr lang="hr-HR" sz="1600">
                          <a:effectLst/>
                        </a:rPr>
                        <a:t>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pPr>
                      <a:endParaRPr lang="en-GB" sz="1600">
                        <a:effectLst/>
                        <a:latin typeface="Calibri" panose="020F0502020204030204" pitchFamily="34" charset="0"/>
                      </a:endParaRPr>
                    </a:p>
                  </a:txBody>
                  <a:tcPr marL="68580" marR="68580" marT="0" marB="0" anchor="ctr"/>
                </a:tc>
                <a:tc>
                  <a:txBody>
                    <a:bodyPr/>
                    <a:lstStyle/>
                    <a:p>
                      <a:pPr algn="r">
                        <a:lnSpc>
                          <a:spcPct val="107000"/>
                        </a:lnSpc>
                        <a:spcAft>
                          <a:spcPts val="0"/>
                        </a:spcAft>
                      </a:pPr>
                      <a:r>
                        <a:rPr lang="hr-HR" sz="1600">
                          <a:effectLst/>
                        </a:rPr>
                        <a:t>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pPr>
                      <a:endParaRPr lang="en-GB" sz="1600">
                        <a:effectLst/>
                        <a:latin typeface="Calibri" panose="020F0502020204030204" pitchFamily="34" charset="0"/>
                      </a:endParaRPr>
                    </a:p>
                  </a:txBody>
                  <a:tcPr marL="68580" marR="68580" marT="0" marB="0" anchor="ctr"/>
                </a:tc>
                <a:tc>
                  <a:txBody>
                    <a:bodyPr/>
                    <a:lstStyle/>
                    <a:p>
                      <a:pPr algn="r">
                        <a:lnSpc>
                          <a:spcPct val="107000"/>
                        </a:lnSpc>
                        <a:spcAft>
                          <a:spcPts val="0"/>
                        </a:spcAft>
                      </a:pPr>
                      <a:r>
                        <a:rPr lang="hr-HR" sz="1600">
                          <a:effectLst/>
                        </a:rPr>
                        <a:t>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GB" sz="1600">
                          <a:effectLst/>
                        </a:rPr>
                        <a:t>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GB" sz="1600">
                          <a:effectLst/>
                        </a:rPr>
                        <a:t>18</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07000"/>
                        </a:lnSpc>
                        <a:spcAft>
                          <a:spcPts val="0"/>
                        </a:spcAft>
                      </a:pPr>
                      <a:r>
                        <a:rPr lang="en-GB" sz="1600">
                          <a:effectLst/>
                        </a:rPr>
                        <a:t>21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718043">
                <a:tc vMerge="1">
                  <a:txBody>
                    <a:bodyPr/>
                    <a:lstStyle/>
                    <a:p>
                      <a:endParaRPr lang="en-GB"/>
                    </a:p>
                  </a:txBody>
                  <a:tcPr/>
                </a:tc>
                <a:tc>
                  <a:txBody>
                    <a:bodyPr/>
                    <a:lstStyle/>
                    <a:p>
                      <a:pPr>
                        <a:lnSpc>
                          <a:spcPct val="107000"/>
                        </a:lnSpc>
                        <a:spcAft>
                          <a:spcPts val="0"/>
                        </a:spcAft>
                      </a:pPr>
                      <a:r>
                        <a:rPr lang="hr-HR" sz="1400" dirty="0">
                          <a:effectLst/>
                        </a:rPr>
                        <a:t>B) OSTALI </a:t>
                      </a:r>
                      <a:r>
                        <a:rPr lang="hr-HR" sz="1400" dirty="0" smtClean="0">
                          <a:effectLst/>
                        </a:rPr>
                        <a:t>NO-OR-a</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hr-HR" sz="1600">
                          <a:effectLst/>
                        </a:rPr>
                        <a:t>DOD</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hr-HR" sz="1600">
                          <a:effectLst/>
                        </a:rPr>
                        <a:t>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hr-HR" sz="1600" dirty="0">
                          <a:effectLst/>
                        </a:rPr>
                        <a:t>DOP</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hr-HR" sz="1600" dirty="0">
                          <a:effectLst/>
                        </a:rPr>
                        <a:t>1</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hr-HR" sz="1600" dirty="0">
                          <a:effectLst/>
                        </a:rPr>
                        <a:t> INA</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hr-HR" sz="1600" dirty="0">
                          <a:effectLst/>
                        </a:rPr>
                        <a:t>1</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pPr>
                      <a:endParaRPr lang="en-GB" sz="1600" dirty="0">
                        <a:effectLst/>
                        <a:latin typeface="Calibri" panose="020F0502020204030204" pitchFamily="34" charset="0"/>
                      </a:endParaRPr>
                    </a:p>
                  </a:txBody>
                  <a:tcPr marL="68580" marR="68580" marT="0" marB="0" anchor="ctr"/>
                </a:tc>
                <a:tc>
                  <a:txBody>
                    <a:bodyPr/>
                    <a:lstStyle/>
                    <a:p>
                      <a:pPr algn="r">
                        <a:lnSpc>
                          <a:spcPct val="107000"/>
                        </a:lnSpc>
                        <a:spcAft>
                          <a:spcPts val="0"/>
                        </a:spcAft>
                      </a:pPr>
                      <a:r>
                        <a:rPr lang="hr-HR" sz="1600" dirty="0">
                          <a:effectLst/>
                        </a:rPr>
                        <a:t>0</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pPr>
                      <a:endParaRPr lang="en-GB" sz="1600">
                        <a:effectLst/>
                        <a:latin typeface="Calibri" panose="020F0502020204030204" pitchFamily="34" charset="0"/>
                      </a:endParaRPr>
                    </a:p>
                  </a:txBody>
                  <a:tcPr marL="68580" marR="68580" marT="0" marB="0" anchor="ctr"/>
                </a:tc>
                <a:tc>
                  <a:txBody>
                    <a:bodyPr/>
                    <a:lstStyle/>
                    <a:p>
                      <a:pPr algn="r">
                        <a:lnSpc>
                          <a:spcPct val="107000"/>
                        </a:lnSpc>
                        <a:spcAft>
                          <a:spcPts val="0"/>
                        </a:spcAft>
                      </a:pPr>
                      <a:r>
                        <a:rPr lang="hr-HR" sz="1600">
                          <a:effectLst/>
                        </a:rPr>
                        <a:t>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pPr>
                      <a:endParaRPr lang="en-GB" sz="1600">
                        <a:effectLst/>
                        <a:latin typeface="Calibri" panose="020F0502020204030204" pitchFamily="34" charset="0"/>
                      </a:endParaRPr>
                    </a:p>
                  </a:txBody>
                  <a:tcPr marL="68580" marR="68580" marT="0" marB="0" anchor="ctr"/>
                </a:tc>
                <a:tc>
                  <a:txBody>
                    <a:bodyPr/>
                    <a:lstStyle/>
                    <a:p>
                      <a:pPr algn="ctr">
                        <a:lnSpc>
                          <a:spcPct val="107000"/>
                        </a:lnSpc>
                        <a:spcAft>
                          <a:spcPts val="0"/>
                        </a:spcAft>
                      </a:pPr>
                      <a:r>
                        <a:rPr lang="hr-HR" sz="1600">
                          <a:effectLst/>
                        </a:rPr>
                        <a:t>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GB" sz="1600">
                          <a:effectLst/>
                        </a:rPr>
                        <a:t>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GB" sz="1600" dirty="0">
                          <a:effectLst/>
                        </a:rPr>
                        <a:t>3</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GB"/>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842191539"/>
              </p:ext>
            </p:extLst>
          </p:nvPr>
        </p:nvGraphicFramePr>
        <p:xfrm>
          <a:off x="110199" y="3624333"/>
          <a:ext cx="11971602" cy="3110198"/>
        </p:xfrm>
        <a:graphic>
          <a:graphicData uri="http://schemas.openxmlformats.org/drawingml/2006/table">
            <a:tbl>
              <a:tblPr firstRow="1" firstCol="1" bandRow="1">
                <a:tableStyleId>{5C22544A-7EE6-4342-B048-85BDC9FD1C3A}</a:tableStyleId>
              </a:tblPr>
              <a:tblGrid>
                <a:gridCol w="1143828"/>
                <a:gridCol w="1039277"/>
                <a:gridCol w="531960"/>
                <a:gridCol w="476829"/>
                <a:gridCol w="1113558"/>
                <a:gridCol w="585643"/>
                <a:gridCol w="1023531"/>
                <a:gridCol w="578430"/>
                <a:gridCol w="578430"/>
                <a:gridCol w="867144"/>
                <a:gridCol w="867144"/>
                <a:gridCol w="746847"/>
                <a:gridCol w="746847"/>
                <a:gridCol w="391969"/>
                <a:gridCol w="427056"/>
                <a:gridCol w="427056"/>
                <a:gridCol w="426053"/>
              </a:tblGrid>
              <a:tr h="527228">
                <a:tc rowSpan="2">
                  <a:txBody>
                    <a:bodyPr/>
                    <a:lstStyle/>
                    <a:p>
                      <a:pPr algn="ctr">
                        <a:lnSpc>
                          <a:spcPct val="107000"/>
                        </a:lnSpc>
                        <a:spcAft>
                          <a:spcPts val="0"/>
                        </a:spcAft>
                      </a:pPr>
                      <a:r>
                        <a:rPr lang="hr-HR" sz="1600" dirty="0">
                          <a:effectLst/>
                        </a:rPr>
                        <a:t>Zaduženje po programu/kurikulumu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07000"/>
                        </a:lnSpc>
                        <a:spcAft>
                          <a:spcPts val="0"/>
                        </a:spcAft>
                      </a:pPr>
                      <a:r>
                        <a:rPr lang="hr-HR" sz="1600" dirty="0">
                          <a:effectLst/>
                        </a:rPr>
                        <a:t>Opis poslova u Neposrednom radu</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07000"/>
                        </a:lnSpc>
                        <a:spcAft>
                          <a:spcPts val="0"/>
                        </a:spcAft>
                      </a:pPr>
                      <a:r>
                        <a:rPr lang="hr-HR" sz="1100" dirty="0" err="1">
                          <a:effectLst/>
                        </a:rPr>
                        <a:t>Razdedništvo</a:t>
                      </a:r>
                      <a:r>
                        <a:rPr lang="hr-HR" sz="1100" dirty="0">
                          <a:effectLst/>
                        </a:rPr>
                        <a:t> (upisati RO)</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gridSpan="4">
                  <a:txBody>
                    <a:bodyPr/>
                    <a:lstStyle/>
                    <a:p>
                      <a:pPr algn="ctr">
                        <a:lnSpc>
                          <a:spcPct val="107000"/>
                        </a:lnSpc>
                        <a:spcAft>
                          <a:spcPts val="0"/>
                        </a:spcAft>
                      </a:pPr>
                      <a:r>
                        <a:rPr lang="hr-HR" sz="1400" dirty="0">
                          <a:effectLst/>
                        </a:rPr>
                        <a:t>Nastava</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gridSpan="2">
                  <a:txBody>
                    <a:bodyPr/>
                    <a:lstStyle/>
                    <a:p>
                      <a:pPr algn="ctr">
                        <a:lnSpc>
                          <a:spcPct val="107000"/>
                        </a:lnSpc>
                        <a:spcAft>
                          <a:spcPts val="0"/>
                        </a:spcAft>
                      </a:pPr>
                      <a:r>
                        <a:rPr lang="hr-HR" sz="1100" dirty="0">
                          <a:effectLst/>
                        </a:rPr>
                        <a:t>Poslovi iz čl. 7. st. 2. (</a:t>
                      </a:r>
                      <a:r>
                        <a:rPr lang="hr-HR" sz="1100" dirty="0" err="1">
                          <a:effectLst/>
                        </a:rPr>
                        <a:t>Satničar</a:t>
                      </a:r>
                      <a:r>
                        <a:rPr lang="hr-HR" sz="1100" dirty="0">
                          <a:effectLst/>
                        </a:rPr>
                        <a: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gridSpan="2">
                  <a:txBody>
                    <a:bodyPr/>
                    <a:lstStyle/>
                    <a:p>
                      <a:pPr algn="ctr">
                        <a:lnSpc>
                          <a:spcPct val="107000"/>
                        </a:lnSpc>
                        <a:spcAft>
                          <a:spcPts val="0"/>
                        </a:spcAft>
                      </a:pPr>
                      <a:r>
                        <a:rPr lang="hr-HR" sz="1100" dirty="0">
                          <a:effectLst/>
                        </a:rPr>
                        <a:t>Poslovi iz čl. 8.</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gridSpan="2">
                  <a:txBody>
                    <a:bodyPr/>
                    <a:lstStyle/>
                    <a:p>
                      <a:pPr algn="ctr">
                        <a:lnSpc>
                          <a:spcPct val="107000"/>
                        </a:lnSpc>
                        <a:spcAft>
                          <a:spcPts val="0"/>
                        </a:spcAft>
                      </a:pPr>
                      <a:r>
                        <a:rPr lang="hr-HR" sz="1100" dirty="0">
                          <a:effectLst/>
                        </a:rPr>
                        <a:t>Poslovi iz Ugovora ili drugih propisa</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rowSpan="2">
                  <a:txBody>
                    <a:bodyPr/>
                    <a:lstStyle/>
                    <a:p>
                      <a:pPr marL="71755" marR="71755">
                        <a:lnSpc>
                          <a:spcPct val="107000"/>
                        </a:lnSpc>
                        <a:spcAft>
                          <a:spcPts val="0"/>
                        </a:spcAft>
                      </a:pPr>
                      <a:r>
                        <a:rPr lang="en-GB" sz="1600">
                          <a:effectLst/>
                        </a:rPr>
                        <a:t>Umanjenje sati</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tc rowSpan="2">
                  <a:txBody>
                    <a:bodyPr/>
                    <a:lstStyle/>
                    <a:p>
                      <a:pPr marL="71755" marR="71755">
                        <a:lnSpc>
                          <a:spcPct val="107000"/>
                        </a:lnSpc>
                        <a:spcAft>
                          <a:spcPts val="0"/>
                        </a:spcAft>
                      </a:pPr>
                      <a:r>
                        <a:rPr lang="en-GB" sz="1600">
                          <a:effectLst/>
                        </a:rPr>
                        <a:t>Ukupno sati</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tc rowSpan="2">
                  <a:txBody>
                    <a:bodyPr/>
                    <a:lstStyle/>
                    <a:p>
                      <a:pPr marL="71755" marR="71755">
                        <a:lnSpc>
                          <a:spcPct val="107000"/>
                        </a:lnSpc>
                        <a:spcAft>
                          <a:spcPts val="0"/>
                        </a:spcAft>
                      </a:pPr>
                      <a:r>
                        <a:rPr lang="en-GB" sz="1600">
                          <a:effectLst/>
                        </a:rPr>
                        <a:t>UKUPNO NO-OR</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tr>
              <a:tr h="1022479">
                <a:tc vMerge="1">
                  <a:txBody>
                    <a:bodyPr/>
                    <a:lstStyle/>
                    <a:p>
                      <a:endParaRPr lang="en-GB"/>
                    </a:p>
                  </a:txBody>
                  <a:tcPr/>
                </a:tc>
                <a:tc vMerge="1">
                  <a:txBody>
                    <a:bodyPr/>
                    <a:lstStyle/>
                    <a:p>
                      <a:endParaRPr lang="en-GB"/>
                    </a:p>
                  </a:txBody>
                  <a:tcPr/>
                </a:tc>
                <a:tc>
                  <a:txBody>
                    <a:bodyPr/>
                    <a:lstStyle/>
                    <a:p>
                      <a:pPr algn="ctr">
                        <a:lnSpc>
                          <a:spcPct val="107000"/>
                        </a:lnSpc>
                        <a:spcAft>
                          <a:spcPts val="0"/>
                        </a:spcAft>
                      </a:pPr>
                      <a:r>
                        <a:rPr lang="hr-HR" sz="1600" dirty="0" err="1" smtClean="0">
                          <a:effectLst/>
                        </a:rPr>
                        <a:t>Raz</a:t>
                      </a:r>
                      <a:r>
                        <a:rPr lang="hr-HR" sz="1600" dirty="0" smtClean="0">
                          <a:effectLst/>
                        </a:rPr>
                        <a: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hr-HR" sz="1600" dirty="0">
                          <a:effectLst/>
                        </a:rPr>
                        <a:t>Broj sati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algn="ctr">
                        <a:lnSpc>
                          <a:spcPct val="107000"/>
                        </a:lnSpc>
                        <a:spcAft>
                          <a:spcPts val="0"/>
                        </a:spcAft>
                      </a:pPr>
                      <a:r>
                        <a:rPr lang="hr-HR" sz="1600" dirty="0">
                          <a:effectLst/>
                        </a:rPr>
                        <a:t>Razred/i</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hr-HR" sz="1600" dirty="0" smtClean="0">
                          <a:effectLst/>
                        </a:rPr>
                        <a:t>Broj sati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algn="ctr">
                        <a:lnSpc>
                          <a:spcPct val="107000"/>
                        </a:lnSpc>
                        <a:spcAft>
                          <a:spcPts val="0"/>
                        </a:spcAft>
                      </a:pPr>
                      <a:r>
                        <a:rPr lang="hr-HR" sz="1600">
                          <a:effectLst/>
                        </a:rPr>
                        <a:t>Poslovi</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hr-HR" sz="1600" dirty="0">
                          <a:effectLst/>
                        </a:rPr>
                        <a:t>Broj sati</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algn="ctr">
                        <a:lnSpc>
                          <a:spcPct val="107000"/>
                        </a:lnSpc>
                        <a:spcAft>
                          <a:spcPts val="0"/>
                        </a:spcAft>
                      </a:pPr>
                      <a:r>
                        <a:rPr lang="hr-HR" sz="1050" dirty="0" err="1">
                          <a:effectLst/>
                        </a:rPr>
                        <a:t>Satničar</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hr-HR" sz="1600" dirty="0">
                          <a:effectLst/>
                        </a:rPr>
                        <a:t>Broj sati</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algn="ctr">
                        <a:lnSpc>
                          <a:spcPct val="107000"/>
                        </a:lnSpc>
                        <a:spcAft>
                          <a:spcPts val="0"/>
                        </a:spcAft>
                      </a:pPr>
                      <a:r>
                        <a:rPr lang="hr-HR" sz="1600">
                          <a:effectLst/>
                        </a:rPr>
                        <a:t>Poslovi</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hr-HR" sz="1600" dirty="0">
                          <a:effectLst/>
                        </a:rPr>
                        <a:t>Broj sati</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algn="ctr">
                        <a:lnSpc>
                          <a:spcPct val="107000"/>
                        </a:lnSpc>
                        <a:spcAft>
                          <a:spcPts val="0"/>
                        </a:spcAft>
                      </a:pPr>
                      <a:r>
                        <a:rPr lang="hr-HR" sz="1600">
                          <a:effectLst/>
                        </a:rPr>
                        <a:t>Poslovi</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hr-HR" sz="1600" dirty="0" err="1" smtClean="0">
                          <a:effectLst/>
                        </a:rPr>
                        <a:t>Brsati</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tc vMerge="1">
                  <a:txBody>
                    <a:bodyPr/>
                    <a:lstStyle/>
                    <a:p>
                      <a:endParaRPr lang="en-GB"/>
                    </a:p>
                  </a:txBody>
                  <a:tcPr/>
                </a:tc>
                <a:tc vMerge="1">
                  <a:txBody>
                    <a:bodyPr/>
                    <a:lstStyle/>
                    <a:p>
                      <a:endParaRPr lang="en-GB"/>
                    </a:p>
                  </a:txBody>
                  <a:tcPr/>
                </a:tc>
                <a:tc vMerge="1">
                  <a:txBody>
                    <a:bodyPr/>
                    <a:lstStyle/>
                    <a:p>
                      <a:endParaRPr lang="en-GB"/>
                    </a:p>
                  </a:txBody>
                  <a:tcPr/>
                </a:tc>
              </a:tr>
              <a:tr h="449030">
                <a:tc rowSpan="2">
                  <a:txBody>
                    <a:bodyPr/>
                    <a:lstStyle/>
                    <a:p>
                      <a:pPr algn="ctr">
                        <a:lnSpc>
                          <a:spcPct val="107000"/>
                        </a:lnSpc>
                        <a:spcAft>
                          <a:spcPts val="0"/>
                        </a:spcAft>
                      </a:pPr>
                      <a:r>
                        <a:rPr lang="hr-HR" sz="1600">
                          <a:effectLst/>
                        </a:rPr>
                        <a:t>Razredna nastava</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hr-HR" sz="1400" dirty="0">
                          <a:effectLst/>
                        </a:rPr>
                        <a:t>A) </a:t>
                      </a:r>
                      <a:r>
                        <a:rPr lang="hr-HR" sz="1400" dirty="0" smtClean="0">
                          <a:effectLst/>
                        </a:rPr>
                        <a:t>NASTAVA</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hr-HR" sz="18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2a</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hr-HR" sz="1800" b="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2</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hr-HR" sz="18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hr-HR" sz="16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Nastava</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hr-HR" sz="1800" b="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15</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pPr>
                      <a:endParaRPr lang="en-GB" sz="3200" dirty="0">
                        <a:effectLst/>
                        <a:latin typeface="Calibri" panose="020F0502020204030204" pitchFamily="34" charset="0"/>
                      </a:endParaRPr>
                    </a:p>
                  </a:txBody>
                  <a:tcPr marL="68580" marR="68580" marT="0" marB="0" anchor="ctr"/>
                </a:tc>
                <a:tc>
                  <a:txBody>
                    <a:bodyPr/>
                    <a:lstStyle/>
                    <a:p>
                      <a:pPr algn="ctr">
                        <a:lnSpc>
                          <a:spcPct val="107000"/>
                        </a:lnSpc>
                        <a:spcAft>
                          <a:spcPts val="0"/>
                        </a:spcAft>
                      </a:pPr>
                      <a:r>
                        <a:rPr lang="hr-HR" sz="18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0</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pPr>
                      <a:endParaRPr lang="en-GB" sz="3200">
                        <a:effectLst/>
                        <a:latin typeface="Calibri" panose="020F0502020204030204" pitchFamily="34" charset="0"/>
                      </a:endParaRPr>
                    </a:p>
                  </a:txBody>
                  <a:tcPr marL="68580" marR="68580" marT="0" marB="0" anchor="ctr"/>
                </a:tc>
                <a:tc>
                  <a:txBody>
                    <a:bodyPr/>
                    <a:lstStyle/>
                    <a:p>
                      <a:pPr algn="r">
                        <a:lnSpc>
                          <a:spcPct val="107000"/>
                        </a:lnSpc>
                        <a:spcAft>
                          <a:spcPts val="0"/>
                        </a:spcAft>
                      </a:pPr>
                      <a:r>
                        <a:rPr lang="hr-HR" sz="1800">
                          <a:effectLst/>
                          <a:latin typeface="Arial Narrow" panose="020B0606020202030204" pitchFamily="34" charset="0"/>
                          <a:ea typeface="Times New Roman" panose="02020603050405020304" pitchFamily="18" charset="0"/>
                          <a:cs typeface="Times New Roman" panose="02020603050405020304" pitchFamily="18" charset="0"/>
                        </a:rPr>
                        <a:t>0</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hr-HR" sz="16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Voditelj </a:t>
                      </a:r>
                      <a:r>
                        <a:rPr lang="hr-HR" sz="1600" b="1" dirty="0" err="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međ</a:t>
                      </a:r>
                      <a:r>
                        <a:rPr lang="hr-HR" sz="16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hr-HR" sz="1600" b="1" dirty="0" err="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proj</a:t>
                      </a:r>
                      <a:r>
                        <a:rPr lang="hr-HR" sz="16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GB" sz="32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hr-HR" sz="1800">
                          <a:effectLst/>
                          <a:latin typeface="Arial Narrow" panose="020B0606020202030204" pitchFamily="34" charset="0"/>
                          <a:ea typeface="Times New Roman" panose="02020603050405020304" pitchFamily="18" charset="0"/>
                          <a:cs typeface="Times New Roman" panose="02020603050405020304" pitchFamily="18" charset="0"/>
                        </a:rPr>
                        <a:t>1</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pPr>
                      <a:endParaRPr lang="en-GB" sz="3200">
                        <a:effectLst/>
                        <a:latin typeface="Calibri" panose="020F0502020204030204" pitchFamily="34" charset="0"/>
                      </a:endParaRPr>
                    </a:p>
                  </a:txBody>
                  <a:tcPr marL="68580" marR="68580" marT="0" marB="0" anchor="ctr"/>
                </a:tc>
                <a:tc>
                  <a:txBody>
                    <a:bodyPr/>
                    <a:lstStyle/>
                    <a:p>
                      <a:pPr algn="ctr">
                        <a:lnSpc>
                          <a:spcPct val="107000"/>
                        </a:lnSpc>
                        <a:spcAft>
                          <a:spcPts val="0"/>
                        </a:spcAft>
                      </a:pPr>
                      <a:r>
                        <a:rPr lang="hr-HR" sz="18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0</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0</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GB" sz="1800" b="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18</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07000"/>
                        </a:lnSpc>
                        <a:spcAft>
                          <a:spcPts val="0"/>
                        </a:spcAft>
                      </a:pPr>
                      <a:r>
                        <a:rPr lang="en-GB" sz="1600">
                          <a:effectLst/>
                        </a:rPr>
                        <a:t>21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766791">
                <a:tc vMerge="1">
                  <a:txBody>
                    <a:bodyPr/>
                    <a:lstStyle/>
                    <a:p>
                      <a:endParaRPr lang="en-GB"/>
                    </a:p>
                  </a:txBody>
                  <a:tcPr/>
                </a:tc>
                <a:tc>
                  <a:txBody>
                    <a:bodyPr/>
                    <a:lstStyle/>
                    <a:p>
                      <a:pPr>
                        <a:lnSpc>
                          <a:spcPct val="107000"/>
                        </a:lnSpc>
                        <a:spcAft>
                          <a:spcPts val="0"/>
                        </a:spcAft>
                      </a:pPr>
                      <a:r>
                        <a:rPr lang="hr-HR" sz="1400" dirty="0">
                          <a:effectLst/>
                        </a:rPr>
                        <a:t>B) OSTALI </a:t>
                      </a:r>
                      <a:r>
                        <a:rPr lang="hr-HR" sz="1400" dirty="0" smtClean="0">
                          <a:effectLst/>
                        </a:rPr>
                        <a:t>NO-OR-a</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hr-HR" sz="18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DOD</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hr-HR" sz="1800" b="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hr-HR" sz="18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DOP</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hr-HR" sz="1800" b="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hr-HR" sz="18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INA</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hr-HR" sz="18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0</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pPr>
                      <a:endParaRPr lang="en-GB" sz="3200">
                        <a:effectLst/>
                        <a:latin typeface="Calibri" panose="020F0502020204030204" pitchFamily="34" charset="0"/>
                      </a:endParaRPr>
                    </a:p>
                  </a:txBody>
                  <a:tcPr marL="68580" marR="68580" marT="0" marB="0" anchor="ctr"/>
                </a:tc>
                <a:tc>
                  <a:txBody>
                    <a:bodyPr/>
                    <a:lstStyle/>
                    <a:p>
                      <a:pPr algn="r">
                        <a:lnSpc>
                          <a:spcPct val="107000"/>
                        </a:lnSpc>
                        <a:spcAft>
                          <a:spcPts val="0"/>
                        </a:spcAft>
                      </a:pPr>
                      <a:r>
                        <a:rPr lang="hr-HR" sz="1800">
                          <a:effectLst/>
                          <a:latin typeface="Arial Narrow" panose="020B0606020202030204" pitchFamily="34" charset="0"/>
                          <a:ea typeface="Times New Roman" panose="02020603050405020304" pitchFamily="18" charset="0"/>
                          <a:cs typeface="Times New Roman" panose="02020603050405020304" pitchFamily="18" charset="0"/>
                        </a:rPr>
                        <a:t>0</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hr-HR" sz="1600" b="1" i="1" dirty="0">
                          <a:solidFill>
                            <a:srgbClr val="C00000"/>
                          </a:solidFill>
                          <a:effectLst/>
                          <a:latin typeface="Arial Narrow" panose="020B0606020202030204" pitchFamily="34" charset="0"/>
                          <a:ea typeface="Times New Roman" panose="02020603050405020304" pitchFamily="18" charset="0"/>
                          <a:cs typeface="Times New Roman" panose="02020603050405020304" pitchFamily="18" charset="0"/>
                        </a:rPr>
                        <a:t>Voditelj PŠ</a:t>
                      </a:r>
                      <a:endParaRPr lang="en-GB" sz="32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hr-HR" sz="1800" b="1">
                          <a:effectLst/>
                          <a:latin typeface="Arial Narrow" panose="020B0606020202030204" pitchFamily="34" charset="0"/>
                          <a:ea typeface="Times New Roman" panose="02020603050405020304" pitchFamily="18" charset="0"/>
                          <a:cs typeface="Times New Roman" panose="02020603050405020304" pitchFamily="18" charset="0"/>
                        </a:rPr>
                        <a:t>1</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pPr>
                      <a:endParaRPr lang="en-GB" sz="3200">
                        <a:effectLst/>
                        <a:latin typeface="Calibri" panose="020F0502020204030204" pitchFamily="34" charset="0"/>
                      </a:endParaRPr>
                    </a:p>
                  </a:txBody>
                  <a:tcPr marL="68580" marR="68580" marT="0" marB="0" anchor="ctr"/>
                </a:tc>
                <a:tc>
                  <a:txBody>
                    <a:bodyPr/>
                    <a:lstStyle/>
                    <a:p>
                      <a:pPr algn="ctr">
                        <a:lnSpc>
                          <a:spcPct val="107000"/>
                        </a:lnSpc>
                        <a:spcAft>
                          <a:spcPts val="0"/>
                        </a:spcAft>
                      </a:pPr>
                      <a:r>
                        <a:rPr lang="hr-HR" sz="18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0</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0</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GB" sz="1800" b="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3</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GB"/>
                    </a:p>
                  </a:txBody>
                  <a:tcPr/>
                </a:tc>
              </a:tr>
            </a:tbl>
          </a:graphicData>
        </a:graphic>
      </p:graphicFrame>
      <p:sp>
        <p:nvSpPr>
          <p:cNvPr id="8" name="Title 1"/>
          <p:cNvSpPr txBox="1">
            <a:spLocks/>
          </p:cNvSpPr>
          <p:nvPr/>
        </p:nvSpPr>
        <p:spPr>
          <a:xfrm>
            <a:off x="331761" y="3162643"/>
            <a:ext cx="10515600" cy="4930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r-HR" sz="2400" dirty="0" smtClean="0">
                <a:solidFill>
                  <a:srgbClr val="C00000"/>
                </a:solidFill>
              </a:rPr>
              <a:t>Zaduženja učitelja/</a:t>
            </a:r>
            <a:r>
              <a:rPr lang="hr-HR" sz="2400" dirty="0" err="1" smtClean="0">
                <a:solidFill>
                  <a:srgbClr val="C00000"/>
                </a:solidFill>
              </a:rPr>
              <a:t>ice</a:t>
            </a:r>
            <a:r>
              <a:rPr lang="hr-HR" sz="2400" dirty="0" smtClean="0">
                <a:solidFill>
                  <a:srgbClr val="C00000"/>
                </a:solidFill>
              </a:rPr>
              <a:t> RN koji/a s zaduženjima u posebnim poslovima</a:t>
            </a:r>
            <a:endParaRPr lang="en-GB" sz="2400" dirty="0">
              <a:solidFill>
                <a:srgbClr val="C00000"/>
              </a:solidFill>
            </a:endParaRPr>
          </a:p>
        </p:txBody>
      </p:sp>
    </p:spTree>
    <p:extLst>
      <p:ext uri="{BB962C8B-B14F-4D97-AF65-F5344CB8AC3E}">
        <p14:creationId xmlns:p14="http://schemas.microsoft.com/office/powerpoint/2010/main" val="487433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581777568"/>
              </p:ext>
            </p:extLst>
          </p:nvPr>
        </p:nvGraphicFramePr>
        <p:xfrm>
          <a:off x="592425" y="1558342"/>
          <a:ext cx="11114470" cy="4494727"/>
        </p:xfrm>
        <a:graphic>
          <a:graphicData uri="http://schemas.openxmlformats.org/drawingml/2006/table">
            <a:tbl>
              <a:tblPr firstRow="1" firstCol="1" bandRow="1">
                <a:tableStyleId>{5C22544A-7EE6-4342-B048-85BDC9FD1C3A}</a:tableStyleId>
              </a:tblPr>
              <a:tblGrid>
                <a:gridCol w="726008"/>
                <a:gridCol w="559431"/>
                <a:gridCol w="726008"/>
                <a:gridCol w="514175"/>
                <a:gridCol w="668342"/>
                <a:gridCol w="579544"/>
                <a:gridCol w="593131"/>
                <a:gridCol w="593131"/>
                <a:gridCol w="548839"/>
                <a:gridCol w="548839"/>
                <a:gridCol w="643201"/>
                <a:gridCol w="643201"/>
                <a:gridCol w="534395"/>
                <a:gridCol w="534395"/>
                <a:gridCol w="505510"/>
                <a:gridCol w="505510"/>
                <a:gridCol w="409222"/>
                <a:gridCol w="409222"/>
                <a:gridCol w="436183"/>
                <a:gridCol w="436183"/>
              </a:tblGrid>
              <a:tr h="1019049">
                <a:tc gridSpan="3">
                  <a:txBody>
                    <a:bodyPr/>
                    <a:lstStyle/>
                    <a:p>
                      <a:pPr>
                        <a:lnSpc>
                          <a:spcPct val="107000"/>
                        </a:lnSpc>
                        <a:spcAft>
                          <a:spcPts val="0"/>
                        </a:spcAft>
                      </a:pPr>
                      <a:r>
                        <a:rPr lang="hr-HR" sz="1800" dirty="0">
                          <a:effectLst/>
                        </a:rPr>
                        <a:t>Zaduženje po programu/kurikulumu</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gridSpan="2">
                  <a:txBody>
                    <a:bodyPr/>
                    <a:lstStyle/>
                    <a:p>
                      <a:pPr algn="ctr">
                        <a:lnSpc>
                          <a:spcPct val="107000"/>
                        </a:lnSpc>
                        <a:spcAft>
                          <a:spcPts val="0"/>
                        </a:spcAft>
                      </a:pPr>
                      <a:r>
                        <a:rPr lang="hr-HR" sz="1400" dirty="0" err="1">
                          <a:effectLst/>
                        </a:rPr>
                        <a:t>Razredništvo</a:t>
                      </a:r>
                      <a:r>
                        <a:rPr lang="hr-HR" sz="1400" dirty="0">
                          <a:effectLst/>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gridSpan="4">
                  <a:txBody>
                    <a:bodyPr/>
                    <a:lstStyle/>
                    <a:p>
                      <a:pPr algn="ctr">
                        <a:lnSpc>
                          <a:spcPct val="107000"/>
                        </a:lnSpc>
                        <a:spcAft>
                          <a:spcPts val="0"/>
                        </a:spcAft>
                      </a:pPr>
                      <a:r>
                        <a:rPr lang="hr-HR" sz="1800">
                          <a:effectLst/>
                        </a:rPr>
                        <a:t>Nastava</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gridSpan="2">
                  <a:txBody>
                    <a:bodyPr/>
                    <a:lstStyle/>
                    <a:p>
                      <a:pPr algn="ctr">
                        <a:lnSpc>
                          <a:spcPct val="107000"/>
                        </a:lnSpc>
                        <a:spcAft>
                          <a:spcPts val="0"/>
                        </a:spcAft>
                      </a:pPr>
                      <a:r>
                        <a:rPr lang="hr-HR" sz="1800">
                          <a:effectLst/>
                        </a:rPr>
                        <a:t>Poslovi iz </a:t>
                      </a:r>
                      <a:endParaRPr lang="en-GB" sz="1800">
                        <a:effectLst/>
                      </a:endParaRPr>
                    </a:p>
                    <a:p>
                      <a:pPr algn="ctr">
                        <a:lnSpc>
                          <a:spcPct val="107000"/>
                        </a:lnSpc>
                        <a:spcAft>
                          <a:spcPts val="0"/>
                        </a:spcAft>
                      </a:pPr>
                      <a:r>
                        <a:rPr lang="hr-HR" sz="1800">
                          <a:effectLst/>
                        </a:rPr>
                        <a:t>čl. 13. st. 7</a:t>
                      </a:r>
                      <a:r>
                        <a:rPr lang="en-GB" sz="1800">
                          <a:effectLst/>
                        </a:rPr>
                        <a: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gridSpan="2">
                  <a:txBody>
                    <a:bodyPr/>
                    <a:lstStyle/>
                    <a:p>
                      <a:pPr algn="ctr">
                        <a:lnSpc>
                          <a:spcPct val="107000"/>
                        </a:lnSpc>
                        <a:spcAft>
                          <a:spcPts val="0"/>
                        </a:spcAft>
                      </a:pPr>
                      <a:r>
                        <a:rPr lang="hr-HR" sz="1800">
                          <a:effectLst/>
                        </a:rPr>
                        <a:t>Poslovi iz</a:t>
                      </a:r>
                      <a:endParaRPr lang="en-GB" sz="1800">
                        <a:effectLst/>
                      </a:endParaRPr>
                    </a:p>
                    <a:p>
                      <a:pPr algn="ctr">
                        <a:lnSpc>
                          <a:spcPct val="107000"/>
                        </a:lnSpc>
                        <a:spcAft>
                          <a:spcPts val="0"/>
                        </a:spcAft>
                      </a:pPr>
                      <a:r>
                        <a:rPr lang="hr-HR" sz="1800">
                          <a:effectLst/>
                        </a:rPr>
                        <a:t> čl. 7. st. 2.</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gridSpan="2">
                  <a:txBody>
                    <a:bodyPr/>
                    <a:lstStyle/>
                    <a:p>
                      <a:pPr algn="r">
                        <a:lnSpc>
                          <a:spcPct val="107000"/>
                        </a:lnSpc>
                        <a:spcAft>
                          <a:spcPts val="0"/>
                        </a:spcAft>
                      </a:pPr>
                      <a:r>
                        <a:rPr lang="hr-HR" sz="1800">
                          <a:effectLst/>
                        </a:rPr>
                        <a:t>Poslovi iz čl. 8.</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gridSpan="2">
                  <a:txBody>
                    <a:bodyPr/>
                    <a:lstStyle/>
                    <a:p>
                      <a:pPr algn="ctr">
                        <a:lnSpc>
                          <a:spcPct val="107000"/>
                        </a:lnSpc>
                        <a:spcAft>
                          <a:spcPts val="0"/>
                        </a:spcAft>
                      </a:pPr>
                      <a:r>
                        <a:rPr lang="hr-HR" sz="1800" dirty="0" smtClean="0">
                          <a:effectLst/>
                        </a:rPr>
                        <a:t>Čl. 8. 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rowSpan="2">
                  <a:txBody>
                    <a:bodyPr/>
                    <a:lstStyle/>
                    <a:p>
                      <a:pPr marL="71755" marR="71755">
                        <a:lnSpc>
                          <a:spcPct val="107000"/>
                        </a:lnSpc>
                        <a:spcAft>
                          <a:spcPts val="0"/>
                        </a:spcAft>
                      </a:pPr>
                      <a:r>
                        <a:rPr lang="en-GB" sz="1800">
                          <a:effectLst/>
                        </a:rPr>
                        <a:t>Umanjenje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tc rowSpan="2">
                  <a:txBody>
                    <a:bodyPr/>
                    <a:lstStyle/>
                    <a:p>
                      <a:pPr marL="71755" marR="71755">
                        <a:lnSpc>
                          <a:spcPct val="107000"/>
                        </a:lnSpc>
                        <a:spcAft>
                          <a:spcPts val="0"/>
                        </a:spcAft>
                      </a:pPr>
                      <a:r>
                        <a:rPr lang="en-GB" sz="1800">
                          <a:effectLst/>
                        </a:rPr>
                        <a:t>Ukupno sati</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tc rowSpan="2">
                  <a:txBody>
                    <a:bodyPr/>
                    <a:lstStyle/>
                    <a:p>
                      <a:pPr marL="71755" marR="71755">
                        <a:lnSpc>
                          <a:spcPct val="107000"/>
                        </a:lnSpc>
                        <a:spcAft>
                          <a:spcPts val="0"/>
                        </a:spcAft>
                      </a:pPr>
                      <a:r>
                        <a:rPr lang="en-GB" sz="1800">
                          <a:effectLst/>
                        </a:rPr>
                        <a:t>UKUPN O</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tr>
              <a:tr h="1212401">
                <a:tc>
                  <a:txBody>
                    <a:bodyPr/>
                    <a:lstStyle/>
                    <a:p>
                      <a:pPr algn="ctr">
                        <a:lnSpc>
                          <a:spcPct val="107000"/>
                        </a:lnSpc>
                        <a:spcAft>
                          <a:spcPts val="0"/>
                        </a:spcAft>
                      </a:pPr>
                      <a:r>
                        <a:rPr lang="hr-HR" sz="1800">
                          <a:effectLst/>
                        </a:rPr>
                        <a:t>Prvi predmet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hr-HR" sz="1600" dirty="0">
                          <a:effectLst/>
                        </a:rPr>
                        <a:t>Drugi predmet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algn="l">
                        <a:lnSpc>
                          <a:spcPct val="107000"/>
                        </a:lnSpc>
                        <a:spcAft>
                          <a:spcPts val="0"/>
                        </a:spcAft>
                      </a:pPr>
                      <a:r>
                        <a:rPr lang="hr-HR" sz="1600" dirty="0">
                          <a:effectLst/>
                        </a:rPr>
                        <a:t>Razred</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algn="l">
                        <a:lnSpc>
                          <a:spcPct val="107000"/>
                        </a:lnSpc>
                        <a:spcAft>
                          <a:spcPts val="0"/>
                        </a:spcAft>
                      </a:pPr>
                      <a:r>
                        <a:rPr lang="hr-HR" sz="1600" dirty="0">
                          <a:effectLst/>
                        </a:rPr>
                        <a:t>Razred</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algn="l">
                        <a:lnSpc>
                          <a:spcPct val="107000"/>
                        </a:lnSpc>
                        <a:spcAft>
                          <a:spcPts val="0"/>
                        </a:spcAft>
                      </a:pPr>
                      <a:r>
                        <a:rPr lang="hr-HR" sz="1600" dirty="0">
                          <a:effectLst/>
                        </a:rPr>
                        <a:t>Broj sati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algn="l">
                        <a:lnSpc>
                          <a:spcPct val="107000"/>
                        </a:lnSpc>
                        <a:spcAft>
                          <a:spcPts val="0"/>
                        </a:spcAft>
                      </a:pPr>
                      <a:r>
                        <a:rPr lang="hr-HR" sz="1600" dirty="0">
                          <a:effectLst/>
                        </a:rPr>
                        <a:t>Redovita</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algn="l">
                        <a:lnSpc>
                          <a:spcPct val="107000"/>
                        </a:lnSpc>
                        <a:spcAft>
                          <a:spcPts val="0"/>
                        </a:spcAft>
                      </a:pPr>
                      <a:r>
                        <a:rPr lang="hr-HR" sz="1600" dirty="0">
                          <a:effectLst/>
                        </a:rPr>
                        <a:t>Broj sati</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algn="l">
                        <a:lnSpc>
                          <a:spcPct val="107000"/>
                        </a:lnSpc>
                        <a:spcAft>
                          <a:spcPts val="0"/>
                        </a:spcAft>
                      </a:pPr>
                      <a:r>
                        <a:rPr lang="hr-HR" sz="1600" dirty="0">
                          <a:effectLst/>
                        </a:rPr>
                        <a:t>Izborna</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algn="l">
                        <a:lnSpc>
                          <a:spcPct val="107000"/>
                        </a:lnSpc>
                        <a:spcAft>
                          <a:spcPts val="0"/>
                        </a:spcAft>
                      </a:pPr>
                      <a:r>
                        <a:rPr lang="hr-HR" sz="1600" dirty="0">
                          <a:effectLst/>
                        </a:rPr>
                        <a:t>Broj sati</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algn="l">
                        <a:lnSpc>
                          <a:spcPct val="107000"/>
                        </a:lnSpc>
                        <a:spcAft>
                          <a:spcPts val="0"/>
                        </a:spcAft>
                      </a:pPr>
                      <a:r>
                        <a:rPr lang="hr-HR" sz="1600" dirty="0">
                          <a:effectLst/>
                        </a:rPr>
                        <a:t>Poslovi</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algn="l">
                        <a:lnSpc>
                          <a:spcPct val="107000"/>
                        </a:lnSpc>
                        <a:spcAft>
                          <a:spcPts val="0"/>
                        </a:spcAft>
                      </a:pPr>
                      <a:r>
                        <a:rPr lang="hr-HR" sz="1600" dirty="0">
                          <a:effectLst/>
                        </a:rPr>
                        <a:t>Broj sati</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algn="l">
                        <a:lnSpc>
                          <a:spcPct val="107000"/>
                        </a:lnSpc>
                        <a:spcAft>
                          <a:spcPts val="0"/>
                        </a:spcAft>
                      </a:pPr>
                      <a:r>
                        <a:rPr lang="hr-HR" sz="1600" dirty="0" err="1">
                          <a:effectLst/>
                        </a:rPr>
                        <a:t>Satničar</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algn="l">
                        <a:lnSpc>
                          <a:spcPct val="107000"/>
                        </a:lnSpc>
                        <a:spcAft>
                          <a:spcPts val="0"/>
                        </a:spcAft>
                      </a:pPr>
                      <a:r>
                        <a:rPr lang="hr-HR" sz="1600" dirty="0">
                          <a:effectLst/>
                        </a:rPr>
                        <a:t>Broj sati</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algn="l">
                        <a:lnSpc>
                          <a:spcPct val="107000"/>
                        </a:lnSpc>
                        <a:spcAft>
                          <a:spcPts val="0"/>
                        </a:spcAft>
                      </a:pPr>
                      <a:r>
                        <a:rPr lang="hr-HR" sz="1600" dirty="0">
                          <a:effectLst/>
                        </a:rPr>
                        <a:t>Poslovi</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algn="l">
                        <a:lnSpc>
                          <a:spcPct val="107000"/>
                        </a:lnSpc>
                        <a:spcAft>
                          <a:spcPts val="0"/>
                        </a:spcAft>
                      </a:pPr>
                      <a:r>
                        <a:rPr lang="hr-HR" sz="1600" dirty="0">
                          <a:effectLst/>
                        </a:rPr>
                        <a:t>Broj sati</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algn="l">
                        <a:lnSpc>
                          <a:spcPct val="107000"/>
                        </a:lnSpc>
                        <a:spcAft>
                          <a:spcPts val="0"/>
                        </a:spcAft>
                      </a:pPr>
                      <a:r>
                        <a:rPr lang="hr-HR" sz="1600" dirty="0">
                          <a:effectLst/>
                        </a:rPr>
                        <a:t>Poslovi</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algn="l">
                        <a:lnSpc>
                          <a:spcPct val="107000"/>
                        </a:lnSpc>
                        <a:spcAft>
                          <a:spcPts val="0"/>
                        </a:spcAft>
                      </a:pPr>
                      <a:r>
                        <a:rPr lang="hr-HR" sz="1600" dirty="0">
                          <a:effectLst/>
                        </a:rPr>
                        <a:t>Broj sati</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tc vMerge="1">
                  <a:txBody>
                    <a:bodyPr/>
                    <a:lstStyle/>
                    <a:p>
                      <a:endParaRPr lang="en-GB"/>
                    </a:p>
                  </a:txBody>
                  <a:tcPr/>
                </a:tc>
                <a:tc vMerge="1">
                  <a:txBody>
                    <a:bodyPr/>
                    <a:lstStyle/>
                    <a:p>
                      <a:endParaRPr lang="en-GB"/>
                    </a:p>
                  </a:txBody>
                  <a:tcPr/>
                </a:tc>
                <a:tc vMerge="1">
                  <a:txBody>
                    <a:bodyPr/>
                    <a:lstStyle/>
                    <a:p>
                      <a:endParaRPr lang="en-GB"/>
                    </a:p>
                  </a:txBody>
                  <a:tcPr/>
                </a:tc>
              </a:tr>
              <a:tr h="751950">
                <a:tc rowSpan="3">
                  <a:txBody>
                    <a:bodyPr/>
                    <a:lstStyle/>
                    <a:p>
                      <a:pPr algn="ctr">
                        <a:lnSpc>
                          <a:spcPct val="107000"/>
                        </a:lnSpc>
                        <a:spcAft>
                          <a:spcPts val="0"/>
                        </a:spcAft>
                      </a:pPr>
                      <a:r>
                        <a:rPr lang="hr-HR" sz="1800" dirty="0">
                          <a:solidFill>
                            <a:srgbClr val="FF0000"/>
                          </a:solidFill>
                          <a:effectLst/>
                        </a:rPr>
                        <a:t>Glazbena kultura</a:t>
                      </a:r>
                      <a:endPar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tc rowSpan="3">
                  <a:txBody>
                    <a:bodyPr/>
                    <a:lstStyle/>
                    <a:p>
                      <a:pPr algn="ctr">
                        <a:lnSpc>
                          <a:spcPct val="107000"/>
                        </a:lnSpc>
                        <a:spcAft>
                          <a:spcPts val="0"/>
                        </a:spcAft>
                      </a:pPr>
                      <a:r>
                        <a:rPr lang="en-GB" sz="1800">
                          <a:effectLst/>
                        </a:rPr>
                        <a:t>0</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GB" sz="1100" dirty="0">
                          <a:effectLst/>
                        </a:rPr>
                        <a:t>A) REDOVITA NASTAVA</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a:effectLst/>
                        </a:rPr>
                        <a:t>0</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GB" sz="2000" b="1" dirty="0">
                          <a:effectLst/>
                        </a:rPr>
                        <a:t>16</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GB" sz="1800">
                          <a:effectLst/>
                        </a:rPr>
                        <a:t>0</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hr-HR" sz="1600" dirty="0">
                          <a:solidFill>
                            <a:srgbClr val="FF0000"/>
                          </a:solidFill>
                          <a:effectLst/>
                        </a:rPr>
                        <a:t>Voditelj zbora</a:t>
                      </a:r>
                      <a:endParaRPr lang="en-GB"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algn="r">
                        <a:lnSpc>
                          <a:spcPct val="107000"/>
                        </a:lnSpc>
                        <a:spcAft>
                          <a:spcPts val="0"/>
                        </a:spcAft>
                      </a:pPr>
                      <a:r>
                        <a:rPr lang="en-GB" sz="2000" dirty="0">
                          <a:solidFill>
                            <a:srgbClr val="FF0000"/>
                          </a:solidFill>
                          <a:effectLst/>
                        </a:rPr>
                        <a:t>2</a:t>
                      </a:r>
                      <a:endParaRPr lang="en-GB"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pPr>
                      <a:endParaRPr lang="en-GB" sz="1800" dirty="0">
                        <a:effectLst/>
                        <a:latin typeface="Calibri" panose="020F0502020204030204" pitchFamily="34" charset="0"/>
                      </a:endParaRPr>
                    </a:p>
                  </a:txBody>
                  <a:tcPr marL="68580" marR="68580" marT="0" marB="0" anchor="ctr"/>
                </a:tc>
                <a:tc>
                  <a:txBody>
                    <a:bodyPr/>
                    <a:lstStyle/>
                    <a:p>
                      <a:pPr algn="ctr">
                        <a:lnSpc>
                          <a:spcPct val="107000"/>
                        </a:lnSpc>
                        <a:spcAft>
                          <a:spcPts val="0"/>
                        </a:spcAft>
                      </a:pPr>
                      <a:r>
                        <a:rPr lang="en-GB" sz="1800" dirty="0">
                          <a:effectLst/>
                        </a:rPr>
                        <a:t>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nSpc>
                          <a:spcPct val="107000"/>
                        </a:lnSpc>
                        <a:spcAft>
                          <a:spcPts val="0"/>
                        </a:spcAft>
                      </a:pPr>
                      <a:r>
                        <a:rPr lang="hr-HR" sz="1600" dirty="0">
                          <a:solidFill>
                            <a:srgbClr val="FF0000"/>
                          </a:solidFill>
                          <a:effectLst/>
                        </a:rPr>
                        <a:t>Voditelj smjene (17-24 RO)</a:t>
                      </a:r>
                      <a:endParaRPr lang="en-GB"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algn="r">
                        <a:lnSpc>
                          <a:spcPct val="107000"/>
                        </a:lnSpc>
                        <a:spcAft>
                          <a:spcPts val="0"/>
                        </a:spcAft>
                      </a:pPr>
                      <a:r>
                        <a:rPr lang="en-GB" sz="2000" dirty="0">
                          <a:solidFill>
                            <a:srgbClr val="FF0000"/>
                          </a:solidFill>
                          <a:effectLst/>
                        </a:rPr>
                        <a:t>1</a:t>
                      </a:r>
                      <a:endParaRPr lang="en-GB"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pPr>
                      <a:endParaRPr lang="en-GB" sz="1800" dirty="0">
                        <a:effectLst/>
                        <a:latin typeface="Calibri" panose="020F0502020204030204" pitchFamily="34" charset="0"/>
                      </a:endParaRPr>
                    </a:p>
                  </a:txBody>
                  <a:tcPr marL="68580" marR="68580" marT="0" marB="0" anchor="ctr"/>
                </a:tc>
                <a:tc>
                  <a:txBody>
                    <a:bodyPr/>
                    <a:lstStyle/>
                    <a:p>
                      <a:pPr algn="r">
                        <a:lnSpc>
                          <a:spcPct val="107000"/>
                        </a:lnSpc>
                        <a:spcAft>
                          <a:spcPts val="0"/>
                        </a:spcAft>
                      </a:pPr>
                      <a:r>
                        <a:rPr lang="en-GB" sz="1800">
                          <a:effectLst/>
                        </a:rPr>
                        <a:t>0</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GB" sz="1800">
                          <a:effectLst/>
                        </a:rPr>
                        <a:t>0</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GB" sz="1800" dirty="0">
                          <a:solidFill>
                            <a:srgbClr val="FF0000"/>
                          </a:solidFill>
                          <a:effectLst/>
                        </a:rPr>
                        <a:t>19</a:t>
                      </a:r>
                      <a:endPar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07000"/>
                        </a:lnSpc>
                        <a:spcAft>
                          <a:spcPts val="0"/>
                        </a:spcAft>
                      </a:pPr>
                      <a:r>
                        <a:rPr lang="en-GB" sz="2000" b="1" dirty="0">
                          <a:solidFill>
                            <a:srgbClr val="FF0000"/>
                          </a:solidFill>
                          <a:effectLst/>
                        </a:rPr>
                        <a:t>22</a:t>
                      </a:r>
                      <a:endParaRPr lang="en-GB"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751950">
                <a:tc vMerge="1">
                  <a:txBody>
                    <a:bodyPr/>
                    <a:lstStyle/>
                    <a:p>
                      <a:endParaRPr lang="en-GB"/>
                    </a:p>
                  </a:txBody>
                  <a:tcPr/>
                </a:tc>
                <a:tc vMerge="1">
                  <a:txBody>
                    <a:bodyPr/>
                    <a:lstStyle/>
                    <a:p>
                      <a:endParaRPr lang="en-GB"/>
                    </a:p>
                  </a:txBody>
                  <a:tcPr/>
                </a:tc>
                <a:tc>
                  <a:txBody>
                    <a:bodyPr/>
                    <a:lstStyle/>
                    <a:p>
                      <a:pPr>
                        <a:lnSpc>
                          <a:spcPct val="107000"/>
                        </a:lnSpc>
                        <a:spcAft>
                          <a:spcPts val="0"/>
                        </a:spcAft>
                      </a:pPr>
                      <a:r>
                        <a:rPr lang="en-GB" sz="1100" dirty="0">
                          <a:effectLst/>
                        </a:rPr>
                        <a:t>B) OSTALI POSLOVI </a:t>
                      </a:r>
                      <a:br>
                        <a:rPr lang="en-GB" sz="1100" dirty="0">
                          <a:effectLst/>
                        </a:rPr>
                      </a:br>
                      <a:r>
                        <a:rPr lang="en-GB" sz="1100" dirty="0">
                          <a:effectLst/>
                        </a:rPr>
                        <a:t>NO-OR-a</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GB" sz="1600" dirty="0">
                          <a:effectLst/>
                        </a:rPr>
                        <a:t>DOD</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a:effectLst/>
                        </a:rPr>
                        <a:t>1</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GB" sz="1800">
                          <a:effectLst/>
                        </a:rPr>
                        <a:t>DOP</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a:effectLst/>
                        </a:rPr>
                        <a:t>1</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GB" sz="1800">
                          <a:effectLst/>
                        </a:rPr>
                        <a:t>INA</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a:effectLst/>
                        </a:rPr>
                        <a:t>0</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GB" sz="1800">
                          <a:effectLst/>
                        </a:rPr>
                        <a:t>0</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pPr>
                      <a:endParaRPr lang="en-GB" sz="1800">
                        <a:effectLst/>
                        <a:latin typeface="Calibri" panose="020F0502020204030204" pitchFamily="34" charset="0"/>
                      </a:endParaRPr>
                    </a:p>
                  </a:txBody>
                  <a:tcPr marL="68580" marR="68580" marT="0" marB="0" anchor="ctr"/>
                </a:tc>
                <a:tc>
                  <a:txBody>
                    <a:bodyPr/>
                    <a:lstStyle/>
                    <a:p>
                      <a:pPr algn="ctr">
                        <a:lnSpc>
                          <a:spcPct val="107000"/>
                        </a:lnSpc>
                        <a:spcAft>
                          <a:spcPts val="0"/>
                        </a:spcAft>
                      </a:pPr>
                      <a:r>
                        <a:rPr lang="en-GB" sz="1800" dirty="0">
                          <a:effectLst/>
                        </a:rPr>
                        <a:t>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GB"/>
                    </a:p>
                  </a:txBody>
                  <a:tcPr/>
                </a:tc>
                <a:tc>
                  <a:txBody>
                    <a:bodyPr/>
                    <a:lstStyle/>
                    <a:p>
                      <a:pPr algn="r">
                        <a:lnSpc>
                          <a:spcPct val="107000"/>
                        </a:lnSpc>
                        <a:spcAft>
                          <a:spcPts val="0"/>
                        </a:spcAft>
                      </a:pPr>
                      <a:r>
                        <a:rPr lang="en-GB" sz="1800" dirty="0">
                          <a:effectLst/>
                        </a:rPr>
                        <a:t>1</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pPr>
                      <a:endParaRPr lang="en-GB" sz="1800">
                        <a:effectLst/>
                        <a:latin typeface="Calibri" panose="020F0502020204030204" pitchFamily="34" charset="0"/>
                      </a:endParaRPr>
                    </a:p>
                  </a:txBody>
                  <a:tcPr marL="68580" marR="68580" marT="0" marB="0" anchor="ctr"/>
                </a:tc>
                <a:tc>
                  <a:txBody>
                    <a:bodyPr/>
                    <a:lstStyle/>
                    <a:p>
                      <a:pPr algn="r">
                        <a:lnSpc>
                          <a:spcPct val="107000"/>
                        </a:lnSpc>
                        <a:spcAft>
                          <a:spcPts val="0"/>
                        </a:spcAft>
                      </a:pPr>
                      <a:r>
                        <a:rPr lang="en-GB" sz="1800">
                          <a:effectLst/>
                        </a:rPr>
                        <a:t>0</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GB" sz="1800">
                          <a:effectLst/>
                        </a:rPr>
                        <a:t>0</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GB" sz="1800" dirty="0">
                          <a:solidFill>
                            <a:srgbClr val="FF0000"/>
                          </a:solidFill>
                          <a:effectLst/>
                        </a:rPr>
                        <a:t>3</a:t>
                      </a:r>
                      <a:endPar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GB"/>
                    </a:p>
                  </a:txBody>
                  <a:tcPr/>
                </a:tc>
              </a:tr>
              <a:tr h="759377">
                <a:tc vMerge="1">
                  <a:txBody>
                    <a:bodyPr/>
                    <a:lstStyle/>
                    <a:p>
                      <a:endParaRPr lang="en-GB"/>
                    </a:p>
                  </a:txBody>
                  <a:tcPr/>
                </a:tc>
                <a:tc vMerge="1">
                  <a:txBody>
                    <a:bodyPr/>
                    <a:lstStyle/>
                    <a:p>
                      <a:endParaRPr lang="en-GB"/>
                    </a:p>
                  </a:txBody>
                  <a:tcPr/>
                </a:tc>
                <a:tc>
                  <a:txBody>
                    <a:bodyPr/>
                    <a:lstStyle/>
                    <a:p>
                      <a:pPr>
                        <a:lnSpc>
                          <a:spcPct val="107000"/>
                        </a:lnSpc>
                        <a:spcAft>
                          <a:spcPts val="0"/>
                        </a:spcAft>
                      </a:pPr>
                      <a:r>
                        <a:rPr lang="en-GB" sz="1100" dirty="0">
                          <a:effectLst/>
                        </a:rPr>
                        <a:t>C)  </a:t>
                      </a:r>
                      <a:r>
                        <a:rPr lang="hr-HR" sz="1100" dirty="0">
                          <a:effectLst/>
                        </a:rPr>
                        <a:t>Ostali poslovi</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hr-HR" sz="1600" dirty="0">
                          <a:effectLst/>
                        </a:rPr>
                        <a:t>Pripremanje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algn="ctr">
                        <a:lnSpc>
                          <a:spcPct val="107000"/>
                        </a:lnSpc>
                        <a:spcAft>
                          <a:spcPts val="0"/>
                        </a:spcAft>
                      </a:pPr>
                      <a:r>
                        <a:rPr lang="en-GB" sz="1800" dirty="0">
                          <a:effectLst/>
                        </a:rPr>
                        <a:t>8</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hr-HR" sz="1800" dirty="0">
                          <a:effectLst/>
                        </a:rPr>
                        <a:t>Pripremanje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algn="ctr">
                        <a:lnSpc>
                          <a:spcPct val="107000"/>
                        </a:lnSpc>
                        <a:spcAft>
                          <a:spcPts val="0"/>
                        </a:spcAft>
                      </a:pPr>
                      <a:r>
                        <a:rPr lang="en-GB" sz="1800" dirty="0">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hr-HR" sz="1800" dirty="0">
                          <a:effectLst/>
                        </a:rPr>
                        <a:t>Ostali poslovi</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algn="r">
                        <a:lnSpc>
                          <a:spcPct val="107000"/>
                        </a:lnSpc>
                        <a:spcAft>
                          <a:spcPts val="0"/>
                        </a:spcAft>
                      </a:pPr>
                      <a:r>
                        <a:rPr lang="en-GB" sz="1800">
                          <a:effectLst/>
                        </a:rPr>
                        <a:t>10</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GB" sz="1800" dirty="0">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hr-HR" sz="1800" dirty="0">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algn="r">
                        <a:lnSpc>
                          <a:spcPct val="107000"/>
                        </a:lnSpc>
                        <a:spcAft>
                          <a:spcPts val="0"/>
                        </a:spcAft>
                      </a:pPr>
                      <a:r>
                        <a:rPr lang="en-GB" sz="1800" dirty="0">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GB" sz="1800">
                          <a:effectLst/>
                        </a:rPr>
                        <a:t>18</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GB" sz="2000" b="1" dirty="0">
                          <a:solidFill>
                            <a:srgbClr val="FF0000"/>
                          </a:solidFill>
                          <a:effectLst/>
                        </a:rPr>
                        <a:t>40</a:t>
                      </a:r>
                      <a:endParaRPr lang="en-GB"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6" name="Rectangle 5"/>
          <p:cNvSpPr/>
          <p:nvPr/>
        </p:nvSpPr>
        <p:spPr>
          <a:xfrm>
            <a:off x="6774287" y="4007272"/>
            <a:ext cx="2987899" cy="437882"/>
          </a:xfrm>
          <a:prstGeom prst="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b="1">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7" name="Rectangle 6"/>
          <p:cNvSpPr/>
          <p:nvPr/>
        </p:nvSpPr>
        <p:spPr>
          <a:xfrm>
            <a:off x="9053848" y="4007272"/>
            <a:ext cx="502276" cy="1178150"/>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GB">
              <a:noFill/>
            </a:endParaRPr>
          </a:p>
        </p:txBody>
      </p:sp>
      <p:sp>
        <p:nvSpPr>
          <p:cNvPr id="8" name="Title 1"/>
          <p:cNvSpPr>
            <a:spLocks noGrp="1"/>
          </p:cNvSpPr>
          <p:nvPr>
            <p:ph type="title"/>
          </p:nvPr>
        </p:nvSpPr>
        <p:spPr>
          <a:xfrm>
            <a:off x="683653" y="530558"/>
            <a:ext cx="10515600" cy="575032"/>
          </a:xfrm>
        </p:spPr>
        <p:txBody>
          <a:bodyPr>
            <a:normAutofit/>
          </a:bodyPr>
          <a:lstStyle/>
          <a:p>
            <a:r>
              <a:rPr lang="hr-HR" sz="2800" spc="300" dirty="0" smtClean="0">
                <a:solidFill>
                  <a:srgbClr val="C00000"/>
                </a:solidFill>
                <a:latin typeface="Arial Narrow" panose="020B0606020202030204" pitchFamily="34" charset="0"/>
              </a:rPr>
              <a:t>Primjer zaduženja učitelja Glazbene kulture</a:t>
            </a:r>
            <a:endParaRPr lang="en-GB" sz="2800" dirty="0">
              <a:latin typeface="Arial Narrow" panose="020B0606020202030204" pitchFamily="34" charset="0"/>
            </a:endParaRPr>
          </a:p>
        </p:txBody>
      </p:sp>
    </p:spTree>
    <p:extLst>
      <p:ext uri="{BB962C8B-B14F-4D97-AF65-F5344CB8AC3E}">
        <p14:creationId xmlns:p14="http://schemas.microsoft.com/office/powerpoint/2010/main" val="6194225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627978575"/>
              </p:ext>
            </p:extLst>
          </p:nvPr>
        </p:nvGraphicFramePr>
        <p:xfrm>
          <a:off x="437884" y="1318162"/>
          <a:ext cx="11088706" cy="4490211"/>
        </p:xfrm>
        <a:graphic>
          <a:graphicData uri="http://schemas.openxmlformats.org/drawingml/2006/table">
            <a:tbl>
              <a:tblPr firstRow="1" firstCol="1" bandRow="1">
                <a:tableStyleId>{5C22544A-7EE6-4342-B048-85BDC9FD1C3A}</a:tableStyleId>
              </a:tblPr>
              <a:tblGrid>
                <a:gridCol w="722448"/>
                <a:gridCol w="556687"/>
                <a:gridCol w="722448"/>
                <a:gridCol w="511653"/>
                <a:gridCol w="620884"/>
                <a:gridCol w="620884"/>
                <a:gridCol w="590222"/>
                <a:gridCol w="590222"/>
                <a:gridCol w="546147"/>
                <a:gridCol w="546147"/>
                <a:gridCol w="640046"/>
                <a:gridCol w="640046"/>
                <a:gridCol w="531775"/>
                <a:gridCol w="531775"/>
                <a:gridCol w="517403"/>
                <a:gridCol w="517403"/>
                <a:gridCol w="407215"/>
                <a:gridCol w="407215"/>
                <a:gridCol w="434043"/>
                <a:gridCol w="434043"/>
              </a:tblGrid>
              <a:tr h="1242604">
                <a:tc gridSpan="3">
                  <a:txBody>
                    <a:bodyPr/>
                    <a:lstStyle/>
                    <a:p>
                      <a:pPr>
                        <a:lnSpc>
                          <a:spcPct val="107000"/>
                        </a:lnSpc>
                        <a:spcAft>
                          <a:spcPts val="0"/>
                        </a:spcAft>
                      </a:pPr>
                      <a:r>
                        <a:rPr lang="hr-HR" sz="1600" dirty="0">
                          <a:effectLst/>
                          <a:latin typeface="Arial Narrow" panose="020B0606020202030204" pitchFamily="34" charset="0"/>
                        </a:rPr>
                        <a:t>Zaduženje po programu/kurikulumu</a:t>
                      </a:r>
                      <a:endParaRPr lang="en-GB"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gridSpan="2">
                  <a:txBody>
                    <a:bodyPr/>
                    <a:lstStyle/>
                    <a:p>
                      <a:pPr algn="ctr">
                        <a:lnSpc>
                          <a:spcPct val="107000"/>
                        </a:lnSpc>
                        <a:spcAft>
                          <a:spcPts val="0"/>
                        </a:spcAft>
                      </a:pPr>
                      <a:r>
                        <a:rPr lang="hr-HR" sz="1600" dirty="0" err="1">
                          <a:effectLst/>
                          <a:latin typeface="Arial Narrow" panose="020B0606020202030204" pitchFamily="34" charset="0"/>
                        </a:rPr>
                        <a:t>Raz</a:t>
                      </a:r>
                      <a:r>
                        <a:rPr lang="hr-HR" sz="1400" dirty="0" err="1">
                          <a:effectLst/>
                          <a:latin typeface="Arial Narrow" panose="020B0606020202030204" pitchFamily="34" charset="0"/>
                        </a:rPr>
                        <a:t>redništvo</a:t>
                      </a:r>
                      <a:r>
                        <a:rPr lang="hr-HR" sz="1600" dirty="0">
                          <a:effectLst/>
                          <a:latin typeface="Arial Narrow" panose="020B0606020202030204" pitchFamily="34" charset="0"/>
                        </a:rPr>
                        <a:t> </a:t>
                      </a:r>
                      <a:endParaRPr lang="en-GB"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gridSpan="4">
                  <a:txBody>
                    <a:bodyPr/>
                    <a:lstStyle/>
                    <a:p>
                      <a:pPr algn="ctr">
                        <a:lnSpc>
                          <a:spcPct val="107000"/>
                        </a:lnSpc>
                        <a:spcAft>
                          <a:spcPts val="0"/>
                        </a:spcAft>
                      </a:pPr>
                      <a:r>
                        <a:rPr lang="hr-HR" sz="1600">
                          <a:effectLst/>
                          <a:latin typeface="Arial Narrow" panose="020B0606020202030204" pitchFamily="34" charset="0"/>
                        </a:rPr>
                        <a:t>Nastava</a:t>
                      </a:r>
                      <a:endParaRPr lang="en-GB"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gridSpan="2">
                  <a:txBody>
                    <a:bodyPr/>
                    <a:lstStyle/>
                    <a:p>
                      <a:pPr algn="ctr">
                        <a:lnSpc>
                          <a:spcPct val="107000"/>
                        </a:lnSpc>
                        <a:spcAft>
                          <a:spcPts val="0"/>
                        </a:spcAft>
                      </a:pPr>
                      <a:r>
                        <a:rPr lang="hr-HR" sz="1600">
                          <a:effectLst/>
                          <a:latin typeface="Arial Narrow" panose="020B0606020202030204" pitchFamily="34" charset="0"/>
                        </a:rPr>
                        <a:t>Poslovi iz </a:t>
                      </a:r>
                      <a:endParaRPr lang="en-GB" sz="1600">
                        <a:effectLst/>
                        <a:latin typeface="Arial Narrow" panose="020B0606020202030204" pitchFamily="34" charset="0"/>
                      </a:endParaRPr>
                    </a:p>
                    <a:p>
                      <a:pPr algn="ctr">
                        <a:lnSpc>
                          <a:spcPct val="107000"/>
                        </a:lnSpc>
                        <a:spcAft>
                          <a:spcPts val="0"/>
                        </a:spcAft>
                      </a:pPr>
                      <a:r>
                        <a:rPr lang="hr-HR" sz="1600">
                          <a:effectLst/>
                          <a:latin typeface="Arial Narrow" panose="020B0606020202030204" pitchFamily="34" charset="0"/>
                        </a:rPr>
                        <a:t>čl. 13. st. 7</a:t>
                      </a:r>
                      <a:r>
                        <a:rPr lang="en-GB" sz="1600">
                          <a:effectLst/>
                          <a:latin typeface="Arial Narrow" panose="020B0606020202030204" pitchFamily="34" charset="0"/>
                        </a:rPr>
                        <a:t>.</a:t>
                      </a:r>
                      <a:endParaRPr lang="en-GB"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gridSpan="2">
                  <a:txBody>
                    <a:bodyPr/>
                    <a:lstStyle/>
                    <a:p>
                      <a:pPr algn="ctr">
                        <a:lnSpc>
                          <a:spcPct val="107000"/>
                        </a:lnSpc>
                        <a:spcAft>
                          <a:spcPts val="0"/>
                        </a:spcAft>
                      </a:pPr>
                      <a:r>
                        <a:rPr lang="hr-HR" sz="1600">
                          <a:effectLst/>
                          <a:latin typeface="Arial Narrow" panose="020B0606020202030204" pitchFamily="34" charset="0"/>
                        </a:rPr>
                        <a:t>Poslovi iz</a:t>
                      </a:r>
                      <a:endParaRPr lang="en-GB" sz="1600">
                        <a:effectLst/>
                        <a:latin typeface="Arial Narrow" panose="020B0606020202030204" pitchFamily="34" charset="0"/>
                      </a:endParaRPr>
                    </a:p>
                    <a:p>
                      <a:pPr algn="ctr">
                        <a:lnSpc>
                          <a:spcPct val="107000"/>
                        </a:lnSpc>
                        <a:spcAft>
                          <a:spcPts val="0"/>
                        </a:spcAft>
                      </a:pPr>
                      <a:r>
                        <a:rPr lang="hr-HR" sz="1600">
                          <a:effectLst/>
                          <a:latin typeface="Arial Narrow" panose="020B0606020202030204" pitchFamily="34" charset="0"/>
                        </a:rPr>
                        <a:t> čl. 7. st. 2.</a:t>
                      </a:r>
                      <a:endParaRPr lang="en-GB"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gridSpan="2">
                  <a:txBody>
                    <a:bodyPr/>
                    <a:lstStyle/>
                    <a:p>
                      <a:pPr algn="r">
                        <a:lnSpc>
                          <a:spcPct val="107000"/>
                        </a:lnSpc>
                        <a:spcAft>
                          <a:spcPts val="0"/>
                        </a:spcAft>
                      </a:pPr>
                      <a:r>
                        <a:rPr lang="hr-HR" sz="1600">
                          <a:effectLst/>
                          <a:latin typeface="Arial Narrow" panose="020B0606020202030204" pitchFamily="34" charset="0"/>
                        </a:rPr>
                        <a:t>Poslovi iz čl. 8.</a:t>
                      </a:r>
                      <a:endParaRPr lang="en-GB"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gridSpan="2">
                  <a:txBody>
                    <a:bodyPr/>
                    <a:lstStyle/>
                    <a:p>
                      <a:pPr algn="ctr">
                        <a:lnSpc>
                          <a:spcPct val="107000"/>
                        </a:lnSpc>
                        <a:spcAft>
                          <a:spcPts val="0"/>
                        </a:spcAft>
                      </a:pPr>
                      <a:r>
                        <a:rPr lang="hr-HR" sz="1600">
                          <a:effectLst/>
                          <a:latin typeface="Arial Narrow" panose="020B0606020202030204" pitchFamily="34" charset="0"/>
                        </a:rPr>
                        <a:t>Poslovi iz Ugovora ili drugih propisa</a:t>
                      </a:r>
                      <a:endParaRPr lang="en-GB"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rowSpan="2">
                  <a:txBody>
                    <a:bodyPr/>
                    <a:lstStyle/>
                    <a:p>
                      <a:pPr marL="71755" marR="71755">
                        <a:lnSpc>
                          <a:spcPct val="107000"/>
                        </a:lnSpc>
                        <a:spcAft>
                          <a:spcPts val="0"/>
                        </a:spcAft>
                      </a:pPr>
                      <a:r>
                        <a:rPr lang="en-GB" sz="1600">
                          <a:effectLst/>
                          <a:latin typeface="Arial Narrow" panose="020B0606020202030204" pitchFamily="34" charset="0"/>
                        </a:rPr>
                        <a:t>Umanjenje</a:t>
                      </a:r>
                    </a:p>
                  </a:txBody>
                  <a:tcPr marL="68580" marR="68580" marT="0" marB="0" vert="vert270"/>
                </a:tc>
                <a:tc rowSpan="2">
                  <a:txBody>
                    <a:bodyPr/>
                    <a:lstStyle/>
                    <a:p>
                      <a:pPr marL="71755" marR="71755">
                        <a:lnSpc>
                          <a:spcPct val="107000"/>
                        </a:lnSpc>
                        <a:spcAft>
                          <a:spcPts val="0"/>
                        </a:spcAft>
                      </a:pPr>
                      <a:r>
                        <a:rPr lang="hr-HR" sz="1600">
                          <a:effectLst/>
                          <a:latin typeface="Arial Narrow" panose="020B0606020202030204" pitchFamily="34" charset="0"/>
                        </a:rPr>
                        <a:t>Ukupno </a:t>
                      </a:r>
                      <a:endParaRPr lang="en-GB"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vert="vert270" anchor="ctr"/>
                </a:tc>
                <a:tc rowSpan="2">
                  <a:txBody>
                    <a:bodyPr/>
                    <a:lstStyle/>
                    <a:p>
                      <a:pPr marL="71755" marR="71755">
                        <a:lnSpc>
                          <a:spcPct val="107000"/>
                        </a:lnSpc>
                        <a:spcAft>
                          <a:spcPts val="0"/>
                        </a:spcAft>
                      </a:pPr>
                      <a:r>
                        <a:rPr lang="en-GB" sz="1600">
                          <a:effectLst/>
                          <a:latin typeface="Arial Narrow" panose="020B0606020202030204" pitchFamily="34" charset="0"/>
                        </a:rPr>
                        <a:t>UKUPNO</a:t>
                      </a:r>
                      <a:endParaRPr lang="en-GB"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vert="vert270" anchor="ctr"/>
                </a:tc>
              </a:tr>
              <a:tr h="926248">
                <a:tc>
                  <a:txBody>
                    <a:bodyPr/>
                    <a:lstStyle/>
                    <a:p>
                      <a:pPr algn="ctr">
                        <a:lnSpc>
                          <a:spcPct val="107000"/>
                        </a:lnSpc>
                        <a:spcAft>
                          <a:spcPts val="0"/>
                        </a:spcAft>
                      </a:pPr>
                      <a:r>
                        <a:rPr lang="hr-HR" sz="1600">
                          <a:effectLst/>
                          <a:latin typeface="Arial Narrow" panose="020B0606020202030204" pitchFamily="34" charset="0"/>
                        </a:rPr>
                        <a:t>Prvi predmet</a:t>
                      </a:r>
                      <a:endParaRPr lang="en-GB"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hr-HR" sz="1600">
                          <a:effectLst/>
                          <a:latin typeface="Arial Narrow" panose="020B0606020202030204" pitchFamily="34" charset="0"/>
                        </a:rPr>
                        <a:t>Drugi predmet</a:t>
                      </a:r>
                      <a:endParaRPr lang="en-GB"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hr-HR" sz="1600">
                          <a:effectLst/>
                          <a:latin typeface="Arial Narrow" panose="020B0606020202030204" pitchFamily="34" charset="0"/>
                        </a:rPr>
                        <a:t>Razred</a:t>
                      </a:r>
                      <a:endParaRPr lang="en-GB"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hr-HR" sz="1400" dirty="0">
                          <a:effectLst/>
                          <a:latin typeface="Arial Narrow" panose="020B0606020202030204" pitchFamily="34" charset="0"/>
                        </a:rPr>
                        <a:t>Razred</a:t>
                      </a:r>
                      <a:endParaRPr lang="en-GB"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algn="l">
                        <a:lnSpc>
                          <a:spcPct val="107000"/>
                        </a:lnSpc>
                        <a:spcAft>
                          <a:spcPts val="0"/>
                        </a:spcAft>
                      </a:pPr>
                      <a:r>
                        <a:rPr lang="hr-HR" sz="1400" dirty="0">
                          <a:effectLst/>
                          <a:latin typeface="Arial Narrow" panose="020B0606020202030204" pitchFamily="34" charset="0"/>
                        </a:rPr>
                        <a:t>Broj sati </a:t>
                      </a:r>
                      <a:endParaRPr lang="en-GB"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algn="l">
                        <a:lnSpc>
                          <a:spcPct val="107000"/>
                        </a:lnSpc>
                        <a:spcAft>
                          <a:spcPts val="0"/>
                        </a:spcAft>
                      </a:pPr>
                      <a:r>
                        <a:rPr lang="hr-HR" sz="1400" dirty="0">
                          <a:effectLst/>
                          <a:latin typeface="Arial Narrow" panose="020B0606020202030204" pitchFamily="34" charset="0"/>
                        </a:rPr>
                        <a:t>Redovita</a:t>
                      </a:r>
                      <a:endParaRPr lang="en-GB"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algn="l">
                        <a:lnSpc>
                          <a:spcPct val="107000"/>
                        </a:lnSpc>
                        <a:spcAft>
                          <a:spcPts val="0"/>
                        </a:spcAft>
                      </a:pPr>
                      <a:r>
                        <a:rPr lang="hr-HR" sz="1400" dirty="0">
                          <a:effectLst/>
                          <a:latin typeface="Arial Narrow" panose="020B0606020202030204" pitchFamily="34" charset="0"/>
                        </a:rPr>
                        <a:t>Broj sati</a:t>
                      </a:r>
                      <a:endParaRPr lang="en-GB"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algn="l">
                        <a:lnSpc>
                          <a:spcPct val="107000"/>
                        </a:lnSpc>
                        <a:spcAft>
                          <a:spcPts val="0"/>
                        </a:spcAft>
                      </a:pPr>
                      <a:r>
                        <a:rPr lang="hr-HR" sz="1400" dirty="0">
                          <a:effectLst/>
                          <a:latin typeface="Arial Narrow" panose="020B0606020202030204" pitchFamily="34" charset="0"/>
                        </a:rPr>
                        <a:t>Izborna</a:t>
                      </a:r>
                      <a:endParaRPr lang="en-GB"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algn="l">
                        <a:lnSpc>
                          <a:spcPct val="107000"/>
                        </a:lnSpc>
                        <a:spcAft>
                          <a:spcPts val="0"/>
                        </a:spcAft>
                      </a:pPr>
                      <a:r>
                        <a:rPr lang="hr-HR" sz="1400" dirty="0">
                          <a:effectLst/>
                          <a:latin typeface="Arial Narrow" panose="020B0606020202030204" pitchFamily="34" charset="0"/>
                        </a:rPr>
                        <a:t>Broj sati</a:t>
                      </a:r>
                      <a:endParaRPr lang="en-GB"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algn="l">
                        <a:lnSpc>
                          <a:spcPct val="107000"/>
                        </a:lnSpc>
                        <a:spcAft>
                          <a:spcPts val="0"/>
                        </a:spcAft>
                      </a:pPr>
                      <a:r>
                        <a:rPr lang="hr-HR" sz="1400" dirty="0">
                          <a:effectLst/>
                          <a:latin typeface="Arial Narrow" panose="020B0606020202030204" pitchFamily="34" charset="0"/>
                        </a:rPr>
                        <a:t>Poslovi</a:t>
                      </a:r>
                      <a:endParaRPr lang="en-GB"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algn="l">
                        <a:lnSpc>
                          <a:spcPct val="107000"/>
                        </a:lnSpc>
                        <a:spcAft>
                          <a:spcPts val="0"/>
                        </a:spcAft>
                      </a:pPr>
                      <a:r>
                        <a:rPr lang="hr-HR" sz="1400" dirty="0">
                          <a:effectLst/>
                          <a:latin typeface="Arial Narrow" panose="020B0606020202030204" pitchFamily="34" charset="0"/>
                        </a:rPr>
                        <a:t>Broj sati</a:t>
                      </a:r>
                      <a:endParaRPr lang="en-GB"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algn="l">
                        <a:lnSpc>
                          <a:spcPct val="107000"/>
                        </a:lnSpc>
                        <a:spcAft>
                          <a:spcPts val="0"/>
                        </a:spcAft>
                      </a:pPr>
                      <a:r>
                        <a:rPr lang="hr-HR" sz="1400" dirty="0" err="1">
                          <a:effectLst/>
                          <a:latin typeface="Arial Narrow" panose="020B0606020202030204" pitchFamily="34" charset="0"/>
                        </a:rPr>
                        <a:t>Satničar</a:t>
                      </a:r>
                      <a:endParaRPr lang="en-GB"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algn="l">
                        <a:lnSpc>
                          <a:spcPct val="107000"/>
                        </a:lnSpc>
                        <a:spcAft>
                          <a:spcPts val="0"/>
                        </a:spcAft>
                      </a:pPr>
                      <a:r>
                        <a:rPr lang="hr-HR" sz="1400" dirty="0">
                          <a:effectLst/>
                          <a:latin typeface="Arial Narrow" panose="020B0606020202030204" pitchFamily="34" charset="0"/>
                        </a:rPr>
                        <a:t>Broj sati</a:t>
                      </a:r>
                      <a:endParaRPr lang="en-GB"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algn="l">
                        <a:lnSpc>
                          <a:spcPct val="107000"/>
                        </a:lnSpc>
                        <a:spcAft>
                          <a:spcPts val="0"/>
                        </a:spcAft>
                      </a:pPr>
                      <a:r>
                        <a:rPr lang="hr-HR" sz="1400" dirty="0">
                          <a:effectLst/>
                          <a:latin typeface="Arial Narrow" panose="020B0606020202030204" pitchFamily="34" charset="0"/>
                        </a:rPr>
                        <a:t>Poslovi</a:t>
                      </a:r>
                      <a:endParaRPr lang="en-GB"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algn="l">
                        <a:lnSpc>
                          <a:spcPct val="107000"/>
                        </a:lnSpc>
                        <a:spcAft>
                          <a:spcPts val="0"/>
                        </a:spcAft>
                      </a:pPr>
                      <a:r>
                        <a:rPr lang="hr-HR" sz="1400" dirty="0">
                          <a:effectLst/>
                          <a:latin typeface="Arial Narrow" panose="020B0606020202030204" pitchFamily="34" charset="0"/>
                        </a:rPr>
                        <a:t>Broj sati</a:t>
                      </a:r>
                      <a:endParaRPr lang="en-GB"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algn="l">
                        <a:lnSpc>
                          <a:spcPct val="107000"/>
                        </a:lnSpc>
                        <a:spcAft>
                          <a:spcPts val="0"/>
                        </a:spcAft>
                      </a:pPr>
                      <a:r>
                        <a:rPr lang="hr-HR" sz="1400" dirty="0">
                          <a:effectLst/>
                          <a:latin typeface="Arial Narrow" panose="020B0606020202030204" pitchFamily="34" charset="0"/>
                        </a:rPr>
                        <a:t>Poslovi</a:t>
                      </a:r>
                      <a:endParaRPr lang="en-GB"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algn="l">
                        <a:lnSpc>
                          <a:spcPct val="107000"/>
                        </a:lnSpc>
                        <a:spcAft>
                          <a:spcPts val="0"/>
                        </a:spcAft>
                      </a:pPr>
                      <a:r>
                        <a:rPr lang="hr-HR" sz="1400" dirty="0">
                          <a:effectLst/>
                          <a:latin typeface="Arial Narrow" panose="020B0606020202030204" pitchFamily="34" charset="0"/>
                        </a:rPr>
                        <a:t>Broj sati</a:t>
                      </a:r>
                      <a:endParaRPr lang="en-GB"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vert="vert270" anchor="ctr"/>
                </a:tc>
                <a:tc vMerge="1">
                  <a:txBody>
                    <a:bodyPr/>
                    <a:lstStyle/>
                    <a:p>
                      <a:endParaRPr lang="en-GB"/>
                    </a:p>
                  </a:txBody>
                  <a:tcPr/>
                </a:tc>
                <a:tc vMerge="1">
                  <a:txBody>
                    <a:bodyPr/>
                    <a:lstStyle/>
                    <a:p>
                      <a:endParaRPr lang="en-GB"/>
                    </a:p>
                  </a:txBody>
                  <a:tcPr/>
                </a:tc>
                <a:tc vMerge="1">
                  <a:txBody>
                    <a:bodyPr/>
                    <a:lstStyle/>
                    <a:p>
                      <a:endParaRPr lang="en-GB"/>
                    </a:p>
                  </a:txBody>
                  <a:tcPr/>
                </a:tc>
              </a:tr>
              <a:tr h="1034823">
                <a:tc rowSpan="3">
                  <a:txBody>
                    <a:bodyPr/>
                    <a:lstStyle/>
                    <a:p>
                      <a:pPr marL="71755" marR="71755" algn="ctr">
                        <a:lnSpc>
                          <a:spcPct val="107000"/>
                        </a:lnSpc>
                        <a:spcAft>
                          <a:spcPts val="0"/>
                        </a:spcAft>
                      </a:pPr>
                      <a:r>
                        <a:rPr lang="hr-HR" sz="1600" dirty="0">
                          <a:solidFill>
                            <a:srgbClr val="C00000"/>
                          </a:solidFill>
                          <a:effectLst/>
                          <a:latin typeface="Arial Narrow" panose="020B0606020202030204" pitchFamily="34" charset="0"/>
                        </a:rPr>
                        <a:t>Tehnička kultura</a:t>
                      </a:r>
                      <a:endParaRPr lang="en-GB" sz="1600" dirty="0">
                        <a:solidFill>
                          <a:srgbClr val="C0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vert="vert270" anchor="ctr"/>
                </a:tc>
                <a:tc rowSpan="3">
                  <a:txBody>
                    <a:bodyPr/>
                    <a:lstStyle/>
                    <a:p>
                      <a:pPr marL="71755" marR="71755" algn="ctr">
                        <a:lnSpc>
                          <a:spcPct val="107000"/>
                        </a:lnSpc>
                        <a:spcAft>
                          <a:spcPts val="0"/>
                        </a:spcAft>
                      </a:pPr>
                      <a:r>
                        <a:rPr lang="hr-HR" sz="2000" b="1" dirty="0">
                          <a:solidFill>
                            <a:srgbClr val="C00000"/>
                          </a:solidFill>
                          <a:effectLst/>
                          <a:latin typeface="Arial Narrow" panose="020B0606020202030204" pitchFamily="34" charset="0"/>
                        </a:rPr>
                        <a:t>Informatika</a:t>
                      </a:r>
                      <a:endParaRPr lang="en-GB" sz="2000" b="1" dirty="0">
                        <a:solidFill>
                          <a:srgbClr val="C0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a:lnSpc>
                          <a:spcPct val="107000"/>
                        </a:lnSpc>
                        <a:spcAft>
                          <a:spcPts val="0"/>
                        </a:spcAft>
                      </a:pPr>
                      <a:r>
                        <a:rPr lang="en-GB" sz="1100" dirty="0">
                          <a:effectLst/>
                          <a:latin typeface="Arial Narrow" panose="020B0606020202030204" pitchFamily="34" charset="0"/>
                        </a:rPr>
                        <a:t>A) REDOVITA NASTAVA</a:t>
                      </a:r>
                      <a:endParaRPr lang="en-GB"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GB" sz="1600">
                          <a:effectLst/>
                          <a:latin typeface="Arial Narrow" panose="020B0606020202030204" pitchFamily="34" charset="0"/>
                        </a:rPr>
                        <a:t> 5. a</a:t>
                      </a:r>
                      <a:endParaRPr lang="en-GB"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600" dirty="0">
                          <a:effectLst/>
                          <a:latin typeface="Arial Narrow" panose="020B0606020202030204" pitchFamily="34" charset="0"/>
                        </a:rPr>
                        <a:t>2</a:t>
                      </a:r>
                      <a:endParaRPr lang="en-GB"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600">
                          <a:effectLst/>
                          <a:latin typeface="Arial Narrow" panose="020B0606020202030204" pitchFamily="34" charset="0"/>
                        </a:rPr>
                        <a:t>TK i  INF</a:t>
                      </a:r>
                      <a:endParaRPr lang="en-GB"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GB" sz="1600" dirty="0">
                          <a:effectLst/>
                          <a:latin typeface="Arial Narrow" panose="020B0606020202030204" pitchFamily="34" charset="0"/>
                        </a:rPr>
                        <a:t>8</a:t>
                      </a:r>
                      <a:endParaRPr lang="en-GB"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GB" sz="1600">
                          <a:effectLst/>
                          <a:latin typeface="Arial Narrow" panose="020B0606020202030204" pitchFamily="34" charset="0"/>
                        </a:rPr>
                        <a:t> INF</a:t>
                      </a:r>
                      <a:endParaRPr lang="en-GB"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GB" sz="1600">
                          <a:effectLst/>
                          <a:latin typeface="Arial Narrow" panose="020B0606020202030204" pitchFamily="34" charset="0"/>
                        </a:rPr>
                        <a:t>4</a:t>
                      </a:r>
                      <a:endParaRPr lang="en-GB"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hr-HR" sz="1400" dirty="0" smtClean="0">
                          <a:effectLst/>
                          <a:latin typeface="Arial Narrow" panose="020B0606020202030204" pitchFamily="34" charset="0"/>
                        </a:rPr>
                        <a:t>Klub</a:t>
                      </a:r>
                      <a:endParaRPr lang="en-GB"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GB" sz="1800" b="1" dirty="0">
                          <a:solidFill>
                            <a:srgbClr val="C00000"/>
                          </a:solidFill>
                          <a:effectLst/>
                          <a:latin typeface="Arial Narrow" panose="020B0606020202030204" pitchFamily="34" charset="0"/>
                        </a:rPr>
                        <a:t>2</a:t>
                      </a:r>
                      <a:endParaRPr lang="en-GB" sz="1800" b="1" dirty="0">
                        <a:solidFill>
                          <a:srgbClr val="C0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pPr>
                      <a:endParaRPr lang="en-GB" sz="1600">
                        <a:effectLst/>
                        <a:latin typeface="Arial Narrow" panose="020B0606020202030204" pitchFamily="34" charset="0"/>
                      </a:endParaRPr>
                    </a:p>
                  </a:txBody>
                  <a:tcPr marL="68580" marR="68580" marT="0" marB="0" anchor="ctr"/>
                </a:tc>
                <a:tc>
                  <a:txBody>
                    <a:bodyPr/>
                    <a:lstStyle/>
                    <a:p>
                      <a:pPr algn="ctr">
                        <a:lnSpc>
                          <a:spcPct val="107000"/>
                        </a:lnSpc>
                        <a:spcAft>
                          <a:spcPts val="0"/>
                        </a:spcAft>
                      </a:pPr>
                      <a:r>
                        <a:rPr lang="en-GB" sz="1600">
                          <a:effectLst/>
                          <a:latin typeface="Arial Narrow" panose="020B0606020202030204" pitchFamily="34" charset="0"/>
                        </a:rPr>
                        <a:t>0</a:t>
                      </a:r>
                      <a:endParaRPr lang="en-GB"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marL="71755" marR="71755">
                        <a:lnSpc>
                          <a:spcPct val="107000"/>
                        </a:lnSpc>
                        <a:spcAft>
                          <a:spcPts val="0"/>
                        </a:spcAft>
                      </a:pPr>
                      <a:r>
                        <a:rPr lang="hr-HR" sz="1600" dirty="0">
                          <a:solidFill>
                            <a:srgbClr val="C00000"/>
                          </a:solidFill>
                          <a:effectLst/>
                          <a:latin typeface="Arial Narrow" panose="020B0606020202030204" pitchFamily="34" charset="0"/>
                        </a:rPr>
                        <a:t>Admin. e-upisnika (više  od  500 </a:t>
                      </a:r>
                      <a:r>
                        <a:rPr lang="hr-HR" sz="1600" dirty="0" err="1">
                          <a:solidFill>
                            <a:srgbClr val="C00000"/>
                          </a:solidFill>
                          <a:effectLst/>
                          <a:latin typeface="Arial Narrow" panose="020B0606020202030204" pitchFamily="34" charset="0"/>
                        </a:rPr>
                        <a:t>uč</a:t>
                      </a:r>
                      <a:r>
                        <a:rPr lang="hr-HR" sz="1600" dirty="0">
                          <a:solidFill>
                            <a:srgbClr val="C00000"/>
                          </a:solidFill>
                          <a:effectLst/>
                          <a:latin typeface="Arial Narrow" panose="020B0606020202030204" pitchFamily="34" charset="0"/>
                        </a:rPr>
                        <a:t>.)</a:t>
                      </a:r>
                      <a:endParaRPr lang="en-GB" sz="1600" dirty="0">
                        <a:solidFill>
                          <a:srgbClr val="C0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algn="r">
                        <a:lnSpc>
                          <a:spcPct val="107000"/>
                        </a:lnSpc>
                        <a:spcAft>
                          <a:spcPts val="0"/>
                        </a:spcAft>
                      </a:pPr>
                      <a:r>
                        <a:rPr lang="en-GB" sz="2000" b="1" dirty="0">
                          <a:solidFill>
                            <a:srgbClr val="C00000"/>
                          </a:solidFill>
                          <a:effectLst/>
                          <a:latin typeface="Arial Narrow" panose="020B0606020202030204" pitchFamily="34" charset="0"/>
                        </a:rPr>
                        <a:t>1</a:t>
                      </a:r>
                      <a:endParaRPr lang="en-GB" sz="2000" b="1" dirty="0">
                        <a:solidFill>
                          <a:srgbClr val="C0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pPr>
                      <a:endParaRPr lang="en-GB" sz="1600">
                        <a:effectLst/>
                        <a:latin typeface="Arial Narrow" panose="020B0606020202030204" pitchFamily="34" charset="0"/>
                      </a:endParaRPr>
                    </a:p>
                  </a:txBody>
                  <a:tcPr marL="68580" marR="68580" marT="0" marB="0" anchor="ctr"/>
                </a:tc>
                <a:tc>
                  <a:txBody>
                    <a:bodyPr/>
                    <a:lstStyle/>
                    <a:p>
                      <a:pPr algn="r">
                        <a:lnSpc>
                          <a:spcPct val="107000"/>
                        </a:lnSpc>
                        <a:spcAft>
                          <a:spcPts val="0"/>
                        </a:spcAft>
                      </a:pPr>
                      <a:r>
                        <a:rPr lang="en-GB" sz="1600">
                          <a:effectLst/>
                          <a:latin typeface="Arial Narrow" panose="020B0606020202030204" pitchFamily="34" charset="0"/>
                        </a:rPr>
                        <a:t>0</a:t>
                      </a:r>
                      <a:endParaRPr lang="en-GB"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GB" sz="1600">
                          <a:effectLst/>
                          <a:latin typeface="Arial Narrow" panose="020B0606020202030204" pitchFamily="34" charset="0"/>
                        </a:rPr>
                        <a:t>0</a:t>
                      </a:r>
                      <a:endParaRPr lang="en-GB"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GB" sz="1600">
                          <a:effectLst/>
                          <a:latin typeface="Arial Narrow" panose="020B0606020202030204" pitchFamily="34" charset="0"/>
                        </a:rPr>
                        <a:t>17</a:t>
                      </a:r>
                      <a:endParaRPr lang="en-GB"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07000"/>
                        </a:lnSpc>
                        <a:spcAft>
                          <a:spcPts val="0"/>
                        </a:spcAft>
                      </a:pPr>
                      <a:r>
                        <a:rPr lang="en-GB" sz="1800" b="1" dirty="0">
                          <a:solidFill>
                            <a:srgbClr val="C00000"/>
                          </a:solidFill>
                          <a:effectLst/>
                          <a:latin typeface="Arial Narrow" panose="020B0606020202030204" pitchFamily="34" charset="0"/>
                        </a:rPr>
                        <a:t>22</a:t>
                      </a:r>
                      <a:endParaRPr lang="en-GB" sz="1800" b="1" dirty="0">
                        <a:solidFill>
                          <a:srgbClr val="C0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r>
              <a:tr h="677108">
                <a:tc vMerge="1">
                  <a:txBody>
                    <a:bodyPr/>
                    <a:lstStyle/>
                    <a:p>
                      <a:endParaRPr lang="en-GB"/>
                    </a:p>
                  </a:txBody>
                  <a:tcPr/>
                </a:tc>
                <a:tc vMerge="1">
                  <a:txBody>
                    <a:bodyPr/>
                    <a:lstStyle/>
                    <a:p>
                      <a:endParaRPr lang="en-GB"/>
                    </a:p>
                  </a:txBody>
                  <a:tcPr/>
                </a:tc>
                <a:tc>
                  <a:txBody>
                    <a:bodyPr/>
                    <a:lstStyle/>
                    <a:p>
                      <a:pPr>
                        <a:lnSpc>
                          <a:spcPct val="107000"/>
                        </a:lnSpc>
                        <a:spcAft>
                          <a:spcPts val="0"/>
                        </a:spcAft>
                      </a:pPr>
                      <a:r>
                        <a:rPr lang="en-GB" sz="1100" dirty="0">
                          <a:effectLst/>
                          <a:latin typeface="Arial Narrow" panose="020B0606020202030204" pitchFamily="34" charset="0"/>
                        </a:rPr>
                        <a:t>B) OSTALI POSLOVI </a:t>
                      </a:r>
                      <a:br>
                        <a:rPr lang="en-GB" sz="1100" dirty="0">
                          <a:effectLst/>
                          <a:latin typeface="Arial Narrow" panose="020B0606020202030204" pitchFamily="34" charset="0"/>
                        </a:rPr>
                      </a:br>
                      <a:r>
                        <a:rPr lang="en-GB" sz="1100" dirty="0">
                          <a:effectLst/>
                          <a:latin typeface="Arial Narrow" panose="020B0606020202030204" pitchFamily="34" charset="0"/>
                        </a:rPr>
                        <a:t>NO-OR-a</a:t>
                      </a:r>
                      <a:endParaRPr lang="en-GB"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GB" sz="1600">
                          <a:effectLst/>
                          <a:latin typeface="Arial Narrow" panose="020B0606020202030204" pitchFamily="34" charset="0"/>
                        </a:rPr>
                        <a:t>DOD</a:t>
                      </a:r>
                      <a:endParaRPr lang="en-GB"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600" dirty="0">
                          <a:effectLst/>
                          <a:latin typeface="Arial Narrow" panose="020B0606020202030204" pitchFamily="34" charset="0"/>
                        </a:rPr>
                        <a:t>1</a:t>
                      </a:r>
                      <a:endParaRPr lang="en-GB"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GB" sz="1600">
                          <a:effectLst/>
                          <a:latin typeface="Arial Narrow" panose="020B0606020202030204" pitchFamily="34" charset="0"/>
                        </a:rPr>
                        <a:t>DOP</a:t>
                      </a:r>
                      <a:endParaRPr lang="en-GB"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600">
                          <a:effectLst/>
                          <a:latin typeface="Arial Narrow" panose="020B0606020202030204" pitchFamily="34" charset="0"/>
                        </a:rPr>
                        <a:t> 0</a:t>
                      </a:r>
                      <a:endParaRPr lang="en-GB"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GB" sz="1600">
                          <a:effectLst/>
                          <a:latin typeface="Arial Narrow" panose="020B0606020202030204" pitchFamily="34" charset="0"/>
                        </a:rPr>
                        <a:t>INA</a:t>
                      </a:r>
                      <a:endParaRPr lang="en-GB"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600" dirty="0">
                          <a:effectLst/>
                          <a:latin typeface="Arial Narrow" panose="020B0606020202030204" pitchFamily="34" charset="0"/>
                        </a:rPr>
                        <a:t>1</a:t>
                      </a:r>
                      <a:endParaRPr lang="en-GB"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GB" sz="1400" dirty="0">
                          <a:effectLst/>
                          <a:latin typeface="Arial Narrow" panose="020B0606020202030204" pitchFamily="34" charset="0"/>
                        </a:rPr>
                        <a:t> </a:t>
                      </a:r>
                      <a:endParaRPr lang="en-GB"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algn="r">
                        <a:lnSpc>
                          <a:spcPct val="107000"/>
                        </a:lnSpc>
                        <a:spcAft>
                          <a:spcPts val="0"/>
                        </a:spcAft>
                      </a:pPr>
                      <a:r>
                        <a:rPr lang="en-GB" sz="1600">
                          <a:effectLst/>
                          <a:latin typeface="Arial Narrow" panose="020B0606020202030204" pitchFamily="34" charset="0"/>
                        </a:rPr>
                        <a:t>0</a:t>
                      </a:r>
                      <a:endParaRPr lang="en-GB"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pPr>
                      <a:endParaRPr lang="en-GB" sz="1600">
                        <a:effectLst/>
                        <a:latin typeface="Arial Narrow" panose="020B0606020202030204" pitchFamily="34" charset="0"/>
                      </a:endParaRPr>
                    </a:p>
                  </a:txBody>
                  <a:tcPr marL="68580" marR="68580" marT="0" marB="0" anchor="ctr"/>
                </a:tc>
                <a:tc>
                  <a:txBody>
                    <a:bodyPr/>
                    <a:lstStyle/>
                    <a:p>
                      <a:pPr algn="ctr">
                        <a:lnSpc>
                          <a:spcPct val="107000"/>
                        </a:lnSpc>
                        <a:spcAft>
                          <a:spcPts val="0"/>
                        </a:spcAft>
                      </a:pPr>
                      <a:r>
                        <a:rPr lang="en-GB" sz="1600">
                          <a:effectLst/>
                          <a:latin typeface="Arial Narrow" panose="020B0606020202030204" pitchFamily="34" charset="0"/>
                        </a:rPr>
                        <a:t>0</a:t>
                      </a:r>
                      <a:endParaRPr lang="en-GB"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GB"/>
                    </a:p>
                  </a:txBody>
                  <a:tcPr/>
                </a:tc>
                <a:tc>
                  <a:txBody>
                    <a:bodyPr/>
                    <a:lstStyle/>
                    <a:p>
                      <a:pPr algn="r">
                        <a:lnSpc>
                          <a:spcPct val="107000"/>
                        </a:lnSpc>
                        <a:spcAft>
                          <a:spcPts val="0"/>
                        </a:spcAft>
                      </a:pPr>
                      <a:r>
                        <a:rPr lang="en-GB" sz="2000" b="1" dirty="0">
                          <a:solidFill>
                            <a:srgbClr val="C00000"/>
                          </a:solidFill>
                          <a:effectLst/>
                          <a:latin typeface="Arial Narrow" panose="020B0606020202030204" pitchFamily="34" charset="0"/>
                        </a:rPr>
                        <a:t>3</a:t>
                      </a:r>
                      <a:endParaRPr lang="en-GB" sz="2000" b="1" dirty="0">
                        <a:solidFill>
                          <a:srgbClr val="C0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pPr>
                      <a:endParaRPr lang="en-GB" sz="1600">
                        <a:effectLst/>
                        <a:latin typeface="Arial Narrow" panose="020B0606020202030204" pitchFamily="34" charset="0"/>
                      </a:endParaRPr>
                    </a:p>
                  </a:txBody>
                  <a:tcPr marL="68580" marR="68580" marT="0" marB="0" anchor="ctr"/>
                </a:tc>
                <a:tc>
                  <a:txBody>
                    <a:bodyPr/>
                    <a:lstStyle/>
                    <a:p>
                      <a:pPr algn="r">
                        <a:lnSpc>
                          <a:spcPct val="107000"/>
                        </a:lnSpc>
                        <a:spcAft>
                          <a:spcPts val="0"/>
                        </a:spcAft>
                      </a:pPr>
                      <a:r>
                        <a:rPr lang="en-GB" sz="1600">
                          <a:effectLst/>
                          <a:latin typeface="Arial Narrow" panose="020B0606020202030204" pitchFamily="34" charset="0"/>
                        </a:rPr>
                        <a:t>0</a:t>
                      </a:r>
                      <a:endParaRPr lang="en-GB"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GB" sz="1600">
                          <a:effectLst/>
                          <a:latin typeface="Arial Narrow" panose="020B0606020202030204" pitchFamily="34" charset="0"/>
                        </a:rPr>
                        <a:t>0</a:t>
                      </a:r>
                      <a:endParaRPr lang="en-GB"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GB" sz="1600">
                          <a:effectLst/>
                          <a:latin typeface="Arial Narrow" panose="020B0606020202030204" pitchFamily="34" charset="0"/>
                        </a:rPr>
                        <a:t>5</a:t>
                      </a:r>
                      <a:endParaRPr lang="en-GB"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GB"/>
                    </a:p>
                  </a:txBody>
                  <a:tcPr/>
                </a:tc>
              </a:tr>
              <a:tr h="609428">
                <a:tc vMerge="1">
                  <a:txBody>
                    <a:bodyPr/>
                    <a:lstStyle/>
                    <a:p>
                      <a:endParaRPr lang="en-GB"/>
                    </a:p>
                  </a:txBody>
                  <a:tcPr/>
                </a:tc>
                <a:tc vMerge="1">
                  <a:txBody>
                    <a:bodyPr/>
                    <a:lstStyle/>
                    <a:p>
                      <a:endParaRPr lang="en-GB"/>
                    </a:p>
                  </a:txBody>
                  <a:tcPr/>
                </a:tc>
                <a:tc>
                  <a:txBody>
                    <a:bodyPr/>
                    <a:lstStyle/>
                    <a:p>
                      <a:pPr>
                        <a:lnSpc>
                          <a:spcPct val="107000"/>
                        </a:lnSpc>
                        <a:spcAft>
                          <a:spcPts val="0"/>
                        </a:spcAft>
                      </a:pPr>
                      <a:r>
                        <a:rPr lang="en-GB" sz="1100" dirty="0">
                          <a:effectLst/>
                          <a:latin typeface="Arial Narrow" panose="020B0606020202030204" pitchFamily="34" charset="0"/>
                        </a:rPr>
                        <a:t>C)  </a:t>
                      </a:r>
                      <a:r>
                        <a:rPr lang="hr-HR" sz="1100" dirty="0">
                          <a:effectLst/>
                          <a:latin typeface="Arial Narrow" panose="020B0606020202030204" pitchFamily="34" charset="0"/>
                        </a:rPr>
                        <a:t>Ostali poslovi</a:t>
                      </a:r>
                      <a:endParaRPr lang="en-GB"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hr-HR" sz="1600">
                          <a:effectLst/>
                          <a:latin typeface="Arial Narrow" panose="020B0606020202030204" pitchFamily="34" charset="0"/>
                        </a:rPr>
                        <a:t>Razred.</a:t>
                      </a:r>
                      <a:endParaRPr lang="en-GB"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600">
                          <a:effectLst/>
                          <a:latin typeface="Arial Narrow" panose="020B0606020202030204" pitchFamily="34" charset="0"/>
                        </a:rPr>
                        <a:t>2</a:t>
                      </a:r>
                      <a:endParaRPr lang="en-GB"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hr-HR" sz="1600" dirty="0" smtClean="0">
                          <a:effectLst/>
                          <a:latin typeface="Arial Narrow" panose="020B0606020202030204" pitchFamily="34" charset="0"/>
                        </a:rPr>
                        <a:t>Pripremanje</a:t>
                      </a:r>
                      <a:endParaRPr lang="en-GB"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algn="ctr">
                        <a:lnSpc>
                          <a:spcPct val="107000"/>
                        </a:lnSpc>
                        <a:spcAft>
                          <a:spcPts val="0"/>
                        </a:spcAft>
                      </a:pPr>
                      <a:r>
                        <a:rPr lang="en-GB" sz="1600">
                          <a:effectLst/>
                          <a:latin typeface="Arial Narrow" panose="020B0606020202030204" pitchFamily="34" charset="0"/>
                        </a:rPr>
                        <a:t>4</a:t>
                      </a:r>
                      <a:endParaRPr lang="en-GB"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hr-HR" sz="1600" dirty="0" smtClean="0">
                          <a:effectLst/>
                          <a:latin typeface="Arial Narrow" panose="020B0606020202030204" pitchFamily="34" charset="0"/>
                        </a:rPr>
                        <a:t>Pripremanje</a:t>
                      </a:r>
                      <a:endParaRPr lang="en-GB"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algn="ctr">
                        <a:lnSpc>
                          <a:spcPct val="107000"/>
                        </a:lnSpc>
                        <a:spcAft>
                          <a:spcPts val="0"/>
                        </a:spcAft>
                      </a:pPr>
                      <a:r>
                        <a:rPr lang="en-GB" sz="1600" dirty="0">
                          <a:effectLst/>
                          <a:latin typeface="Arial Narrow" panose="020B0606020202030204" pitchFamily="34" charset="0"/>
                        </a:rPr>
                        <a:t>2</a:t>
                      </a:r>
                      <a:endParaRPr lang="en-GB"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hr-HR" sz="1600" dirty="0">
                          <a:effectLst/>
                          <a:latin typeface="Arial Narrow" panose="020B0606020202030204" pitchFamily="34" charset="0"/>
                        </a:rPr>
                        <a:t>Ostali poslovi</a:t>
                      </a:r>
                      <a:endParaRPr lang="en-GB"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algn="r">
                        <a:lnSpc>
                          <a:spcPct val="107000"/>
                        </a:lnSpc>
                        <a:spcAft>
                          <a:spcPts val="0"/>
                        </a:spcAft>
                      </a:pPr>
                      <a:r>
                        <a:rPr lang="en-GB" sz="1600">
                          <a:effectLst/>
                          <a:latin typeface="Arial Narrow" panose="020B0606020202030204" pitchFamily="34" charset="0"/>
                        </a:rPr>
                        <a:t>10</a:t>
                      </a:r>
                      <a:endParaRPr lang="en-GB"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GB" sz="1600" dirty="0">
                          <a:effectLst/>
                          <a:latin typeface="Arial Narrow" panose="020B0606020202030204" pitchFamily="34" charset="0"/>
                        </a:rPr>
                        <a:t> </a:t>
                      </a:r>
                      <a:endParaRPr lang="en-GB"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600">
                          <a:effectLst/>
                          <a:latin typeface="Arial Narrow" panose="020B0606020202030204" pitchFamily="34" charset="0"/>
                        </a:rPr>
                        <a:t> </a:t>
                      </a:r>
                      <a:endParaRPr lang="en-GB"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hr-HR" sz="1600" dirty="0">
                          <a:effectLst/>
                          <a:latin typeface="Arial Narrow" panose="020B0606020202030204" pitchFamily="34" charset="0"/>
                        </a:rPr>
                        <a:t> </a:t>
                      </a:r>
                      <a:endParaRPr lang="en-GB"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GB" sz="1600">
                          <a:effectLst/>
                          <a:latin typeface="Arial Narrow" panose="020B0606020202030204" pitchFamily="34" charset="0"/>
                        </a:rPr>
                        <a:t> </a:t>
                      </a:r>
                      <a:endParaRPr lang="en-GB"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GB" sz="1600">
                          <a:effectLst/>
                          <a:latin typeface="Arial Narrow" panose="020B0606020202030204" pitchFamily="34" charset="0"/>
                        </a:rPr>
                        <a:t> </a:t>
                      </a:r>
                      <a:endParaRPr lang="en-GB"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GB" sz="1600">
                          <a:effectLst/>
                          <a:latin typeface="Arial Narrow" panose="020B0606020202030204" pitchFamily="34" charset="0"/>
                        </a:rPr>
                        <a:t>0</a:t>
                      </a:r>
                      <a:endParaRPr lang="en-GB"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GB" sz="1600">
                          <a:effectLst/>
                          <a:latin typeface="Arial Narrow" panose="020B0606020202030204" pitchFamily="34" charset="0"/>
                        </a:rPr>
                        <a:t>0</a:t>
                      </a:r>
                      <a:endParaRPr lang="en-GB"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GB" sz="1600">
                          <a:effectLst/>
                          <a:latin typeface="Arial Narrow" panose="020B0606020202030204" pitchFamily="34" charset="0"/>
                        </a:rPr>
                        <a:t>18</a:t>
                      </a:r>
                      <a:endParaRPr lang="en-GB"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b="1" dirty="0">
                          <a:solidFill>
                            <a:srgbClr val="C00000"/>
                          </a:solidFill>
                          <a:effectLst/>
                          <a:latin typeface="Arial Narrow" panose="020B0606020202030204" pitchFamily="34" charset="0"/>
                        </a:rPr>
                        <a:t>40</a:t>
                      </a:r>
                      <a:endParaRPr lang="en-GB" sz="1800" b="1" dirty="0">
                        <a:solidFill>
                          <a:srgbClr val="C0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5" name="Rectangle 4"/>
          <p:cNvSpPr/>
          <p:nvPr/>
        </p:nvSpPr>
        <p:spPr>
          <a:xfrm>
            <a:off x="8899302" y="3470856"/>
            <a:ext cx="463640" cy="171289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
        <p:nvSpPr>
          <p:cNvPr id="6" name="Rectangle 5"/>
          <p:cNvSpPr/>
          <p:nvPr/>
        </p:nvSpPr>
        <p:spPr>
          <a:xfrm>
            <a:off x="5911404" y="3631842"/>
            <a:ext cx="3451538" cy="69545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p:cNvSpPr>
            <a:spLocks noGrp="1"/>
          </p:cNvSpPr>
          <p:nvPr>
            <p:ph type="title"/>
          </p:nvPr>
        </p:nvSpPr>
        <p:spPr>
          <a:xfrm>
            <a:off x="683653" y="530558"/>
            <a:ext cx="10515600" cy="575032"/>
          </a:xfrm>
        </p:spPr>
        <p:txBody>
          <a:bodyPr>
            <a:normAutofit/>
          </a:bodyPr>
          <a:lstStyle/>
          <a:p>
            <a:r>
              <a:rPr lang="hr-HR" sz="2800" spc="300" dirty="0" smtClean="0">
                <a:solidFill>
                  <a:srgbClr val="C00000"/>
                </a:solidFill>
                <a:latin typeface="Arial Narrow" panose="020B0606020202030204" pitchFamily="34" charset="0"/>
              </a:rPr>
              <a:t>Primjer zaduženja učitelja tehničke kulture i informatike</a:t>
            </a:r>
            <a:endParaRPr lang="en-GB" sz="2800" dirty="0">
              <a:latin typeface="Arial Narrow" panose="020B0606020202030204" pitchFamily="34" charset="0"/>
            </a:endParaRPr>
          </a:p>
        </p:txBody>
      </p:sp>
    </p:spTree>
    <p:extLst>
      <p:ext uri="{BB962C8B-B14F-4D97-AF65-F5344CB8AC3E}">
        <p14:creationId xmlns:p14="http://schemas.microsoft.com/office/powerpoint/2010/main" val="25998670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hr-HR" sz="3600" b="1" i="1" dirty="0" smtClean="0">
                <a:solidFill>
                  <a:srgbClr val="C00000"/>
                </a:solidFill>
                <a:effectLst>
                  <a:outerShdw blurRad="38100" dist="38100" dir="2700000" algn="tl">
                    <a:srgbClr val="000000">
                      <a:alpha val="43137"/>
                    </a:srgbClr>
                  </a:outerShdw>
                </a:effectLst>
              </a:rPr>
              <a:t>Samo tri sata u zaduženju redovitom nastavom</a:t>
            </a:r>
            <a:endParaRPr lang="en-GB" sz="3600" b="1" i="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pPr algn="just"/>
            <a:r>
              <a:rPr lang="hr-HR" b="1" dirty="0">
                <a:latin typeface="Arial Narrow" panose="020B0606020202030204" pitchFamily="34" charset="0"/>
              </a:rPr>
              <a:t>Učiteljima predmetne nastave</a:t>
            </a:r>
            <a:r>
              <a:rPr lang="hr-HR" dirty="0">
                <a:latin typeface="Arial Narrow" panose="020B0606020202030204" pitchFamily="34" charset="0"/>
              </a:rPr>
              <a:t> koji su  zaduženi poslovima iz članka 13. stavka 7. i/ili iz članka 7. stavka 2 i/ili iz članka 8. stavaka 2., 4., 5., 9., 10. i stavka 6. u dijelu koji se odnosi na voditelja bazena za manje od pet škola i/ili članka 8.a. Pravilnika, </a:t>
            </a:r>
            <a:r>
              <a:rPr lang="hr-HR" b="1" dirty="0">
                <a:latin typeface="Arial Narrow" panose="020B0606020202030204" pitchFamily="34" charset="0"/>
              </a:rPr>
              <a:t>broj sati zaduženja redovitom nastavom može se </a:t>
            </a:r>
            <a:endParaRPr lang="hr-HR" b="1" dirty="0" smtClean="0">
              <a:latin typeface="Arial Narrow" panose="020B0606020202030204" pitchFamily="34" charset="0"/>
            </a:endParaRPr>
          </a:p>
          <a:p>
            <a:r>
              <a:rPr lang="hr-HR" b="1" dirty="0" smtClean="0">
                <a:solidFill>
                  <a:srgbClr val="FF0000"/>
                </a:solidFill>
                <a:latin typeface="Arial Narrow" panose="020B0606020202030204" pitchFamily="34" charset="0"/>
              </a:rPr>
              <a:t>uvećati </a:t>
            </a:r>
            <a:r>
              <a:rPr lang="hr-HR" b="1" dirty="0">
                <a:solidFill>
                  <a:srgbClr val="FF0000"/>
                </a:solidFill>
                <a:latin typeface="Arial Narrow" panose="020B0606020202030204" pitchFamily="34" charset="0"/>
              </a:rPr>
              <a:t>za najviše tri sata </a:t>
            </a:r>
            <a:r>
              <a:rPr lang="hr-HR" dirty="0">
                <a:latin typeface="Arial Narrow" panose="020B0606020202030204" pitchFamily="34" charset="0"/>
              </a:rPr>
              <a:t>ako je zaposlen u nepunom radnom vremenu ili </a:t>
            </a:r>
            <a:endParaRPr lang="hr-HR" dirty="0" smtClean="0">
              <a:latin typeface="Arial Narrow" panose="020B0606020202030204" pitchFamily="34" charset="0"/>
            </a:endParaRPr>
          </a:p>
          <a:p>
            <a:pPr algn="just"/>
            <a:r>
              <a:rPr lang="hr-HR" b="1" dirty="0" smtClean="0">
                <a:solidFill>
                  <a:srgbClr val="FF0000"/>
                </a:solidFill>
                <a:latin typeface="Arial Narrow" panose="020B0606020202030204" pitchFamily="34" charset="0"/>
              </a:rPr>
              <a:t>smanjiti </a:t>
            </a:r>
            <a:r>
              <a:rPr lang="hr-HR" b="1" dirty="0">
                <a:solidFill>
                  <a:srgbClr val="FF0000"/>
                </a:solidFill>
                <a:latin typeface="Arial Narrow" panose="020B0606020202030204" pitchFamily="34" charset="0"/>
              </a:rPr>
              <a:t>za najviše tri sata </a:t>
            </a:r>
            <a:r>
              <a:rPr lang="hr-HR" b="1" dirty="0">
                <a:latin typeface="Arial Narrow" panose="020B0606020202030204" pitchFamily="34" charset="0"/>
              </a:rPr>
              <a:t>ako</a:t>
            </a:r>
            <a:r>
              <a:rPr lang="hr-HR" dirty="0">
                <a:latin typeface="Arial Narrow" panose="020B0606020202030204" pitchFamily="34" charset="0"/>
              </a:rPr>
              <a:t> je zaposlen u punom radnom vremenu </a:t>
            </a:r>
            <a:endParaRPr lang="hr-HR" dirty="0" smtClean="0">
              <a:latin typeface="Arial Narrow" panose="020B0606020202030204" pitchFamily="34" charset="0"/>
            </a:endParaRPr>
          </a:p>
          <a:p>
            <a:r>
              <a:rPr lang="hr-HR" b="1" dirty="0" smtClean="0">
                <a:latin typeface="Arial Narrow" panose="020B0606020202030204" pitchFamily="34" charset="0"/>
              </a:rPr>
              <a:t>ili </a:t>
            </a:r>
            <a:r>
              <a:rPr lang="hr-HR" b="1" dirty="0">
                <a:latin typeface="Arial Narrow" panose="020B0606020202030204" pitchFamily="34" charset="0"/>
              </a:rPr>
              <a:t>navedenim poslovima može biti zadužen u cijelosti ili dijelu sati umjesto dodatne i/ili dopunske nastave i/ili izvannastavnih aktivnosti, </a:t>
            </a:r>
            <a:endParaRPr lang="hr-HR" b="1" dirty="0" smtClean="0">
              <a:latin typeface="Arial Narrow" panose="020B0606020202030204" pitchFamily="34" charset="0"/>
            </a:endParaRPr>
          </a:p>
          <a:p>
            <a:r>
              <a:rPr lang="hr-HR" b="1" dirty="0" smtClean="0">
                <a:latin typeface="Arial Narrow" panose="020B0606020202030204" pitchFamily="34" charset="0"/>
              </a:rPr>
              <a:t>odnosno </a:t>
            </a:r>
            <a:r>
              <a:rPr lang="hr-HR" b="1" dirty="0">
                <a:latin typeface="Arial Narrow" panose="020B0606020202030204" pitchFamily="34" charset="0"/>
              </a:rPr>
              <a:t>do propisanog broja sati u ostalim poslovima koje može obavljati sukladno članku 14. ovoga Pravilnika. </a:t>
            </a:r>
            <a:endParaRPr lang="en-GB" dirty="0">
              <a:latin typeface="Arial Narrow" panose="020B0606020202030204" pitchFamily="34" charset="0"/>
            </a:endParaRPr>
          </a:p>
          <a:p>
            <a:pPr algn="just"/>
            <a:endParaRPr lang="en-GB" dirty="0">
              <a:latin typeface="Arial Narrow" panose="020B0606020202030204" pitchFamily="34" charset="0"/>
            </a:endParaRPr>
          </a:p>
        </p:txBody>
      </p:sp>
    </p:spTree>
    <p:extLst>
      <p:ext uri="{BB962C8B-B14F-4D97-AF65-F5344CB8AC3E}">
        <p14:creationId xmlns:p14="http://schemas.microsoft.com/office/powerpoint/2010/main" val="40037755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lum bright="70000" contrast="-70000"/>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tretch>
            <a:fillRect/>
          </a:stretch>
        </p:blipFill>
        <p:spPr>
          <a:xfrm>
            <a:off x="0" y="-38637"/>
            <a:ext cx="12192000" cy="6748530"/>
          </a:xfrm>
        </p:spPr>
      </p:pic>
      <p:sp>
        <p:nvSpPr>
          <p:cNvPr id="7" name="Content Placeholder 2"/>
          <p:cNvSpPr txBox="1">
            <a:spLocks/>
          </p:cNvSpPr>
          <p:nvPr/>
        </p:nvSpPr>
        <p:spPr>
          <a:xfrm>
            <a:off x="704333" y="1358899"/>
            <a:ext cx="10088161" cy="17992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r-HR" sz="3200" b="1" dirty="0" smtClean="0">
                <a:effectLst>
                  <a:outerShdw blurRad="38100" dist="38100" dir="2700000" algn="tl">
                    <a:srgbClr val="000000">
                      <a:alpha val="43137"/>
                    </a:srgbClr>
                  </a:outerShdw>
                </a:effectLst>
              </a:rPr>
              <a:t>strateški ciljevima Ministarstva </a:t>
            </a:r>
            <a:endParaRPr lang="en-GB" sz="3200" b="1" dirty="0" smtClean="0">
              <a:effectLst>
                <a:outerShdw blurRad="38100" dist="38100" dir="2700000" algn="tl">
                  <a:srgbClr val="000000">
                    <a:alpha val="43137"/>
                  </a:srgbClr>
                </a:outerShdw>
              </a:effectLst>
            </a:endParaRPr>
          </a:p>
          <a:p>
            <a:r>
              <a:rPr lang="hr-HR" sz="3200" b="1" dirty="0" smtClean="0">
                <a:effectLst>
                  <a:outerShdw blurRad="38100" dist="38100" dir="2700000" algn="tl">
                    <a:srgbClr val="000000">
                      <a:alpha val="43137"/>
                    </a:srgbClr>
                  </a:outerShdw>
                </a:effectLst>
              </a:rPr>
              <a:t> </a:t>
            </a:r>
            <a:r>
              <a:rPr lang="hr-HR" sz="3200" b="1" dirty="0" err="1" smtClean="0">
                <a:effectLst>
                  <a:outerShdw blurRad="38100" dist="38100" dir="2700000" algn="tl">
                    <a:srgbClr val="000000">
                      <a:alpha val="43137"/>
                    </a:srgbClr>
                  </a:outerShdw>
                </a:effectLst>
              </a:rPr>
              <a:t>Strategij</a:t>
            </a:r>
            <a:r>
              <a:rPr lang="en-GB" sz="3200" b="1" dirty="0" smtClean="0">
                <a:effectLst>
                  <a:outerShdw blurRad="38100" dist="38100" dir="2700000" algn="tl">
                    <a:srgbClr val="000000">
                      <a:alpha val="43137"/>
                    </a:srgbClr>
                  </a:outerShdw>
                </a:effectLst>
              </a:rPr>
              <a:t>a</a:t>
            </a:r>
            <a:r>
              <a:rPr lang="hr-HR" sz="3200" b="1" dirty="0" smtClean="0">
                <a:effectLst>
                  <a:outerShdw blurRad="38100" dist="38100" dir="2700000" algn="tl">
                    <a:srgbClr val="000000">
                      <a:alpha val="43137"/>
                    </a:srgbClr>
                  </a:outerShdw>
                </a:effectLst>
              </a:rPr>
              <a:t> znanosti i tehnologije uz donošenje  novih </a:t>
            </a:r>
            <a:r>
              <a:rPr lang="hr-HR" sz="3200" b="1" dirty="0" smtClean="0"/>
              <a:t>kurikuluma</a:t>
            </a:r>
            <a:r>
              <a:rPr lang="hr-HR" sz="3200" b="1" dirty="0" smtClean="0">
                <a:effectLst>
                  <a:outerShdw blurRad="38100" dist="38100" dir="2700000" algn="tl">
                    <a:srgbClr val="000000">
                      <a:alpha val="43137"/>
                    </a:srgbClr>
                  </a:outerShdw>
                </a:effectLst>
              </a:rPr>
              <a:t> </a:t>
            </a:r>
            <a:r>
              <a:rPr lang="hr-HR" b="1" dirty="0" smtClean="0">
                <a:effectLst>
                  <a:outerShdw blurRad="38100" dist="38100" dir="2700000" algn="tl">
                    <a:srgbClr val="000000">
                      <a:alpha val="43137"/>
                    </a:srgbClr>
                  </a:outerShdw>
                </a:effectLst>
              </a:rPr>
              <a:t>predviđene</a:t>
            </a:r>
            <a:r>
              <a:rPr lang="hr-HR" sz="3200" b="1" dirty="0" smtClean="0">
                <a:effectLst>
                  <a:outerShdw blurRad="38100" dist="38100" dir="2700000" algn="tl">
                    <a:srgbClr val="000000">
                      <a:alpha val="43137"/>
                    </a:srgbClr>
                  </a:outerShdw>
                </a:effectLst>
              </a:rPr>
              <a:t> su i druge promjene te izmjene i donošenja novih propisa.</a:t>
            </a:r>
          </a:p>
          <a:p>
            <a:pPr marL="0" indent="0">
              <a:buFont typeface="Arial" panose="020B0604020202020204" pitchFamily="34" charset="0"/>
              <a:buNone/>
            </a:pPr>
            <a:endParaRPr lang="hr-HR" sz="3200" b="1" dirty="0">
              <a:effectLst>
                <a:outerShdw blurRad="38100" dist="38100" dir="2700000" algn="tl">
                  <a:srgbClr val="000000">
                    <a:alpha val="43137"/>
                  </a:srgbClr>
                </a:outerShdw>
              </a:effectLst>
            </a:endParaRPr>
          </a:p>
        </p:txBody>
      </p:sp>
      <p:sp>
        <p:nvSpPr>
          <p:cNvPr id="8" name="Content Placeholder 2"/>
          <p:cNvSpPr txBox="1">
            <a:spLocks/>
          </p:cNvSpPr>
          <p:nvPr/>
        </p:nvSpPr>
        <p:spPr>
          <a:xfrm>
            <a:off x="395243" y="4391871"/>
            <a:ext cx="11376048" cy="19926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r-HR" sz="3600" b="1" dirty="0" smtClean="0">
                <a:effectLst>
                  <a:outerShdw blurRad="38100" dist="38100" dir="2700000" algn="tl">
                    <a:srgbClr val="000000">
                      <a:alpha val="43137"/>
                    </a:srgbClr>
                  </a:outerShdw>
                </a:effectLst>
              </a:rPr>
              <a:t>novih kurikulum</a:t>
            </a:r>
            <a:r>
              <a:rPr lang="en-GB" sz="3600" b="1" dirty="0" smtClean="0">
                <a:effectLst>
                  <a:outerShdw blurRad="38100" dist="38100" dir="2700000" algn="tl">
                    <a:srgbClr val="000000">
                      <a:alpha val="43137"/>
                    </a:srgbClr>
                  </a:outerShdw>
                </a:effectLst>
              </a:rPr>
              <a:t>i</a:t>
            </a:r>
            <a:r>
              <a:rPr lang="hr-HR" sz="3600" b="1" dirty="0" smtClean="0">
                <a:effectLst>
                  <a:outerShdw blurRad="38100" dist="38100" dir="2700000" algn="tl">
                    <a:srgbClr val="000000">
                      <a:alpha val="43137"/>
                    </a:srgbClr>
                  </a:outerShdw>
                </a:effectLst>
              </a:rPr>
              <a:t> </a:t>
            </a:r>
            <a:endParaRPr lang="en-GB" sz="3600" b="1" dirty="0" smtClean="0">
              <a:effectLst>
                <a:outerShdw blurRad="38100" dist="38100" dir="2700000" algn="tl">
                  <a:srgbClr val="000000">
                    <a:alpha val="43137"/>
                  </a:srgbClr>
                </a:outerShdw>
              </a:effectLst>
            </a:endParaRPr>
          </a:p>
          <a:p>
            <a:r>
              <a:rPr lang="hr-HR" sz="3600" b="1" dirty="0" smtClean="0">
                <a:effectLst>
                  <a:outerShdw blurRad="38100" dist="38100" dir="2700000" algn="tl">
                    <a:srgbClr val="000000">
                      <a:alpha val="43137"/>
                    </a:srgbClr>
                  </a:outerShdw>
                </a:effectLst>
              </a:rPr>
              <a:t>promjene te izmjene i donošenja novih propisa</a:t>
            </a:r>
            <a:r>
              <a:rPr lang="en-GB" sz="3600" b="1" dirty="0" smtClean="0">
                <a:effectLst>
                  <a:outerShdw blurRad="38100" dist="38100" dir="2700000" algn="tl">
                    <a:srgbClr val="000000">
                      <a:alpha val="43137"/>
                    </a:srgbClr>
                  </a:outerShdw>
                </a:effectLst>
              </a:rPr>
              <a:t>..</a:t>
            </a:r>
            <a:r>
              <a:rPr lang="hr-HR" sz="3600" b="1" dirty="0" smtClean="0">
                <a:effectLst>
                  <a:outerShdw blurRad="38100" dist="38100" dir="2700000" algn="tl">
                    <a:srgbClr val="000000">
                      <a:alpha val="43137"/>
                    </a:srgbClr>
                  </a:outerShdw>
                </a:effectLst>
              </a:rPr>
              <a:t>.</a:t>
            </a:r>
          </a:p>
          <a:p>
            <a:pPr marL="0" indent="0">
              <a:buFont typeface="Arial" panose="020B0604020202020204" pitchFamily="34" charset="0"/>
              <a:buNone/>
            </a:pPr>
            <a:endParaRPr lang="hr-HR" sz="3600" b="1" dirty="0">
              <a:effectLst>
                <a:outerShdw blurRad="38100" dist="38100" dir="2700000" algn="tl">
                  <a:srgbClr val="000000">
                    <a:alpha val="43137"/>
                  </a:srgbClr>
                </a:outerShdw>
              </a:effectLst>
            </a:endParaRPr>
          </a:p>
        </p:txBody>
      </p:sp>
      <p:sp>
        <p:nvSpPr>
          <p:cNvPr id="12" name="Down Arrow 11"/>
          <p:cNvSpPr/>
          <p:nvPr/>
        </p:nvSpPr>
        <p:spPr>
          <a:xfrm>
            <a:off x="5503716" y="3503229"/>
            <a:ext cx="489397" cy="888642"/>
          </a:xfrm>
          <a:prstGeom prst="downArrow">
            <a:avLst/>
          </a:prstGeom>
          <a:solidFill>
            <a:srgbClr val="FFC000"/>
          </a:solidFill>
        </p:spPr>
        <p:style>
          <a:lnRef idx="0">
            <a:schemeClr val="accent4"/>
          </a:lnRef>
          <a:fillRef idx="3">
            <a:schemeClr val="accent4"/>
          </a:fillRef>
          <a:effectRef idx="3">
            <a:schemeClr val="accent4"/>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GB" b="1">
              <a:ln/>
              <a:solidFill>
                <a:schemeClr val="accent4"/>
              </a:solidFill>
            </a:endParaRPr>
          </a:p>
        </p:txBody>
      </p:sp>
      <p:sp>
        <p:nvSpPr>
          <p:cNvPr id="13" name="Title 1"/>
          <p:cNvSpPr>
            <a:spLocks noGrp="1"/>
          </p:cNvSpPr>
          <p:nvPr>
            <p:ph type="title"/>
          </p:nvPr>
        </p:nvSpPr>
        <p:spPr>
          <a:xfrm>
            <a:off x="838200" y="3789"/>
            <a:ext cx="10515600" cy="1325563"/>
          </a:xfrm>
        </p:spPr>
        <p:txBody>
          <a:bodyPr>
            <a:normAutofit/>
            <a:scene3d>
              <a:camera prst="orthographicFront"/>
              <a:lightRig rig="soft" dir="t">
                <a:rot lat="0" lon="0" rev="15600000"/>
              </a:lightRig>
            </a:scene3d>
            <a:sp3d extrusionH="57150" prstMaterial="softEdge">
              <a:bevelT w="25400" h="38100"/>
            </a:sp3d>
          </a:bodyPr>
          <a:lstStyle/>
          <a:p>
            <a:pPr algn="ctr"/>
            <a:r>
              <a:rPr lang="hr-HR" b="1" spc="600" dirty="0" smtClean="0">
                <a:ln/>
                <a:solidFill>
                  <a:srgbClr val="C00000"/>
                </a:solidFill>
                <a:effectLst>
                  <a:outerShdw blurRad="38100" dist="38100" dir="2700000" algn="tl">
                    <a:srgbClr val="000000">
                      <a:alpha val="43137"/>
                    </a:srgbClr>
                  </a:outerShdw>
                </a:effectLst>
              </a:rPr>
              <a:t>REFORMA</a:t>
            </a:r>
            <a:endParaRPr lang="hr-HR" b="1" spc="600" dirty="0">
              <a:ln/>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27555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animBg="1"/>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838200" y="335407"/>
            <a:ext cx="5084805" cy="3805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dirty="0" smtClean="0">
                <a:solidFill>
                  <a:srgbClr val="C00000"/>
                </a:solidFill>
              </a:rPr>
              <a:t>ministarstvo</a:t>
            </a:r>
            <a:r>
              <a:rPr lang="en-GB" sz="2000" dirty="0" smtClean="0">
                <a:solidFill>
                  <a:schemeClr val="bg1">
                    <a:lumMod val="65000"/>
                  </a:schemeClr>
                </a:solidFill>
              </a:rPr>
              <a:t>znanosti</a:t>
            </a:r>
            <a:r>
              <a:rPr lang="en-GB" sz="2000" dirty="0" smtClean="0">
                <a:solidFill>
                  <a:schemeClr val="bg1">
                    <a:lumMod val="75000"/>
                  </a:schemeClr>
                </a:solidFill>
              </a:rPr>
              <a:t>i</a:t>
            </a:r>
            <a:r>
              <a:rPr lang="en-GB" sz="2000" dirty="0" smtClean="0">
                <a:solidFill>
                  <a:schemeClr val="bg2">
                    <a:lumMod val="25000"/>
                  </a:schemeClr>
                </a:solidFill>
              </a:rPr>
              <a:t>obrazovanja</a:t>
            </a:r>
          </a:p>
          <a:p>
            <a:pPr marL="0" indent="0">
              <a:buFont typeface="Arial" panose="020B0604020202020204" pitchFamily="34" charset="0"/>
              <a:buNone/>
            </a:pPr>
            <a:endParaRPr lang="hr-HR" sz="2000" dirty="0">
              <a:solidFill>
                <a:schemeClr val="bg1">
                  <a:lumMod val="75000"/>
                </a:schemeClr>
              </a:solidFill>
            </a:endParaRPr>
          </a:p>
        </p:txBody>
      </p:sp>
      <p:sp>
        <p:nvSpPr>
          <p:cNvPr id="8" name="Rectangle 7"/>
          <p:cNvSpPr/>
          <p:nvPr/>
        </p:nvSpPr>
        <p:spPr>
          <a:xfrm>
            <a:off x="1" y="613998"/>
            <a:ext cx="12192000" cy="255993"/>
          </a:xfrm>
          <a:prstGeom prst="rect">
            <a:avLst/>
          </a:prstGeom>
          <a:gradFill>
            <a:gsLst>
              <a:gs pos="0">
                <a:schemeClr val="accent5">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9" name="Content Placeholder 8"/>
          <p:cNvSpPr>
            <a:spLocks noGrp="1"/>
          </p:cNvSpPr>
          <p:nvPr>
            <p:ph idx="1"/>
          </p:nvPr>
        </p:nvSpPr>
        <p:spPr>
          <a:xfrm>
            <a:off x="284383" y="1149995"/>
            <a:ext cx="11722814" cy="1262308"/>
          </a:xfr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lin ang="0" scaled="1"/>
            <a:tileRect/>
          </a:gradFill>
        </p:spPr>
        <p:style>
          <a:lnRef idx="0">
            <a:schemeClr val="accent1"/>
          </a:lnRef>
          <a:fillRef idx="3">
            <a:schemeClr val="accent1"/>
          </a:fillRef>
          <a:effectRef idx="3">
            <a:schemeClr val="accent1"/>
          </a:effectRef>
          <a:fontRef idx="minor">
            <a:schemeClr val="lt1"/>
          </a:fontRef>
        </p:style>
        <p:txBody>
          <a:bodyPr>
            <a:noAutofit/>
          </a:bodyPr>
          <a:lstStyle/>
          <a:p>
            <a:pPr marL="0" indent="0">
              <a:buNone/>
            </a:pPr>
            <a:r>
              <a:rPr lang="en-GB" sz="2000" i="1" dirty="0" err="1" smtClean="0">
                <a:solidFill>
                  <a:schemeClr val="tx1">
                    <a:lumMod val="95000"/>
                    <a:lumOff val="5000"/>
                  </a:schemeClr>
                </a:solidFill>
                <a:latin typeface="Arial Narrow" panose="020B0606020202030204" pitchFamily="34" charset="0"/>
              </a:rPr>
              <a:t>Sada</a:t>
            </a:r>
            <a:r>
              <a:rPr lang="en-GB" sz="2000" i="1" dirty="0" smtClean="0">
                <a:solidFill>
                  <a:schemeClr val="tx1">
                    <a:lumMod val="95000"/>
                    <a:lumOff val="5000"/>
                  </a:schemeClr>
                </a:solidFill>
                <a:latin typeface="Arial Narrow" panose="020B0606020202030204" pitchFamily="34" charset="0"/>
              </a:rPr>
              <a:t> škola </a:t>
            </a:r>
            <a:r>
              <a:rPr lang="en-GB" sz="2000" i="1" dirty="0" err="1" smtClean="0">
                <a:solidFill>
                  <a:schemeClr val="tx1">
                    <a:lumMod val="95000"/>
                    <a:lumOff val="5000"/>
                  </a:schemeClr>
                </a:solidFill>
                <a:latin typeface="Arial Narrow" panose="020B0606020202030204" pitchFamily="34" charset="0"/>
              </a:rPr>
              <a:t>ima</a:t>
            </a:r>
            <a:r>
              <a:rPr lang="en-GB" sz="2000" i="1" dirty="0" smtClean="0">
                <a:solidFill>
                  <a:schemeClr val="tx1">
                    <a:lumMod val="95000"/>
                    <a:lumOff val="5000"/>
                  </a:schemeClr>
                </a:solidFill>
                <a:latin typeface="Arial Narrow" panose="020B0606020202030204" pitchFamily="34" charset="0"/>
              </a:rPr>
              <a:t> </a:t>
            </a:r>
            <a:r>
              <a:rPr lang="en-GB" sz="2000" i="1" dirty="0" err="1" smtClean="0">
                <a:solidFill>
                  <a:schemeClr val="tx1">
                    <a:lumMod val="95000"/>
                    <a:lumOff val="5000"/>
                  </a:schemeClr>
                </a:solidFill>
                <a:latin typeface="Arial Narrow" panose="020B0606020202030204" pitchFamily="34" charset="0"/>
              </a:rPr>
              <a:t>osobu</a:t>
            </a:r>
            <a:r>
              <a:rPr lang="en-GB" sz="2000" i="1" dirty="0" smtClean="0">
                <a:solidFill>
                  <a:schemeClr val="tx1">
                    <a:lumMod val="95000"/>
                    <a:lumOff val="5000"/>
                  </a:schemeClr>
                </a:solidFill>
                <a:latin typeface="Arial Narrow" panose="020B0606020202030204" pitchFamily="34" charset="0"/>
              </a:rPr>
              <a:t> za </a:t>
            </a:r>
            <a:r>
              <a:rPr lang="hr-HR" sz="2000" i="1" dirty="0" err="1" smtClean="0">
                <a:solidFill>
                  <a:schemeClr val="tx1">
                    <a:lumMod val="95000"/>
                    <a:lumOff val="5000"/>
                  </a:schemeClr>
                </a:solidFill>
                <a:latin typeface="Arial Narrow" panose="020B0606020202030204" pitchFamily="34" charset="0"/>
              </a:rPr>
              <a:t>podršk</a:t>
            </a:r>
            <a:r>
              <a:rPr lang="en-GB" sz="2000" i="1" dirty="0" smtClean="0">
                <a:solidFill>
                  <a:schemeClr val="tx1">
                    <a:lumMod val="95000"/>
                    <a:lumOff val="5000"/>
                  </a:schemeClr>
                </a:solidFill>
                <a:latin typeface="Arial Narrow" panose="020B0606020202030204" pitchFamily="34" charset="0"/>
              </a:rPr>
              <a:t>u</a:t>
            </a:r>
            <a:r>
              <a:rPr lang="hr-HR" sz="2000" i="1" dirty="0" smtClean="0">
                <a:solidFill>
                  <a:schemeClr val="tx1">
                    <a:lumMod val="95000"/>
                    <a:lumOff val="5000"/>
                  </a:schemeClr>
                </a:solidFill>
                <a:latin typeface="Arial Narrow" panose="020B0606020202030204" pitchFamily="34" charset="0"/>
              </a:rPr>
              <a:t> </a:t>
            </a:r>
            <a:r>
              <a:rPr lang="hr-HR" sz="2000" i="1" dirty="0">
                <a:solidFill>
                  <a:schemeClr val="tx1">
                    <a:lumMod val="95000"/>
                    <a:lumOff val="5000"/>
                  </a:schemeClr>
                </a:solidFill>
                <a:latin typeface="Arial Narrow" panose="020B0606020202030204" pitchFamily="34" charset="0"/>
              </a:rPr>
              <a:t>uporabi informacijske i komunikacijske </a:t>
            </a:r>
            <a:r>
              <a:rPr lang="hr-HR" sz="2000" i="1" dirty="0" smtClean="0">
                <a:solidFill>
                  <a:schemeClr val="tx1">
                    <a:lumMod val="95000"/>
                    <a:lumOff val="5000"/>
                  </a:schemeClr>
                </a:solidFill>
                <a:latin typeface="Arial Narrow" panose="020B0606020202030204" pitchFamily="34" charset="0"/>
              </a:rPr>
              <a:t>tehnologije</a:t>
            </a:r>
            <a:r>
              <a:rPr lang="en-GB" sz="2000" i="1" dirty="0" smtClean="0">
                <a:solidFill>
                  <a:schemeClr val="tx1">
                    <a:lumMod val="95000"/>
                    <a:lumOff val="5000"/>
                  </a:schemeClr>
                </a:solidFill>
                <a:latin typeface="Arial Narrow" panose="020B0606020202030204" pitchFamily="34" charset="0"/>
              </a:rPr>
              <a:t>.</a:t>
            </a:r>
          </a:p>
          <a:p>
            <a:pPr marL="0" indent="0">
              <a:buNone/>
            </a:pPr>
            <a:r>
              <a:rPr lang="en-GB" sz="2000" i="1" dirty="0" smtClean="0">
                <a:solidFill>
                  <a:schemeClr val="tx1">
                    <a:lumMod val="95000"/>
                    <a:lumOff val="5000"/>
                  </a:schemeClr>
                </a:solidFill>
                <a:latin typeface="Arial Narrow" panose="020B0606020202030204" pitchFamily="34" charset="0"/>
              </a:rPr>
              <a:t>Z</a:t>
            </a:r>
            <a:r>
              <a:rPr lang="hr-HR" sz="2000" i="1" dirty="0" err="1" smtClean="0">
                <a:solidFill>
                  <a:schemeClr val="tx1">
                    <a:lumMod val="95000"/>
                    <a:lumOff val="5000"/>
                  </a:schemeClr>
                </a:solidFill>
                <a:latin typeface="Arial Narrow" panose="020B0606020202030204" pitchFamily="34" charset="0"/>
              </a:rPr>
              <a:t>nači</a:t>
            </a:r>
            <a:r>
              <a:rPr lang="hr-HR" sz="2000" i="1" dirty="0" smtClean="0">
                <a:solidFill>
                  <a:schemeClr val="tx1">
                    <a:lumMod val="95000"/>
                    <a:lumOff val="5000"/>
                  </a:schemeClr>
                </a:solidFill>
                <a:latin typeface="Arial Narrow" panose="020B0606020202030204" pitchFamily="34" charset="0"/>
              </a:rPr>
              <a:t> </a:t>
            </a:r>
            <a:r>
              <a:rPr lang="en-GB" sz="2000" i="1" dirty="0" smtClean="0">
                <a:solidFill>
                  <a:schemeClr val="tx1">
                    <a:lumMod val="95000"/>
                    <a:lumOff val="5000"/>
                  </a:schemeClr>
                </a:solidFill>
                <a:latin typeface="Arial Narrow" panose="020B0606020202030204" pitchFamily="34" charset="0"/>
              </a:rPr>
              <a:t> li to </a:t>
            </a:r>
            <a:r>
              <a:rPr lang="hr-HR" sz="2000" i="1" dirty="0" smtClean="0">
                <a:solidFill>
                  <a:schemeClr val="tx1">
                    <a:lumMod val="95000"/>
                    <a:lumOff val="5000"/>
                  </a:schemeClr>
                </a:solidFill>
                <a:latin typeface="Arial Narrow" panose="020B0606020202030204" pitchFamily="34" charset="0"/>
              </a:rPr>
              <a:t>da </a:t>
            </a:r>
            <a:r>
              <a:rPr lang="hr-HR" sz="2000" i="1" dirty="0">
                <a:solidFill>
                  <a:schemeClr val="tx1">
                    <a:lumMod val="95000"/>
                    <a:lumOff val="5000"/>
                  </a:schemeClr>
                </a:solidFill>
                <a:latin typeface="Arial Narrow" panose="020B0606020202030204" pitchFamily="34" charset="0"/>
              </a:rPr>
              <a:t>Osnivači škole više nemaju tu obavezu te da se poslovi iz djelokruga stručnjaka za tehničku </a:t>
            </a:r>
            <a:r>
              <a:rPr lang="hr-HR" sz="2000" i="1" dirty="0" smtClean="0">
                <a:solidFill>
                  <a:schemeClr val="tx1">
                    <a:lumMod val="95000"/>
                    <a:lumOff val="5000"/>
                  </a:schemeClr>
                </a:solidFill>
                <a:latin typeface="Arial Narrow" panose="020B0606020202030204" pitchFamily="34" charset="0"/>
              </a:rPr>
              <a:t>podršku</a:t>
            </a:r>
            <a:r>
              <a:rPr lang="en-GB" sz="2000" i="1" dirty="0" smtClean="0">
                <a:solidFill>
                  <a:schemeClr val="tx1">
                    <a:lumMod val="95000"/>
                    <a:lumOff val="5000"/>
                  </a:schemeClr>
                </a:solidFill>
                <a:latin typeface="Arial Narrow" panose="020B0606020202030204" pitchFamily="34" charset="0"/>
              </a:rPr>
              <a:t> </a:t>
            </a:r>
            <a:r>
              <a:rPr lang="hr-HR" sz="2000" i="1" dirty="0" smtClean="0">
                <a:solidFill>
                  <a:schemeClr val="tx1">
                    <a:lumMod val="95000"/>
                    <a:lumOff val="5000"/>
                  </a:schemeClr>
                </a:solidFill>
                <a:latin typeface="Arial Narrow" panose="020B0606020202030204" pitchFamily="34" charset="0"/>
              </a:rPr>
              <a:t>(e-Škole</a:t>
            </a:r>
            <a:r>
              <a:rPr lang="en-GB" sz="2000" i="1" dirty="0" smtClean="0">
                <a:solidFill>
                  <a:schemeClr val="tx1">
                    <a:lumMod val="95000"/>
                    <a:lumOff val="5000"/>
                  </a:schemeClr>
                </a:solidFill>
                <a:latin typeface="Arial Narrow" panose="020B0606020202030204" pitchFamily="34" charset="0"/>
              </a:rPr>
              <a:t> </a:t>
            </a:r>
            <a:r>
              <a:rPr lang="hr-HR" sz="2000" i="1" dirty="0" smtClean="0">
                <a:solidFill>
                  <a:schemeClr val="tx1">
                    <a:lumMod val="95000"/>
                    <a:lumOff val="5000"/>
                  </a:schemeClr>
                </a:solidFill>
                <a:latin typeface="Arial Narrow" panose="020B0606020202030204" pitchFamily="34" charset="0"/>
              </a:rPr>
              <a:t>tehničara</a:t>
            </a:r>
            <a:r>
              <a:rPr lang="hr-HR" sz="2000" i="1" dirty="0">
                <a:solidFill>
                  <a:schemeClr val="tx1">
                    <a:lumMod val="95000"/>
                    <a:lumOff val="5000"/>
                  </a:schemeClr>
                </a:solidFill>
                <a:latin typeface="Arial Narrow" panose="020B0606020202030204" pitchFamily="34" charset="0"/>
              </a:rPr>
              <a:t>) prebacuju učitelju/stručnom suradniku u tjednu radnu obavezu?</a:t>
            </a:r>
          </a:p>
          <a:p>
            <a:endParaRPr lang="hr-HR" sz="2000" dirty="0">
              <a:solidFill>
                <a:schemeClr val="tx1">
                  <a:lumMod val="95000"/>
                  <a:lumOff val="5000"/>
                </a:schemeClr>
              </a:solidFill>
              <a:latin typeface="Arial Narrow" panose="020B0606020202030204" pitchFamily="34" charset="0"/>
            </a:endParaRPr>
          </a:p>
        </p:txBody>
      </p:sp>
      <p:pic>
        <p:nvPicPr>
          <p:cNvPr id="10"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383" y="136661"/>
            <a:ext cx="553817" cy="733330"/>
          </a:xfrm>
          <a:prstGeom prst="rect">
            <a:avLst/>
          </a:prstGeom>
        </p:spPr>
      </p:pic>
      <p:sp>
        <p:nvSpPr>
          <p:cNvPr id="11" name="Content Placeholder 8"/>
          <p:cNvSpPr txBox="1">
            <a:spLocks/>
          </p:cNvSpPr>
          <p:nvPr/>
        </p:nvSpPr>
        <p:spPr>
          <a:xfrm>
            <a:off x="284383" y="2763749"/>
            <a:ext cx="11722814" cy="3760342"/>
          </a:xfrm>
          <a:prstGeom prst="rect">
            <a:avLst/>
          </a:prstGeom>
          <a:solidFill>
            <a:srgbClr val="002060"/>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hr-HR" sz="2000" b="1" i="1" spc="50" dirty="0">
                <a:ln w="0"/>
                <a:solidFill>
                  <a:schemeClr val="bg2"/>
                </a:solidFill>
                <a:effectLst>
                  <a:innerShdw blurRad="63500" dist="50800" dir="13500000">
                    <a:srgbClr val="000000">
                      <a:alpha val="50000"/>
                    </a:srgbClr>
                  </a:innerShdw>
                </a:effectLst>
                <a:latin typeface="Arial Narrow" panose="020B0606020202030204" pitchFamily="34" charset="0"/>
              </a:rPr>
              <a:t>Pravilnikom</a:t>
            </a:r>
            <a:r>
              <a:rPr lang="hr-HR" sz="2000" b="1" spc="50" dirty="0">
                <a:ln w="0"/>
                <a:solidFill>
                  <a:schemeClr val="bg2"/>
                </a:solidFill>
                <a:effectLst>
                  <a:innerShdw blurRad="63500" dist="50800" dir="13500000">
                    <a:srgbClr val="000000">
                      <a:alpha val="50000"/>
                    </a:srgbClr>
                  </a:innerShdw>
                </a:effectLst>
                <a:latin typeface="Arial Narrow" panose="020B0606020202030204" pitchFamily="34" charset="0"/>
              </a:rPr>
              <a:t> </a:t>
            </a:r>
            <a:r>
              <a:rPr lang="hr-HR" sz="2000" b="1" i="1" spc="50" dirty="0">
                <a:ln w="0"/>
                <a:solidFill>
                  <a:schemeClr val="bg2"/>
                </a:solidFill>
                <a:effectLst>
                  <a:innerShdw blurRad="63500" dist="50800" dir="13500000">
                    <a:srgbClr val="000000">
                      <a:alpha val="50000"/>
                    </a:srgbClr>
                  </a:innerShdw>
                </a:effectLst>
                <a:latin typeface="Arial Narrow" panose="020B0606020202030204" pitchFamily="34" charset="0"/>
              </a:rPr>
              <a:t>o tjednim radnim obvezama učitelja i stručnih suradnika u osnovnoj školi</a:t>
            </a:r>
            <a:r>
              <a:rPr lang="hr-HR" sz="2000" b="1" spc="50" dirty="0">
                <a:ln w="0"/>
                <a:solidFill>
                  <a:schemeClr val="bg2"/>
                </a:solidFill>
                <a:effectLst>
                  <a:innerShdw blurRad="63500" dist="50800" dir="13500000">
                    <a:srgbClr val="000000">
                      <a:alpha val="50000"/>
                    </a:srgbClr>
                  </a:innerShdw>
                </a:effectLst>
                <a:latin typeface="Arial Narrow" panose="020B0606020202030204" pitchFamily="34" charset="0"/>
              </a:rPr>
              <a:t> (Narodne novine, broj 34/14, 40/14 – </a:t>
            </a:r>
            <a:r>
              <a:rPr lang="hr-HR" sz="2000" b="1" spc="50" dirty="0" err="1">
                <a:ln w="0"/>
                <a:solidFill>
                  <a:schemeClr val="bg2"/>
                </a:solidFill>
                <a:effectLst>
                  <a:innerShdw blurRad="63500" dist="50800" dir="13500000">
                    <a:srgbClr val="000000">
                      <a:alpha val="50000"/>
                    </a:srgbClr>
                  </a:innerShdw>
                </a:effectLst>
                <a:latin typeface="Arial Narrow" panose="020B0606020202030204" pitchFamily="34" charset="0"/>
              </a:rPr>
              <a:t>ispr</a:t>
            </a:r>
            <a:r>
              <a:rPr lang="hr-HR" sz="2000" b="1" spc="50" dirty="0">
                <a:ln w="0"/>
                <a:solidFill>
                  <a:schemeClr val="bg2"/>
                </a:solidFill>
                <a:effectLst>
                  <a:innerShdw blurRad="63500" dist="50800" dir="13500000">
                    <a:srgbClr val="000000">
                      <a:alpha val="50000"/>
                    </a:srgbClr>
                  </a:innerShdw>
                </a:effectLst>
                <a:latin typeface="Arial Narrow" panose="020B0606020202030204" pitchFamily="34" charset="0"/>
              </a:rPr>
              <a:t>. , 103/14, 102/2019) </a:t>
            </a:r>
            <a:r>
              <a:rPr lang="hr-HR" sz="2000" b="1" spc="50" dirty="0" smtClean="0">
                <a:ln w="0"/>
                <a:solidFill>
                  <a:schemeClr val="bg2"/>
                </a:solidFill>
                <a:effectLst>
                  <a:innerShdw blurRad="63500" dist="50800" dir="13500000">
                    <a:srgbClr val="000000">
                      <a:alpha val="50000"/>
                    </a:srgbClr>
                  </a:innerShdw>
                </a:effectLst>
                <a:latin typeface="Arial Narrow" panose="020B0606020202030204" pitchFamily="34" charset="0"/>
              </a:rPr>
              <a:t>propis</a:t>
            </a:r>
            <a:r>
              <a:rPr lang="en-GB" sz="2000" b="1" spc="50" dirty="0" err="1" smtClean="0">
                <a:ln w="0"/>
                <a:solidFill>
                  <a:schemeClr val="bg2"/>
                </a:solidFill>
                <a:effectLst>
                  <a:innerShdw blurRad="63500" dist="50800" dir="13500000">
                    <a:srgbClr val="000000">
                      <a:alpha val="50000"/>
                    </a:srgbClr>
                  </a:innerShdw>
                </a:effectLst>
                <a:latin typeface="Arial Narrow" panose="020B0606020202030204" pitchFamily="34" charset="0"/>
              </a:rPr>
              <a:t>ani</a:t>
            </a:r>
            <a:r>
              <a:rPr lang="hr-HR" sz="2000" b="1" spc="50" dirty="0" smtClean="0">
                <a:ln w="0"/>
                <a:solidFill>
                  <a:schemeClr val="bg2"/>
                </a:solidFill>
                <a:effectLst>
                  <a:innerShdw blurRad="63500" dist="50800" dir="13500000">
                    <a:srgbClr val="000000">
                      <a:alpha val="50000"/>
                    </a:srgbClr>
                  </a:innerShdw>
                </a:effectLst>
                <a:latin typeface="Arial Narrow" panose="020B0606020202030204" pitchFamily="34" charset="0"/>
              </a:rPr>
              <a:t> s</a:t>
            </a:r>
            <a:r>
              <a:rPr lang="en-GB" sz="2000" b="1" spc="50" dirty="0" smtClean="0">
                <a:ln w="0"/>
                <a:solidFill>
                  <a:schemeClr val="bg2"/>
                </a:solidFill>
                <a:effectLst>
                  <a:innerShdw blurRad="63500" dist="50800" dir="13500000">
                    <a:srgbClr val="000000">
                      <a:alpha val="50000"/>
                    </a:srgbClr>
                  </a:innerShdw>
                </a:effectLst>
                <a:latin typeface="Arial Narrow" panose="020B0606020202030204" pitchFamily="34" charset="0"/>
              </a:rPr>
              <a:t>u </a:t>
            </a:r>
            <a:r>
              <a:rPr lang="hr-HR" sz="2000" b="1" spc="50" dirty="0" smtClean="0">
                <a:ln w="0"/>
                <a:solidFill>
                  <a:schemeClr val="bg2"/>
                </a:solidFill>
                <a:effectLst>
                  <a:innerShdw blurRad="63500" dist="50800" dir="13500000">
                    <a:srgbClr val="000000">
                      <a:alpha val="50000"/>
                    </a:srgbClr>
                  </a:innerShdw>
                </a:effectLst>
                <a:latin typeface="Arial Narrow" panose="020B0606020202030204" pitchFamily="34" charset="0"/>
              </a:rPr>
              <a:t>poslovi </a:t>
            </a:r>
            <a:r>
              <a:rPr lang="hr-HR" sz="2000" b="1" spc="50" dirty="0">
                <a:ln w="0"/>
                <a:solidFill>
                  <a:schemeClr val="bg2"/>
                </a:solidFill>
                <a:effectLst>
                  <a:innerShdw blurRad="63500" dist="50800" dir="13500000">
                    <a:srgbClr val="000000">
                      <a:alpha val="50000"/>
                    </a:srgbClr>
                  </a:innerShdw>
                </a:effectLst>
                <a:latin typeface="Arial Narrow" panose="020B0606020202030204" pitchFamily="34" charset="0"/>
              </a:rPr>
              <a:t>kojima se zadužuju učitelji i stručni suradnici svih školskih ustanova i ni na koji način, osim u poslovima vezano uz voditelja projekta, nisu vezani za projekte koje provode druge institucije ili osnivači školskih ustanova, osim ako se ne radi o </a:t>
            </a:r>
            <a:r>
              <a:rPr lang="hr-HR" sz="2000" b="1" spc="50" dirty="0" smtClean="0">
                <a:ln w="0"/>
                <a:solidFill>
                  <a:schemeClr val="bg2"/>
                </a:solidFill>
                <a:effectLst>
                  <a:innerShdw blurRad="63500" dist="50800" dir="13500000">
                    <a:srgbClr val="000000">
                      <a:alpha val="50000"/>
                    </a:srgbClr>
                  </a:innerShdw>
                </a:effectLst>
                <a:latin typeface="Arial Narrow" panose="020B0606020202030204" pitchFamily="34" charset="0"/>
              </a:rPr>
              <a:t>projekt</a:t>
            </a:r>
            <a:r>
              <a:rPr lang="en-GB" sz="2000" b="1" spc="50" dirty="0" smtClean="0">
                <a:ln w="0"/>
                <a:solidFill>
                  <a:schemeClr val="bg2"/>
                </a:solidFill>
                <a:effectLst>
                  <a:innerShdw blurRad="63500" dist="50800" dir="13500000">
                    <a:srgbClr val="000000">
                      <a:alpha val="50000"/>
                    </a:srgbClr>
                  </a:innerShdw>
                </a:effectLst>
                <a:latin typeface="Arial Narrow" panose="020B0606020202030204" pitchFamily="34" charset="0"/>
              </a:rPr>
              <a:t>i</a:t>
            </a:r>
            <a:r>
              <a:rPr lang="hr-HR" sz="2000" b="1" spc="50" dirty="0" smtClean="0">
                <a:ln w="0"/>
                <a:solidFill>
                  <a:schemeClr val="bg2"/>
                </a:solidFill>
                <a:effectLst>
                  <a:innerShdw blurRad="63500" dist="50800" dir="13500000">
                    <a:srgbClr val="000000">
                      <a:alpha val="50000"/>
                    </a:srgbClr>
                  </a:innerShdw>
                </a:effectLst>
                <a:latin typeface="Arial Narrow" panose="020B0606020202030204" pitchFamily="34" charset="0"/>
              </a:rPr>
              <a:t>ma </a:t>
            </a:r>
            <a:r>
              <a:rPr lang="hr-HR" sz="2000" b="1" spc="50" dirty="0">
                <a:ln w="0"/>
                <a:solidFill>
                  <a:schemeClr val="bg2"/>
                </a:solidFill>
                <a:effectLst>
                  <a:innerShdw blurRad="63500" dist="50800" dir="13500000">
                    <a:srgbClr val="000000">
                      <a:alpha val="50000"/>
                    </a:srgbClr>
                  </a:innerShdw>
                </a:effectLst>
                <a:latin typeface="Arial Narrow" panose="020B0606020202030204" pitchFamily="34" charset="0"/>
              </a:rPr>
              <a:t>koje provodi Ministarstvo znanosti i obrazovanja. </a:t>
            </a:r>
          </a:p>
          <a:p>
            <a:pPr algn="just" fontAlgn="base"/>
            <a:r>
              <a:rPr lang="hr-HR" sz="2000" b="1" spc="50" dirty="0">
                <a:ln w="0"/>
                <a:solidFill>
                  <a:schemeClr val="bg2"/>
                </a:solidFill>
                <a:effectLst>
                  <a:innerShdw blurRad="63500" dist="50800" dir="13500000">
                    <a:srgbClr val="000000">
                      <a:alpha val="50000"/>
                    </a:srgbClr>
                  </a:innerShdw>
                </a:effectLst>
                <a:latin typeface="Arial Narrow" panose="020B0606020202030204" pitchFamily="34" charset="0"/>
              </a:rPr>
              <a:t>Nadalje, u sklopu projekta e-Škole osnivači su dužni angažirati stručnjaka za tehničku podršku, a u Pravilniku su poslovi podrške uporabi IKT. Dakle, radi se dva različita naziva. </a:t>
            </a:r>
          </a:p>
          <a:p>
            <a:pPr algn="just" fontAlgn="base"/>
            <a:r>
              <a:rPr lang="hr-HR" sz="2000" b="1" spc="50" dirty="0">
                <a:ln w="0"/>
                <a:solidFill>
                  <a:schemeClr val="bg2"/>
                </a:solidFill>
                <a:effectLst>
                  <a:innerShdw blurRad="63500" dist="50800" dir="13500000">
                    <a:srgbClr val="000000">
                      <a:alpha val="50000"/>
                    </a:srgbClr>
                  </a:innerShdw>
                </a:effectLst>
                <a:latin typeface="Arial Narrow" panose="020B0606020202030204" pitchFamily="34" charset="0"/>
              </a:rPr>
              <a:t>Poslovi, kompetencije i znanja koje treba imati stručnjak za tehničku podršku kao i način angažiranja stručnjaka vezani su uz navedeni projekt, a ne podršku uporabi IKT-a koja je primarno pedagoške naravi, tj. vezna uz pomoć odgojno-obrazovnim radnicima u obavljanju nastavnih i drugih aktivnosti koje se provode u školi</a:t>
            </a:r>
            <a:r>
              <a:rPr lang="hr-HR" sz="2000" b="1" spc="50" dirty="0" smtClean="0">
                <a:ln w="0"/>
                <a:solidFill>
                  <a:schemeClr val="bg2"/>
                </a:solidFill>
                <a:effectLst>
                  <a:innerShdw blurRad="63500" dist="50800" dir="13500000">
                    <a:srgbClr val="000000">
                      <a:alpha val="50000"/>
                    </a:srgbClr>
                  </a:innerShdw>
                </a:effectLst>
                <a:latin typeface="Arial Narrow" panose="020B0606020202030204" pitchFamily="34" charset="0"/>
              </a:rPr>
              <a:t>.</a:t>
            </a:r>
            <a:endParaRPr lang="hr-HR" sz="2000" b="1" spc="50" dirty="0">
              <a:ln w="0"/>
              <a:solidFill>
                <a:schemeClr val="bg2"/>
              </a:solidFill>
              <a:effectLst>
                <a:innerShdw blurRad="63500" dist="50800" dir="13500000">
                  <a:srgbClr val="000000">
                    <a:alpha val="50000"/>
                  </a:srgbClr>
                </a:innerShdw>
              </a:effectLst>
              <a:latin typeface="Arial Narrow" panose="020B0606020202030204" pitchFamily="34" charset="0"/>
            </a:endParaRPr>
          </a:p>
          <a:p>
            <a:pPr algn="just"/>
            <a:r>
              <a:rPr lang="en-GB" sz="2000" b="1" spc="50" dirty="0">
                <a:ln w="0"/>
                <a:solidFill>
                  <a:schemeClr val="bg2"/>
                </a:solidFill>
                <a:effectLst>
                  <a:innerShdw blurRad="63500" dist="50800" dir="13500000">
                    <a:srgbClr val="000000">
                      <a:alpha val="50000"/>
                    </a:srgbClr>
                  </a:innerShdw>
                </a:effectLst>
                <a:latin typeface="Arial Narrow" panose="020B0606020202030204" pitchFamily="34" charset="0"/>
              </a:rPr>
              <a:t>O</a:t>
            </a:r>
            <a:r>
              <a:rPr lang="hr-HR" sz="2000" b="1" spc="50" dirty="0" err="1" smtClean="0">
                <a:ln w="0"/>
                <a:solidFill>
                  <a:schemeClr val="bg2"/>
                </a:solidFill>
                <a:effectLst>
                  <a:innerShdw blurRad="63500" dist="50800" dir="13500000">
                    <a:srgbClr val="000000">
                      <a:alpha val="50000"/>
                    </a:srgbClr>
                  </a:innerShdw>
                </a:effectLst>
                <a:latin typeface="Arial Narrow" panose="020B0606020202030204" pitchFamily="34" charset="0"/>
              </a:rPr>
              <a:t>bveze</a:t>
            </a:r>
            <a:r>
              <a:rPr lang="hr-HR" sz="2000" b="1" spc="50" dirty="0" smtClean="0">
                <a:ln w="0"/>
                <a:solidFill>
                  <a:schemeClr val="bg2"/>
                </a:solidFill>
                <a:effectLst>
                  <a:innerShdw blurRad="63500" dist="50800" dir="13500000">
                    <a:srgbClr val="000000">
                      <a:alpha val="50000"/>
                    </a:srgbClr>
                  </a:innerShdw>
                </a:effectLst>
                <a:latin typeface="Arial Narrow" panose="020B0606020202030204" pitchFamily="34" charset="0"/>
              </a:rPr>
              <a:t> </a:t>
            </a:r>
            <a:r>
              <a:rPr lang="hr-HR" sz="2000" b="1" spc="50" dirty="0">
                <a:ln w="0"/>
                <a:solidFill>
                  <a:schemeClr val="bg2"/>
                </a:solidFill>
                <a:effectLst>
                  <a:innerShdw blurRad="63500" dist="50800" dir="13500000">
                    <a:srgbClr val="000000">
                      <a:alpha val="50000"/>
                    </a:srgbClr>
                  </a:innerShdw>
                </a:effectLst>
                <a:latin typeface="Arial Narrow" panose="020B0606020202030204" pitchFamily="34" charset="0"/>
              </a:rPr>
              <a:t>osnivača vezane uz projekt e-Škole ni na koji način nisu vezane uz ovaj Pravilnik. </a:t>
            </a:r>
          </a:p>
          <a:p>
            <a:pPr algn="just"/>
            <a:endParaRPr lang="hr-HR" sz="2000" b="1" spc="50" dirty="0">
              <a:ln w="0"/>
              <a:solidFill>
                <a:schemeClr val="bg2"/>
              </a:solidFill>
              <a:effectLst>
                <a:innerShdw blurRad="63500" dist="50800" dir="13500000">
                  <a:srgbClr val="000000">
                    <a:alpha val="50000"/>
                  </a:srgbClr>
                </a:innerShdw>
              </a:effectLst>
              <a:latin typeface="Arial Narrow" panose="020B0606020202030204" pitchFamily="34" charset="0"/>
            </a:endParaRPr>
          </a:p>
        </p:txBody>
      </p:sp>
    </p:spTree>
    <p:extLst>
      <p:ext uri="{BB962C8B-B14F-4D97-AF65-F5344CB8AC3E}">
        <p14:creationId xmlns:p14="http://schemas.microsoft.com/office/powerpoint/2010/main" val="29364232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hr-HR" sz="2800" b="1" dirty="0" smtClean="0">
                <a:solidFill>
                  <a:srgbClr val="C00000"/>
                </a:solidFill>
                <a:latin typeface="Arial Narrow" panose="020B0606020202030204" pitchFamily="34" charset="0"/>
              </a:rPr>
              <a:t>Članak </a:t>
            </a:r>
            <a:r>
              <a:rPr lang="hr-HR" sz="2800" b="1" dirty="0">
                <a:solidFill>
                  <a:srgbClr val="C00000"/>
                </a:solidFill>
                <a:latin typeface="Arial Narrow" panose="020B0606020202030204" pitchFamily="34" charset="0"/>
              </a:rPr>
              <a:t>13. stavka 12. </a:t>
            </a:r>
            <a:r>
              <a:rPr lang="hr-HR" sz="2800" b="1" dirty="0" smtClean="0">
                <a:solidFill>
                  <a:srgbClr val="C00000"/>
                </a:solidFill>
                <a:latin typeface="Arial Narrow" panose="020B0606020202030204" pitchFamily="34" charset="0"/>
              </a:rPr>
              <a:t>– nova odredba</a:t>
            </a:r>
            <a:endParaRPr lang="en-GB" sz="2800" b="1" dirty="0">
              <a:solidFill>
                <a:srgbClr val="C00000"/>
              </a:solidFill>
              <a:latin typeface="Arial Narrow" panose="020B0606020202030204" pitchFamily="34" charset="0"/>
            </a:endParaRPr>
          </a:p>
        </p:txBody>
      </p:sp>
      <p:sp>
        <p:nvSpPr>
          <p:cNvPr id="3" name="Content Placeholder 2"/>
          <p:cNvSpPr>
            <a:spLocks noGrp="1"/>
          </p:cNvSpPr>
          <p:nvPr>
            <p:ph idx="1"/>
          </p:nvPr>
        </p:nvSpPr>
        <p:spPr>
          <a:xfrm>
            <a:off x="838200" y="1825625"/>
            <a:ext cx="6296696" cy="4351338"/>
          </a:xfrm>
        </p:spPr>
        <p:txBody>
          <a:bodyPr>
            <a:normAutofit/>
          </a:bodyPr>
          <a:lstStyle/>
          <a:p>
            <a:pPr marL="0" indent="0" algn="just">
              <a:buNone/>
            </a:pPr>
            <a:r>
              <a:rPr lang="hr-HR" sz="2400" dirty="0" smtClean="0">
                <a:latin typeface="Arial Narrow" panose="020B0606020202030204" pitchFamily="34" charset="0"/>
              </a:rPr>
              <a:t>„</a:t>
            </a:r>
            <a:r>
              <a:rPr lang="hr-HR" sz="2400" b="1" i="1" dirty="0">
                <a:latin typeface="Arial Narrow" panose="020B0606020202030204" pitchFamily="34" charset="0"/>
              </a:rPr>
              <a:t>Učitelj predmetne nastave u školama koje su na potpomognutim područjima ili brdsko-planinskim područjima ili otocima, a koji ne mogu biti zaduženi prema odredbama stavka 4., 5. i 11. ovog članka, mogu ostvariti pravo na puno radno vrijeme i s do 20% manje sati redovite nastave uz posebno odobrenje Ministarstva</a:t>
            </a:r>
            <a:r>
              <a:rPr lang="hr-HR" sz="2400" dirty="0">
                <a:latin typeface="Arial Narrow" panose="020B0606020202030204" pitchFamily="34" charset="0"/>
              </a:rPr>
              <a:t> i uvjet da su zaduženi drugim poslovima vezanim uz realizaciju godišnjega plana i programa i školskog kurikuluma.“</a:t>
            </a:r>
            <a:endParaRPr lang="en-GB" sz="2400" dirty="0">
              <a:latin typeface="Arial Narrow" panose="020B0606020202030204" pitchFamily="34" charset="0"/>
            </a:endParaRPr>
          </a:p>
          <a:p>
            <a:endParaRPr lang="en-GB" sz="2400" dirty="0">
              <a:latin typeface="Arial Narrow" panose="020B060602020203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2317" y="1690688"/>
            <a:ext cx="4133315" cy="2984343"/>
          </a:xfrm>
          <a:prstGeom prst="rect">
            <a:avLst/>
          </a:prstGeom>
        </p:spPr>
      </p:pic>
    </p:spTree>
    <p:extLst>
      <p:ext uri="{BB962C8B-B14F-4D97-AF65-F5344CB8AC3E}">
        <p14:creationId xmlns:p14="http://schemas.microsoft.com/office/powerpoint/2010/main" val="572911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1819096"/>
          </a:xfrm>
        </p:spPr>
        <p:txBody>
          <a:bodyPr>
            <a:normAutofit/>
          </a:bodyPr>
          <a:lstStyle/>
          <a:p>
            <a:pPr algn="just"/>
            <a:r>
              <a:rPr lang="hr-HR" sz="2000" i="1" dirty="0">
                <a:latin typeface="Arial Narrow" panose="020B0606020202030204" pitchFamily="34" charset="0"/>
              </a:rPr>
              <a:t>Učitelj edukator </a:t>
            </a:r>
            <a:r>
              <a:rPr lang="hr-HR" sz="2000" i="1" dirty="0" err="1">
                <a:latin typeface="Arial Narrow" panose="020B0606020202030204" pitchFamily="34" charset="0"/>
              </a:rPr>
              <a:t>rehabilitator</a:t>
            </a:r>
            <a:r>
              <a:rPr lang="hr-HR" sz="2000" i="1" dirty="0">
                <a:latin typeface="Arial Narrow" panose="020B0606020202030204" pitchFamily="34" charset="0"/>
              </a:rPr>
              <a:t> koji radi prema posebnom programu s učenicima s teškoćama u razvoju koji su djelomično integrirani u redovitim osnovnim školama ostvaruje pravo na puno radno vrijeme ako je zadužen redovitom nastavom najmanje 12 sati tjedno, </a:t>
            </a:r>
            <a:r>
              <a:rPr lang="hr-HR" sz="2000" b="1" i="1" dirty="0">
                <a:latin typeface="Arial Narrow" panose="020B0606020202030204" pitchFamily="34" charset="0"/>
              </a:rPr>
              <a:t>a do pune tjedne radne obveze u neposrednome odgojno-obrazovnom radu zadužuje se poslovima produženoga stručnog postupka odnosno posebne odgojno-obrazovne potpore ili uz suglasnost Ministarstva poslovima stručnog suradnika.“</a:t>
            </a:r>
            <a:endParaRPr lang="en-GB" sz="2000" dirty="0">
              <a:latin typeface="Arial Narrow" panose="020B0606020202030204" pitchFamily="34" charset="0"/>
            </a:endParaRPr>
          </a:p>
        </p:txBody>
      </p:sp>
      <p:sp>
        <p:nvSpPr>
          <p:cNvPr id="4" name="Title 1"/>
          <p:cNvSpPr>
            <a:spLocks noGrp="1"/>
          </p:cNvSpPr>
          <p:nvPr>
            <p:ph type="title"/>
          </p:nvPr>
        </p:nvSpPr>
        <p:spPr>
          <a:xfrm>
            <a:off x="838200" y="365125"/>
            <a:ext cx="10515600" cy="845489"/>
          </a:xfrm>
        </p:spPr>
        <p:txBody>
          <a:bodyPr>
            <a:normAutofit/>
          </a:bodyPr>
          <a:lstStyle/>
          <a:p>
            <a:pPr algn="ctr"/>
            <a:r>
              <a:rPr lang="hr-HR" sz="3600" b="1" i="1" dirty="0" smtClean="0">
                <a:solidFill>
                  <a:srgbClr val="C00000"/>
                </a:solidFill>
                <a:effectLst>
                  <a:outerShdw blurRad="38100" dist="38100" dir="2700000" algn="tl">
                    <a:srgbClr val="000000">
                      <a:alpha val="43137"/>
                    </a:srgbClr>
                  </a:outerShdw>
                </a:effectLst>
              </a:rPr>
              <a:t>Zaduženja učitelja edukatora čl. 17. st. 3.</a:t>
            </a:r>
            <a:endParaRPr lang="en-GB" sz="3600" b="1" i="1" dirty="0">
              <a:solidFill>
                <a:srgbClr val="C00000"/>
              </a:solidFill>
              <a:effectLst>
                <a:outerShdw blurRad="38100" dist="38100" dir="2700000" algn="tl">
                  <a:srgbClr val="000000">
                    <a:alpha val="43137"/>
                  </a:srgbClr>
                </a:outerShdw>
              </a:effectLst>
            </a:endParaRPr>
          </a:p>
        </p:txBody>
      </p:sp>
      <p:sp>
        <p:nvSpPr>
          <p:cNvPr id="5" name="Rectangle 4"/>
          <p:cNvSpPr/>
          <p:nvPr/>
        </p:nvSpPr>
        <p:spPr>
          <a:xfrm>
            <a:off x="838200" y="3894409"/>
            <a:ext cx="10752786" cy="1938992"/>
          </a:xfrm>
          <a:prstGeom prst="rect">
            <a:avLst/>
          </a:prstGeom>
        </p:spPr>
        <p:txBody>
          <a:bodyPr wrap="square">
            <a:spAutoFit/>
          </a:bodyPr>
          <a:lstStyle/>
          <a:p>
            <a:pPr marL="259080" algn="just" fontAlgn="base">
              <a:spcBef>
                <a:spcPts val="600"/>
              </a:spcBef>
              <a:spcAft>
                <a:spcPts val="600"/>
              </a:spcAft>
            </a:pPr>
            <a:r>
              <a:rPr lang="hr-HR" sz="2400" dirty="0">
                <a:latin typeface="Arial Narrow" panose="020B0606020202030204" pitchFamily="34" charset="0"/>
                <a:ea typeface="Times New Roman" panose="02020603050405020304" pitchFamily="18" charset="0"/>
              </a:rPr>
              <a:t>J</a:t>
            </a:r>
            <a:r>
              <a:rPr lang="hr-HR" sz="2400" dirty="0" smtClean="0">
                <a:latin typeface="Arial Narrow" panose="020B0606020202030204" pitchFamily="34" charset="0"/>
                <a:ea typeface="Times New Roman" panose="02020603050405020304" pitchFamily="18" charset="0"/>
              </a:rPr>
              <a:t>asno su navedeni </a:t>
            </a:r>
            <a:r>
              <a:rPr lang="hr-HR" sz="2400" dirty="0">
                <a:latin typeface="Arial Narrow" panose="020B0606020202030204" pitchFamily="34" charset="0"/>
                <a:ea typeface="Times New Roman" panose="02020603050405020304" pitchFamily="18" charset="0"/>
              </a:rPr>
              <a:t>svi poslovi koje edukator </a:t>
            </a:r>
            <a:r>
              <a:rPr lang="hr-HR" sz="2400" dirty="0" err="1">
                <a:latin typeface="Arial Narrow" panose="020B0606020202030204" pitchFamily="34" charset="0"/>
                <a:ea typeface="Times New Roman" panose="02020603050405020304" pitchFamily="18" charset="0"/>
              </a:rPr>
              <a:t>rehabilitator</a:t>
            </a:r>
            <a:r>
              <a:rPr lang="hr-HR" sz="2400" dirty="0">
                <a:latin typeface="Arial Narrow" panose="020B0606020202030204" pitchFamily="34" charset="0"/>
                <a:ea typeface="Times New Roman" panose="02020603050405020304" pitchFamily="18" charset="0"/>
              </a:rPr>
              <a:t> može obavljati pri čemu se </a:t>
            </a:r>
            <a:r>
              <a:rPr lang="hr-HR" sz="2400" dirty="0" smtClean="0">
                <a:latin typeface="Arial Narrow" panose="020B0606020202030204" pitchFamily="34" charset="0"/>
                <a:ea typeface="Times New Roman" panose="02020603050405020304" pitchFamily="18" charset="0"/>
              </a:rPr>
              <a:t>posebnim poslovima  </a:t>
            </a:r>
            <a:r>
              <a:rPr lang="hr-HR" sz="2400" b="1" dirty="0" smtClean="0">
                <a:solidFill>
                  <a:srgbClr val="C00000"/>
                </a:solidFill>
                <a:latin typeface="Arial Narrow" panose="020B0606020202030204" pitchFamily="34" charset="0"/>
                <a:ea typeface="Times New Roman" panose="02020603050405020304" pitchFamily="18" charset="0"/>
              </a:rPr>
              <a:t>zaduženje </a:t>
            </a:r>
            <a:r>
              <a:rPr lang="hr-HR" sz="2400" b="1" dirty="0">
                <a:solidFill>
                  <a:srgbClr val="C00000"/>
                </a:solidFill>
                <a:latin typeface="Arial Narrow" panose="020B0606020202030204" pitchFamily="34" charset="0"/>
                <a:ea typeface="Times New Roman" panose="02020603050405020304" pitchFamily="18" charset="0"/>
              </a:rPr>
              <a:t>neposrednim radom uvećava se za najviše tri sata </a:t>
            </a:r>
            <a:r>
              <a:rPr lang="hr-HR" sz="2400" b="1" dirty="0">
                <a:latin typeface="Arial Narrow" panose="020B0606020202030204" pitchFamily="34" charset="0"/>
                <a:ea typeface="Times New Roman" panose="02020603050405020304" pitchFamily="18" charset="0"/>
              </a:rPr>
              <a:t>ako je zaposlen u nepunom radnom vremenu </a:t>
            </a:r>
            <a:r>
              <a:rPr lang="hr-HR" sz="2400" b="1" dirty="0">
                <a:solidFill>
                  <a:srgbClr val="C00000"/>
                </a:solidFill>
                <a:latin typeface="Arial Narrow" panose="020B0606020202030204" pitchFamily="34" charset="0"/>
                <a:ea typeface="Times New Roman" panose="02020603050405020304" pitchFamily="18" charset="0"/>
              </a:rPr>
              <a:t>ili smanjuje za najviše tri sata </a:t>
            </a:r>
            <a:r>
              <a:rPr lang="hr-HR" sz="2400" b="1" dirty="0">
                <a:latin typeface="Arial Narrow" panose="020B0606020202030204" pitchFamily="34" charset="0"/>
                <a:ea typeface="Times New Roman" panose="02020603050405020304" pitchFamily="18" charset="0"/>
              </a:rPr>
              <a:t>ako je zaposlen u punom radnom vremenu ili iste u cijelosti ili dijelu poslova može obavljati u ostalim poslovima.</a:t>
            </a:r>
            <a:endParaRPr lang="en-GB" sz="2800" dirty="0">
              <a:effectLst/>
              <a:latin typeface="Arial Narrow" panose="020B0606020202030204" pitchFamily="34" charset="0"/>
              <a:ea typeface="Times New Roman" panose="02020603050405020304" pitchFamily="18" charset="0"/>
            </a:endParaRPr>
          </a:p>
        </p:txBody>
      </p:sp>
    </p:spTree>
    <p:extLst>
      <p:ext uri="{BB962C8B-B14F-4D97-AF65-F5344CB8AC3E}">
        <p14:creationId xmlns:p14="http://schemas.microsoft.com/office/powerpoint/2010/main" val="29981492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3600" dirty="0" smtClean="0">
                <a:solidFill>
                  <a:srgbClr val="C00000"/>
                </a:solidFill>
                <a:latin typeface="Arial Narrow" panose="020B0606020202030204" pitchFamily="34" charset="0"/>
              </a:rPr>
              <a:t>Stručni suradnici</a:t>
            </a:r>
            <a:endParaRPr lang="en-GB" sz="3600" dirty="0">
              <a:solidFill>
                <a:srgbClr val="C00000"/>
              </a:solidFill>
              <a:latin typeface="Arial Narrow" panose="020B0606020202030204" pitchFamily="34" charset="0"/>
            </a:endParaRPr>
          </a:p>
        </p:txBody>
      </p:sp>
      <p:sp>
        <p:nvSpPr>
          <p:cNvPr id="3" name="Content Placeholder 2"/>
          <p:cNvSpPr>
            <a:spLocks noGrp="1"/>
          </p:cNvSpPr>
          <p:nvPr>
            <p:ph idx="1"/>
          </p:nvPr>
        </p:nvSpPr>
        <p:spPr>
          <a:xfrm>
            <a:off x="838200" y="1825625"/>
            <a:ext cx="10515600" cy="1548640"/>
          </a:xfrm>
        </p:spPr>
        <p:txBody>
          <a:bodyPr/>
          <a:lstStyle/>
          <a:p>
            <a:pPr algn="just"/>
            <a:r>
              <a:rPr lang="hr-HR" dirty="0" smtClean="0">
                <a:latin typeface="Arial Narrow" panose="020B0606020202030204" pitchFamily="34" charset="0"/>
              </a:rPr>
              <a:t>mogu </a:t>
            </a:r>
            <a:r>
              <a:rPr lang="hr-HR" dirty="0">
                <a:latin typeface="Arial Narrow" panose="020B0606020202030204" pitchFamily="34" charset="0"/>
              </a:rPr>
              <a:t>uz suglasnost Ministarstva u dijelu radnoga vremena obavljati i poslove voditelja ili člana stručnog tima sukladno odredbama pravilnika kojim se uređuje odgoj i obrazovanje učenika s teškoćama u razvoju.</a:t>
            </a:r>
            <a:endParaRPr lang="en-GB" dirty="0">
              <a:latin typeface="Arial Narrow" panose="020B0606020202030204" pitchFamily="34" charset="0"/>
            </a:endParaRPr>
          </a:p>
          <a:p>
            <a:endParaRPr lang="en-GB" dirty="0"/>
          </a:p>
        </p:txBody>
      </p:sp>
      <p:sp>
        <p:nvSpPr>
          <p:cNvPr id="4" name="Rectangle 3"/>
          <p:cNvSpPr/>
          <p:nvPr/>
        </p:nvSpPr>
        <p:spPr>
          <a:xfrm>
            <a:off x="613893" y="3374265"/>
            <a:ext cx="10611118" cy="2985433"/>
          </a:xfrm>
          <a:prstGeom prst="rect">
            <a:avLst/>
          </a:prstGeom>
        </p:spPr>
        <p:txBody>
          <a:bodyPr wrap="square">
            <a:spAutoFit/>
          </a:bodyPr>
          <a:lstStyle/>
          <a:p>
            <a:pPr marL="457200" lvl="0" indent="-457200" algn="just" fontAlgn="base">
              <a:spcBef>
                <a:spcPts val="600"/>
              </a:spcBef>
              <a:spcAft>
                <a:spcPts val="600"/>
              </a:spcAft>
              <a:buFont typeface="Arial" panose="020B0604020202020204" pitchFamily="34" charset="0"/>
              <a:buChar char="•"/>
            </a:pPr>
            <a:r>
              <a:rPr lang="hr-HR" sz="2800" dirty="0" smtClean="0">
                <a:solidFill>
                  <a:srgbClr val="FF0000"/>
                </a:solidFill>
                <a:latin typeface="Arial Narrow" panose="020B0606020202030204" pitchFamily="34" charset="0"/>
                <a:ea typeface="Times New Roman" panose="02020603050405020304" pitchFamily="18" charset="0"/>
              </a:rPr>
              <a:t>mogu obavljati neke od posebnih poslova </a:t>
            </a:r>
          </a:p>
          <a:p>
            <a:pPr lvl="0" algn="ctr" fontAlgn="base">
              <a:spcBef>
                <a:spcPts val="600"/>
              </a:spcBef>
              <a:spcAft>
                <a:spcPts val="600"/>
              </a:spcAft>
            </a:pPr>
            <a:r>
              <a:rPr lang="hr-HR" sz="2800" dirty="0">
                <a:solidFill>
                  <a:srgbClr val="FF0000"/>
                </a:solidFill>
                <a:latin typeface="Arial Narrow" panose="020B0606020202030204" pitchFamily="34" charset="0"/>
                <a:ea typeface="Times New Roman" panose="02020603050405020304" pitchFamily="18" charset="0"/>
              </a:rPr>
              <a:t>↓</a:t>
            </a:r>
            <a:endParaRPr lang="hr-HR" sz="2800" dirty="0" smtClean="0">
              <a:solidFill>
                <a:srgbClr val="FF0000"/>
              </a:solidFill>
              <a:latin typeface="Arial Narrow" panose="020B0606020202030204" pitchFamily="34" charset="0"/>
              <a:ea typeface="Times New Roman" panose="02020603050405020304" pitchFamily="18" charset="0"/>
            </a:endParaRPr>
          </a:p>
          <a:p>
            <a:pPr lvl="0" algn="just" fontAlgn="base">
              <a:spcBef>
                <a:spcPts val="600"/>
              </a:spcBef>
              <a:spcAft>
                <a:spcPts val="600"/>
              </a:spcAft>
            </a:pPr>
            <a:r>
              <a:rPr lang="hr-HR" sz="2800" dirty="0" smtClean="0">
                <a:solidFill>
                  <a:srgbClr val="FF0000"/>
                </a:solidFill>
                <a:latin typeface="Arial Narrow" panose="020B0606020202030204" pitchFamily="34" charset="0"/>
                <a:ea typeface="Times New Roman" panose="02020603050405020304" pitchFamily="18" charset="0"/>
              </a:rPr>
              <a:t>zaduženje </a:t>
            </a:r>
            <a:r>
              <a:rPr lang="hr-HR" sz="2800" dirty="0">
                <a:solidFill>
                  <a:srgbClr val="FF0000"/>
                </a:solidFill>
                <a:latin typeface="Arial Narrow" panose="020B0606020202030204" pitchFamily="34" charset="0"/>
                <a:ea typeface="Times New Roman" panose="02020603050405020304" pitchFamily="18" charset="0"/>
              </a:rPr>
              <a:t>neposrednim radom uvećava se za najviše tri sata ako je zaposlen u nepunom radnom vremenu ili se smanjuje za najviše tri sata ako je zaposlen u punom radnom vremenu ili </a:t>
            </a:r>
            <a:r>
              <a:rPr lang="hr-HR" sz="2800" dirty="0" smtClean="0">
                <a:solidFill>
                  <a:srgbClr val="FF0000"/>
                </a:solidFill>
                <a:latin typeface="Arial Narrow" panose="020B0606020202030204" pitchFamily="34" charset="0"/>
                <a:ea typeface="Times New Roman" panose="02020603050405020304" pitchFamily="18" charset="0"/>
              </a:rPr>
              <a:t>poslove u </a:t>
            </a:r>
            <a:r>
              <a:rPr lang="hr-HR" sz="2800" dirty="0">
                <a:solidFill>
                  <a:srgbClr val="FF0000"/>
                </a:solidFill>
                <a:latin typeface="Arial Narrow" panose="020B0606020202030204" pitchFamily="34" charset="0"/>
                <a:ea typeface="Times New Roman" panose="02020603050405020304" pitchFamily="18" charset="0"/>
              </a:rPr>
              <a:t>cijelosti ili dijelu poslova </a:t>
            </a:r>
            <a:r>
              <a:rPr lang="hr-HR" sz="2800" dirty="0" smtClean="0">
                <a:solidFill>
                  <a:srgbClr val="FF0000"/>
                </a:solidFill>
                <a:latin typeface="Arial Narrow" panose="020B0606020202030204" pitchFamily="34" charset="0"/>
                <a:ea typeface="Times New Roman" panose="02020603050405020304" pitchFamily="18" charset="0"/>
              </a:rPr>
              <a:t>mogu </a:t>
            </a:r>
            <a:r>
              <a:rPr lang="hr-HR" sz="2800" dirty="0">
                <a:solidFill>
                  <a:srgbClr val="FF0000"/>
                </a:solidFill>
                <a:latin typeface="Arial Narrow" panose="020B0606020202030204" pitchFamily="34" charset="0"/>
                <a:ea typeface="Times New Roman" panose="02020603050405020304" pitchFamily="18" charset="0"/>
              </a:rPr>
              <a:t>obavljati u ostalim poslovima.</a:t>
            </a:r>
            <a:endParaRPr lang="en-GB" sz="3200" dirty="0">
              <a:effectLst/>
              <a:latin typeface="Arial Narrow" panose="020B0606020202030204" pitchFamily="34" charset="0"/>
              <a:ea typeface="Times New Roman" panose="02020603050405020304" pitchFamily="18" charset="0"/>
            </a:endParaRPr>
          </a:p>
        </p:txBody>
      </p:sp>
    </p:spTree>
    <p:extLst>
      <p:ext uri="{BB962C8B-B14F-4D97-AF65-F5344CB8AC3E}">
        <p14:creationId xmlns:p14="http://schemas.microsoft.com/office/powerpoint/2010/main" val="6171807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
                <a:rot lat="0" lon="0" rev="15600000"/>
              </a:lightRig>
            </a:scene3d>
            <a:sp3d extrusionH="57150" prstMaterial="softEdge">
              <a:bevelT w="25400" h="38100"/>
            </a:sp3d>
          </a:bodyPr>
          <a:lstStyle/>
          <a:p>
            <a:pPr algn="ctr"/>
            <a:r>
              <a:rPr lang="hr-HR" b="1" dirty="0" smtClean="0">
                <a:ln/>
                <a:solidFill>
                  <a:srgbClr val="C00000"/>
                </a:solidFill>
              </a:rPr>
              <a:t>RAVNATELJ/RAVNATELJICA</a:t>
            </a:r>
            <a:endParaRPr lang="en-GB" b="1" dirty="0">
              <a:ln/>
              <a:solidFill>
                <a:srgbClr val="C00000"/>
              </a:solidFill>
            </a:endParaRPr>
          </a:p>
        </p:txBody>
      </p:sp>
      <p:sp>
        <p:nvSpPr>
          <p:cNvPr id="3" name="Content Placeholder 2"/>
          <p:cNvSpPr>
            <a:spLocks noGrp="1"/>
          </p:cNvSpPr>
          <p:nvPr>
            <p:ph idx="1"/>
          </p:nvPr>
        </p:nvSpPr>
        <p:spPr/>
        <p:txBody>
          <a:bodyPr/>
          <a:lstStyle/>
          <a:p>
            <a:r>
              <a:rPr lang="hr-HR" dirty="0" smtClean="0"/>
              <a:t>zadužuje učitelje</a:t>
            </a:r>
          </a:p>
          <a:p>
            <a:r>
              <a:rPr lang="hr-HR" dirty="0" smtClean="0"/>
              <a:t>izdaje odluku o zaduženju</a:t>
            </a:r>
          </a:p>
          <a:p>
            <a:r>
              <a:rPr lang="hr-HR" dirty="0"/>
              <a:t>i</a:t>
            </a:r>
            <a:r>
              <a:rPr lang="hr-HR" dirty="0" smtClean="0"/>
              <a:t>zmjene u skladu s Pravilnikom – do 13. siječnja 2020.</a:t>
            </a:r>
            <a:endParaRPr lang="en-GB" dirty="0"/>
          </a:p>
        </p:txBody>
      </p:sp>
    </p:spTree>
    <p:extLst>
      <p:ext uri="{BB962C8B-B14F-4D97-AF65-F5344CB8AC3E}">
        <p14:creationId xmlns:p14="http://schemas.microsoft.com/office/powerpoint/2010/main" val="37921788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hr-HR" sz="3200" spc="300" dirty="0">
                <a:solidFill>
                  <a:srgbClr val="C00000"/>
                </a:solidFill>
                <a:latin typeface="Arial Narrow" panose="020B0606020202030204" pitchFamily="34" charset="0"/>
              </a:rPr>
              <a:t>PROPISI ČIJE SE DONOŠENJE OČEKUJE</a:t>
            </a:r>
            <a:endParaRPr lang="en-GB" sz="3200" dirty="0">
              <a:latin typeface="Arial Narrow" panose="020B0606020202030204" pitchFamily="34" charset="0"/>
            </a:endParaRPr>
          </a:p>
        </p:txBody>
      </p:sp>
      <p:sp>
        <p:nvSpPr>
          <p:cNvPr id="3" name="Content Placeholder 2"/>
          <p:cNvSpPr>
            <a:spLocks noGrp="1"/>
          </p:cNvSpPr>
          <p:nvPr>
            <p:ph idx="1"/>
          </p:nvPr>
        </p:nvSpPr>
        <p:spPr>
          <a:xfrm>
            <a:off x="838200" y="1690688"/>
            <a:ext cx="10515600" cy="1738312"/>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a:normAutofit/>
          </a:bodyPr>
          <a:lstStyle/>
          <a:p>
            <a:pPr lvl="0" algn="just"/>
            <a:r>
              <a:rPr lang="hr-HR" sz="2400" dirty="0" smtClean="0">
                <a:latin typeface="Arial Narrow" panose="020B0606020202030204" pitchFamily="34" charset="0"/>
              </a:rPr>
              <a:t>Zakon</a:t>
            </a:r>
            <a:r>
              <a:rPr lang="hr-HR" sz="2400" dirty="0">
                <a:latin typeface="Arial Narrow" panose="020B0606020202030204" pitchFamily="34" charset="0"/>
              </a:rPr>
              <a:t> o izmjeni zakona o prosvjetnoj inspekciji, s konačnim prijedlogom zakona;</a:t>
            </a:r>
            <a:endParaRPr lang="en-GB" sz="2400" dirty="0">
              <a:latin typeface="Arial Narrow" panose="020B0606020202030204" pitchFamily="34" charset="0"/>
            </a:endParaRPr>
          </a:p>
          <a:p>
            <a:pPr algn="just"/>
            <a:r>
              <a:rPr lang="hr-HR" sz="2400" dirty="0" smtClean="0">
                <a:latin typeface="Arial Narrow" panose="020B0606020202030204" pitchFamily="34" charset="0"/>
              </a:rPr>
              <a:t>Pravilnik </a:t>
            </a:r>
            <a:r>
              <a:rPr lang="hr-HR" sz="2400" dirty="0">
                <a:latin typeface="Arial Narrow" panose="020B0606020202030204" pitchFamily="34" charset="0"/>
              </a:rPr>
              <a:t>o izmjenama i dopunama </a:t>
            </a:r>
            <a:r>
              <a:rPr lang="en-GB" sz="2400" dirty="0" smtClean="0">
                <a:latin typeface="Arial Narrow" panose="020B0606020202030204" pitchFamily="34" charset="0"/>
              </a:rPr>
              <a:t>P</a:t>
            </a:r>
            <a:r>
              <a:rPr lang="hr-HR" sz="2400" dirty="0" err="1" smtClean="0">
                <a:latin typeface="Arial Narrow" panose="020B0606020202030204" pitchFamily="34" charset="0"/>
              </a:rPr>
              <a:t>ravilnika</a:t>
            </a:r>
            <a:r>
              <a:rPr lang="hr-HR" sz="2400" dirty="0" smtClean="0">
                <a:latin typeface="Arial Narrow" panose="020B0606020202030204" pitchFamily="34" charset="0"/>
              </a:rPr>
              <a:t> </a:t>
            </a:r>
            <a:r>
              <a:rPr lang="hr-HR" sz="2400" dirty="0">
                <a:latin typeface="Arial Narrow" panose="020B0606020202030204" pitchFamily="34" charset="0"/>
              </a:rPr>
              <a:t>o </a:t>
            </a:r>
            <a:r>
              <a:rPr lang="en-GB" sz="2400" dirty="0" err="1" smtClean="0">
                <a:latin typeface="Arial Narrow" panose="020B0606020202030204" pitchFamily="34" charset="0"/>
              </a:rPr>
              <a:t>broju</a:t>
            </a:r>
            <a:r>
              <a:rPr lang="en-GB" sz="2400" dirty="0" smtClean="0">
                <a:latin typeface="Arial Narrow" panose="020B0606020202030204" pitchFamily="34" charset="0"/>
              </a:rPr>
              <a:t> </a:t>
            </a:r>
            <a:r>
              <a:rPr lang="en-GB" sz="2400" dirty="0" err="1" smtClean="0">
                <a:latin typeface="Arial Narrow" panose="020B0606020202030204" pitchFamily="34" charset="0"/>
              </a:rPr>
              <a:t>učenika</a:t>
            </a:r>
            <a:r>
              <a:rPr lang="en-GB" sz="2400" dirty="0" smtClean="0">
                <a:latin typeface="Arial Narrow" panose="020B0606020202030204" pitchFamily="34" charset="0"/>
              </a:rPr>
              <a:t> u </a:t>
            </a:r>
            <a:r>
              <a:rPr lang="en-GB" sz="2400" dirty="0" err="1" smtClean="0">
                <a:latin typeface="Arial Narrow" panose="020B0606020202030204" pitchFamily="34" charset="0"/>
              </a:rPr>
              <a:t>razrednom</a:t>
            </a:r>
            <a:r>
              <a:rPr lang="en-GB" sz="2400" dirty="0" smtClean="0">
                <a:latin typeface="Arial Narrow" panose="020B0606020202030204" pitchFamily="34" charset="0"/>
              </a:rPr>
              <a:t> </a:t>
            </a:r>
            <a:r>
              <a:rPr lang="en-GB" sz="2400" dirty="0" err="1" smtClean="0">
                <a:latin typeface="Arial Narrow" panose="020B0606020202030204" pitchFamily="34" charset="0"/>
              </a:rPr>
              <a:t>odjelu</a:t>
            </a:r>
            <a:r>
              <a:rPr lang="en-GB" sz="2400" dirty="0" smtClean="0">
                <a:latin typeface="Arial Narrow" panose="020B0606020202030204" pitchFamily="34" charset="0"/>
              </a:rPr>
              <a:t>…</a:t>
            </a:r>
          </a:p>
          <a:p>
            <a:pPr algn="just"/>
            <a:r>
              <a:rPr lang="en-GB" sz="2400" dirty="0" err="1" smtClean="0">
                <a:latin typeface="Arial Narrow" panose="020B0606020202030204" pitchFamily="34" charset="0"/>
              </a:rPr>
              <a:t>Pravilnik</a:t>
            </a:r>
            <a:r>
              <a:rPr lang="en-GB" sz="2400" dirty="0" smtClean="0">
                <a:latin typeface="Arial Narrow" panose="020B0606020202030204" pitchFamily="34" charset="0"/>
              </a:rPr>
              <a:t> o </a:t>
            </a:r>
            <a:r>
              <a:rPr lang="en-GB" sz="2400" dirty="0" err="1" smtClean="0">
                <a:latin typeface="Arial Narrow" panose="020B0606020202030204" pitchFamily="34" charset="0"/>
              </a:rPr>
              <a:t>izmjenama</a:t>
            </a:r>
            <a:r>
              <a:rPr lang="en-GB" sz="2400" dirty="0" smtClean="0">
                <a:latin typeface="Arial Narrow" panose="020B0606020202030204" pitchFamily="34" charset="0"/>
              </a:rPr>
              <a:t> i </a:t>
            </a:r>
            <a:r>
              <a:rPr lang="en-GB" sz="2400" dirty="0" err="1" smtClean="0">
                <a:latin typeface="Arial Narrow" panose="020B0606020202030204" pitchFamily="34" charset="0"/>
              </a:rPr>
              <a:t>dopunama</a:t>
            </a:r>
            <a:r>
              <a:rPr lang="en-GB" sz="2400" dirty="0" smtClean="0">
                <a:latin typeface="Arial Narrow" panose="020B0606020202030204" pitchFamily="34" charset="0"/>
              </a:rPr>
              <a:t> </a:t>
            </a:r>
            <a:r>
              <a:rPr lang="en-GB" sz="2400" dirty="0" err="1" smtClean="0">
                <a:latin typeface="Arial Narrow" panose="020B0606020202030204" pitchFamily="34" charset="0"/>
              </a:rPr>
              <a:t>Pravilnika</a:t>
            </a:r>
            <a:r>
              <a:rPr lang="en-GB" sz="2400" dirty="0" smtClean="0">
                <a:latin typeface="Arial Narrow" panose="020B0606020202030204" pitchFamily="34" charset="0"/>
              </a:rPr>
              <a:t> o </a:t>
            </a:r>
            <a:r>
              <a:rPr lang="en-GB" sz="2400" dirty="0" err="1" smtClean="0">
                <a:latin typeface="Arial Narrow" panose="020B0606020202030204" pitchFamily="34" charset="0"/>
              </a:rPr>
              <a:t>kriterijima</a:t>
            </a:r>
            <a:r>
              <a:rPr lang="en-GB" sz="2400" dirty="0" smtClean="0">
                <a:latin typeface="Arial Narrow" panose="020B0606020202030204" pitchFamily="34" charset="0"/>
              </a:rPr>
              <a:t> za </a:t>
            </a:r>
            <a:r>
              <a:rPr lang="en-GB" sz="2400" dirty="0" err="1" smtClean="0">
                <a:latin typeface="Arial Narrow" panose="020B0606020202030204" pitchFamily="34" charset="0"/>
              </a:rPr>
              <a:t>izricanje</a:t>
            </a:r>
            <a:r>
              <a:rPr lang="en-GB" sz="2400" dirty="0" smtClean="0">
                <a:latin typeface="Arial Narrow" panose="020B0606020202030204" pitchFamily="34" charset="0"/>
              </a:rPr>
              <a:t> </a:t>
            </a:r>
            <a:r>
              <a:rPr lang="en-GB" sz="2400" dirty="0" err="1" smtClean="0">
                <a:latin typeface="Arial Narrow" panose="020B0606020202030204" pitchFamily="34" charset="0"/>
              </a:rPr>
              <a:t>pedagoških</a:t>
            </a:r>
            <a:r>
              <a:rPr lang="en-GB" sz="2400" dirty="0" smtClean="0">
                <a:latin typeface="Arial Narrow" panose="020B0606020202030204" pitchFamily="34" charset="0"/>
              </a:rPr>
              <a:t> </a:t>
            </a:r>
            <a:r>
              <a:rPr lang="en-GB" sz="2400" dirty="0" err="1" smtClean="0">
                <a:latin typeface="Arial Narrow" panose="020B0606020202030204" pitchFamily="34" charset="0"/>
              </a:rPr>
              <a:t>mjera</a:t>
            </a:r>
            <a:r>
              <a:rPr lang="en-GB" sz="2400" dirty="0" smtClean="0">
                <a:latin typeface="Arial Narrow" panose="020B0606020202030204" pitchFamily="34" charset="0"/>
              </a:rPr>
              <a:t>…</a:t>
            </a:r>
            <a:endParaRPr lang="hr-HR" sz="2400" dirty="0" smtClean="0">
              <a:latin typeface="Arial Narrow" panose="020B0606020202030204" pitchFamily="34" charset="0"/>
            </a:endParaRPr>
          </a:p>
        </p:txBody>
      </p:sp>
      <p:sp>
        <p:nvSpPr>
          <p:cNvPr id="4" name="Content Placeholder 2"/>
          <p:cNvSpPr txBox="1">
            <a:spLocks/>
          </p:cNvSpPr>
          <p:nvPr/>
        </p:nvSpPr>
        <p:spPr>
          <a:xfrm>
            <a:off x="838200" y="5273417"/>
            <a:ext cx="10515600" cy="1088556"/>
          </a:xfrm>
          <a:prstGeom prst="rect">
            <a:avLst/>
          </a:prstGeom>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hr-HR" sz="2400" dirty="0" smtClean="0">
                <a:latin typeface="Arial Narrow" panose="020B0606020202030204" pitchFamily="34" charset="0"/>
              </a:rPr>
              <a:t>drugi </a:t>
            </a:r>
            <a:r>
              <a:rPr lang="hr-HR" sz="2400" dirty="0" err="1" smtClean="0">
                <a:latin typeface="Arial Narrow" panose="020B0606020202030204" pitchFamily="34" charset="0"/>
              </a:rPr>
              <a:t>podzakonski</a:t>
            </a:r>
            <a:r>
              <a:rPr lang="hr-HR" sz="2400" dirty="0" smtClean="0">
                <a:latin typeface="Arial Narrow" panose="020B0606020202030204" pitchFamily="34" charset="0"/>
              </a:rPr>
              <a:t> propisi - potrebna usklađivanja </a:t>
            </a:r>
            <a:r>
              <a:rPr lang="hr-HR" sz="2400" dirty="0">
                <a:latin typeface="Arial Narrow" panose="020B0606020202030204" pitchFamily="34" charset="0"/>
              </a:rPr>
              <a:t>s odredbama </a:t>
            </a:r>
            <a:r>
              <a:rPr lang="hr-HR" sz="2400" i="1" dirty="0">
                <a:latin typeface="Arial Narrow" panose="020B0606020202030204" pitchFamily="34" charset="0"/>
              </a:rPr>
              <a:t>Zakona o sustavu državne uprave („Narodne novine“, broj 66/2019</a:t>
            </a:r>
            <a:r>
              <a:rPr lang="hr-HR" sz="2400" i="1" dirty="0" smtClean="0">
                <a:latin typeface="Arial Narrow" panose="020B0606020202030204" pitchFamily="34" charset="0"/>
              </a:rPr>
              <a:t>)</a:t>
            </a:r>
            <a:endParaRPr lang="en-GB" sz="2400" dirty="0">
              <a:latin typeface="Arial Narrow" panose="020B0606020202030204" pitchFamily="34" charset="0"/>
            </a:endParaRPr>
          </a:p>
        </p:txBody>
      </p:sp>
      <p:sp>
        <p:nvSpPr>
          <p:cNvPr id="5" name="Content Placeholder 2"/>
          <p:cNvSpPr txBox="1">
            <a:spLocks/>
          </p:cNvSpPr>
          <p:nvPr/>
        </p:nvSpPr>
        <p:spPr>
          <a:xfrm>
            <a:off x="838200" y="3638566"/>
            <a:ext cx="10515600" cy="95919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hr-HR" sz="2400" dirty="0" smtClean="0">
                <a:latin typeface="Arial Narrow" panose="020B0606020202030204" pitchFamily="34" charset="0"/>
              </a:rPr>
              <a:t>Kurikulum za </a:t>
            </a:r>
            <a:r>
              <a:rPr lang="hr-HR" sz="2400" dirty="0">
                <a:latin typeface="Arial Narrow" panose="020B0606020202030204" pitchFamily="34" charset="0"/>
              </a:rPr>
              <a:t>Srpski jezik i </a:t>
            </a:r>
            <a:r>
              <a:rPr lang="hr-HR" sz="2400" dirty="0" smtClean="0">
                <a:latin typeface="Arial Narrow" panose="020B0606020202030204" pitchFamily="34" charset="0"/>
              </a:rPr>
              <a:t>kulturu </a:t>
            </a:r>
            <a:r>
              <a:rPr lang="hr-HR" sz="2400" dirty="0">
                <a:latin typeface="Arial Narrow" panose="020B0606020202030204" pitchFamily="34" charset="0"/>
              </a:rPr>
              <a:t>u osnovnim i srednjim školama u Republici Hrvatskoj (model C</a:t>
            </a:r>
            <a:r>
              <a:rPr lang="hr-HR" sz="2400" dirty="0" smtClean="0">
                <a:latin typeface="Arial Narrow" panose="020B0606020202030204" pitchFamily="34" charset="0"/>
              </a:rPr>
              <a:t>);</a:t>
            </a:r>
            <a:endParaRPr lang="en-GB" sz="2400" dirty="0">
              <a:latin typeface="Arial Narrow" panose="020B0606020202030204" pitchFamily="34" charset="0"/>
            </a:endParaRPr>
          </a:p>
        </p:txBody>
      </p:sp>
    </p:spTree>
    <p:extLst>
      <p:ext uri="{BB962C8B-B14F-4D97-AF65-F5344CB8AC3E}">
        <p14:creationId xmlns:p14="http://schemas.microsoft.com/office/powerpoint/2010/main" val="4285384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3161" y="104723"/>
            <a:ext cx="10515600" cy="872130"/>
          </a:xfrm>
        </p:spPr>
        <p:txBody>
          <a:bodyPr>
            <a:normAutofit/>
            <a:scene3d>
              <a:camera prst="orthographicFront"/>
              <a:lightRig rig="soft" dir="t">
                <a:rot lat="0" lon="0" rev="15600000"/>
              </a:lightRig>
            </a:scene3d>
            <a:sp3d extrusionH="57150" prstMaterial="softEdge">
              <a:bevelT w="25400" h="38100"/>
            </a:sp3d>
          </a:bodyPr>
          <a:lstStyle/>
          <a:p>
            <a:pPr algn="ctr"/>
            <a:r>
              <a:rPr lang="hr-HR" sz="3600" b="1" dirty="0" smtClean="0">
                <a:ln/>
                <a:solidFill>
                  <a:srgbClr val="C00000"/>
                </a:solidFill>
              </a:rPr>
              <a:t>PITANJA I MOGUĆI PROPUSTI</a:t>
            </a:r>
            <a:endParaRPr lang="en-GB" sz="3600" b="1" dirty="0">
              <a:ln/>
              <a:solidFill>
                <a:srgbClr val="C00000"/>
              </a:solidFill>
            </a:endParaRPr>
          </a:p>
        </p:txBody>
      </p:sp>
      <p:sp>
        <p:nvSpPr>
          <p:cNvPr id="3" name="Content Placeholder 2"/>
          <p:cNvSpPr>
            <a:spLocks noGrp="1"/>
          </p:cNvSpPr>
          <p:nvPr>
            <p:ph idx="1"/>
          </p:nvPr>
        </p:nvSpPr>
        <p:spPr>
          <a:xfrm>
            <a:off x="2810619" y="1029078"/>
            <a:ext cx="8831881" cy="747824"/>
          </a:xfrm>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r>
              <a:rPr lang="hr-HR" sz="2400" dirty="0" smtClean="0">
                <a:latin typeface="Arial Narrow" panose="020B0606020202030204" pitchFamily="34" charset="0"/>
              </a:rPr>
              <a:t>Uskrata suglasnosti za nastavu Glazbene kulture u IV. razredu</a:t>
            </a:r>
            <a:endParaRPr lang="en-GB" sz="2400" dirty="0">
              <a:latin typeface="Arial Narrow" panose="020B0606020202030204" pitchFamily="34" charset="0"/>
            </a:endParaRPr>
          </a:p>
        </p:txBody>
      </p:sp>
      <p:sp>
        <p:nvSpPr>
          <p:cNvPr id="5" name="Content Placeholder 2"/>
          <p:cNvSpPr txBox="1">
            <a:spLocks/>
          </p:cNvSpPr>
          <p:nvPr/>
        </p:nvSpPr>
        <p:spPr>
          <a:xfrm>
            <a:off x="2177732" y="3598271"/>
            <a:ext cx="4951938" cy="1888129"/>
          </a:xfrm>
          <a:prstGeom prst="rect">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gn="just"/>
            <a:r>
              <a:rPr lang="hr-HR" sz="2400" i="1" dirty="0">
                <a:latin typeface="Arial Narrow" panose="020B0606020202030204" pitchFamily="34" charset="0"/>
              </a:rPr>
              <a:t>Nastavu Glazbene kulture </a:t>
            </a:r>
            <a:r>
              <a:rPr lang="hr-HR" sz="2400" b="1" i="1" dirty="0">
                <a:latin typeface="Arial Narrow" panose="020B0606020202030204" pitchFamily="34" charset="0"/>
              </a:rPr>
              <a:t>u četvrtom razredu </a:t>
            </a:r>
            <a:r>
              <a:rPr lang="hr-HR" sz="2400" i="1" dirty="0">
                <a:latin typeface="Arial Narrow" panose="020B0606020202030204" pitchFamily="34" charset="0"/>
              </a:rPr>
              <a:t>osnovne škole, </a:t>
            </a:r>
            <a:r>
              <a:rPr lang="hr-HR" sz="2400" b="1" i="1" dirty="0">
                <a:latin typeface="Arial Narrow" panose="020B0606020202030204" pitchFamily="34" charset="0"/>
              </a:rPr>
              <a:t>ovisno o organizacijskim mogućnostima škole,</a:t>
            </a:r>
            <a:r>
              <a:rPr lang="hr-HR" sz="2400" i="1" dirty="0">
                <a:latin typeface="Arial Narrow" panose="020B0606020202030204" pitchFamily="34" charset="0"/>
              </a:rPr>
              <a:t> </a:t>
            </a:r>
            <a:r>
              <a:rPr lang="hr-HR" sz="2400" b="1" i="1" u="sng" dirty="0">
                <a:latin typeface="Arial Narrow" panose="020B0606020202030204" pitchFamily="34" charset="0"/>
              </a:rPr>
              <a:t>može izvoditi </a:t>
            </a:r>
            <a:r>
              <a:rPr lang="hr-HR" sz="2400" b="1" i="1" dirty="0">
                <a:latin typeface="Arial Narrow" panose="020B0606020202030204" pitchFamily="34" charset="0"/>
              </a:rPr>
              <a:t>predmetni učitelj Glazbene kulture“</a:t>
            </a:r>
            <a:r>
              <a:rPr lang="hr-HR" sz="2400" dirty="0">
                <a:latin typeface="Arial Narrow" panose="020B0606020202030204" pitchFamily="34" charset="0"/>
              </a:rPr>
              <a:t>.</a:t>
            </a:r>
            <a:endParaRPr lang="en-GB" sz="2400" dirty="0">
              <a:latin typeface="Arial Narrow" panose="020B0606020202030204" pitchFamily="34" charset="0"/>
            </a:endParaRPr>
          </a:p>
        </p:txBody>
      </p:sp>
      <p:grpSp>
        <p:nvGrpSpPr>
          <p:cNvPr id="6" name="Group 5"/>
          <p:cNvGrpSpPr/>
          <p:nvPr/>
        </p:nvGrpSpPr>
        <p:grpSpPr>
          <a:xfrm>
            <a:off x="260515" y="659697"/>
            <a:ext cx="1805292" cy="1247237"/>
            <a:chOff x="9579632" y="3799268"/>
            <a:chExt cx="1545275" cy="950938"/>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9632" y="3799268"/>
              <a:ext cx="1545275" cy="950938"/>
            </a:xfrm>
            <a:prstGeom prst="rect">
              <a:avLst/>
            </a:prstGeom>
          </p:spPr>
        </p:pic>
        <p:sp>
          <p:nvSpPr>
            <p:cNvPr id="8" name="Rectangle 7"/>
            <p:cNvSpPr/>
            <p:nvPr/>
          </p:nvSpPr>
          <p:spPr>
            <a:xfrm rot="2739654">
              <a:off x="9762565" y="4188301"/>
              <a:ext cx="676133" cy="272379"/>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1600" b="1" dirty="0">
                  <a:ln/>
                  <a:solidFill>
                    <a:srgbClr val="C00000"/>
                  </a:solidFill>
                  <a:effectLst>
                    <a:outerShdw blurRad="38100" dist="38100" dir="2700000" algn="tl">
                      <a:srgbClr val="000000">
                        <a:alpha val="43137"/>
                      </a:srgbClr>
                    </a:outerShdw>
                  </a:effectLst>
                </a:rPr>
                <a:t>P</a:t>
              </a:r>
              <a:r>
                <a:rPr lang="hr-HR" sz="1600" b="1" dirty="0" smtClean="0">
                  <a:ln/>
                  <a:solidFill>
                    <a:srgbClr val="C00000"/>
                  </a:solidFill>
                  <a:effectLst>
                    <a:outerShdw blurRad="38100" dist="38100" dir="2700000" algn="tl">
                      <a:srgbClr val="000000">
                        <a:alpha val="43137"/>
                      </a:srgbClr>
                    </a:outerShdw>
                  </a:effectLst>
                </a:rPr>
                <a:t>roblem</a:t>
              </a:r>
              <a:endParaRPr lang="en-US" sz="1600" b="1" cap="none" spc="0" dirty="0">
                <a:ln/>
                <a:solidFill>
                  <a:srgbClr val="C00000"/>
                </a:solidFill>
                <a:effectLst>
                  <a:outerShdw blurRad="38100" dist="38100" dir="2700000" algn="tl">
                    <a:srgbClr val="000000">
                      <a:alpha val="43137"/>
                    </a:srgbClr>
                  </a:outerShdw>
                </a:effectLst>
              </a:endParaRPr>
            </a:p>
          </p:txBody>
        </p:sp>
      </p:grpSp>
      <p:grpSp>
        <p:nvGrpSpPr>
          <p:cNvPr id="9" name="Group 8"/>
          <p:cNvGrpSpPr/>
          <p:nvPr/>
        </p:nvGrpSpPr>
        <p:grpSpPr>
          <a:xfrm>
            <a:off x="260515" y="2711879"/>
            <a:ext cx="2030104" cy="1212295"/>
            <a:chOff x="9913637" y="1401938"/>
            <a:chExt cx="1545275" cy="950938"/>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3637" y="1401938"/>
              <a:ext cx="1545275" cy="950938"/>
            </a:xfrm>
            <a:prstGeom prst="rect">
              <a:avLst/>
            </a:prstGeom>
          </p:spPr>
        </p:pic>
        <p:sp>
          <p:nvSpPr>
            <p:cNvPr id="11" name="Rectangle 10"/>
            <p:cNvSpPr/>
            <p:nvPr/>
          </p:nvSpPr>
          <p:spPr>
            <a:xfrm rot="799214">
              <a:off x="10754864" y="1757892"/>
              <a:ext cx="681305" cy="282162"/>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b="1" dirty="0" smtClean="0">
                  <a:ln/>
                  <a:solidFill>
                    <a:schemeClr val="bg1"/>
                  </a:solidFill>
                  <a:effectLst>
                    <a:outerShdw blurRad="38100" dist="38100" dir="2700000" algn="tl">
                      <a:srgbClr val="000000">
                        <a:alpha val="43137"/>
                      </a:srgbClr>
                    </a:outerShdw>
                  </a:effectLst>
                </a:rPr>
                <a:t>Rješenje</a:t>
              </a:r>
              <a:endParaRPr lang="en-US" b="1" cap="none" spc="0" dirty="0">
                <a:ln/>
                <a:solidFill>
                  <a:schemeClr val="bg1"/>
                </a:solidFill>
                <a:effectLst>
                  <a:outerShdw blurRad="38100" dist="38100" dir="2700000" algn="tl">
                    <a:srgbClr val="000000">
                      <a:alpha val="43137"/>
                    </a:srgbClr>
                  </a:outerShdw>
                </a:effectLst>
              </a:endParaRPr>
            </a:p>
          </p:txBody>
        </p:sp>
      </p:grpSp>
      <p:sp>
        <p:nvSpPr>
          <p:cNvPr id="14" name="Cloud Callout 13"/>
          <p:cNvSpPr/>
          <p:nvPr/>
        </p:nvSpPr>
        <p:spPr>
          <a:xfrm>
            <a:off x="2542337" y="2131927"/>
            <a:ext cx="1969477" cy="1213593"/>
          </a:xfrm>
          <a:prstGeom prst="cloudCallout">
            <a:avLst>
              <a:gd name="adj1" fmla="val -79495"/>
              <a:gd name="adj2" fmla="val 30578"/>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hr-HR" b="1" dirty="0" smtClean="0">
                <a:ln/>
                <a:solidFill>
                  <a:schemeClr val="bg1"/>
                </a:solidFill>
                <a:latin typeface="Arial Narrow" panose="020B0606020202030204" pitchFamily="34" charset="0"/>
              </a:rPr>
              <a:t>Kurikulum GK</a:t>
            </a:r>
            <a:endParaRPr lang="en-GB" dirty="0">
              <a:solidFill>
                <a:schemeClr val="bg1"/>
              </a:solidFill>
              <a:latin typeface="Arial Narrow" panose="020B0606020202030204" pitchFamily="34" charset="0"/>
            </a:endParaRPr>
          </a:p>
        </p:txBody>
      </p:sp>
      <p:sp>
        <p:nvSpPr>
          <p:cNvPr id="15" name="Content Placeholder 2"/>
          <p:cNvSpPr txBox="1">
            <a:spLocks/>
          </p:cNvSpPr>
          <p:nvPr/>
        </p:nvSpPr>
        <p:spPr>
          <a:xfrm>
            <a:off x="7467707" y="3623646"/>
            <a:ext cx="4496083" cy="186275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hr-HR" sz="2400" dirty="0">
                <a:latin typeface="Arial Narrow" panose="020B0606020202030204" pitchFamily="34" charset="0"/>
              </a:rPr>
              <a:t>„</a:t>
            </a:r>
            <a:r>
              <a:rPr lang="hr-HR" sz="2400" b="1" i="1" dirty="0">
                <a:latin typeface="Arial Narrow" panose="020B0606020202030204" pitchFamily="34" charset="0"/>
              </a:rPr>
              <a:t>Predmetna nastava glazbene kulture može započeti u 4. razredu</a:t>
            </a:r>
            <a:r>
              <a:rPr lang="hr-HR" sz="2400" dirty="0">
                <a:latin typeface="Arial Narrow" panose="020B0606020202030204" pitchFamily="34" charset="0"/>
              </a:rPr>
              <a:t>“. </a:t>
            </a:r>
            <a:endParaRPr lang="en-GB" sz="2400" dirty="0">
              <a:solidFill>
                <a:srgbClr val="C00000"/>
              </a:solidFill>
              <a:latin typeface="Arial Narrow" panose="020B0606020202030204" pitchFamily="34" charset="0"/>
            </a:endParaRPr>
          </a:p>
        </p:txBody>
      </p:sp>
      <p:sp>
        <p:nvSpPr>
          <p:cNvPr id="16" name="Cloud Callout 15"/>
          <p:cNvSpPr/>
          <p:nvPr/>
        </p:nvSpPr>
        <p:spPr>
          <a:xfrm>
            <a:off x="7226559" y="2322312"/>
            <a:ext cx="1969477" cy="1213593"/>
          </a:xfrm>
          <a:prstGeom prst="cloudCallout">
            <a:avLst>
              <a:gd name="adj1" fmla="val -197249"/>
              <a:gd name="adj2" fmla="val 37129"/>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hr-HR" b="1" dirty="0" err="1" smtClean="0">
                <a:ln/>
                <a:solidFill>
                  <a:schemeClr val="bg1"/>
                </a:solidFill>
                <a:latin typeface="Arial Narrow" panose="020B0606020202030204" pitchFamily="34" charset="0"/>
              </a:rPr>
              <a:t>NPiP</a:t>
            </a:r>
            <a:endParaRPr lang="en-GB" dirty="0">
              <a:solidFill>
                <a:schemeClr val="bg1"/>
              </a:solidFill>
              <a:latin typeface="Arial Narrow" panose="020B0606020202030204" pitchFamily="34" charset="0"/>
            </a:endParaRPr>
          </a:p>
        </p:txBody>
      </p:sp>
      <p:sp>
        <p:nvSpPr>
          <p:cNvPr id="17" name="Content Placeholder 2"/>
          <p:cNvSpPr txBox="1">
            <a:spLocks/>
          </p:cNvSpPr>
          <p:nvPr/>
        </p:nvSpPr>
        <p:spPr>
          <a:xfrm>
            <a:off x="2290138" y="5623273"/>
            <a:ext cx="9614211" cy="749519"/>
          </a:xfrm>
          <a:prstGeom prst="rect">
            <a:avLst/>
          </a:prstGeom>
          <a:solidFill>
            <a:srgbClr val="C00000"/>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hr-HR" sz="2400" dirty="0" smtClean="0">
                <a:latin typeface="Arial Narrow" panose="020B0606020202030204" pitchFamily="34" charset="0"/>
              </a:rPr>
              <a:t>„</a:t>
            </a:r>
            <a:r>
              <a:rPr lang="hr-HR" sz="2400" b="1" i="1" dirty="0" smtClean="0">
                <a:latin typeface="Arial Narrow" panose="020B0606020202030204" pitchFamily="34" charset="0"/>
              </a:rPr>
              <a:t>Škola nema organizacijske uvjete ako je potrebno novo zapošljavanje.</a:t>
            </a:r>
            <a:endParaRPr lang="en-GB" sz="2400" dirty="0">
              <a:solidFill>
                <a:srgbClr val="C00000"/>
              </a:solidFill>
              <a:latin typeface="Arial Narrow" panose="020B0606020202030204" pitchFamily="34" charset="0"/>
            </a:endParaRPr>
          </a:p>
        </p:txBody>
      </p:sp>
    </p:spTree>
    <p:extLst>
      <p:ext uri="{BB962C8B-B14F-4D97-AF65-F5344CB8AC3E}">
        <p14:creationId xmlns:p14="http://schemas.microsoft.com/office/powerpoint/2010/main" val="2040646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fade">
                                      <p:cBhvr>
                                        <p:cTn id="15" dur="500"/>
                                        <p:tgtEl>
                                          <p:spTgt spid="5">
                                            <p:bg/>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P spid="14" grpId="0" animBg="1"/>
      <p:bldP spid="15" grpId="0" animBg="1"/>
      <p:bldP spid="16" grpId="0" animBg="1"/>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3161" y="104723"/>
            <a:ext cx="10515600" cy="872130"/>
          </a:xfrm>
        </p:spPr>
        <p:txBody>
          <a:bodyPr>
            <a:normAutofit/>
            <a:scene3d>
              <a:camera prst="orthographicFront"/>
              <a:lightRig rig="soft" dir="t">
                <a:rot lat="0" lon="0" rev="15600000"/>
              </a:lightRig>
            </a:scene3d>
            <a:sp3d extrusionH="57150" prstMaterial="softEdge">
              <a:bevelT w="25400" h="38100"/>
            </a:sp3d>
          </a:bodyPr>
          <a:lstStyle/>
          <a:p>
            <a:pPr algn="ctr"/>
            <a:r>
              <a:rPr lang="hr-HR" sz="3600" b="1" dirty="0" smtClean="0">
                <a:ln/>
                <a:solidFill>
                  <a:srgbClr val="C00000"/>
                </a:solidFill>
              </a:rPr>
              <a:t>PITANJA I MOGUĆI PROPUSTI</a:t>
            </a:r>
            <a:endParaRPr lang="en-GB" sz="3600" b="1" dirty="0">
              <a:ln/>
              <a:solidFill>
                <a:srgbClr val="C00000"/>
              </a:solidFill>
            </a:endParaRPr>
          </a:p>
        </p:txBody>
      </p:sp>
      <p:sp>
        <p:nvSpPr>
          <p:cNvPr id="3" name="Content Placeholder 2"/>
          <p:cNvSpPr>
            <a:spLocks noGrp="1"/>
          </p:cNvSpPr>
          <p:nvPr>
            <p:ph idx="1"/>
          </p:nvPr>
        </p:nvSpPr>
        <p:spPr>
          <a:xfrm>
            <a:off x="287018" y="2702127"/>
            <a:ext cx="5504181" cy="3025984"/>
          </a:xfr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r>
              <a:rPr lang="hr-HR" sz="2400" dirty="0" smtClean="0">
                <a:latin typeface="Arial Narrow" panose="020B0606020202030204" pitchFamily="34" charset="0"/>
              </a:rPr>
              <a:t>tehnološki viškovi i </a:t>
            </a:r>
            <a:r>
              <a:rPr lang="hr-HR" sz="2400" dirty="0" smtClean="0"/>
              <a:t>postupanje </a:t>
            </a:r>
            <a:r>
              <a:rPr lang="hr-HR" sz="2400" dirty="0"/>
              <a:t>sukladno Pravilniku o načinu i postupku kojim se svim kandidatima za zapošljavanje u školskim ustanovama osigurava jednaka dostupnost javnim službama pod jednakim </a:t>
            </a:r>
            <a:r>
              <a:rPr lang="hr-HR" sz="2400" dirty="0" smtClean="0"/>
              <a:t>uvjetima</a:t>
            </a:r>
            <a:endParaRPr lang="en-GB" sz="2400" dirty="0">
              <a:latin typeface="Arial Narrow" panose="020B0606020202030204" pitchFamily="34" charset="0"/>
            </a:endParaRPr>
          </a:p>
        </p:txBody>
      </p:sp>
      <p:sp>
        <p:nvSpPr>
          <p:cNvPr id="5" name="Content Placeholder 2"/>
          <p:cNvSpPr txBox="1">
            <a:spLocks/>
          </p:cNvSpPr>
          <p:nvPr/>
        </p:nvSpPr>
        <p:spPr>
          <a:xfrm>
            <a:off x="6347791" y="2702127"/>
            <a:ext cx="5201945" cy="3025984"/>
          </a:xfrm>
          <a:prstGeom prst="rect">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gn="just"/>
            <a:r>
              <a:rPr lang="hr-HR" sz="2400" dirty="0"/>
              <a:t>provjere su moguće, a </a:t>
            </a:r>
            <a:r>
              <a:rPr lang="hr-HR" sz="2400" b="1" dirty="0"/>
              <a:t>postupak se provodi u skladu s Pravilnikom kojeg je donijela školske ustanova</a:t>
            </a:r>
            <a:r>
              <a:rPr lang="hr-HR" sz="2400" dirty="0"/>
              <a:t> i na koji je suglasnost dao ured državne uprave, odnosno Gradski ured</a:t>
            </a:r>
            <a:endParaRPr lang="en-GB" sz="2400" dirty="0">
              <a:latin typeface="Arial Narrow" panose="020B0606020202030204" pitchFamily="34" charset="0"/>
            </a:endParaRPr>
          </a:p>
        </p:txBody>
      </p:sp>
      <p:grpSp>
        <p:nvGrpSpPr>
          <p:cNvPr id="6" name="Group 5"/>
          <p:cNvGrpSpPr/>
          <p:nvPr/>
        </p:nvGrpSpPr>
        <p:grpSpPr>
          <a:xfrm>
            <a:off x="1691749" y="1213819"/>
            <a:ext cx="1805292" cy="1247237"/>
            <a:chOff x="9579632" y="3799268"/>
            <a:chExt cx="1545275" cy="950938"/>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9632" y="3799268"/>
              <a:ext cx="1545275" cy="950938"/>
            </a:xfrm>
            <a:prstGeom prst="rect">
              <a:avLst/>
            </a:prstGeom>
          </p:spPr>
        </p:pic>
        <p:sp>
          <p:nvSpPr>
            <p:cNvPr id="8" name="Rectangle 7"/>
            <p:cNvSpPr/>
            <p:nvPr/>
          </p:nvSpPr>
          <p:spPr>
            <a:xfrm rot="2739654">
              <a:off x="9762565" y="4188301"/>
              <a:ext cx="676133" cy="272379"/>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1600" b="1" dirty="0">
                  <a:ln/>
                  <a:solidFill>
                    <a:srgbClr val="C00000"/>
                  </a:solidFill>
                  <a:effectLst>
                    <a:outerShdw blurRad="38100" dist="38100" dir="2700000" algn="tl">
                      <a:srgbClr val="000000">
                        <a:alpha val="43137"/>
                      </a:srgbClr>
                    </a:outerShdw>
                  </a:effectLst>
                </a:rPr>
                <a:t>P</a:t>
              </a:r>
              <a:r>
                <a:rPr lang="hr-HR" sz="1600" b="1" dirty="0" smtClean="0">
                  <a:ln/>
                  <a:solidFill>
                    <a:srgbClr val="C00000"/>
                  </a:solidFill>
                  <a:effectLst>
                    <a:outerShdw blurRad="38100" dist="38100" dir="2700000" algn="tl">
                      <a:srgbClr val="000000">
                        <a:alpha val="43137"/>
                      </a:srgbClr>
                    </a:outerShdw>
                  </a:effectLst>
                </a:rPr>
                <a:t>roblem</a:t>
              </a:r>
              <a:endParaRPr lang="en-US" sz="1600" b="1" cap="none" spc="0" dirty="0">
                <a:ln/>
                <a:solidFill>
                  <a:srgbClr val="C00000"/>
                </a:solidFill>
                <a:effectLst>
                  <a:outerShdw blurRad="38100" dist="38100" dir="2700000" algn="tl">
                    <a:srgbClr val="000000">
                      <a:alpha val="43137"/>
                    </a:srgbClr>
                  </a:outerShdw>
                </a:effectLst>
              </a:endParaRPr>
            </a:p>
          </p:txBody>
        </p:sp>
      </p:grpSp>
      <p:grpSp>
        <p:nvGrpSpPr>
          <p:cNvPr id="9" name="Group 8"/>
          <p:cNvGrpSpPr/>
          <p:nvPr/>
        </p:nvGrpSpPr>
        <p:grpSpPr>
          <a:xfrm>
            <a:off x="8106273" y="1186036"/>
            <a:ext cx="2030104" cy="1212295"/>
            <a:chOff x="9913637" y="1401938"/>
            <a:chExt cx="1545275" cy="950938"/>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3637" y="1401938"/>
              <a:ext cx="1545275" cy="950938"/>
            </a:xfrm>
            <a:prstGeom prst="rect">
              <a:avLst/>
            </a:prstGeom>
          </p:spPr>
        </p:pic>
        <p:sp>
          <p:nvSpPr>
            <p:cNvPr id="11" name="Rectangle 10"/>
            <p:cNvSpPr/>
            <p:nvPr/>
          </p:nvSpPr>
          <p:spPr>
            <a:xfrm rot="799214">
              <a:off x="10754864" y="1757892"/>
              <a:ext cx="681305" cy="282162"/>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b="1" dirty="0" smtClean="0">
                  <a:ln/>
                  <a:solidFill>
                    <a:schemeClr val="bg1"/>
                  </a:solidFill>
                  <a:effectLst>
                    <a:outerShdw blurRad="38100" dist="38100" dir="2700000" algn="tl">
                      <a:srgbClr val="000000">
                        <a:alpha val="43137"/>
                      </a:srgbClr>
                    </a:outerShdw>
                  </a:effectLst>
                </a:rPr>
                <a:t>Rješenje</a:t>
              </a:r>
              <a:endParaRPr lang="en-US" b="1" cap="none" spc="0" dirty="0">
                <a:ln/>
                <a:solidFill>
                  <a:schemeClr val="bg1"/>
                </a:solidFill>
                <a:effectLst>
                  <a:outerShdw blurRad="38100" dist="38100" dir="2700000" algn="tl">
                    <a:srgbClr val="000000">
                      <a:alpha val="43137"/>
                    </a:srgbClr>
                  </a:outerShdw>
                </a:effectLst>
              </a:endParaRPr>
            </a:p>
          </p:txBody>
        </p:sp>
      </p:grpSp>
      <p:sp>
        <p:nvSpPr>
          <p:cNvPr id="14" name="Cloud Callout 13"/>
          <p:cNvSpPr/>
          <p:nvPr/>
        </p:nvSpPr>
        <p:spPr>
          <a:xfrm>
            <a:off x="9894259" y="389197"/>
            <a:ext cx="1969477" cy="1213593"/>
          </a:xfrm>
          <a:prstGeom prst="cloudCallout">
            <a:avLst>
              <a:gd name="adj1" fmla="val -51234"/>
              <a:gd name="adj2" fmla="val 42590"/>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hr-HR" b="1" dirty="0" smtClean="0">
                <a:ln/>
                <a:solidFill>
                  <a:schemeClr val="bg1"/>
                </a:solidFill>
                <a:latin typeface="Arial Narrow" panose="020B0606020202030204" pitchFamily="34" charset="0"/>
              </a:rPr>
              <a:t>Zakon, čl. 107. st. 9.</a:t>
            </a:r>
            <a:endParaRPr lang="en-GB" dirty="0">
              <a:solidFill>
                <a:schemeClr val="bg1"/>
              </a:solidFill>
              <a:latin typeface="Arial Narrow" panose="020B0606020202030204" pitchFamily="34" charset="0"/>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60998">
            <a:off x="8591113" y="-224758"/>
            <a:ext cx="3089564" cy="2821587"/>
          </a:xfrm>
          <a:prstGeom prst="rect">
            <a:avLst/>
          </a:prstGeom>
        </p:spPr>
      </p:pic>
    </p:spTree>
    <p:extLst>
      <p:ext uri="{BB962C8B-B14F-4D97-AF65-F5344CB8AC3E}">
        <p14:creationId xmlns:p14="http://schemas.microsoft.com/office/powerpoint/2010/main" val="146817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fade">
                                      <p:cBhvr>
                                        <p:cTn id="15" dur="500"/>
                                        <p:tgtEl>
                                          <p:spTgt spid="5">
                                            <p:bg/>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5482" y="5240"/>
            <a:ext cx="10515600" cy="965432"/>
          </a:xfrm>
        </p:spPr>
        <p:txBody>
          <a:bodyPr>
            <a:normAutofit fontScale="90000"/>
            <a:scene3d>
              <a:camera prst="orthographicFront"/>
              <a:lightRig rig="soft" dir="t">
                <a:rot lat="0" lon="0" rev="15600000"/>
              </a:lightRig>
            </a:scene3d>
            <a:sp3d extrusionH="57150" prstMaterial="softEdge">
              <a:bevelT w="25400" h="38100"/>
            </a:sp3d>
          </a:bodyPr>
          <a:lstStyle/>
          <a:p>
            <a:pPr algn="ctr"/>
            <a:r>
              <a:rPr lang="hr-HR" sz="3600" b="1" dirty="0" smtClean="0">
                <a:ln/>
                <a:solidFill>
                  <a:srgbClr val="C00000"/>
                </a:solidFill>
                <a:effectLst>
                  <a:outerShdw blurRad="38100" dist="38100" dir="2700000" algn="tl">
                    <a:srgbClr val="000000">
                      <a:alpha val="43137"/>
                    </a:srgbClr>
                  </a:outerShdw>
                </a:effectLst>
                <a:latin typeface="Arial Narrow" panose="020B0606020202030204" pitchFamily="34" charset="0"/>
              </a:rPr>
              <a:t>Rad  u dvije škole  - ugovori o radu na nepuno radno vrijeme</a:t>
            </a:r>
            <a:endParaRPr lang="en-GB" sz="3600" b="1" dirty="0">
              <a:ln/>
              <a:solidFill>
                <a:srgbClr val="C00000"/>
              </a:solidFill>
              <a:effectLst>
                <a:outerShdw blurRad="38100" dist="38100" dir="2700000" algn="tl">
                  <a:srgbClr val="000000">
                    <a:alpha val="43137"/>
                  </a:srgbClr>
                </a:outerShdw>
              </a:effectLst>
              <a:latin typeface="Arial Narrow" panose="020B0606020202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6964654"/>
              </p:ext>
            </p:extLst>
          </p:nvPr>
        </p:nvGraphicFramePr>
        <p:xfrm>
          <a:off x="775482" y="1201738"/>
          <a:ext cx="10641036" cy="1828800"/>
        </p:xfrm>
        <a:graphic>
          <a:graphicData uri="http://schemas.openxmlformats.org/drawingml/2006/table">
            <a:tbl>
              <a:tblPr firstRow="1" bandRow="1">
                <a:tableStyleId>{5C22544A-7EE6-4342-B048-85BDC9FD1C3A}</a:tableStyleId>
              </a:tblPr>
              <a:tblGrid>
                <a:gridCol w="4232616"/>
                <a:gridCol w="4206240"/>
                <a:gridCol w="2202180"/>
              </a:tblGrid>
              <a:tr h="429858">
                <a:tc gridSpan="3">
                  <a:txBody>
                    <a:bodyPr/>
                    <a:lstStyle/>
                    <a:p>
                      <a:pPr algn="ctr"/>
                      <a:r>
                        <a:rPr lang="hr-HR" sz="2400" dirty="0" smtClean="0">
                          <a:latin typeface="Arial Narrow" panose="020B0606020202030204" pitchFamily="34" charset="0"/>
                        </a:rPr>
                        <a:t>Ugovor o radu</a:t>
                      </a:r>
                      <a:endParaRPr lang="en-GB" sz="2400" dirty="0">
                        <a:latin typeface="Arial Narrow" panose="020B0606020202030204" pitchFamily="34" charset="0"/>
                      </a:endParaRPr>
                    </a:p>
                  </a:txBody>
                  <a:tcPr/>
                </a:tc>
                <a:tc hMerge="1">
                  <a:txBody>
                    <a:bodyPr/>
                    <a:lstStyle/>
                    <a:p>
                      <a:endParaRPr lang="en-GB" dirty="0"/>
                    </a:p>
                  </a:txBody>
                  <a:tcPr/>
                </a:tc>
                <a:tc hMerge="1">
                  <a:txBody>
                    <a:bodyPr/>
                    <a:lstStyle/>
                    <a:p>
                      <a:endParaRPr lang="en-GB" dirty="0"/>
                    </a:p>
                  </a:txBody>
                  <a:tcPr/>
                </a:tc>
              </a:tr>
              <a:tr h="429858">
                <a:tc>
                  <a:txBody>
                    <a:bodyPr/>
                    <a:lstStyle/>
                    <a:p>
                      <a:pPr algn="ctr"/>
                      <a:r>
                        <a:rPr lang="hr-HR" sz="2400" dirty="0" smtClean="0">
                          <a:latin typeface="Arial Narrow" panose="020B0606020202030204" pitchFamily="34" charset="0"/>
                        </a:rPr>
                        <a:t>Škola</a:t>
                      </a:r>
                      <a:r>
                        <a:rPr lang="hr-HR" sz="2400" baseline="0" dirty="0" smtClean="0">
                          <a:latin typeface="Arial Narrow" panose="020B0606020202030204" pitchFamily="34" charset="0"/>
                        </a:rPr>
                        <a:t> A</a:t>
                      </a:r>
                      <a:endParaRPr lang="en-GB" sz="2400" dirty="0">
                        <a:latin typeface="Arial Narrow" panose="020B0606020202030204" pitchFamily="34" charset="0"/>
                      </a:endParaRPr>
                    </a:p>
                  </a:txBody>
                  <a:tcPr/>
                </a:tc>
                <a:tc>
                  <a:txBody>
                    <a:bodyPr/>
                    <a:lstStyle/>
                    <a:p>
                      <a:pPr algn="ctr"/>
                      <a:r>
                        <a:rPr lang="hr-HR" sz="2400" dirty="0" smtClean="0">
                          <a:latin typeface="Arial Narrow" panose="020B0606020202030204" pitchFamily="34" charset="0"/>
                        </a:rPr>
                        <a:t>Škola</a:t>
                      </a:r>
                      <a:r>
                        <a:rPr lang="hr-HR" sz="2400" baseline="0" dirty="0" smtClean="0">
                          <a:latin typeface="Arial Narrow" panose="020B0606020202030204" pitchFamily="34" charset="0"/>
                        </a:rPr>
                        <a:t> B</a:t>
                      </a:r>
                      <a:endParaRPr lang="en-GB" sz="2400" dirty="0">
                        <a:latin typeface="Arial Narrow" panose="020B0606020202030204" pitchFamily="34" charset="0"/>
                      </a:endParaRPr>
                    </a:p>
                  </a:txBody>
                  <a:tcPr/>
                </a:tc>
                <a:tc>
                  <a:txBody>
                    <a:bodyPr/>
                    <a:lstStyle/>
                    <a:p>
                      <a:pPr algn="ctr"/>
                      <a:r>
                        <a:rPr lang="hr-HR" sz="2400" dirty="0" smtClean="0">
                          <a:latin typeface="Arial Narrow" panose="020B0606020202030204" pitchFamily="34" charset="0"/>
                        </a:rPr>
                        <a:t>UKUPNO</a:t>
                      </a:r>
                      <a:endParaRPr lang="en-GB" sz="2400" dirty="0">
                        <a:latin typeface="Arial Narrow" panose="020B0606020202030204" pitchFamily="34" charset="0"/>
                      </a:endParaRPr>
                    </a:p>
                  </a:txBody>
                  <a:tcPr/>
                </a:tc>
              </a:tr>
              <a:tr h="429858">
                <a:tc>
                  <a:txBody>
                    <a:bodyPr/>
                    <a:lstStyle/>
                    <a:p>
                      <a:pPr algn="ctr"/>
                      <a:r>
                        <a:rPr lang="hr-HR" sz="2400" dirty="0" smtClean="0">
                          <a:latin typeface="Arial Narrow" panose="020B0606020202030204" pitchFamily="34" charset="0"/>
                        </a:rPr>
                        <a:t>16 sati tjedno</a:t>
                      </a:r>
                      <a:endParaRPr lang="en-GB" sz="2400" dirty="0">
                        <a:latin typeface="Arial Narrow" panose="020B0606020202030204" pitchFamily="34" charset="0"/>
                      </a:endParaRPr>
                    </a:p>
                  </a:txBody>
                  <a:tcPr/>
                </a:tc>
                <a:tc>
                  <a:txBody>
                    <a:bodyPr/>
                    <a:lstStyle/>
                    <a:p>
                      <a:pPr algn="ctr"/>
                      <a:r>
                        <a:rPr lang="hr-HR" sz="2400" dirty="0" smtClean="0">
                          <a:latin typeface="Arial Narrow" panose="020B0606020202030204" pitchFamily="34" charset="0"/>
                        </a:rPr>
                        <a:t>27 tjedno</a:t>
                      </a:r>
                      <a:endParaRPr lang="en-GB" sz="2400" dirty="0">
                        <a:latin typeface="Arial Narrow" panose="020B0606020202030204" pitchFamily="34" charset="0"/>
                      </a:endParaRPr>
                    </a:p>
                  </a:txBody>
                  <a:tcPr/>
                </a:tc>
                <a:tc>
                  <a:txBody>
                    <a:bodyPr/>
                    <a:lstStyle/>
                    <a:p>
                      <a:pPr algn="ctr"/>
                      <a:r>
                        <a:rPr lang="hr-HR" sz="2400" b="1" dirty="0" smtClean="0">
                          <a:effectLst>
                            <a:outerShdw blurRad="38100" dist="38100" dir="2700000" algn="tl">
                              <a:srgbClr val="000000">
                                <a:alpha val="43137"/>
                              </a:srgbClr>
                            </a:outerShdw>
                          </a:effectLst>
                          <a:latin typeface="Arial Narrow" panose="020B0606020202030204" pitchFamily="34" charset="0"/>
                        </a:rPr>
                        <a:t>43 tjedno</a:t>
                      </a:r>
                      <a:endParaRPr lang="en-GB" sz="2400" b="1" dirty="0">
                        <a:effectLst>
                          <a:outerShdw blurRad="38100" dist="38100" dir="2700000" algn="tl">
                            <a:srgbClr val="000000">
                              <a:alpha val="43137"/>
                            </a:srgbClr>
                          </a:outerShdw>
                        </a:effectLst>
                        <a:latin typeface="Arial Narrow" panose="020B0606020202030204" pitchFamily="34" charset="0"/>
                      </a:endParaRPr>
                    </a:p>
                  </a:txBody>
                  <a:tcPr/>
                </a:tc>
              </a:tr>
              <a:tr h="4298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smtClean="0">
                          <a:latin typeface="Arial Narrow" panose="020B0606020202030204" pitchFamily="34" charset="0"/>
                        </a:rPr>
                        <a:t>NEPUNO RADNO VRIJEME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smtClean="0">
                          <a:latin typeface="Arial Narrow" panose="020B0606020202030204" pitchFamily="34" charset="0"/>
                        </a:rPr>
                        <a:t>NEPUNO RADNO VRIJEME</a:t>
                      </a:r>
                    </a:p>
                  </a:txBody>
                  <a:tcPr/>
                </a:tc>
                <a:tc>
                  <a:txBody>
                    <a:bodyPr/>
                    <a:lstStyle/>
                    <a:p>
                      <a:endParaRPr lang="en-GB" sz="2400" dirty="0">
                        <a:latin typeface="Arial Narrow" panose="020B0606020202030204" pitchFamily="34" charset="0"/>
                      </a:endParaRPr>
                    </a:p>
                  </a:txBody>
                  <a:tcPr/>
                </a:tc>
              </a:tr>
            </a:tbl>
          </a:graphicData>
        </a:graphic>
      </p:graphicFrame>
      <p:sp>
        <p:nvSpPr>
          <p:cNvPr id="5" name="Content Placeholder 2"/>
          <p:cNvSpPr txBox="1">
            <a:spLocks/>
          </p:cNvSpPr>
          <p:nvPr/>
        </p:nvSpPr>
        <p:spPr>
          <a:xfrm>
            <a:off x="838200" y="5072262"/>
            <a:ext cx="10515600" cy="1072554"/>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hr-HR" b="1" i="1" dirty="0" smtClean="0">
                <a:solidFill>
                  <a:srgbClr val="C00000"/>
                </a:solidFill>
                <a:latin typeface="Arial Narrow" panose="020B0606020202030204" pitchFamily="34" charset="0"/>
              </a:rPr>
              <a:t>Može li se s učiteljem koji radi u dvije škole i u svakoj ima ugovor na nepuno radno vrijeme sklopiti ugovor o radu s radnim vremenom dužim od 40 sati?</a:t>
            </a:r>
          </a:p>
        </p:txBody>
      </p:sp>
      <p:sp>
        <p:nvSpPr>
          <p:cNvPr id="9" name="Oval 8"/>
          <p:cNvSpPr/>
          <p:nvPr/>
        </p:nvSpPr>
        <p:spPr>
          <a:xfrm>
            <a:off x="9357653" y="2094926"/>
            <a:ext cx="1767254" cy="647114"/>
          </a:xfrm>
          <a:prstGeom prst="ellipse">
            <a:avLst/>
          </a:prstGeom>
          <a:noFill/>
          <a:ln w="381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Arrow Connector 10"/>
          <p:cNvCxnSpPr/>
          <p:nvPr/>
        </p:nvCxnSpPr>
        <p:spPr>
          <a:xfrm flipH="1">
            <a:off x="10227211" y="2742040"/>
            <a:ext cx="14069" cy="884618"/>
          </a:xfrm>
          <a:prstGeom prst="straightConnector1">
            <a:avLst/>
          </a:prstGeom>
          <a:ln w="57150">
            <a:solidFill>
              <a:srgbClr val="C00000"/>
            </a:solidFill>
            <a:headEnd type="arrow" w="med" len="med"/>
            <a:tailEnd type="arrow" w="med" len="med"/>
          </a:ln>
        </p:spPr>
        <p:style>
          <a:lnRef idx="3">
            <a:schemeClr val="accent2"/>
          </a:lnRef>
          <a:fillRef idx="0">
            <a:schemeClr val="accent2"/>
          </a:fillRef>
          <a:effectRef idx="2">
            <a:schemeClr val="accent2"/>
          </a:effectRef>
          <a:fontRef idx="minor">
            <a:schemeClr val="tx1"/>
          </a:fontRef>
        </p:style>
      </p:cxnSp>
      <p:grpSp>
        <p:nvGrpSpPr>
          <p:cNvPr id="10" name="Group 9"/>
          <p:cNvGrpSpPr/>
          <p:nvPr/>
        </p:nvGrpSpPr>
        <p:grpSpPr>
          <a:xfrm>
            <a:off x="9579632" y="3799266"/>
            <a:ext cx="1920706" cy="1280695"/>
            <a:chOff x="9579632" y="3799268"/>
            <a:chExt cx="1545275" cy="956691"/>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9632" y="3799268"/>
              <a:ext cx="1545275" cy="950938"/>
            </a:xfrm>
            <a:prstGeom prst="rect">
              <a:avLst/>
            </a:prstGeom>
          </p:spPr>
        </p:pic>
        <p:sp>
          <p:nvSpPr>
            <p:cNvPr id="7" name="Rectangle 6"/>
            <p:cNvSpPr/>
            <p:nvPr/>
          </p:nvSpPr>
          <p:spPr>
            <a:xfrm rot="2739654">
              <a:off x="9669164" y="4188301"/>
              <a:ext cx="862937" cy="272379"/>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1600" b="1" dirty="0" smtClean="0">
                  <a:ln/>
                  <a:solidFill>
                    <a:srgbClr val="C00000"/>
                  </a:solidFill>
                  <a:effectLst>
                    <a:outerShdw blurRad="38100" dist="38100" dir="2700000" algn="tl">
                      <a:srgbClr val="000000">
                        <a:alpha val="43137"/>
                      </a:srgbClr>
                    </a:outerShdw>
                  </a:effectLst>
                </a:rPr>
                <a:t>Problem¸¸¸¸</a:t>
              </a:r>
              <a:endParaRPr lang="en-US" sz="1600" b="1" cap="none" spc="0" dirty="0">
                <a:ln/>
                <a:solidFill>
                  <a:srgbClr val="C00000"/>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10432266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5482" y="5240"/>
            <a:ext cx="10515600" cy="965432"/>
          </a:xfrm>
        </p:spPr>
        <p:txBody>
          <a:bodyPr>
            <a:normAutofit/>
            <a:scene3d>
              <a:camera prst="orthographicFront"/>
              <a:lightRig rig="soft" dir="t">
                <a:rot lat="0" lon="0" rev="15600000"/>
              </a:lightRig>
            </a:scene3d>
            <a:sp3d extrusionH="57150" prstMaterial="softEdge">
              <a:bevelT w="25400" h="38100"/>
            </a:sp3d>
          </a:bodyPr>
          <a:lstStyle/>
          <a:p>
            <a:pPr algn="ctr"/>
            <a:r>
              <a:rPr lang="hr-HR" sz="3600" b="1" dirty="0" smtClean="0">
                <a:ln/>
                <a:solidFill>
                  <a:srgbClr val="C00000"/>
                </a:solidFill>
                <a:effectLst>
                  <a:outerShdw blurRad="38100" dist="38100" dir="2700000" algn="tl">
                    <a:srgbClr val="000000">
                      <a:alpha val="43137"/>
                    </a:srgbClr>
                  </a:outerShdw>
                </a:effectLst>
                <a:latin typeface="Arial Narrow" panose="020B0606020202030204" pitchFamily="34" charset="0"/>
              </a:rPr>
              <a:t>Prekovremeni rad</a:t>
            </a:r>
            <a:endParaRPr lang="en-GB" sz="3600" b="1" dirty="0">
              <a:ln/>
              <a:solidFill>
                <a:srgbClr val="C00000"/>
              </a:solidFill>
              <a:effectLst>
                <a:outerShdw blurRad="38100" dist="38100" dir="2700000" algn="tl">
                  <a:srgbClr val="000000">
                    <a:alpha val="43137"/>
                  </a:srgbClr>
                </a:outerShdw>
              </a:effectLst>
              <a:latin typeface="Arial Narrow" panose="020B0606020202030204" pitchFamily="34" charset="0"/>
            </a:endParaRPr>
          </a:p>
        </p:txBody>
      </p:sp>
      <p:sp>
        <p:nvSpPr>
          <p:cNvPr id="5" name="Content Placeholder 2"/>
          <p:cNvSpPr txBox="1">
            <a:spLocks/>
          </p:cNvSpPr>
          <p:nvPr/>
        </p:nvSpPr>
        <p:spPr>
          <a:xfrm>
            <a:off x="3100672" y="1024574"/>
            <a:ext cx="8734277" cy="10725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hr-HR" b="1" i="1" dirty="0" smtClean="0">
                <a:solidFill>
                  <a:srgbClr val="C00000"/>
                </a:solidFill>
                <a:latin typeface="Arial Narrow" panose="020B0606020202030204" pitchFamily="34" charset="0"/>
              </a:rPr>
              <a:t>Tko u MZO daje suglasnost za prekovremeni rad?</a:t>
            </a:r>
          </a:p>
        </p:txBody>
      </p:sp>
      <p:grpSp>
        <p:nvGrpSpPr>
          <p:cNvPr id="10" name="Group 9"/>
          <p:cNvGrpSpPr/>
          <p:nvPr/>
        </p:nvGrpSpPr>
        <p:grpSpPr>
          <a:xfrm>
            <a:off x="442132" y="755611"/>
            <a:ext cx="1920706" cy="1280695"/>
            <a:chOff x="9579632" y="3799268"/>
            <a:chExt cx="1545275" cy="956691"/>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9632" y="3799268"/>
              <a:ext cx="1545275" cy="950938"/>
            </a:xfrm>
            <a:prstGeom prst="rect">
              <a:avLst/>
            </a:prstGeom>
          </p:spPr>
        </p:pic>
        <p:sp>
          <p:nvSpPr>
            <p:cNvPr id="7" name="Rectangle 6"/>
            <p:cNvSpPr/>
            <p:nvPr/>
          </p:nvSpPr>
          <p:spPr>
            <a:xfrm rot="2739654">
              <a:off x="9669164" y="4188301"/>
              <a:ext cx="862937" cy="272379"/>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1600" b="1" dirty="0" smtClean="0">
                  <a:ln/>
                  <a:solidFill>
                    <a:srgbClr val="C00000"/>
                  </a:solidFill>
                  <a:effectLst>
                    <a:outerShdw blurRad="38100" dist="38100" dir="2700000" algn="tl">
                      <a:srgbClr val="000000">
                        <a:alpha val="43137"/>
                      </a:srgbClr>
                    </a:outerShdw>
                  </a:effectLst>
                </a:rPr>
                <a:t>Problem¸¸¸¸</a:t>
              </a:r>
              <a:endParaRPr lang="en-US" sz="1600" b="1" cap="none" spc="0" dirty="0">
                <a:ln/>
                <a:solidFill>
                  <a:srgbClr val="C00000"/>
                </a:solidFill>
                <a:effectLst>
                  <a:outerShdw blurRad="38100" dist="38100" dir="2700000" algn="tl">
                    <a:srgbClr val="000000">
                      <a:alpha val="43137"/>
                    </a:srgbClr>
                  </a:outerShdw>
                </a:effectLst>
              </a:endParaRPr>
            </a:p>
          </p:txBody>
        </p:sp>
      </p:grpSp>
      <p:grpSp>
        <p:nvGrpSpPr>
          <p:cNvPr id="12" name="Group 11"/>
          <p:cNvGrpSpPr/>
          <p:nvPr/>
        </p:nvGrpSpPr>
        <p:grpSpPr>
          <a:xfrm>
            <a:off x="630902" y="2917116"/>
            <a:ext cx="2016327" cy="1312700"/>
            <a:chOff x="9913637" y="1401938"/>
            <a:chExt cx="1545275" cy="950938"/>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3637" y="1401938"/>
              <a:ext cx="1545275" cy="950938"/>
            </a:xfrm>
            <a:prstGeom prst="rect">
              <a:avLst/>
            </a:prstGeom>
          </p:spPr>
        </p:pic>
        <p:sp>
          <p:nvSpPr>
            <p:cNvPr id="14" name="Rectangle 13"/>
            <p:cNvSpPr/>
            <p:nvPr/>
          </p:nvSpPr>
          <p:spPr>
            <a:xfrm rot="799214">
              <a:off x="10754864" y="1757892"/>
              <a:ext cx="681305" cy="282162"/>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b="1" dirty="0" smtClean="0">
                  <a:ln/>
                  <a:solidFill>
                    <a:schemeClr val="bg1"/>
                  </a:solidFill>
                  <a:effectLst>
                    <a:outerShdw blurRad="38100" dist="38100" dir="2700000" algn="tl">
                      <a:srgbClr val="000000">
                        <a:alpha val="43137"/>
                      </a:srgbClr>
                    </a:outerShdw>
                  </a:effectLst>
                </a:rPr>
                <a:t>Rješenje</a:t>
              </a:r>
              <a:endParaRPr lang="en-US" b="1" cap="none" spc="0" dirty="0">
                <a:ln/>
                <a:solidFill>
                  <a:schemeClr val="bg1"/>
                </a:solidFill>
                <a:effectLst>
                  <a:outerShdw blurRad="38100" dist="38100" dir="2700000" algn="tl">
                    <a:srgbClr val="000000">
                      <a:alpha val="43137"/>
                    </a:srgbClr>
                  </a:outerShdw>
                </a:effectLst>
              </a:endParaRPr>
            </a:p>
          </p:txBody>
        </p:sp>
      </p:grpSp>
      <p:sp>
        <p:nvSpPr>
          <p:cNvPr id="17" name="Content Placeholder 2"/>
          <p:cNvSpPr txBox="1">
            <a:spLocks/>
          </p:cNvSpPr>
          <p:nvPr/>
        </p:nvSpPr>
        <p:spPr>
          <a:xfrm>
            <a:off x="2647229" y="1669023"/>
            <a:ext cx="9439476" cy="3066268"/>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scene3d>
              <a:camera prst="orthographicFront"/>
              <a:lightRig rig="soft" dir="t">
                <a:rot lat="0" lon="0" rev="15600000"/>
              </a:lightRig>
            </a:scene3d>
            <a:sp3d extrusionH="57150" prstMaterial="softEdge">
              <a:bevelT w="254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fontAlgn="base">
              <a:buFont typeface="+mj-lt"/>
              <a:buAutoNum type="arabicPeriod"/>
            </a:pPr>
            <a:r>
              <a:rPr lang="hr-HR" sz="2400" dirty="0" smtClean="0">
                <a:latin typeface="Arial Narrow" panose="020B0606020202030204" pitchFamily="34" charset="0"/>
              </a:rPr>
              <a:t>Prekovremeni rad je rad duži od punog, odnosno nepunog radnog vremena. Ako zaposlenik radi prekovremeno ukupno trajanje rada zaposlenika ne smije biti duže od pedeset (50) sati tjedno. Prekovremeni rad pojedinog zaposlenika ne smije trajati duže od sto osamdeset (180) sati godišnje.</a:t>
            </a:r>
          </a:p>
          <a:p>
            <a:pPr marL="514350" indent="-514350" fontAlgn="base">
              <a:buFont typeface="+mj-lt"/>
              <a:buAutoNum type="arabicPeriod"/>
            </a:pPr>
            <a:r>
              <a:rPr lang="hr-HR" sz="2400" dirty="0" smtClean="0">
                <a:latin typeface="Arial Narrow" panose="020B0606020202030204" pitchFamily="34" charset="0"/>
              </a:rPr>
              <a:t>Poslodavac je dužan zaposleniku prije početka prekovremenog rada uručiti pisani nalog o potrebi za takvim radom, a ako ga priroda prijeke potrebe u tome onemogućava, poslodavac je dužan pisani zahtjev uručiti radniku u roku od sedam dana od dana od kada je prekovremeni rada radniku usmeno naložiti</a:t>
            </a:r>
            <a:endParaRPr lang="hr-HR" sz="2400" dirty="0">
              <a:latin typeface="Arial Narrow" panose="020B0606020202030204" pitchFamily="34" charset="0"/>
            </a:endParaRPr>
          </a:p>
        </p:txBody>
      </p:sp>
      <p:sp>
        <p:nvSpPr>
          <p:cNvPr id="16" name="Cloud Callout 15"/>
          <p:cNvSpPr/>
          <p:nvPr/>
        </p:nvSpPr>
        <p:spPr>
          <a:xfrm>
            <a:off x="57162" y="4912809"/>
            <a:ext cx="1969477" cy="1213593"/>
          </a:xfrm>
          <a:prstGeom prst="cloudCallout">
            <a:avLst>
              <a:gd name="adj1" fmla="val 47891"/>
              <a:gd name="adj2" fmla="val -108787"/>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hr-HR" b="1" dirty="0" smtClean="0">
                <a:ln/>
                <a:solidFill>
                  <a:schemeClr val="bg1"/>
                </a:solidFill>
                <a:latin typeface="Arial Narrow" panose="020B0606020202030204" pitchFamily="34" charset="0"/>
              </a:rPr>
              <a:t>Zakon o radu, čl. 65. st.1.</a:t>
            </a:r>
            <a:endParaRPr lang="en-GB" dirty="0">
              <a:solidFill>
                <a:schemeClr val="bg1"/>
              </a:solidFill>
              <a:latin typeface="Arial Narrow" panose="020B0606020202030204" pitchFamily="34" charset="0"/>
            </a:endParaRPr>
          </a:p>
        </p:txBody>
      </p:sp>
      <p:sp>
        <p:nvSpPr>
          <p:cNvPr id="18" name="Cloud Callout 17"/>
          <p:cNvSpPr/>
          <p:nvPr/>
        </p:nvSpPr>
        <p:spPr>
          <a:xfrm>
            <a:off x="126062" y="2106816"/>
            <a:ext cx="1969477" cy="1213593"/>
          </a:xfrm>
          <a:prstGeom prst="cloudCallout">
            <a:avLst>
              <a:gd name="adj1" fmla="val 49298"/>
              <a:gd name="adj2" fmla="val 60172"/>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hr-HR" b="1" dirty="0" smtClean="0">
                <a:ln/>
                <a:solidFill>
                  <a:schemeClr val="bg1"/>
                </a:solidFill>
                <a:latin typeface="Arial Narrow" panose="020B0606020202030204" pitchFamily="34" charset="0"/>
              </a:rPr>
              <a:t>KU, čl. 23.</a:t>
            </a:r>
            <a:endParaRPr lang="en-GB" dirty="0">
              <a:solidFill>
                <a:schemeClr val="bg1"/>
              </a:solidFill>
              <a:latin typeface="Arial Narrow" panose="020B0606020202030204" pitchFamily="34" charset="0"/>
            </a:endParaRPr>
          </a:p>
        </p:txBody>
      </p:sp>
      <p:sp>
        <p:nvSpPr>
          <p:cNvPr id="8" name="Pentagon 7"/>
          <p:cNvSpPr/>
          <p:nvPr/>
        </p:nvSpPr>
        <p:spPr>
          <a:xfrm>
            <a:off x="2647229" y="4924336"/>
            <a:ext cx="9102946" cy="1561329"/>
          </a:xfrm>
          <a:prstGeom prst="homePlate">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hr-HR" sz="2400" dirty="0" smtClean="0">
                <a:latin typeface="Arial Narrow" panose="020B0606020202030204" pitchFamily="34" charset="0"/>
              </a:rPr>
              <a:t>U slučaju više sile, izvanrednog povećanja opsega poslova i u drugim sličnim slučajevima </a:t>
            </a:r>
            <a:r>
              <a:rPr lang="hr-HR" sz="2400" b="1" u="sng" dirty="0" smtClean="0">
                <a:solidFill>
                  <a:srgbClr val="C00000"/>
                </a:solidFill>
                <a:effectLst>
                  <a:outerShdw blurRad="38100" dist="38100" dir="2700000" algn="tl">
                    <a:srgbClr val="000000">
                      <a:alpha val="43137"/>
                    </a:srgbClr>
                  </a:outerShdw>
                </a:effectLst>
                <a:latin typeface="Arial Narrow" panose="020B0606020202030204" pitchFamily="34" charset="0"/>
              </a:rPr>
              <a:t>prijeke potrebe</a:t>
            </a:r>
            <a:r>
              <a:rPr lang="hr-HR" sz="2400" dirty="0" smtClean="0">
                <a:solidFill>
                  <a:srgbClr val="C00000"/>
                </a:solidFill>
                <a:latin typeface="Arial Narrow" panose="020B0606020202030204" pitchFamily="34" charset="0"/>
              </a:rPr>
              <a:t>, radnik je na pisani zahtjev poslodavca dužan raditi duže od </a:t>
            </a:r>
            <a:r>
              <a:rPr lang="hr-HR" sz="2400" dirty="0" smtClean="0">
                <a:latin typeface="Arial Narrow" panose="020B0606020202030204" pitchFamily="34" charset="0"/>
              </a:rPr>
              <a:t>punog, odnosno nepunog radnog vremena (prekovremeni rad)</a:t>
            </a:r>
            <a:endParaRPr lang="hr-HR" sz="2400" dirty="0">
              <a:latin typeface="Arial Narrow" panose="020B0606020202030204" pitchFamily="34" charset="0"/>
            </a:endParaRPr>
          </a:p>
        </p:txBody>
      </p:sp>
    </p:spTree>
    <p:extLst>
      <p:ext uri="{BB962C8B-B14F-4D97-AF65-F5344CB8AC3E}">
        <p14:creationId xmlns:p14="http://schemas.microsoft.com/office/powerpoint/2010/main" val="2699155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940" y="1037244"/>
            <a:ext cx="11738919" cy="5535386"/>
          </a:xfrm>
        </p:spPr>
        <p:txBody>
          <a:bodyPr>
            <a:noAutofit/>
          </a:bodyPr>
          <a:lstStyle/>
          <a:p>
            <a:pPr marL="342900" lvl="0" indent="-342900">
              <a:buFont typeface="+mj-lt"/>
              <a:buAutoNum type="arabicPeriod"/>
            </a:pPr>
            <a:r>
              <a:rPr lang="hr-HR" sz="1400" i="1" dirty="0">
                <a:latin typeface="Arial Narrow" panose="020B0606020202030204" pitchFamily="34" charset="0"/>
                <a:cs typeface="Arial" panose="020B0604020202020204" pitchFamily="34" charset="0"/>
              </a:rPr>
              <a:t>Pravilnik o odgovarajućoj vrsti obrazovanja učitelja i stručnih suradnika u osnovnoj školi</a:t>
            </a:r>
            <a:r>
              <a:rPr lang="hr-HR" sz="1400" dirty="0">
                <a:latin typeface="Arial Narrow" panose="020B0606020202030204" pitchFamily="34" charset="0"/>
                <a:cs typeface="Arial" panose="020B0604020202020204" pitchFamily="34" charset="0"/>
              </a:rPr>
              <a:t> (Narodne novine, broj 6/2019);</a:t>
            </a:r>
          </a:p>
          <a:p>
            <a:pPr marL="342900" lvl="0" indent="-342900">
              <a:buFont typeface="+mj-lt"/>
              <a:buAutoNum type="arabicPeriod"/>
            </a:pPr>
            <a:r>
              <a:rPr lang="hr-HR" sz="1400" i="1" dirty="0">
                <a:latin typeface="Arial Narrow" panose="020B0606020202030204" pitchFamily="34" charset="0"/>
                <a:cs typeface="Arial" panose="020B0604020202020204" pitchFamily="34" charset="0"/>
              </a:rPr>
              <a:t>Pravilnik o udžbeničkom standardu te članovima stručnih povjerenstva za procjenu udžbenika i drugih obrazovnih materijala</a:t>
            </a:r>
            <a:r>
              <a:rPr lang="hr-HR" sz="1400" dirty="0">
                <a:latin typeface="Arial Narrow" panose="020B0606020202030204" pitchFamily="34" charset="0"/>
                <a:cs typeface="Arial" panose="020B0604020202020204" pitchFamily="34" charset="0"/>
              </a:rPr>
              <a:t> (Narodne novine, broj 9/2019);</a:t>
            </a:r>
          </a:p>
          <a:p>
            <a:pPr marL="342900" lvl="0" indent="-342900">
              <a:buFont typeface="+mj-lt"/>
              <a:buAutoNum type="arabicPeriod"/>
            </a:pPr>
            <a:r>
              <a:rPr lang="hr-HR" sz="1400" i="1" dirty="0">
                <a:latin typeface="Arial Narrow" panose="020B0606020202030204" pitchFamily="34" charset="0"/>
                <a:cs typeface="Arial" panose="020B0604020202020204" pitchFamily="34" charset="0"/>
              </a:rPr>
              <a:t>Pravilnik o izmjenama i dopunama Pravilnika o polaganju državne mature</a:t>
            </a:r>
            <a:r>
              <a:rPr lang="hr-HR" sz="1400" dirty="0">
                <a:latin typeface="Arial Narrow" panose="020B0606020202030204" pitchFamily="34" charset="0"/>
                <a:cs typeface="Arial" panose="020B0604020202020204" pitchFamily="34" charset="0"/>
              </a:rPr>
              <a:t> (Narodne novine, broj 41/2019);</a:t>
            </a:r>
          </a:p>
          <a:p>
            <a:pPr marL="342900" lvl="0" indent="-342900">
              <a:buFont typeface="+mj-lt"/>
              <a:buAutoNum type="arabicPeriod"/>
            </a:pPr>
            <a:r>
              <a:rPr lang="hr-HR" sz="1100" i="1" dirty="0">
                <a:latin typeface="Arial Narrow" panose="020B0606020202030204" pitchFamily="34" charset="0"/>
                <a:cs typeface="Arial" panose="020B0604020202020204" pitchFamily="34" charset="0"/>
              </a:rPr>
              <a:t>Odluka</a:t>
            </a:r>
            <a:r>
              <a:rPr lang="hr-HR" sz="1400" i="1" dirty="0">
                <a:latin typeface="Arial Narrow" panose="020B0606020202030204" pitchFamily="34" charset="0"/>
                <a:cs typeface="Arial" panose="020B0604020202020204" pitchFamily="34" charset="0"/>
              </a:rPr>
              <a:t> o početku i završetku nastavne godine, broju radnih dana i trajanju odmora učenika osnovnih i srednjih škola za školsku godinu 2019./2020</a:t>
            </a:r>
            <a:r>
              <a:rPr lang="hr-HR" sz="1400" dirty="0">
                <a:latin typeface="Arial Narrow" panose="020B0606020202030204" pitchFamily="34" charset="0"/>
                <a:cs typeface="Arial" panose="020B0604020202020204" pitchFamily="34" charset="0"/>
              </a:rPr>
              <a:t>. (Narodne novine, broj 48/2019);</a:t>
            </a:r>
          </a:p>
          <a:p>
            <a:pPr marL="342900" lvl="0" indent="-342900">
              <a:buFont typeface="+mj-lt"/>
              <a:buAutoNum type="arabicPeriod"/>
            </a:pPr>
            <a:r>
              <a:rPr lang="hr-HR" sz="1400" i="1" dirty="0">
                <a:latin typeface="Arial Narrow" panose="020B0606020202030204" pitchFamily="34" charset="0"/>
                <a:cs typeface="Arial" panose="020B0604020202020204" pitchFamily="34" charset="0"/>
              </a:rPr>
              <a:t>Pravilnik o nagrađivanju učitelja, nastavnika, stručnih suradnika i ravnatelja</a:t>
            </a:r>
            <a:br>
              <a:rPr lang="hr-HR" sz="1400" i="1" dirty="0">
                <a:latin typeface="Arial Narrow" panose="020B0606020202030204" pitchFamily="34" charset="0"/>
                <a:cs typeface="Arial" panose="020B0604020202020204" pitchFamily="34" charset="0"/>
              </a:rPr>
            </a:br>
            <a:r>
              <a:rPr lang="hr-HR" sz="1400" i="1" dirty="0">
                <a:latin typeface="Arial Narrow" panose="020B0606020202030204" pitchFamily="34" charset="0"/>
                <a:cs typeface="Arial" panose="020B0604020202020204" pitchFamily="34" charset="0"/>
              </a:rPr>
              <a:t>u osnovnim i srednjim školama te učeničkim domovima</a:t>
            </a:r>
            <a:r>
              <a:rPr lang="hr-HR" sz="1400" dirty="0">
                <a:latin typeface="Arial Narrow" panose="020B0606020202030204" pitchFamily="34" charset="0"/>
                <a:cs typeface="Arial" panose="020B0604020202020204" pitchFamily="34" charset="0"/>
              </a:rPr>
              <a:t> (Narodne novine, broj 53/2019);</a:t>
            </a:r>
          </a:p>
          <a:p>
            <a:pPr marL="342900" lvl="0" indent="-342900">
              <a:buFont typeface="+mj-lt"/>
              <a:buAutoNum type="arabicPeriod"/>
            </a:pPr>
            <a:r>
              <a:rPr lang="hr-HR" sz="1400" i="1" dirty="0">
                <a:latin typeface="Arial Narrow" panose="020B0606020202030204" pitchFamily="34" charset="0"/>
                <a:cs typeface="Arial" panose="020B0604020202020204" pitchFamily="34" charset="0"/>
              </a:rPr>
              <a:t>Pravilnik o pomoćnicima u nastavi i stručnim komunikacijskim posrednicima</a:t>
            </a:r>
            <a:r>
              <a:rPr lang="hr-HR" sz="1400" dirty="0">
                <a:latin typeface="Arial Narrow" panose="020B0606020202030204" pitchFamily="34" charset="0"/>
                <a:cs typeface="Arial" panose="020B0604020202020204" pitchFamily="34" charset="0"/>
              </a:rPr>
              <a:t> (Narodne novine, broj 102/2018. i 59/2019);</a:t>
            </a:r>
          </a:p>
          <a:p>
            <a:pPr marL="342900" lvl="0" indent="-342900">
              <a:buFont typeface="+mj-lt"/>
              <a:buAutoNum type="arabicPeriod"/>
            </a:pPr>
            <a:r>
              <a:rPr lang="hr-HR" sz="1400" i="1" dirty="0">
                <a:latin typeface="Arial Narrow" panose="020B0606020202030204" pitchFamily="34" charset="0"/>
                <a:cs typeface="Arial" panose="020B0604020202020204" pitchFamily="34" charset="0"/>
              </a:rPr>
              <a:t>Pravilnik o organizaciji i provedbi produženoga boravka u osnovnoj školi </a:t>
            </a:r>
            <a:r>
              <a:rPr lang="hr-HR" sz="1400" dirty="0">
                <a:latin typeface="Arial Narrow" panose="020B0606020202030204" pitchFamily="34" charset="0"/>
                <a:cs typeface="Arial" panose="020B0604020202020204" pitchFamily="34" charset="0"/>
              </a:rPr>
              <a:t>(Narodne novine, broj 62/2019);</a:t>
            </a:r>
          </a:p>
          <a:p>
            <a:pPr marL="342900" lvl="0" indent="-342900">
              <a:buFont typeface="+mj-lt"/>
              <a:buAutoNum type="arabicPeriod"/>
            </a:pPr>
            <a:r>
              <a:rPr lang="hr-HR" sz="1400" i="1" dirty="0">
                <a:latin typeface="Arial Narrow" panose="020B0606020202030204" pitchFamily="34" charset="0"/>
                <a:cs typeface="Arial" panose="020B0604020202020204" pitchFamily="34" charset="0"/>
              </a:rPr>
              <a:t> Odluka o donošenju nastavnog plana za osnovnu školu (Narodne</a:t>
            </a:r>
            <a:r>
              <a:rPr lang="hr-HR" sz="1400" dirty="0">
                <a:latin typeface="Arial Narrow" panose="020B0606020202030204" pitchFamily="34" charset="0"/>
                <a:cs typeface="Arial" panose="020B0604020202020204" pitchFamily="34" charset="0"/>
              </a:rPr>
              <a:t> novine, broj 66/2019);</a:t>
            </a:r>
          </a:p>
          <a:p>
            <a:pPr marL="342900" lvl="0" indent="-342900">
              <a:buFont typeface="+mj-lt"/>
              <a:buAutoNum type="arabicPeriod"/>
            </a:pPr>
            <a:r>
              <a:rPr lang="hr-HR" sz="1400" i="1" dirty="0">
                <a:latin typeface="Arial Narrow" panose="020B0606020202030204" pitchFamily="34" charset="0"/>
                <a:cs typeface="Arial" panose="020B0604020202020204" pitchFamily="34" charset="0"/>
              </a:rPr>
              <a:t>Pravilnik o napredovanju učitelja, nastavnika, stručnih suradnika i ravnatelja u osnovnim i srednjim školama i učeničkim domovima</a:t>
            </a:r>
            <a:r>
              <a:rPr lang="hr-HR" sz="1400" dirty="0">
                <a:latin typeface="Arial Narrow" panose="020B0606020202030204" pitchFamily="34" charset="0"/>
                <a:cs typeface="Arial" panose="020B0604020202020204" pitchFamily="34" charset="0"/>
              </a:rPr>
              <a:t> (Narodne novine, broj 68/2019);</a:t>
            </a:r>
          </a:p>
          <a:p>
            <a:pPr marL="342900" lvl="0" indent="-342900">
              <a:buFont typeface="+mj-lt"/>
              <a:buAutoNum type="arabicPeriod"/>
            </a:pPr>
            <a:r>
              <a:rPr lang="hr-HR" sz="1400" i="1" dirty="0">
                <a:latin typeface="Arial Narrow" panose="020B0606020202030204" pitchFamily="34" charset="0"/>
                <a:cs typeface="Arial" panose="020B0604020202020204" pitchFamily="34" charset="0"/>
              </a:rPr>
              <a:t>Pravilnik o izmjenama i dopunama Pravilnika o zajedničkome upisniku školskih ustanova u elektroničkome obliku – e-Matici</a:t>
            </a:r>
            <a:r>
              <a:rPr lang="hr-HR" sz="1400" dirty="0">
                <a:latin typeface="Arial Narrow" panose="020B0606020202030204" pitchFamily="34" charset="0"/>
                <a:cs typeface="Arial" panose="020B0604020202020204" pitchFamily="34" charset="0"/>
              </a:rPr>
              <a:t> (Narodne novine, broj 76/2019);</a:t>
            </a:r>
          </a:p>
          <a:p>
            <a:pPr marL="342900" lvl="0" indent="-342900">
              <a:buFont typeface="+mj-lt"/>
              <a:buAutoNum type="arabicPeriod"/>
            </a:pPr>
            <a:r>
              <a:rPr lang="hr-HR" sz="1400" i="1" dirty="0">
                <a:latin typeface="Arial Narrow" panose="020B0606020202030204" pitchFamily="34" charset="0"/>
                <a:cs typeface="Arial" panose="020B0604020202020204" pitchFamily="34" charset="0"/>
              </a:rPr>
              <a:t>Pravilnik o izmjenama i dopunama Pravilnika o pedagoškoj dokumentaciji i evidenciji te javnim ispravama u školskim ustanovama</a:t>
            </a:r>
            <a:r>
              <a:rPr lang="hr-HR" sz="1400" dirty="0">
                <a:latin typeface="Arial Narrow" panose="020B0606020202030204" pitchFamily="34" charset="0"/>
                <a:cs typeface="Arial" panose="020B0604020202020204" pitchFamily="34" charset="0"/>
              </a:rPr>
              <a:t> (Narodne novine, broj 76/2019);</a:t>
            </a:r>
          </a:p>
          <a:p>
            <a:pPr marL="342900" lvl="0" indent="-342900">
              <a:buFont typeface="+mj-lt"/>
              <a:buAutoNum type="arabicPeriod"/>
            </a:pPr>
            <a:r>
              <a:rPr lang="hr-HR" sz="1400" i="1" dirty="0">
                <a:latin typeface="Arial Narrow" panose="020B0606020202030204" pitchFamily="34" charset="0"/>
                <a:cs typeface="Arial" panose="020B0604020202020204" pitchFamily="34" charset="0"/>
              </a:rPr>
              <a:t>Pravilnik o izmjenama i dopunama Pravilnika o načinima, postupcima i elementima vrednovanja učenika u osnovnoj i srednjoj školi</a:t>
            </a:r>
            <a:r>
              <a:rPr lang="hr-HR" sz="1400" dirty="0">
                <a:latin typeface="Arial Narrow" panose="020B0606020202030204" pitchFamily="34" charset="0"/>
                <a:cs typeface="Arial" panose="020B0604020202020204" pitchFamily="34" charset="0"/>
              </a:rPr>
              <a:t> (Narodne novine, broj 82/2019</a:t>
            </a:r>
            <a:r>
              <a:rPr lang="hr-HR" sz="1400" dirty="0" smtClean="0">
                <a:latin typeface="Arial Narrow" panose="020B0606020202030204" pitchFamily="34" charset="0"/>
                <a:cs typeface="Arial" panose="020B0604020202020204" pitchFamily="34" charset="0"/>
              </a:rPr>
              <a:t>):</a:t>
            </a:r>
          </a:p>
          <a:p>
            <a:pPr marL="342900" lvl="0" indent="-342900">
              <a:buFont typeface="+mj-lt"/>
              <a:buAutoNum type="arabicPeriod"/>
            </a:pPr>
            <a:r>
              <a:rPr lang="hr-HR" sz="1400" dirty="0">
                <a:ln/>
                <a:solidFill>
                  <a:srgbClr val="C00000"/>
                </a:solidFill>
                <a:effectLst>
                  <a:outerShdw blurRad="38100" dist="38100" dir="2700000" algn="tl">
                    <a:srgbClr val="000000">
                      <a:alpha val="43137"/>
                    </a:srgbClr>
                  </a:outerShdw>
                </a:effectLst>
                <a:latin typeface="Arial Narrow" panose="020B0606020202030204" pitchFamily="34" charset="0"/>
              </a:rPr>
              <a:t>Pravilnik o organizaciji i provedbi produženoga boravka u osnovnoj školi </a:t>
            </a:r>
            <a:r>
              <a:rPr lang="hr-HR" sz="1400" b="1" dirty="0">
                <a:ln/>
                <a:solidFill>
                  <a:srgbClr val="C00000"/>
                </a:solidFill>
                <a:latin typeface="Arial Narrow" panose="020B0606020202030204" pitchFamily="34" charset="0"/>
              </a:rPr>
              <a:t>(</a:t>
            </a:r>
            <a:r>
              <a:rPr lang="hr-HR" sz="1400" dirty="0">
                <a:ln/>
                <a:solidFill>
                  <a:srgbClr val="C00000"/>
                </a:solidFill>
                <a:latin typeface="Arial Narrow" panose="020B0606020202030204" pitchFamily="34" charset="0"/>
              </a:rPr>
              <a:t>NN, br. </a:t>
            </a:r>
            <a:r>
              <a:rPr lang="hr-HR" sz="1400" dirty="0">
                <a:solidFill>
                  <a:srgbClr val="C00000"/>
                </a:solidFill>
                <a:latin typeface="Arial Narrow" panose="020B0606020202030204" pitchFamily="34" charset="0"/>
              </a:rPr>
              <a:t>62/2019</a:t>
            </a:r>
            <a:r>
              <a:rPr lang="hr-HR" sz="1400" dirty="0" smtClean="0">
                <a:solidFill>
                  <a:srgbClr val="C00000"/>
                </a:solidFill>
                <a:latin typeface="Arial Narrow" panose="020B0606020202030204" pitchFamily="34" charset="0"/>
              </a:rPr>
              <a:t>)</a:t>
            </a:r>
          </a:p>
          <a:p>
            <a:pPr marL="342900" lvl="0" indent="-342900">
              <a:buFont typeface="+mj-lt"/>
              <a:buAutoNum type="arabicPeriod"/>
            </a:pPr>
            <a:r>
              <a:rPr lang="hr-HR" sz="1400" dirty="0" smtClean="0">
                <a:solidFill>
                  <a:srgbClr val="C00000"/>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Pravilnik o izmjenama i dopunama Pravilnika o tjednim radnim obvezama učitelja i stručnih suradnika u osnovnim školama (NN, </a:t>
            </a:r>
            <a:r>
              <a:rPr lang="hr-HR" sz="1400" dirty="0" smtClean="0">
                <a:solidFill>
                  <a:srgbClr val="C00000"/>
                </a:solidFill>
                <a:effectLst>
                  <a:outerShdw blurRad="38100" dist="38100" dir="2700000" algn="tl">
                    <a:srgbClr val="000000">
                      <a:alpha val="43137"/>
                    </a:srgbClr>
                  </a:outerShdw>
                </a:effectLst>
                <a:latin typeface="Arial Narrow" panose="020B0606020202030204" pitchFamily="34" charset="0"/>
              </a:rPr>
              <a:t>102/2019.)</a:t>
            </a:r>
            <a:br>
              <a:rPr lang="hr-HR" sz="1400" dirty="0" smtClean="0">
                <a:solidFill>
                  <a:srgbClr val="C00000"/>
                </a:solidFill>
                <a:effectLst>
                  <a:outerShdw blurRad="38100" dist="38100" dir="2700000" algn="tl">
                    <a:srgbClr val="000000">
                      <a:alpha val="43137"/>
                    </a:srgbClr>
                  </a:outerShdw>
                </a:effectLst>
                <a:latin typeface="Arial Narrow" panose="020B0606020202030204" pitchFamily="34" charset="0"/>
              </a:rPr>
            </a:br>
            <a:r>
              <a:rPr lang="hr-HR" sz="1400" dirty="0" smtClean="0">
                <a:solidFill>
                  <a:srgbClr val="C00000"/>
                </a:solidFill>
                <a:effectLst>
                  <a:outerShdw blurRad="38100" dist="38100" dir="2700000" algn="tl">
                    <a:srgbClr val="000000">
                      <a:alpha val="43137"/>
                    </a:srgbClr>
                  </a:outerShdw>
                </a:effectLst>
                <a:latin typeface="Arial Narrow" panose="020B0606020202030204" pitchFamily="34" charset="0"/>
              </a:rPr>
              <a:t>Izmjene i dopune Zakona o odgoju i obrazovanju u osnovnoj i srednjoj školi NN, 98/2019)</a:t>
            </a:r>
            <a:endParaRPr lang="hr-HR" sz="1400" dirty="0" smtClean="0">
              <a:solidFill>
                <a:srgbClr val="C00000"/>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endParaRPr>
          </a:p>
          <a:p>
            <a:pPr marL="342900" lvl="0" indent="-342900">
              <a:buFont typeface="+mj-lt"/>
              <a:buAutoNum type="arabicPeriod"/>
            </a:pPr>
            <a:endParaRPr lang="hr-HR" sz="1400" dirty="0">
              <a:solidFill>
                <a:srgbClr val="C00000"/>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endParaRPr>
          </a:p>
        </p:txBody>
      </p:sp>
      <p:sp>
        <p:nvSpPr>
          <p:cNvPr id="4" name="Title 1"/>
          <p:cNvSpPr txBox="1">
            <a:spLocks/>
          </p:cNvSpPr>
          <p:nvPr/>
        </p:nvSpPr>
        <p:spPr>
          <a:xfrm>
            <a:off x="990600" y="204487"/>
            <a:ext cx="10515600" cy="578107"/>
          </a:xfrm>
          <a:prstGeom prst="rect">
            <a:avLst/>
          </a:prstGeom>
        </p:spPr>
        <p:txBody>
          <a:bodyPr vert="horz" lIns="91440" tIns="45720" rIns="91440" bIns="45720" rtlCol="0" anchor="ctr">
            <a:normAutofit fontScale="92500" lnSpcReduction="20000"/>
            <a:scene3d>
              <a:camera prst="orthographicFront"/>
              <a:lightRig rig="soft" dir="t">
                <a:rot lat="0" lon="0" rev="15600000"/>
              </a:lightRig>
            </a:scene3d>
            <a:sp3d extrusionH="57150" prstMaterial="softEdge">
              <a:bevelT w="254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r-HR" b="1" dirty="0" smtClean="0">
                <a:ln/>
                <a:solidFill>
                  <a:srgbClr val="C00000"/>
                </a:solidFill>
              </a:rPr>
              <a:t>Novi propisi</a:t>
            </a:r>
            <a:endParaRPr lang="hr-HR" b="1" dirty="0">
              <a:ln/>
              <a:solidFill>
                <a:srgbClr val="C00000"/>
              </a:solidFill>
            </a:endParaRPr>
          </a:p>
        </p:txBody>
      </p:sp>
    </p:spTree>
    <p:extLst>
      <p:ext uri="{BB962C8B-B14F-4D97-AF65-F5344CB8AC3E}">
        <p14:creationId xmlns:p14="http://schemas.microsoft.com/office/powerpoint/2010/main" val="8739010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629" y="772451"/>
            <a:ext cx="10515600" cy="830629"/>
          </a:xfrm>
        </p:spPr>
        <p:txBody>
          <a:bodyPr>
            <a:normAutofit/>
            <a:scene3d>
              <a:camera prst="orthographicFront"/>
              <a:lightRig rig="soft" dir="t">
                <a:rot lat="0" lon="0" rev="15600000"/>
              </a:lightRig>
            </a:scene3d>
            <a:sp3d extrusionH="57150" prstMaterial="softEdge">
              <a:bevelT w="25400" h="38100"/>
            </a:sp3d>
          </a:bodyPr>
          <a:lstStyle/>
          <a:p>
            <a:pPr algn="ctr"/>
            <a:r>
              <a:rPr lang="hr-HR" sz="3200" b="1" dirty="0" smtClean="0">
                <a:ln/>
                <a:solidFill>
                  <a:srgbClr val="C00000"/>
                </a:solidFill>
              </a:rPr>
              <a:t>Rad u ne/punom radnom vremenu</a:t>
            </a:r>
            <a:endParaRPr lang="en-GB" sz="3200" b="1" dirty="0">
              <a:ln/>
              <a:solidFill>
                <a:srgbClr val="C00000"/>
              </a:solidFill>
            </a:endParaRPr>
          </a:p>
        </p:txBody>
      </p:sp>
      <p:sp>
        <p:nvSpPr>
          <p:cNvPr id="3" name="Content Placeholder 2"/>
          <p:cNvSpPr>
            <a:spLocks noGrp="1"/>
          </p:cNvSpPr>
          <p:nvPr>
            <p:ph idx="1"/>
          </p:nvPr>
        </p:nvSpPr>
        <p:spPr>
          <a:xfrm>
            <a:off x="488565" y="1777845"/>
            <a:ext cx="10515600" cy="1017908"/>
          </a:xfrm>
        </p:spPr>
        <p:txBody>
          <a:bodyPr/>
          <a:lstStyle/>
          <a:p>
            <a:r>
              <a:rPr lang="hr-HR" dirty="0" smtClean="0">
                <a:latin typeface="Arial Narrow" panose="020B0606020202030204" pitchFamily="34" charset="0"/>
              </a:rPr>
              <a:t>Učitelj/</a:t>
            </a:r>
            <a:r>
              <a:rPr lang="hr-HR" dirty="0" err="1" smtClean="0">
                <a:latin typeface="Arial Narrow" panose="020B0606020202030204" pitchFamily="34" charset="0"/>
              </a:rPr>
              <a:t>ica</a:t>
            </a:r>
            <a:r>
              <a:rPr lang="hr-HR" dirty="0" smtClean="0">
                <a:latin typeface="Arial Narrow" panose="020B0606020202030204" pitchFamily="34" charset="0"/>
              </a:rPr>
              <a:t> radi na tri škole, u tri županije pri čemu su škole udaljene više od 50 km.</a:t>
            </a:r>
          </a:p>
        </p:txBody>
      </p:sp>
      <p:sp>
        <p:nvSpPr>
          <p:cNvPr id="4" name="Content Placeholder 2"/>
          <p:cNvSpPr txBox="1">
            <a:spLocks/>
          </p:cNvSpPr>
          <p:nvPr/>
        </p:nvSpPr>
        <p:spPr>
          <a:xfrm>
            <a:off x="1246163" y="4667317"/>
            <a:ext cx="10515600" cy="8917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hr-HR" spc="300" dirty="0" smtClean="0">
                <a:solidFill>
                  <a:srgbClr val="C00000"/>
                </a:solidFill>
                <a:effectLst>
                  <a:outerShdw blurRad="38100" dist="38100" dir="2700000" algn="tl">
                    <a:srgbClr val="000000">
                      <a:alpha val="43137"/>
                    </a:srgbClr>
                  </a:outerShdw>
                </a:effectLst>
                <a:latin typeface="Arial Narrow" panose="020B0606020202030204" pitchFamily="34" charset="0"/>
              </a:rPr>
              <a:t>RAVNATELJ/ICA – odbija „jer nema zakonske osnove”.</a:t>
            </a:r>
            <a:endParaRPr lang="en-GB" spc="300" dirty="0">
              <a:solidFill>
                <a:srgbClr val="C00000"/>
              </a:solidFill>
              <a:effectLst>
                <a:outerShdw blurRad="38100" dist="38100" dir="2700000" algn="tl">
                  <a:srgbClr val="000000">
                    <a:alpha val="43137"/>
                  </a:srgbClr>
                </a:outerShdw>
              </a:effectLst>
              <a:latin typeface="Arial Narrow" panose="020B0606020202030204" pitchFamily="34" charset="0"/>
            </a:endParaRPr>
          </a:p>
        </p:txBody>
      </p:sp>
      <p:sp>
        <p:nvSpPr>
          <p:cNvPr id="5" name="Content Placeholder 2"/>
          <p:cNvSpPr txBox="1">
            <a:spLocks/>
          </p:cNvSpPr>
          <p:nvPr/>
        </p:nvSpPr>
        <p:spPr>
          <a:xfrm>
            <a:off x="1246163" y="5422218"/>
            <a:ext cx="10515600" cy="89178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hr-HR" spc="300" dirty="0" smtClean="0">
                <a:solidFill>
                  <a:srgbClr val="C00000"/>
                </a:solidFill>
                <a:effectLst>
                  <a:outerShdw blurRad="38100" dist="38100" dir="2700000" algn="tl">
                    <a:srgbClr val="000000">
                      <a:alpha val="43137"/>
                    </a:srgbClr>
                  </a:outerShdw>
                </a:effectLst>
                <a:latin typeface="Arial Narrow" panose="020B0606020202030204" pitchFamily="34" charset="0"/>
              </a:rPr>
              <a:t>JE LI RAVNJATELJ/ICA U PRAVU?</a:t>
            </a:r>
            <a:endParaRPr lang="en-GB" spc="300" dirty="0">
              <a:solidFill>
                <a:srgbClr val="C00000"/>
              </a:solidFill>
              <a:effectLst>
                <a:outerShdw blurRad="38100" dist="38100" dir="2700000" algn="tl">
                  <a:srgbClr val="000000">
                    <a:alpha val="43137"/>
                  </a:srgbClr>
                </a:outerShdw>
              </a:effectLst>
              <a:latin typeface="Arial Narrow" panose="020B0606020202030204" pitchFamily="34" charset="0"/>
            </a:endParaRPr>
          </a:p>
        </p:txBody>
      </p:sp>
      <p:grpSp>
        <p:nvGrpSpPr>
          <p:cNvPr id="7" name="Group 6"/>
          <p:cNvGrpSpPr/>
          <p:nvPr/>
        </p:nvGrpSpPr>
        <p:grpSpPr>
          <a:xfrm>
            <a:off x="406223" y="5314192"/>
            <a:ext cx="2254916" cy="1244719"/>
            <a:chOff x="9579632" y="3799268"/>
            <a:chExt cx="1545275" cy="950938"/>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9632" y="3799268"/>
              <a:ext cx="1545275" cy="950938"/>
            </a:xfrm>
            <a:prstGeom prst="rect">
              <a:avLst/>
            </a:prstGeom>
          </p:spPr>
        </p:pic>
        <p:sp>
          <p:nvSpPr>
            <p:cNvPr id="10" name="Rectangle 9"/>
            <p:cNvSpPr/>
            <p:nvPr/>
          </p:nvSpPr>
          <p:spPr>
            <a:xfrm rot="2586927">
              <a:off x="9771446" y="4154439"/>
              <a:ext cx="620272" cy="258648"/>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1600" b="1" dirty="0">
                  <a:ln/>
                  <a:solidFill>
                    <a:srgbClr val="C00000"/>
                  </a:solidFill>
                  <a:effectLst>
                    <a:outerShdw blurRad="38100" dist="38100" dir="2700000" algn="tl">
                      <a:srgbClr val="000000">
                        <a:alpha val="43137"/>
                      </a:srgbClr>
                    </a:outerShdw>
                  </a:effectLst>
                </a:rPr>
                <a:t>P</a:t>
              </a:r>
              <a:r>
                <a:rPr lang="hr-HR" sz="1600" b="1" dirty="0" smtClean="0">
                  <a:ln/>
                  <a:solidFill>
                    <a:srgbClr val="C00000"/>
                  </a:solidFill>
                  <a:effectLst>
                    <a:outerShdw blurRad="38100" dist="38100" dir="2700000" algn="tl">
                      <a:srgbClr val="000000">
                        <a:alpha val="43137"/>
                      </a:srgbClr>
                    </a:outerShdw>
                  </a:effectLst>
                </a:rPr>
                <a:t>roblem</a:t>
              </a:r>
              <a:endParaRPr lang="en-US" sz="1600" b="1" cap="none" spc="0" dirty="0">
                <a:ln/>
                <a:solidFill>
                  <a:srgbClr val="C00000"/>
                </a:solidFill>
                <a:effectLst>
                  <a:outerShdw blurRad="38100" dist="38100" dir="2700000" algn="tl">
                    <a:srgbClr val="000000">
                      <a:alpha val="43137"/>
                    </a:srgbClr>
                  </a:outerShdw>
                </a:effectLst>
              </a:endParaRPr>
            </a:p>
          </p:txBody>
        </p:sp>
      </p:gr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8377" y="722434"/>
            <a:ext cx="1398541" cy="930665"/>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1004165" y="1278926"/>
            <a:ext cx="1240345" cy="825393"/>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2926" y="1826728"/>
            <a:ext cx="1237673" cy="823615"/>
          </a:xfrm>
          <a:prstGeom prst="rect">
            <a:avLst/>
          </a:prstGeom>
          <a:ln>
            <a:noFill/>
          </a:ln>
          <a:effectLst>
            <a:outerShdw blurRad="127000" dist="38100" dir="2700000" algn="ctr">
              <a:srgbClr val="000000">
                <a:alpha val="45000"/>
              </a:srgbClr>
            </a:outerShdw>
            <a:softEdge rad="635000"/>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14" name="Content Placeholder 2"/>
          <p:cNvSpPr txBox="1">
            <a:spLocks/>
          </p:cNvSpPr>
          <p:nvPr/>
        </p:nvSpPr>
        <p:spPr>
          <a:xfrm>
            <a:off x="627326" y="2920500"/>
            <a:ext cx="10515600" cy="13765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r-HR" dirty="0" smtClean="0">
                <a:latin typeface="Arial Narrow" panose="020B0606020202030204" pitchFamily="34" charset="0"/>
              </a:rPr>
              <a:t>U jednoj školi je upražnjeno radno mjesto zbog odlaska učitelja/</a:t>
            </a:r>
            <a:r>
              <a:rPr lang="hr-HR" dirty="0" err="1" smtClean="0">
                <a:latin typeface="Arial Narrow" panose="020B0606020202030204" pitchFamily="34" charset="0"/>
              </a:rPr>
              <a:t>ice</a:t>
            </a:r>
            <a:r>
              <a:rPr lang="hr-HR" dirty="0" smtClean="0">
                <a:latin typeface="Arial Narrow" panose="020B0606020202030204" pitchFamily="34" charset="0"/>
              </a:rPr>
              <a:t> u mirovinu.</a:t>
            </a:r>
          </a:p>
          <a:p>
            <a:r>
              <a:rPr lang="hr-HR" dirty="0" smtClean="0">
                <a:latin typeface="Arial Narrow" panose="020B0606020202030204" pitchFamily="34" charset="0"/>
              </a:rPr>
              <a:t>Učitelj/</a:t>
            </a:r>
            <a:r>
              <a:rPr lang="hr-HR" dirty="0" err="1" smtClean="0">
                <a:latin typeface="Arial Narrow" panose="020B0606020202030204" pitchFamily="34" charset="0"/>
              </a:rPr>
              <a:t>ica</a:t>
            </a:r>
            <a:r>
              <a:rPr lang="hr-HR" dirty="0" smtClean="0">
                <a:latin typeface="Arial Narrow" panose="020B0606020202030204" pitchFamily="34" charset="0"/>
              </a:rPr>
              <a:t> podnosi zahtjev ravnateljici za zasnivanjem radnog odnosa na puno radno vrijeme.</a:t>
            </a:r>
            <a:endParaRPr lang="en-GB" dirty="0">
              <a:latin typeface="Arial Narrow" panose="020B0606020202030204" pitchFamily="34" charset="0"/>
            </a:endParaRPr>
          </a:p>
        </p:txBody>
      </p:sp>
    </p:spTree>
    <p:extLst>
      <p:ext uri="{BB962C8B-B14F-4D97-AF65-F5344CB8AC3E}">
        <p14:creationId xmlns:p14="http://schemas.microsoft.com/office/powerpoint/2010/main" val="8845802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71181"/>
          </a:xfrm>
        </p:spPr>
        <p:txBody>
          <a:bodyPr>
            <a:normAutofit/>
            <a:scene3d>
              <a:camera prst="orthographicFront"/>
              <a:lightRig rig="soft" dir="t">
                <a:rot lat="0" lon="0" rev="15600000"/>
              </a:lightRig>
            </a:scene3d>
            <a:sp3d extrusionH="57150" prstMaterial="softEdge">
              <a:bevelT w="25400" h="38100"/>
            </a:sp3d>
          </a:bodyPr>
          <a:lstStyle/>
          <a:p>
            <a:pPr algn="ctr"/>
            <a:r>
              <a:rPr lang="hr-HR" sz="3200" b="1" dirty="0" smtClean="0">
                <a:ln/>
                <a:solidFill>
                  <a:srgbClr val="C00000"/>
                </a:solidFill>
                <a:effectLst>
                  <a:outerShdw blurRad="38100" dist="38100" dir="2700000" algn="tl">
                    <a:srgbClr val="000000">
                      <a:alpha val="43137"/>
                    </a:srgbClr>
                  </a:outerShdw>
                </a:effectLst>
              </a:rPr>
              <a:t>Rad u ne/punom radnom vremenu</a:t>
            </a:r>
            <a:endParaRPr lang="en-GB" sz="3200" b="1" dirty="0">
              <a:ln/>
              <a:solidFill>
                <a:srgbClr val="C00000"/>
              </a:solidFill>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79528958"/>
              </p:ext>
            </p:extLst>
          </p:nvPr>
        </p:nvGraphicFramePr>
        <p:xfrm>
          <a:off x="321972" y="1200893"/>
          <a:ext cx="11436438" cy="5302937"/>
        </p:xfrm>
        <a:graphic>
          <a:graphicData uri="http://schemas.openxmlformats.org/drawingml/2006/table">
            <a:tbl>
              <a:tblPr firstRow="1" bandRow="1">
                <a:tableStyleId>{5C22544A-7EE6-4342-B048-85BDC9FD1C3A}</a:tableStyleId>
              </a:tblPr>
              <a:tblGrid>
                <a:gridCol w="3812146"/>
                <a:gridCol w="3490175"/>
                <a:gridCol w="4134117"/>
              </a:tblGrid>
              <a:tr h="513313">
                <a:tc>
                  <a:txBody>
                    <a:bodyPr/>
                    <a:lstStyle/>
                    <a:p>
                      <a:pPr algn="ctr"/>
                      <a:r>
                        <a:rPr lang="hr-HR" sz="2000" dirty="0" smtClean="0"/>
                        <a:t>Zakon o radu</a:t>
                      </a:r>
                      <a:endParaRPr lang="en-GB" sz="2000" dirty="0"/>
                    </a:p>
                  </a:txBody>
                  <a:tcPr/>
                </a:tc>
                <a:tc>
                  <a:txBody>
                    <a:bodyPr/>
                    <a:lstStyle/>
                    <a:p>
                      <a:pPr algn="ctr"/>
                      <a:r>
                        <a:rPr lang="hr-HR" sz="2000" dirty="0" smtClean="0"/>
                        <a:t>Zakon</a:t>
                      </a:r>
                      <a:r>
                        <a:rPr lang="hr-HR" sz="2000" baseline="0" dirty="0" smtClean="0"/>
                        <a:t> o odgoju i obrazovanju</a:t>
                      </a:r>
                      <a:endParaRPr lang="en-GB" sz="2000" dirty="0"/>
                    </a:p>
                  </a:txBody>
                  <a:tcPr/>
                </a:tc>
                <a:tc>
                  <a:txBody>
                    <a:bodyPr/>
                    <a:lstStyle/>
                    <a:p>
                      <a:pPr algn="ctr"/>
                      <a:r>
                        <a:rPr lang="hr-HR" sz="2000" dirty="0" smtClean="0"/>
                        <a:t>Kolektivni ugovor</a:t>
                      </a:r>
                      <a:endParaRPr lang="en-GB" sz="2000" dirty="0"/>
                    </a:p>
                  </a:txBody>
                  <a:tcPr/>
                </a:tc>
              </a:tr>
              <a:tr h="4789624">
                <a:tc>
                  <a:txBody>
                    <a:bodyPr/>
                    <a:lstStyle/>
                    <a:p>
                      <a:pPr algn="just"/>
                      <a:endParaRPr lang="en-GB" sz="2000" b="1" dirty="0">
                        <a:effectLst>
                          <a:outerShdw blurRad="38100" dist="38100" dir="2700000" algn="tl">
                            <a:srgbClr val="000000">
                              <a:alpha val="43137"/>
                            </a:srgbClr>
                          </a:outerShdw>
                        </a:effectLst>
                      </a:endParaRPr>
                    </a:p>
                  </a:txBody>
                  <a:tcPr/>
                </a:tc>
                <a:tc>
                  <a:txBody>
                    <a:bodyPr/>
                    <a:lstStyle/>
                    <a:p>
                      <a:endParaRPr lang="en-GB" sz="2000" b="0" dirty="0">
                        <a:solidFill>
                          <a:srgbClr val="C00000"/>
                        </a:solidFill>
                        <a:effectLst>
                          <a:outerShdw blurRad="38100" dist="38100" dir="2700000" algn="tl">
                            <a:srgbClr val="000000">
                              <a:alpha val="43137"/>
                            </a:srgbClr>
                          </a:outerShdw>
                        </a:effectLst>
                      </a:endParaRPr>
                    </a:p>
                  </a:txBody>
                  <a:tcPr/>
                </a:tc>
                <a:tc>
                  <a:txBody>
                    <a:bodyPr/>
                    <a:lstStyle/>
                    <a:p>
                      <a:pPr algn="just"/>
                      <a:endParaRPr lang="hr-HR" sz="2000" noProof="0" dirty="0"/>
                    </a:p>
                  </a:txBody>
                  <a:tcPr/>
                </a:tc>
              </a:tr>
            </a:tbl>
          </a:graphicData>
        </a:graphic>
      </p:graphicFrame>
      <p:sp>
        <p:nvSpPr>
          <p:cNvPr id="5" name="Snip Diagonal Corner Rectangle 4"/>
          <p:cNvSpPr/>
          <p:nvPr/>
        </p:nvSpPr>
        <p:spPr>
          <a:xfrm>
            <a:off x="1778357" y="6215626"/>
            <a:ext cx="1492877" cy="448284"/>
          </a:xfrm>
          <a:prstGeom prst="snip2Diag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0">
            <a:schemeClr val="accent1"/>
          </a:lnRef>
          <a:fillRef idx="3">
            <a:schemeClr val="accent1"/>
          </a:fillRef>
          <a:effectRef idx="3">
            <a:schemeClr val="accent1"/>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hr-HR" b="1" dirty="0" smtClean="0">
                <a:ln/>
                <a:solidFill>
                  <a:sysClr val="windowText" lastClr="000000"/>
                </a:solidFill>
              </a:rPr>
              <a:t>čl. 63. st. 7.</a:t>
            </a:r>
            <a:endParaRPr lang="en-GB" b="1" dirty="0">
              <a:ln/>
              <a:solidFill>
                <a:sysClr val="windowText" lastClr="000000"/>
              </a:solidFill>
            </a:endParaRPr>
          </a:p>
        </p:txBody>
      </p:sp>
      <p:sp>
        <p:nvSpPr>
          <p:cNvPr id="6" name="Snip Diagonal Corner Rectangle 5"/>
          <p:cNvSpPr/>
          <p:nvPr/>
        </p:nvSpPr>
        <p:spPr>
          <a:xfrm>
            <a:off x="4906851" y="6149660"/>
            <a:ext cx="1738648" cy="514250"/>
          </a:xfrm>
          <a:prstGeom prst="snip2Diag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0">
            <a:schemeClr val="accent1"/>
          </a:lnRef>
          <a:fillRef idx="3">
            <a:schemeClr val="accent1"/>
          </a:fillRef>
          <a:effectRef idx="3">
            <a:schemeClr val="accent1"/>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hr-HR" b="1" dirty="0" smtClean="0">
                <a:ln/>
                <a:solidFill>
                  <a:sysClr val="windowText" lastClr="000000"/>
                </a:solidFill>
              </a:rPr>
              <a:t>čl. 107. st. 10.</a:t>
            </a:r>
            <a:endParaRPr lang="en-GB" b="1" dirty="0">
              <a:ln/>
              <a:solidFill>
                <a:sysClr val="windowText" lastClr="000000"/>
              </a:solidFill>
            </a:endParaRPr>
          </a:p>
        </p:txBody>
      </p:sp>
      <p:sp>
        <p:nvSpPr>
          <p:cNvPr id="7" name="Snip Diagonal Corner Rectangle 6"/>
          <p:cNvSpPr/>
          <p:nvPr/>
        </p:nvSpPr>
        <p:spPr>
          <a:xfrm>
            <a:off x="10444766" y="6368675"/>
            <a:ext cx="1571223" cy="448285"/>
          </a:xfrm>
          <a:prstGeom prst="snip2Diag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0">
            <a:schemeClr val="accent1"/>
          </a:lnRef>
          <a:fillRef idx="3">
            <a:schemeClr val="accent1"/>
          </a:fillRef>
          <a:effectRef idx="3">
            <a:schemeClr val="accent1"/>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hr-HR" b="1" dirty="0" smtClean="0">
                <a:ln/>
                <a:solidFill>
                  <a:sysClr val="windowText" lastClr="000000"/>
                </a:solidFill>
              </a:rPr>
              <a:t>čl. 24. st. 5.</a:t>
            </a:r>
            <a:endParaRPr lang="en-GB" b="1" dirty="0">
              <a:ln/>
              <a:solidFill>
                <a:sysClr val="windowText" lastClr="000000"/>
              </a:solidFill>
            </a:endParaRPr>
          </a:p>
        </p:txBody>
      </p:sp>
      <p:grpSp>
        <p:nvGrpSpPr>
          <p:cNvPr id="8" name="Group 7"/>
          <p:cNvGrpSpPr/>
          <p:nvPr/>
        </p:nvGrpSpPr>
        <p:grpSpPr>
          <a:xfrm>
            <a:off x="321972" y="0"/>
            <a:ext cx="2254916" cy="1244719"/>
            <a:chOff x="9913637" y="1401938"/>
            <a:chExt cx="1545275" cy="950938"/>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3637" y="1401938"/>
              <a:ext cx="1545275" cy="950938"/>
            </a:xfrm>
            <a:prstGeom prst="rect">
              <a:avLst/>
            </a:prstGeom>
          </p:spPr>
        </p:pic>
        <p:sp>
          <p:nvSpPr>
            <p:cNvPr id="10" name="Rectangle 9"/>
            <p:cNvSpPr/>
            <p:nvPr/>
          </p:nvSpPr>
          <p:spPr>
            <a:xfrm rot="799214">
              <a:off x="10754864" y="1757892"/>
              <a:ext cx="681305" cy="282162"/>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b="1" dirty="0" smtClean="0">
                  <a:ln/>
                  <a:solidFill>
                    <a:schemeClr val="bg1"/>
                  </a:solidFill>
                  <a:effectLst>
                    <a:outerShdw blurRad="38100" dist="38100" dir="2700000" algn="tl">
                      <a:srgbClr val="000000">
                        <a:alpha val="43137"/>
                      </a:srgbClr>
                    </a:outerShdw>
                  </a:effectLst>
                </a:rPr>
                <a:t>Rješenje</a:t>
              </a:r>
              <a:endParaRPr lang="en-US" b="1" cap="none" spc="0" dirty="0">
                <a:ln/>
                <a:solidFill>
                  <a:schemeClr val="bg1"/>
                </a:solidFill>
                <a:effectLst>
                  <a:outerShdw blurRad="38100" dist="38100" dir="2700000" algn="tl">
                    <a:srgbClr val="000000">
                      <a:alpha val="43137"/>
                    </a:srgbClr>
                  </a:outerShdw>
                </a:effectLst>
              </a:endParaRPr>
            </a:p>
          </p:txBody>
        </p:sp>
      </p:grpSp>
      <p:sp>
        <p:nvSpPr>
          <p:cNvPr id="14" name="Content Placeholder 2"/>
          <p:cNvSpPr txBox="1">
            <a:spLocks/>
          </p:cNvSpPr>
          <p:nvPr/>
        </p:nvSpPr>
        <p:spPr>
          <a:xfrm>
            <a:off x="321972" y="1825625"/>
            <a:ext cx="3769382"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hr-HR" sz="2400" dirty="0" smtClean="0">
                <a:solidFill>
                  <a:srgbClr val="C00000"/>
                </a:solidFill>
                <a:latin typeface="Arial Narrow" panose="020B0606020202030204" pitchFamily="34" charset="0"/>
              </a:rPr>
              <a:t>Poslodavac je dužan razmotriti zahtjev radnika </a:t>
            </a:r>
            <a:r>
              <a:rPr lang="hr-HR" sz="2400" dirty="0" smtClean="0">
                <a:solidFill>
                  <a:schemeClr val="dk1"/>
                </a:solidFill>
                <a:latin typeface="Arial Narrow" panose="020B0606020202030204" pitchFamily="34" charset="0"/>
              </a:rPr>
              <a:t>koji je stranka ugovora o radu sklopljenog za puno radno vrijeme za sklapanje ugovora za nepuno radno vrijeme, kao i radnika koji je </a:t>
            </a:r>
            <a:r>
              <a:rPr lang="hr-HR" sz="2400" dirty="0" smtClean="0">
                <a:solidFill>
                  <a:srgbClr val="C00000"/>
                </a:solidFill>
                <a:effectLst>
                  <a:outerShdw blurRad="38100" dist="38100" dir="2700000" algn="tl">
                    <a:srgbClr val="000000">
                      <a:alpha val="43137"/>
                    </a:srgbClr>
                  </a:outerShdw>
                </a:effectLst>
                <a:latin typeface="Arial Narrow" panose="020B0606020202030204" pitchFamily="34" charset="0"/>
              </a:rPr>
              <a:t>stranka ugovora o radu sklopljenog za nepuno radno vrijeme za sklapanje ugovora za puno radno vrijeme</a:t>
            </a:r>
            <a:r>
              <a:rPr lang="hr-HR" sz="2400" dirty="0" smtClean="0">
                <a:solidFill>
                  <a:schemeClr val="dk1"/>
                </a:solidFill>
                <a:latin typeface="Arial Narrow" panose="020B0606020202030204" pitchFamily="34" charset="0"/>
              </a:rPr>
              <a:t>, </a:t>
            </a:r>
            <a:r>
              <a:rPr lang="hr-HR" sz="2400" dirty="0" smtClean="0">
                <a:solidFill>
                  <a:schemeClr val="dk1"/>
                </a:solidFill>
                <a:effectLst>
                  <a:outerShdw blurRad="38100" dist="38100" dir="2700000" algn="tl">
                    <a:srgbClr val="000000">
                      <a:alpha val="43137"/>
                    </a:srgbClr>
                  </a:outerShdw>
                </a:effectLst>
                <a:latin typeface="Arial Narrow" panose="020B0606020202030204" pitchFamily="34" charset="0"/>
              </a:rPr>
              <a:t>ako kod njega postoji mogućnost za takvu vrstu rada.</a:t>
            </a:r>
            <a:endParaRPr lang="en-GB" sz="2400" dirty="0" smtClean="0">
              <a:effectLst>
                <a:outerShdw blurRad="38100" dist="38100" dir="2700000" algn="tl">
                  <a:srgbClr val="000000">
                    <a:alpha val="43137"/>
                  </a:srgbClr>
                </a:outerShdw>
              </a:effectLst>
              <a:latin typeface="Arial Narrow" panose="020B0606020202030204" pitchFamily="34" charset="0"/>
            </a:endParaRPr>
          </a:p>
          <a:p>
            <a:pPr marL="0" indent="0" algn="just">
              <a:buFont typeface="Arial" panose="020B0604020202020204" pitchFamily="34" charset="0"/>
              <a:buNone/>
            </a:pPr>
            <a:endParaRPr lang="en-GB" sz="2000" dirty="0">
              <a:latin typeface="Arial Narrow" panose="020B0606020202030204" pitchFamily="34" charset="0"/>
            </a:endParaRPr>
          </a:p>
        </p:txBody>
      </p:sp>
      <p:sp>
        <p:nvSpPr>
          <p:cNvPr id="15" name="Content Placeholder 2"/>
          <p:cNvSpPr txBox="1">
            <a:spLocks/>
          </p:cNvSpPr>
          <p:nvPr/>
        </p:nvSpPr>
        <p:spPr>
          <a:xfrm>
            <a:off x="4180061" y="1766000"/>
            <a:ext cx="344596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smtClean="0">
                <a:latin typeface="Arial Narrow" panose="020B0606020202030204" pitchFamily="34" charset="0"/>
              </a:rPr>
              <a:t>Iznimno od </a:t>
            </a:r>
            <a:r>
              <a:rPr lang="hr-HR" sz="2400" dirty="0" smtClean="0">
                <a:latin typeface="Arial Narrow" panose="020B0606020202030204" pitchFamily="34" charset="0"/>
              </a:rPr>
              <a:t>odredbe stavka </a:t>
            </a:r>
            <a:r>
              <a:rPr lang="en-GB" sz="2400" dirty="0" smtClean="0">
                <a:latin typeface="Arial Narrow" panose="020B0606020202030204" pitchFamily="34" charset="0"/>
              </a:rPr>
              <a:t>1. </a:t>
            </a:r>
            <a:r>
              <a:rPr lang="en-GB" sz="2400" dirty="0" err="1" smtClean="0">
                <a:latin typeface="Arial Narrow" panose="020B0606020202030204" pitchFamily="34" charset="0"/>
              </a:rPr>
              <a:t>ovog</a:t>
            </a:r>
            <a:r>
              <a:rPr lang="en-GB" sz="2400" dirty="0" smtClean="0">
                <a:latin typeface="Arial Narrow" panose="020B0606020202030204" pitchFamily="34" charset="0"/>
              </a:rPr>
              <a:t> </a:t>
            </a:r>
            <a:r>
              <a:rPr lang="hr-HR" sz="2400" dirty="0" smtClean="0">
                <a:latin typeface="Arial Narrow" panose="020B0606020202030204" pitchFamily="34" charset="0"/>
              </a:rPr>
              <a:t>č</a:t>
            </a:r>
            <a:r>
              <a:rPr lang="en-GB" sz="2400" dirty="0" err="1" smtClean="0">
                <a:latin typeface="Arial Narrow" panose="020B0606020202030204" pitchFamily="34" charset="0"/>
              </a:rPr>
              <a:t>lanka</a:t>
            </a:r>
            <a:r>
              <a:rPr lang="en-GB" sz="2400" dirty="0" smtClean="0">
                <a:latin typeface="Arial Narrow" panose="020B0606020202030204" pitchFamily="34" charset="0"/>
              </a:rPr>
              <a:t>, </a:t>
            </a:r>
            <a:r>
              <a:rPr lang="en-GB" sz="2400" dirty="0" err="1" smtClean="0">
                <a:latin typeface="Arial Narrow" panose="020B0606020202030204" pitchFamily="34" charset="0"/>
              </a:rPr>
              <a:t>radni</a:t>
            </a:r>
            <a:r>
              <a:rPr lang="en-GB" sz="2400" dirty="0" smtClean="0">
                <a:latin typeface="Arial Narrow" panose="020B0606020202030204" pitchFamily="34" charset="0"/>
              </a:rPr>
              <a:t> </a:t>
            </a:r>
            <a:r>
              <a:rPr lang="en-GB" sz="2400" dirty="0" err="1" smtClean="0">
                <a:latin typeface="Arial Narrow" panose="020B0606020202030204" pitchFamily="34" charset="0"/>
              </a:rPr>
              <a:t>odnos</a:t>
            </a:r>
            <a:r>
              <a:rPr lang="en-GB" sz="2400" dirty="0" smtClean="0">
                <a:latin typeface="Arial Narrow" panose="020B0606020202030204" pitchFamily="34" charset="0"/>
              </a:rPr>
              <a:t> </a:t>
            </a:r>
            <a:r>
              <a:rPr lang="en-GB" sz="2400" dirty="0" err="1" smtClean="0">
                <a:latin typeface="Arial Narrow" panose="020B0606020202030204" pitchFamily="34" charset="0"/>
              </a:rPr>
              <a:t>mo</a:t>
            </a:r>
            <a:r>
              <a:rPr lang="hr-HR" sz="2400" dirty="0" smtClean="0">
                <a:latin typeface="Arial Narrow" panose="020B0606020202030204" pitchFamily="34" charset="0"/>
              </a:rPr>
              <a:t>ž</a:t>
            </a:r>
            <a:r>
              <a:rPr lang="en-GB" sz="2400" dirty="0" smtClean="0">
                <a:latin typeface="Arial Narrow" panose="020B0606020202030204" pitchFamily="34" charset="0"/>
              </a:rPr>
              <a:t>e se </a:t>
            </a:r>
            <a:r>
              <a:rPr lang="en-GB" sz="2400" dirty="0" err="1" smtClean="0">
                <a:latin typeface="Arial Narrow" panose="020B0606020202030204" pitchFamily="34" charset="0"/>
              </a:rPr>
              <a:t>zasnovati</a:t>
            </a:r>
            <a:r>
              <a:rPr lang="en-GB" sz="2400" dirty="0" smtClean="0">
                <a:latin typeface="Arial Narrow" panose="020B0606020202030204" pitchFamily="34" charset="0"/>
              </a:rPr>
              <a:t> </a:t>
            </a:r>
            <a:r>
              <a:rPr lang="en-GB" sz="2400" dirty="0" err="1" smtClean="0">
                <a:latin typeface="Arial Narrow" panose="020B0606020202030204" pitchFamily="34" charset="0"/>
              </a:rPr>
              <a:t>ugovorom</a:t>
            </a:r>
            <a:r>
              <a:rPr lang="en-GB" sz="2400" dirty="0" smtClean="0">
                <a:latin typeface="Arial Narrow" panose="020B0606020202030204" pitchFamily="34" charset="0"/>
              </a:rPr>
              <a:t> o </a:t>
            </a:r>
            <a:r>
              <a:rPr lang="en-GB" sz="2400" dirty="0" err="1" smtClean="0">
                <a:latin typeface="Arial Narrow" panose="020B0606020202030204" pitchFamily="34" charset="0"/>
              </a:rPr>
              <a:t>radu</a:t>
            </a:r>
            <a:r>
              <a:rPr lang="en-GB" sz="2400" dirty="0" smtClean="0">
                <a:latin typeface="Arial Narrow" panose="020B0606020202030204" pitchFamily="34" charset="0"/>
              </a:rPr>
              <a:t> </a:t>
            </a:r>
            <a:r>
              <a:rPr lang="en-GB" sz="2400" dirty="0" err="1" smtClean="0">
                <a:latin typeface="Arial Narrow" panose="020B0606020202030204" pitchFamily="34" charset="0"/>
              </a:rPr>
              <a:t>i</a:t>
            </a:r>
            <a:r>
              <a:rPr lang="en-GB" sz="2400" dirty="0" smtClean="0">
                <a:latin typeface="Arial Narrow" panose="020B0606020202030204" pitchFamily="34" charset="0"/>
              </a:rPr>
              <a:t> </a:t>
            </a:r>
            <a:r>
              <a:rPr lang="en-GB" sz="2400" b="1" dirty="0" smtClean="0">
                <a:latin typeface="Arial Narrow" panose="020B0606020202030204" pitchFamily="34" charset="0"/>
              </a:rPr>
              <a:t>bez </a:t>
            </a:r>
            <a:r>
              <a:rPr lang="en-GB" sz="2400" b="1" dirty="0" err="1" smtClean="0">
                <a:latin typeface="Arial Narrow" panose="020B0606020202030204" pitchFamily="34" charset="0"/>
              </a:rPr>
              <a:t>natje</a:t>
            </a:r>
            <a:r>
              <a:rPr lang="hr-HR" sz="2400" b="1" dirty="0" smtClean="0">
                <a:latin typeface="Arial Narrow" panose="020B0606020202030204" pitchFamily="34" charset="0"/>
              </a:rPr>
              <a:t>č</a:t>
            </a:r>
            <a:r>
              <a:rPr lang="en-GB" sz="2400" b="1" dirty="0" err="1" smtClean="0">
                <a:latin typeface="Arial Narrow" panose="020B0606020202030204" pitchFamily="34" charset="0"/>
              </a:rPr>
              <a:t>aja</a:t>
            </a:r>
            <a:r>
              <a:rPr lang="en-GB" sz="2400" dirty="0" smtClean="0">
                <a:latin typeface="Arial Narrow" panose="020B0606020202030204" pitchFamily="34" charset="0"/>
              </a:rPr>
              <a:t>: </a:t>
            </a:r>
            <a:endParaRPr lang="hr-HR" sz="2400" dirty="0" smtClean="0">
              <a:latin typeface="Arial Narrow" panose="020B0606020202030204" pitchFamily="34" charset="0"/>
            </a:endParaRPr>
          </a:p>
          <a:p>
            <a:pPr marL="0" indent="0">
              <a:buNone/>
            </a:pPr>
            <a:r>
              <a:rPr lang="en-GB" sz="2400" dirty="0" smtClean="0">
                <a:latin typeface="Arial Narrow" panose="020B0606020202030204" pitchFamily="34" charset="0"/>
              </a:rPr>
              <a:t>– </a:t>
            </a:r>
            <a:r>
              <a:rPr lang="en-GB" sz="2400" dirty="0" smtClean="0">
                <a:solidFill>
                  <a:srgbClr val="C00000"/>
                </a:solidFill>
                <a:effectLst>
                  <a:outerShdw blurRad="38100" dist="38100" dir="2700000" algn="tl">
                    <a:srgbClr val="000000">
                      <a:alpha val="43137"/>
                    </a:srgbClr>
                  </a:outerShdw>
                </a:effectLst>
                <a:latin typeface="Arial Narrow" panose="020B0606020202030204" pitchFamily="34" charset="0"/>
              </a:rPr>
              <a:t>d</a:t>
            </a:r>
            <a:r>
              <a:rPr lang="hr-HR" sz="2400" dirty="0" smtClean="0">
                <a:solidFill>
                  <a:srgbClr val="C00000"/>
                </a:solidFill>
                <a:effectLst>
                  <a:outerShdw blurRad="38100" dist="38100" dir="2700000" algn="tl">
                    <a:srgbClr val="000000">
                      <a:alpha val="43137"/>
                    </a:srgbClr>
                  </a:outerShdw>
                </a:effectLst>
                <a:latin typeface="Arial Narrow" panose="020B0606020202030204" pitchFamily="34" charset="0"/>
              </a:rPr>
              <a:t>o punog radnog vremena, s radnikom </a:t>
            </a:r>
            <a:r>
              <a:rPr lang="en-GB" sz="2400" dirty="0" err="1" smtClean="0">
                <a:solidFill>
                  <a:srgbClr val="C00000"/>
                </a:solidFill>
                <a:effectLst>
                  <a:outerShdw blurRad="38100" dist="38100" dir="2700000" algn="tl">
                    <a:srgbClr val="000000">
                      <a:alpha val="43137"/>
                    </a:srgbClr>
                  </a:outerShdw>
                </a:effectLst>
                <a:latin typeface="Arial Narrow" panose="020B0606020202030204" pitchFamily="34" charset="0"/>
              </a:rPr>
              <a:t>koji</a:t>
            </a:r>
            <a:r>
              <a:rPr lang="en-GB" sz="2400" dirty="0" smtClean="0">
                <a:solidFill>
                  <a:srgbClr val="C00000"/>
                </a:solidFill>
                <a:effectLst>
                  <a:outerShdw blurRad="38100" dist="38100" dir="2700000" algn="tl">
                    <a:srgbClr val="000000">
                      <a:alpha val="43137"/>
                    </a:srgbClr>
                  </a:outerShdw>
                </a:effectLst>
                <a:latin typeface="Arial Narrow" panose="020B0606020202030204" pitchFamily="34" charset="0"/>
              </a:rPr>
              <a:t> u školskoj </a:t>
            </a:r>
            <a:r>
              <a:rPr lang="en-GB" sz="2400" dirty="0" err="1" smtClean="0">
                <a:solidFill>
                  <a:srgbClr val="C00000"/>
                </a:solidFill>
                <a:effectLst>
                  <a:outerShdw blurRad="38100" dist="38100" dir="2700000" algn="tl">
                    <a:srgbClr val="000000">
                      <a:alpha val="43137"/>
                    </a:srgbClr>
                  </a:outerShdw>
                </a:effectLst>
                <a:latin typeface="Arial Narrow" panose="020B0606020202030204" pitchFamily="34" charset="0"/>
              </a:rPr>
              <a:t>ustanovi</a:t>
            </a:r>
            <a:r>
              <a:rPr lang="en-GB" sz="2400" dirty="0" smtClean="0">
                <a:solidFill>
                  <a:srgbClr val="C00000"/>
                </a:solidFill>
                <a:effectLst>
                  <a:outerShdw blurRad="38100" dist="38100" dir="2700000" algn="tl">
                    <a:srgbClr val="000000">
                      <a:alpha val="43137"/>
                    </a:srgbClr>
                  </a:outerShdw>
                </a:effectLst>
                <a:latin typeface="Arial Narrow" panose="020B0606020202030204" pitchFamily="34" charset="0"/>
              </a:rPr>
              <a:t> </a:t>
            </a:r>
            <a:r>
              <a:rPr lang="en-GB" sz="2400" dirty="0" err="1" smtClean="0">
                <a:solidFill>
                  <a:srgbClr val="C00000"/>
                </a:solidFill>
                <a:effectLst>
                  <a:outerShdw blurRad="38100" dist="38100" dir="2700000" algn="tl">
                    <a:srgbClr val="000000">
                      <a:alpha val="43137"/>
                    </a:srgbClr>
                  </a:outerShdw>
                </a:effectLst>
                <a:latin typeface="Arial Narrow" panose="020B0606020202030204" pitchFamily="34" charset="0"/>
              </a:rPr>
              <a:t>ima</a:t>
            </a:r>
            <a:r>
              <a:rPr lang="en-GB" sz="2400" dirty="0" smtClean="0">
                <a:solidFill>
                  <a:srgbClr val="C00000"/>
                </a:solidFill>
                <a:effectLst>
                  <a:outerShdw blurRad="38100" dist="38100" dir="2700000" algn="tl">
                    <a:srgbClr val="000000">
                      <a:alpha val="43137"/>
                    </a:srgbClr>
                  </a:outerShdw>
                </a:effectLst>
                <a:latin typeface="Arial Narrow" panose="020B0606020202030204" pitchFamily="34" charset="0"/>
              </a:rPr>
              <a:t> </a:t>
            </a:r>
            <a:r>
              <a:rPr lang="en-GB" sz="2400" dirty="0" err="1" smtClean="0">
                <a:solidFill>
                  <a:srgbClr val="C00000"/>
                </a:solidFill>
                <a:effectLst>
                  <a:outerShdw blurRad="38100" dist="38100" dir="2700000" algn="tl">
                    <a:srgbClr val="000000">
                      <a:alpha val="43137"/>
                    </a:srgbClr>
                  </a:outerShdw>
                </a:effectLst>
                <a:latin typeface="Arial Narrow" panose="020B0606020202030204" pitchFamily="34" charset="0"/>
              </a:rPr>
              <a:t>zasnovan</a:t>
            </a:r>
            <a:r>
              <a:rPr lang="en-GB" sz="2400" dirty="0" smtClean="0">
                <a:solidFill>
                  <a:srgbClr val="C00000"/>
                </a:solidFill>
                <a:effectLst>
                  <a:outerShdw blurRad="38100" dist="38100" dir="2700000" algn="tl">
                    <a:srgbClr val="000000">
                      <a:alpha val="43137"/>
                    </a:srgbClr>
                  </a:outerShdw>
                </a:effectLst>
                <a:latin typeface="Arial Narrow" panose="020B0606020202030204" pitchFamily="34" charset="0"/>
              </a:rPr>
              <a:t> </a:t>
            </a:r>
            <a:r>
              <a:rPr lang="en-GB" sz="2400" dirty="0" err="1" smtClean="0">
                <a:solidFill>
                  <a:srgbClr val="C00000"/>
                </a:solidFill>
                <a:effectLst>
                  <a:outerShdw blurRad="38100" dist="38100" dir="2700000" algn="tl">
                    <a:srgbClr val="000000">
                      <a:alpha val="43137"/>
                    </a:srgbClr>
                  </a:outerShdw>
                </a:effectLst>
                <a:latin typeface="Arial Narrow" panose="020B0606020202030204" pitchFamily="34" charset="0"/>
              </a:rPr>
              <a:t>radni</a:t>
            </a:r>
            <a:r>
              <a:rPr lang="en-GB" sz="2400" dirty="0" smtClean="0">
                <a:solidFill>
                  <a:srgbClr val="C00000"/>
                </a:solidFill>
                <a:effectLst>
                  <a:outerShdw blurRad="38100" dist="38100" dir="2700000" algn="tl">
                    <a:srgbClr val="000000">
                      <a:alpha val="43137"/>
                    </a:srgbClr>
                  </a:outerShdw>
                </a:effectLst>
                <a:latin typeface="Arial Narrow" panose="020B0606020202030204" pitchFamily="34" charset="0"/>
              </a:rPr>
              <a:t> </a:t>
            </a:r>
            <a:r>
              <a:rPr lang="en-GB" sz="2400" dirty="0" err="1" smtClean="0">
                <a:solidFill>
                  <a:srgbClr val="C00000"/>
                </a:solidFill>
                <a:effectLst>
                  <a:outerShdw blurRad="38100" dist="38100" dir="2700000" algn="tl">
                    <a:srgbClr val="000000">
                      <a:alpha val="43137"/>
                    </a:srgbClr>
                  </a:outerShdw>
                </a:effectLst>
                <a:latin typeface="Arial Narrow" panose="020B0606020202030204" pitchFamily="34" charset="0"/>
              </a:rPr>
              <a:t>odnos</a:t>
            </a:r>
            <a:r>
              <a:rPr lang="en-GB" sz="2400" dirty="0" smtClean="0">
                <a:solidFill>
                  <a:srgbClr val="C00000"/>
                </a:solidFill>
                <a:effectLst>
                  <a:outerShdw blurRad="38100" dist="38100" dir="2700000" algn="tl">
                    <a:srgbClr val="000000">
                      <a:alpha val="43137"/>
                    </a:srgbClr>
                  </a:outerShdw>
                </a:effectLst>
                <a:latin typeface="Arial Narrow" panose="020B0606020202030204" pitchFamily="34" charset="0"/>
              </a:rPr>
              <a:t> na </a:t>
            </a:r>
            <a:r>
              <a:rPr lang="en-GB" sz="2400" dirty="0" err="1" smtClean="0">
                <a:solidFill>
                  <a:srgbClr val="C00000"/>
                </a:solidFill>
                <a:effectLst>
                  <a:outerShdw blurRad="38100" dist="38100" dir="2700000" algn="tl">
                    <a:srgbClr val="000000">
                      <a:alpha val="43137"/>
                    </a:srgbClr>
                  </a:outerShdw>
                </a:effectLst>
                <a:latin typeface="Arial Narrow" panose="020B0606020202030204" pitchFamily="34" charset="0"/>
              </a:rPr>
              <a:t>neodre</a:t>
            </a:r>
            <a:r>
              <a:rPr lang="hr-HR" sz="2400" dirty="0" smtClean="0">
                <a:solidFill>
                  <a:srgbClr val="C00000"/>
                </a:solidFill>
                <a:effectLst>
                  <a:outerShdw blurRad="38100" dist="38100" dir="2700000" algn="tl">
                    <a:srgbClr val="000000">
                      <a:alpha val="43137"/>
                    </a:srgbClr>
                  </a:outerShdw>
                </a:effectLst>
                <a:latin typeface="Arial Narrow" panose="020B0606020202030204" pitchFamily="34" charset="0"/>
              </a:rPr>
              <a:t>đ</a:t>
            </a:r>
            <a:r>
              <a:rPr lang="en-GB" sz="2400" dirty="0" err="1" smtClean="0">
                <a:solidFill>
                  <a:srgbClr val="C00000"/>
                </a:solidFill>
                <a:effectLst>
                  <a:outerShdw blurRad="38100" dist="38100" dir="2700000" algn="tl">
                    <a:srgbClr val="000000">
                      <a:alpha val="43137"/>
                    </a:srgbClr>
                  </a:outerShdw>
                </a:effectLst>
                <a:latin typeface="Arial Narrow" panose="020B0606020202030204" pitchFamily="34" charset="0"/>
              </a:rPr>
              <a:t>eno</a:t>
            </a:r>
            <a:r>
              <a:rPr lang="en-GB" sz="2400" dirty="0" smtClean="0">
                <a:solidFill>
                  <a:srgbClr val="C00000"/>
                </a:solidFill>
                <a:effectLst>
                  <a:outerShdw blurRad="38100" dist="38100" dir="2700000" algn="tl">
                    <a:srgbClr val="000000">
                      <a:alpha val="43137"/>
                    </a:srgbClr>
                  </a:outerShdw>
                </a:effectLst>
                <a:latin typeface="Arial Narrow" panose="020B0606020202030204" pitchFamily="34" charset="0"/>
              </a:rPr>
              <a:t> </a:t>
            </a:r>
            <a:r>
              <a:rPr lang="en-GB" sz="2400" dirty="0" err="1" smtClean="0">
                <a:solidFill>
                  <a:srgbClr val="C00000"/>
                </a:solidFill>
                <a:effectLst>
                  <a:outerShdw blurRad="38100" dist="38100" dir="2700000" algn="tl">
                    <a:srgbClr val="000000">
                      <a:alpha val="43137"/>
                    </a:srgbClr>
                  </a:outerShdw>
                </a:effectLst>
                <a:latin typeface="Arial Narrow" panose="020B0606020202030204" pitchFamily="34" charset="0"/>
              </a:rPr>
              <a:t>nepuno</a:t>
            </a:r>
            <a:r>
              <a:rPr lang="en-GB" sz="2400" dirty="0" smtClean="0">
                <a:solidFill>
                  <a:srgbClr val="C00000"/>
                </a:solidFill>
                <a:effectLst>
                  <a:outerShdw blurRad="38100" dist="38100" dir="2700000" algn="tl">
                    <a:srgbClr val="000000">
                      <a:alpha val="43137"/>
                    </a:srgbClr>
                  </a:outerShdw>
                </a:effectLst>
                <a:latin typeface="Arial Narrow" panose="020B0606020202030204" pitchFamily="34" charset="0"/>
              </a:rPr>
              <a:t> </a:t>
            </a:r>
            <a:r>
              <a:rPr lang="en-GB" sz="2400" dirty="0" err="1" smtClean="0">
                <a:solidFill>
                  <a:srgbClr val="C00000"/>
                </a:solidFill>
                <a:effectLst>
                  <a:outerShdw blurRad="38100" dist="38100" dir="2700000" algn="tl">
                    <a:srgbClr val="000000">
                      <a:alpha val="43137"/>
                    </a:srgbClr>
                  </a:outerShdw>
                </a:effectLst>
                <a:latin typeface="Arial Narrow" panose="020B0606020202030204" pitchFamily="34" charset="0"/>
              </a:rPr>
              <a:t>radno</a:t>
            </a:r>
            <a:r>
              <a:rPr lang="en-GB" sz="2400" dirty="0" smtClean="0">
                <a:solidFill>
                  <a:srgbClr val="C00000"/>
                </a:solidFill>
                <a:effectLst>
                  <a:outerShdw blurRad="38100" dist="38100" dir="2700000" algn="tl">
                    <a:srgbClr val="000000">
                      <a:alpha val="43137"/>
                    </a:srgbClr>
                  </a:outerShdw>
                </a:effectLst>
                <a:latin typeface="Arial Narrow" panose="020B0606020202030204" pitchFamily="34" charset="0"/>
              </a:rPr>
              <a:t> </a:t>
            </a:r>
            <a:r>
              <a:rPr lang="en-GB" sz="2400" dirty="0" err="1" smtClean="0">
                <a:solidFill>
                  <a:srgbClr val="C00000"/>
                </a:solidFill>
                <a:effectLst>
                  <a:outerShdw blurRad="38100" dist="38100" dir="2700000" algn="tl">
                    <a:srgbClr val="000000">
                      <a:alpha val="43137"/>
                    </a:srgbClr>
                  </a:outerShdw>
                </a:effectLst>
                <a:latin typeface="Arial Narrow" panose="020B0606020202030204" pitchFamily="34" charset="0"/>
              </a:rPr>
              <a:t>vrijeme</a:t>
            </a:r>
            <a:r>
              <a:rPr lang="hr-HR" sz="2400" dirty="0" smtClean="0">
                <a:solidFill>
                  <a:srgbClr val="C00000"/>
                </a:solidFill>
                <a:effectLst>
                  <a:outerShdw blurRad="38100" dist="38100" dir="2700000" algn="tl">
                    <a:srgbClr val="000000">
                      <a:alpha val="43137"/>
                    </a:srgbClr>
                  </a:outerShdw>
                </a:effectLst>
                <a:latin typeface="Arial Narrow" panose="020B0606020202030204" pitchFamily="34" charset="0"/>
              </a:rPr>
              <a:t>.</a:t>
            </a:r>
            <a:endParaRPr lang="en-GB" sz="2400" dirty="0">
              <a:solidFill>
                <a:srgbClr val="C00000"/>
              </a:solidFill>
              <a:effectLst>
                <a:outerShdw blurRad="38100" dist="38100" dir="2700000" algn="tl">
                  <a:srgbClr val="000000">
                    <a:alpha val="43137"/>
                  </a:srgbClr>
                </a:outerShdw>
              </a:effectLst>
              <a:latin typeface="Arial Narrow" panose="020B0606020202030204" pitchFamily="34" charset="0"/>
            </a:endParaRPr>
          </a:p>
        </p:txBody>
      </p:sp>
      <p:sp>
        <p:nvSpPr>
          <p:cNvPr id="16" name="Content Placeholder 2"/>
          <p:cNvSpPr txBox="1">
            <a:spLocks/>
          </p:cNvSpPr>
          <p:nvPr/>
        </p:nvSpPr>
        <p:spPr>
          <a:xfrm>
            <a:off x="7626025" y="1727656"/>
            <a:ext cx="4132385"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hr-HR" sz="2200" dirty="0" smtClean="0">
                <a:solidFill>
                  <a:schemeClr val="dk1"/>
                </a:solidFill>
                <a:latin typeface="Arial Narrow" panose="020B0606020202030204" pitchFamily="34" charset="0"/>
              </a:rPr>
              <a:t>Kada se u školi ukaže potreba za popunjavanjem radnog mjesta, </a:t>
            </a:r>
            <a:r>
              <a:rPr lang="hr-HR" sz="2200" dirty="0" smtClean="0">
                <a:solidFill>
                  <a:srgbClr val="C00000"/>
                </a:solidFill>
                <a:effectLst>
                  <a:outerShdw blurRad="38100" dist="38100" dir="2700000" algn="tl">
                    <a:srgbClr val="000000">
                      <a:alpha val="43137"/>
                    </a:srgbClr>
                  </a:outerShdw>
                </a:effectLst>
                <a:latin typeface="Arial Narrow" panose="020B0606020202030204" pitchFamily="34" charset="0"/>
              </a:rPr>
              <a:t>poslodavac je dužan razmotriti ispunjava li neki od zaposlenika te škole uvjete tog radnog mjesta te ukoliko ispunjava te uvjete, ponudit će se prelazak na upražnjeno radno mjesto </a:t>
            </a:r>
            <a:r>
              <a:rPr lang="hr-HR" sz="2200" dirty="0" smtClean="0">
                <a:effectLst>
                  <a:outerShdw blurRad="38100" dist="38100" dir="2700000" algn="tl">
                    <a:srgbClr val="000000">
                      <a:alpha val="43137"/>
                    </a:srgbClr>
                  </a:outerShdw>
                </a:effectLst>
                <a:latin typeface="Arial Narrow" panose="020B0606020202030204" pitchFamily="34" charset="0"/>
              </a:rPr>
              <a:t>(u matičnoj ili područnoj školi) izmjenom ugovora o radu bez raspisivanja javnog natječaja</a:t>
            </a:r>
            <a:r>
              <a:rPr lang="hr-HR" sz="2200" dirty="0" smtClean="0">
                <a:solidFill>
                  <a:schemeClr val="dk1"/>
                </a:solidFill>
                <a:latin typeface="Arial Narrow" panose="020B0606020202030204" pitchFamily="34" charset="0"/>
              </a:rPr>
              <a:t>, i to zaposleniku koji u školi radi najmanje 12 mjeseci na temelju ugovora o radu sklopljenoga na najmanje polovicu od punog radnog vremena tjedno na neodređeno vrijeme, a drugima može ponuditi.</a:t>
            </a:r>
            <a:endParaRPr lang="hr-HR" sz="2200" dirty="0">
              <a:latin typeface="Arial Narrow" panose="020B0606020202030204" pitchFamily="34" charset="0"/>
            </a:endParaRPr>
          </a:p>
        </p:txBody>
      </p:sp>
    </p:spTree>
    <p:extLst>
      <p:ext uri="{BB962C8B-B14F-4D97-AF65-F5344CB8AC3E}">
        <p14:creationId xmlns:p14="http://schemas.microsoft.com/office/powerpoint/2010/main" val="4005092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4" grpId="0"/>
      <p:bldP spid="15" grpId="0"/>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16783"/>
          </a:xfrm>
          <a:prstGeom prst="rect">
            <a:avLst/>
          </a:prstGeom>
        </p:spPr>
      </p:pic>
      <p:sp>
        <p:nvSpPr>
          <p:cNvPr id="7" name="Content Placeholder 2"/>
          <p:cNvSpPr>
            <a:spLocks noGrp="1"/>
          </p:cNvSpPr>
          <p:nvPr>
            <p:ph idx="1"/>
          </p:nvPr>
        </p:nvSpPr>
        <p:spPr>
          <a:xfrm>
            <a:off x="709412" y="1159097"/>
            <a:ext cx="11139151" cy="4945489"/>
          </a:xfrm>
        </p:spPr>
        <p:txBody>
          <a:bodyPr>
            <a:noAutofit/>
          </a:bodyPr>
          <a:lstStyle/>
          <a:p>
            <a:pPr marL="0" indent="0" algn="ctr" fontAlgn="base">
              <a:buNone/>
            </a:pPr>
            <a:r>
              <a:rPr lang="pl-PL" sz="4400" b="1" i="1" dirty="0">
                <a:effectLst>
                  <a:outerShdw blurRad="38100" dist="38100" dir="2700000" algn="tl">
                    <a:srgbClr val="000000">
                      <a:alpha val="43137"/>
                    </a:srgbClr>
                  </a:outerShdw>
                </a:effectLst>
                <a:latin typeface="Arial Narrow" panose="020B0606020202030204" pitchFamily="34" charset="0"/>
              </a:rPr>
              <a:t>To što znamo je kapljica, to što ne znamo je ocean.</a:t>
            </a:r>
          </a:p>
          <a:p>
            <a:pPr marL="0" indent="0" algn="ctr" fontAlgn="base">
              <a:buNone/>
            </a:pPr>
            <a:endParaRPr lang="pl-PL" sz="4400" i="1" dirty="0" smtClean="0">
              <a:effectLst>
                <a:outerShdw blurRad="38100" dist="38100" dir="2700000" algn="tl">
                  <a:srgbClr val="000000">
                    <a:alpha val="43137"/>
                  </a:srgbClr>
                </a:outerShdw>
              </a:effectLst>
              <a:latin typeface="Arial Narrow" panose="020B0606020202030204" pitchFamily="34" charset="0"/>
            </a:endParaRPr>
          </a:p>
          <a:p>
            <a:pPr marL="0" indent="0" algn="ctr" fontAlgn="base">
              <a:buNone/>
            </a:pPr>
            <a:endParaRPr lang="pl-PL" sz="4400" i="1" dirty="0" smtClean="0">
              <a:effectLst>
                <a:outerShdw blurRad="38100" dist="38100" dir="2700000" algn="tl">
                  <a:srgbClr val="000000">
                    <a:alpha val="43137"/>
                  </a:srgbClr>
                </a:outerShdw>
              </a:effectLst>
              <a:latin typeface="Arial Narrow" panose="020B0606020202030204" pitchFamily="34" charset="0"/>
            </a:endParaRPr>
          </a:p>
          <a:p>
            <a:pPr marL="0" indent="0" algn="ctr" fontAlgn="base">
              <a:buNone/>
            </a:pPr>
            <a:endParaRPr lang="pl-PL" sz="4400" i="1" dirty="0">
              <a:effectLst>
                <a:outerShdw blurRad="38100" dist="38100" dir="2700000" algn="tl">
                  <a:srgbClr val="000000">
                    <a:alpha val="43137"/>
                  </a:srgbClr>
                </a:outerShdw>
              </a:effectLst>
              <a:latin typeface="Arial Narrow" panose="020B0606020202030204" pitchFamily="34" charset="0"/>
            </a:endParaRPr>
          </a:p>
          <a:p>
            <a:pPr marL="0" indent="0" algn="ctr" fontAlgn="base">
              <a:buNone/>
            </a:pPr>
            <a:endParaRPr lang="pl-PL" sz="4400" i="1" dirty="0" smtClean="0">
              <a:effectLst>
                <a:outerShdw blurRad="38100" dist="38100" dir="2700000" algn="tl">
                  <a:srgbClr val="000000">
                    <a:alpha val="43137"/>
                  </a:srgbClr>
                </a:outerShdw>
              </a:effectLst>
              <a:latin typeface="Arial Narrow" panose="020B0606020202030204" pitchFamily="34" charset="0"/>
            </a:endParaRPr>
          </a:p>
          <a:p>
            <a:pPr marL="0" indent="0" algn="r" fontAlgn="base">
              <a:buNone/>
            </a:pPr>
            <a:r>
              <a:rPr lang="pl-PL" sz="4400" i="1" dirty="0" smtClean="0">
                <a:effectLst>
                  <a:outerShdw blurRad="38100" dist="38100" dir="2700000" algn="tl">
                    <a:srgbClr val="000000">
                      <a:alpha val="43137"/>
                    </a:srgbClr>
                  </a:outerShdw>
                </a:effectLst>
                <a:latin typeface="Arial Narrow" panose="020B0606020202030204" pitchFamily="34" charset="0"/>
              </a:rPr>
              <a:t>Howard </a:t>
            </a:r>
            <a:r>
              <a:rPr lang="pl-PL" sz="4400" i="1" dirty="0">
                <a:effectLst>
                  <a:outerShdw blurRad="38100" dist="38100" dir="2700000" algn="tl">
                    <a:srgbClr val="000000">
                      <a:alpha val="43137"/>
                    </a:srgbClr>
                  </a:outerShdw>
                </a:effectLst>
                <a:latin typeface="Arial Narrow" panose="020B0606020202030204" pitchFamily="34" charset="0"/>
              </a:rPr>
              <a:t>Newton</a:t>
            </a:r>
          </a:p>
          <a:p>
            <a:pPr algn="ctr"/>
            <a:endParaRPr lang="en-GB" sz="4400" i="1" dirty="0">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1842091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1406" y="1380574"/>
            <a:ext cx="10515600" cy="653964"/>
          </a:xfrm>
        </p:spPr>
        <p:txBody>
          <a:bodyPr>
            <a:normAutofit/>
          </a:bodyPr>
          <a:lstStyle/>
          <a:p>
            <a:r>
              <a:rPr lang="hr-HR" sz="2400" dirty="0">
                <a:solidFill>
                  <a:srgbClr val="C00000"/>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Zakon o knjižnicama i knjižničnoj djelatnosti (Narodne novine, broj </a:t>
            </a:r>
            <a:r>
              <a:rPr lang="hr-HR" sz="2400" dirty="0" smtClean="0">
                <a:solidFill>
                  <a:srgbClr val="C00000"/>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17/2019</a:t>
            </a:r>
            <a:r>
              <a:rPr lang="en-GB" sz="2400" dirty="0" smtClean="0">
                <a:solidFill>
                  <a:srgbClr val="C00000"/>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 i </a:t>
            </a:r>
            <a:r>
              <a:rPr lang="hr-HR" sz="2400" dirty="0" smtClean="0">
                <a:solidFill>
                  <a:srgbClr val="C00000"/>
                </a:solidFill>
                <a:effectLst>
                  <a:outerShdw blurRad="38100" dist="38100" dir="2700000" algn="tl">
                    <a:srgbClr val="000000">
                      <a:alpha val="43137"/>
                    </a:srgbClr>
                  </a:outerShdw>
                </a:effectLst>
                <a:latin typeface="Arial Narrow" panose="020B0606020202030204" pitchFamily="34" charset="0"/>
              </a:rPr>
              <a:t>98/2019</a:t>
            </a:r>
            <a:r>
              <a:rPr lang="en-GB" sz="2400" dirty="0" smtClean="0">
                <a:solidFill>
                  <a:srgbClr val="C00000"/>
                </a:solidFill>
                <a:effectLst>
                  <a:outerShdw blurRad="38100" dist="38100" dir="2700000" algn="tl">
                    <a:srgbClr val="000000">
                      <a:alpha val="43137"/>
                    </a:srgbClr>
                  </a:outerShdw>
                </a:effectLst>
                <a:latin typeface="Arial Narrow" panose="020B0606020202030204" pitchFamily="34" charset="0"/>
              </a:rPr>
              <a:t>.</a:t>
            </a:r>
            <a:r>
              <a:rPr lang="hr-HR" sz="2400" dirty="0" smtClean="0">
                <a:solidFill>
                  <a:srgbClr val="C00000"/>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a:t>
            </a:r>
            <a:endParaRPr lang="hr-HR" sz="2400" dirty="0">
              <a:solidFill>
                <a:srgbClr val="C00000"/>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endParaRPr>
          </a:p>
        </p:txBody>
      </p:sp>
      <p:sp>
        <p:nvSpPr>
          <p:cNvPr id="4" name="Title 1"/>
          <p:cNvSpPr txBox="1">
            <a:spLocks/>
          </p:cNvSpPr>
          <p:nvPr/>
        </p:nvSpPr>
        <p:spPr>
          <a:xfrm>
            <a:off x="-467962" y="556869"/>
            <a:ext cx="10515600" cy="578107"/>
          </a:xfrm>
          <a:prstGeom prst="rect">
            <a:avLst/>
          </a:prstGeom>
        </p:spPr>
        <p:txBody>
          <a:bodyPr vert="horz" lIns="91440" tIns="45720" rIns="91440" bIns="45720" rtlCol="0" anchor="ctr">
            <a:noAutofit/>
            <a:scene3d>
              <a:camera prst="orthographicFront"/>
              <a:lightRig rig="soft" dir="t">
                <a:rot lat="0" lon="0" rev="15600000"/>
              </a:lightRig>
            </a:scene3d>
            <a:sp3d extrusionH="57150" prstMaterial="softEdge">
              <a:bevelT w="254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r-HR" sz="3600" b="1" dirty="0" smtClean="0">
                <a:ln/>
                <a:solidFill>
                  <a:srgbClr val="C00000"/>
                </a:solidFill>
              </a:rPr>
              <a:t>Novi propisi</a:t>
            </a:r>
            <a:endParaRPr lang="hr-HR" sz="3600" b="1" dirty="0">
              <a:ln/>
              <a:solidFill>
                <a:srgbClr val="C0000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27725" y="143925"/>
            <a:ext cx="1458562" cy="1178519"/>
          </a:xfrm>
          <a:prstGeom prst="rect">
            <a:avLst/>
          </a:prstGeom>
        </p:spPr>
      </p:pic>
      <p:sp>
        <p:nvSpPr>
          <p:cNvPr id="13" name="Content Placeholder 2"/>
          <p:cNvSpPr txBox="1">
            <a:spLocks/>
          </p:cNvSpPr>
          <p:nvPr/>
        </p:nvSpPr>
        <p:spPr>
          <a:xfrm>
            <a:off x="548397" y="2085584"/>
            <a:ext cx="11237890" cy="3884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err="1" smtClean="0">
                <a:solidFill>
                  <a:srgbClr val="C00000"/>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Zakon</a:t>
            </a:r>
            <a:r>
              <a:rPr lang="en-GB" sz="2400" dirty="0" smtClean="0">
                <a:solidFill>
                  <a:srgbClr val="C00000"/>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 o </a:t>
            </a:r>
            <a:r>
              <a:rPr lang="en-GB" sz="2400" dirty="0" err="1" smtClean="0">
                <a:solidFill>
                  <a:srgbClr val="C00000"/>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edukacijsko-rehabilitacijskoj</a:t>
            </a:r>
            <a:r>
              <a:rPr lang="en-GB" sz="2400" dirty="0" smtClean="0">
                <a:solidFill>
                  <a:srgbClr val="C00000"/>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 </a:t>
            </a:r>
            <a:r>
              <a:rPr lang="en-GB" sz="2400" dirty="0" err="1" smtClean="0">
                <a:solidFill>
                  <a:srgbClr val="C00000"/>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djelatnosti</a:t>
            </a:r>
            <a:r>
              <a:rPr lang="en-GB" sz="2400" dirty="0" smtClean="0">
                <a:solidFill>
                  <a:srgbClr val="C00000"/>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 </a:t>
            </a:r>
            <a:r>
              <a:rPr lang="en-GB" sz="2400" dirty="0" smtClean="0">
                <a:solidFill>
                  <a:srgbClr val="C00000"/>
                </a:solidFill>
                <a:latin typeface="Arial Narrow" panose="020B0606020202030204" pitchFamily="34" charset="0"/>
                <a:cs typeface="Arial" panose="020B0604020202020204" pitchFamily="34" charset="0"/>
              </a:rPr>
              <a:t>(</a:t>
            </a:r>
            <a:r>
              <a:rPr lang="en-GB" sz="2400" dirty="0" err="1" smtClean="0">
                <a:solidFill>
                  <a:srgbClr val="C00000"/>
                </a:solidFill>
                <a:latin typeface="Arial Narrow" panose="020B0606020202030204" pitchFamily="34" charset="0"/>
                <a:cs typeface="Arial" panose="020B0604020202020204" pitchFamily="34" charset="0"/>
              </a:rPr>
              <a:t>Narodne</a:t>
            </a:r>
            <a:r>
              <a:rPr lang="en-GB" sz="2400" dirty="0" smtClean="0">
                <a:solidFill>
                  <a:srgbClr val="C00000"/>
                </a:solidFill>
                <a:latin typeface="Arial Narrow" panose="020B0606020202030204" pitchFamily="34" charset="0"/>
                <a:cs typeface="Arial" panose="020B0604020202020204" pitchFamily="34" charset="0"/>
              </a:rPr>
              <a:t> </a:t>
            </a:r>
            <a:r>
              <a:rPr lang="en-GB" sz="2400" dirty="0" err="1" smtClean="0">
                <a:solidFill>
                  <a:srgbClr val="C00000"/>
                </a:solidFill>
                <a:latin typeface="Arial Narrow" panose="020B0606020202030204" pitchFamily="34" charset="0"/>
                <a:cs typeface="Arial" panose="020B0604020202020204" pitchFamily="34" charset="0"/>
              </a:rPr>
              <a:t>novine</a:t>
            </a:r>
            <a:r>
              <a:rPr lang="en-GB" sz="2400" dirty="0" smtClean="0">
                <a:solidFill>
                  <a:srgbClr val="C00000"/>
                </a:solidFill>
                <a:latin typeface="Arial Narrow" panose="020B0606020202030204" pitchFamily="34" charset="0"/>
                <a:cs typeface="Arial" panose="020B0604020202020204" pitchFamily="34" charset="0"/>
              </a:rPr>
              <a:t>, </a:t>
            </a:r>
            <a:r>
              <a:rPr lang="en-GB" sz="2400" dirty="0" err="1" smtClean="0">
                <a:solidFill>
                  <a:srgbClr val="C00000"/>
                </a:solidFill>
                <a:latin typeface="Arial Narrow" panose="020B0606020202030204" pitchFamily="34" charset="0"/>
                <a:cs typeface="Arial" panose="020B0604020202020204" pitchFamily="34" charset="0"/>
              </a:rPr>
              <a:t>broj</a:t>
            </a:r>
            <a:r>
              <a:rPr lang="en-GB" sz="2400" dirty="0" smtClean="0">
                <a:solidFill>
                  <a:srgbClr val="C00000"/>
                </a:solidFill>
                <a:latin typeface="Arial Narrow" panose="020B0606020202030204" pitchFamily="34" charset="0"/>
                <a:cs typeface="Arial" panose="020B0604020202020204" pitchFamily="34" charset="0"/>
              </a:rPr>
              <a:t> </a:t>
            </a:r>
            <a:r>
              <a:rPr lang="hr-HR" sz="2400" dirty="0" smtClean="0">
                <a:solidFill>
                  <a:srgbClr val="C00000"/>
                </a:solidFill>
                <a:latin typeface="Arial Narrow" panose="020B0606020202030204" pitchFamily="34" charset="0"/>
                <a:cs typeface="Arial" panose="020B0604020202020204" pitchFamily="34" charset="0"/>
              </a:rPr>
              <a:t>124/</a:t>
            </a:r>
            <a:r>
              <a:rPr lang="en-GB" sz="2400" dirty="0" smtClean="0">
                <a:solidFill>
                  <a:srgbClr val="C00000"/>
                </a:solidFill>
                <a:latin typeface="Arial Narrow" panose="020B0606020202030204" pitchFamily="34" charset="0"/>
                <a:cs typeface="Arial" panose="020B0604020202020204" pitchFamily="34" charset="0"/>
              </a:rPr>
              <a:t>20</a:t>
            </a:r>
            <a:r>
              <a:rPr lang="hr-HR" sz="2400" dirty="0" smtClean="0">
                <a:solidFill>
                  <a:srgbClr val="C00000"/>
                </a:solidFill>
                <a:latin typeface="Arial Narrow" panose="020B0606020202030204" pitchFamily="34" charset="0"/>
                <a:cs typeface="Arial" panose="020B0604020202020204" pitchFamily="34" charset="0"/>
              </a:rPr>
              <a:t>11</a:t>
            </a:r>
            <a:r>
              <a:rPr lang="en-GB" sz="2400" dirty="0" smtClean="0">
                <a:solidFill>
                  <a:srgbClr val="C00000"/>
                </a:solidFill>
                <a:latin typeface="Arial Narrow" panose="020B0606020202030204" pitchFamily="34" charset="0"/>
                <a:cs typeface="Arial" panose="020B0604020202020204" pitchFamily="34" charset="0"/>
              </a:rPr>
              <a:t> </a:t>
            </a:r>
            <a:r>
              <a:rPr lang="en-GB" sz="2400" dirty="0" err="1" smtClean="0">
                <a:solidFill>
                  <a:srgbClr val="C00000"/>
                </a:solidFill>
                <a:latin typeface="Arial Narrow" panose="020B0606020202030204" pitchFamily="34" charset="0"/>
                <a:cs typeface="Arial" panose="020B0604020202020204" pitchFamily="34" charset="0"/>
              </a:rPr>
              <a:t>i</a:t>
            </a:r>
            <a:r>
              <a:rPr lang="en-GB" sz="2400" dirty="0" smtClean="0">
                <a:solidFill>
                  <a:srgbClr val="C00000"/>
                </a:solidFill>
                <a:latin typeface="Arial Narrow" panose="020B0606020202030204" pitchFamily="34" charset="0"/>
                <a:cs typeface="Arial" panose="020B0604020202020204" pitchFamily="34" charset="0"/>
              </a:rPr>
              <a:t> </a:t>
            </a:r>
            <a:r>
              <a:rPr lang="hr-HR" sz="2400" dirty="0" smtClean="0">
                <a:solidFill>
                  <a:srgbClr val="C00000"/>
                </a:solidFill>
                <a:latin typeface="Arial Narrow" panose="020B0606020202030204" pitchFamily="34" charset="0"/>
                <a:cs typeface="Arial" panose="020B0604020202020204" pitchFamily="34" charset="0"/>
              </a:rPr>
              <a:t>16/</a:t>
            </a:r>
            <a:r>
              <a:rPr lang="en-GB" sz="2400" dirty="0" smtClean="0">
                <a:solidFill>
                  <a:srgbClr val="C00000"/>
                </a:solidFill>
                <a:latin typeface="Arial Narrow" panose="020B0606020202030204" pitchFamily="34" charset="0"/>
                <a:cs typeface="Arial" panose="020B0604020202020204" pitchFamily="34" charset="0"/>
              </a:rPr>
              <a:t>20</a:t>
            </a:r>
            <a:r>
              <a:rPr lang="hr-HR" sz="2400" dirty="0" smtClean="0">
                <a:solidFill>
                  <a:srgbClr val="C00000"/>
                </a:solidFill>
                <a:latin typeface="Arial Narrow" panose="020B0606020202030204" pitchFamily="34" charset="0"/>
                <a:cs typeface="Arial" panose="020B0604020202020204" pitchFamily="34" charset="0"/>
              </a:rPr>
              <a:t>19</a:t>
            </a:r>
            <a:r>
              <a:rPr lang="en-GB" sz="2400" dirty="0" smtClean="0">
                <a:solidFill>
                  <a:srgbClr val="C00000"/>
                </a:solidFill>
                <a:latin typeface="Arial Narrow" panose="020B0606020202030204" pitchFamily="34" charset="0"/>
                <a:cs typeface="Arial" panose="020B0604020202020204" pitchFamily="34" charset="0"/>
              </a:rPr>
              <a:t>)</a:t>
            </a:r>
            <a:endParaRPr lang="hr-HR" sz="2400" dirty="0">
              <a:solidFill>
                <a:srgbClr val="C00000"/>
              </a:solidFill>
              <a:latin typeface="Arial Narrow" panose="020B0606020202030204" pitchFamily="34" charset="0"/>
              <a:cs typeface="Arial" panose="020B0604020202020204" pitchFamily="34" charset="0"/>
            </a:endParaRPr>
          </a:p>
        </p:txBody>
      </p:sp>
      <p:sp>
        <p:nvSpPr>
          <p:cNvPr id="14" name="Content Placeholder 2"/>
          <p:cNvSpPr txBox="1">
            <a:spLocks/>
          </p:cNvSpPr>
          <p:nvPr/>
        </p:nvSpPr>
        <p:spPr>
          <a:xfrm>
            <a:off x="455872" y="2729613"/>
            <a:ext cx="10140473" cy="3884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r-HR" sz="2400" dirty="0" smtClean="0">
                <a:solidFill>
                  <a:srgbClr val="C00000"/>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Zakon o socijalno-pedagoškoj djelatnosti </a:t>
            </a:r>
            <a:r>
              <a:rPr lang="hr-HR" sz="2400" dirty="0" smtClean="0">
                <a:solidFill>
                  <a:srgbClr val="C00000"/>
                </a:solidFill>
                <a:latin typeface="Arial Narrow" panose="020B0606020202030204" pitchFamily="34" charset="0"/>
                <a:cs typeface="Arial" panose="020B0604020202020204" pitchFamily="34" charset="0"/>
              </a:rPr>
              <a:t>(Narodne novine, broj 98/</a:t>
            </a:r>
            <a:r>
              <a:rPr lang="en-GB" sz="2400" dirty="0" smtClean="0">
                <a:solidFill>
                  <a:srgbClr val="C00000"/>
                </a:solidFill>
                <a:latin typeface="Arial Narrow" panose="020B0606020202030204" pitchFamily="34" charset="0"/>
                <a:cs typeface="Arial" panose="020B0604020202020204" pitchFamily="34" charset="0"/>
              </a:rPr>
              <a:t>20</a:t>
            </a:r>
            <a:r>
              <a:rPr lang="hr-HR" sz="2400" dirty="0" smtClean="0">
                <a:solidFill>
                  <a:srgbClr val="C00000"/>
                </a:solidFill>
                <a:latin typeface="Arial Narrow" panose="020B0606020202030204" pitchFamily="34" charset="0"/>
                <a:cs typeface="Arial" panose="020B0604020202020204" pitchFamily="34" charset="0"/>
              </a:rPr>
              <a:t>19</a:t>
            </a:r>
            <a:r>
              <a:rPr lang="en-GB" sz="2400" dirty="0" smtClean="0">
                <a:solidFill>
                  <a:srgbClr val="C00000"/>
                </a:solidFill>
                <a:latin typeface="Arial Narrow" panose="020B0606020202030204" pitchFamily="34" charset="0"/>
                <a:cs typeface="Arial" panose="020B0604020202020204" pitchFamily="34" charset="0"/>
              </a:rPr>
              <a:t>)</a:t>
            </a:r>
            <a:endParaRPr lang="hr-HR" sz="2400" dirty="0">
              <a:solidFill>
                <a:srgbClr val="C00000"/>
              </a:solidFill>
              <a:latin typeface="Arial Narrow" panose="020B0606020202030204" pitchFamily="34" charset="0"/>
              <a:cs typeface="Arial" panose="020B0604020202020204" pitchFamily="34" charset="0"/>
            </a:endParaRPr>
          </a:p>
        </p:txBody>
      </p:sp>
      <p:sp>
        <p:nvSpPr>
          <p:cNvPr id="15" name="Title 1"/>
          <p:cNvSpPr>
            <a:spLocks noGrp="1"/>
          </p:cNvSpPr>
          <p:nvPr>
            <p:ph type="title"/>
          </p:nvPr>
        </p:nvSpPr>
        <p:spPr>
          <a:xfrm>
            <a:off x="455872" y="3169156"/>
            <a:ext cx="10515600" cy="848516"/>
          </a:xfrm>
        </p:spPr>
        <p:txBody>
          <a:bodyPr>
            <a:normAutofit/>
            <a:scene3d>
              <a:camera prst="orthographicFront"/>
              <a:lightRig rig="soft" dir="t">
                <a:rot lat="0" lon="0" rev="15600000"/>
              </a:lightRig>
            </a:scene3d>
            <a:sp3d extrusionH="57150" prstMaterial="softEdge">
              <a:bevelT w="25400" h="38100"/>
            </a:sp3d>
          </a:bodyPr>
          <a:lstStyle/>
          <a:p>
            <a:pPr marL="342900" indent="-342900">
              <a:buFont typeface="Arial" panose="020B0604020202020204" pitchFamily="34" charset="0"/>
              <a:buChar char="•"/>
            </a:pPr>
            <a:r>
              <a:rPr lang="hr-HR" sz="2400" b="1" dirty="0">
                <a:ln/>
                <a:solidFill>
                  <a:srgbClr val="C00000"/>
                </a:solidFill>
                <a:effectLst>
                  <a:outerShdw blurRad="38100" dist="38100" dir="2700000" algn="tl">
                    <a:srgbClr val="000000">
                      <a:alpha val="43137"/>
                    </a:srgbClr>
                  </a:outerShdw>
                </a:effectLst>
                <a:latin typeface="Arial Narrow" panose="020B0606020202030204" pitchFamily="34" charset="0"/>
              </a:rPr>
              <a:t>Zakon o psihološkoj djelatnosti (NN, </a:t>
            </a:r>
            <a:r>
              <a:rPr lang="hr-HR" sz="2400" b="1" dirty="0" smtClean="0">
                <a:ln/>
                <a:solidFill>
                  <a:srgbClr val="C00000"/>
                </a:solidFill>
                <a:effectLst>
                  <a:outerShdw blurRad="38100" dist="38100" dir="2700000" algn="tl">
                    <a:srgbClr val="000000">
                      <a:alpha val="43137"/>
                    </a:srgbClr>
                  </a:outerShdw>
                </a:effectLst>
                <a:latin typeface="Arial Narrow" panose="020B0606020202030204" pitchFamily="34" charset="0"/>
              </a:rPr>
              <a:t>98/</a:t>
            </a:r>
            <a:r>
              <a:rPr lang="en-GB" sz="2400" b="1" dirty="0" smtClean="0">
                <a:ln/>
                <a:solidFill>
                  <a:srgbClr val="C00000"/>
                </a:solidFill>
                <a:effectLst>
                  <a:outerShdw blurRad="38100" dist="38100" dir="2700000" algn="tl">
                    <a:srgbClr val="000000">
                      <a:alpha val="43137"/>
                    </a:srgbClr>
                  </a:outerShdw>
                </a:effectLst>
                <a:latin typeface="Arial Narrow" panose="020B0606020202030204" pitchFamily="34" charset="0"/>
              </a:rPr>
              <a:t>20</a:t>
            </a:r>
            <a:r>
              <a:rPr lang="hr-HR" sz="2400" b="1" dirty="0" smtClean="0">
                <a:ln/>
                <a:solidFill>
                  <a:srgbClr val="C00000"/>
                </a:solidFill>
                <a:effectLst>
                  <a:outerShdw blurRad="38100" dist="38100" dir="2700000" algn="tl">
                    <a:srgbClr val="000000">
                      <a:alpha val="43137"/>
                    </a:srgbClr>
                  </a:outerShdw>
                </a:effectLst>
                <a:latin typeface="Arial Narrow" panose="020B0606020202030204" pitchFamily="34" charset="0"/>
              </a:rPr>
              <a:t>19</a:t>
            </a:r>
            <a:r>
              <a:rPr lang="hr-HR" sz="2400" b="1" dirty="0">
                <a:ln/>
                <a:solidFill>
                  <a:srgbClr val="C00000"/>
                </a:solidFill>
                <a:effectLst>
                  <a:outerShdw blurRad="38100" dist="38100" dir="2700000" algn="tl">
                    <a:srgbClr val="000000">
                      <a:alpha val="43137"/>
                    </a:srgbClr>
                  </a:outerShdw>
                </a:effectLst>
                <a:latin typeface="Arial Narrow" panose="020B0606020202030204" pitchFamily="34" charset="0"/>
              </a:rPr>
              <a:t>) </a:t>
            </a:r>
          </a:p>
        </p:txBody>
      </p:sp>
      <p:sp>
        <p:nvSpPr>
          <p:cNvPr id="16" name="Content Placeholder 2"/>
          <p:cNvSpPr txBox="1">
            <a:spLocks/>
          </p:cNvSpPr>
          <p:nvPr/>
        </p:nvSpPr>
        <p:spPr>
          <a:xfrm>
            <a:off x="233909" y="4017672"/>
            <a:ext cx="10362436" cy="25833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r-HR" sz="2000" dirty="0" smtClean="0">
                <a:latin typeface="Arial Narrow" panose="020B0606020202030204" pitchFamily="34" charset="0"/>
              </a:rPr>
              <a:t> Na temelju javne ovlasti Komore:</a:t>
            </a:r>
          </a:p>
          <a:p>
            <a:r>
              <a:rPr lang="hr-HR" sz="2000" dirty="0" smtClean="0">
                <a:latin typeface="Arial Narrow" panose="020B0606020202030204" pitchFamily="34" charset="0"/>
              </a:rPr>
              <a:t>odlučuje o postupcima upisa u odgovarajuće imenike, upisnike i evidencije te brisanja na temelju ovoga Zakona</a:t>
            </a:r>
          </a:p>
          <a:p>
            <a:r>
              <a:rPr lang="hr-HR" sz="2000" dirty="0" smtClean="0">
                <a:latin typeface="Arial Narrow" panose="020B0606020202030204" pitchFamily="34" charset="0"/>
              </a:rPr>
              <a:t>donosi rješenje o priznavanju prava na obavljanje psihološke djelatnosti</a:t>
            </a:r>
          </a:p>
          <a:p>
            <a:r>
              <a:rPr lang="hr-HR" sz="2000" dirty="0" smtClean="0">
                <a:latin typeface="Arial Narrow" panose="020B0606020202030204" pitchFamily="34" charset="0"/>
              </a:rPr>
              <a:t>donosi rješenje o privremenoj zabrani i prestanku prava na obavljanje psihološke djelatnosti</a:t>
            </a:r>
          </a:p>
          <a:p>
            <a:pPr algn="just"/>
            <a:r>
              <a:rPr lang="hr-HR" sz="2000" dirty="0" smtClean="0">
                <a:solidFill>
                  <a:srgbClr val="C00000"/>
                </a:solidFill>
                <a:effectLst>
                  <a:outerShdw blurRad="38100" dist="38100" dir="2700000" algn="tl">
                    <a:srgbClr val="000000">
                      <a:alpha val="43137"/>
                    </a:srgbClr>
                  </a:outerShdw>
                </a:effectLst>
                <a:latin typeface="Arial Narrow" panose="020B0606020202030204" pitchFamily="34" charset="0"/>
              </a:rPr>
              <a:t>donosi rješenje o priznavanju inozemne stručne kvalifikacije za obavljanje regulirane profesije – psihologa, kao nadležno tijelo sukladno posebnom propisu</a:t>
            </a:r>
            <a:r>
              <a:rPr lang="en-GB" sz="2000" dirty="0" smtClean="0">
                <a:latin typeface="Arial Narrow" panose="020B0606020202030204" pitchFamily="34" charset="0"/>
              </a:rPr>
              <a:t>.</a:t>
            </a:r>
            <a:endParaRPr lang="hr-HR" sz="2000" dirty="0">
              <a:latin typeface="Arial Narrow" panose="020B0606020202030204" pitchFamily="34" charset="0"/>
            </a:endParaRPr>
          </a:p>
        </p:txBody>
      </p:sp>
      <p:sp>
        <p:nvSpPr>
          <p:cNvPr id="17" name="TextBox 16"/>
          <p:cNvSpPr txBox="1"/>
          <p:nvPr/>
        </p:nvSpPr>
        <p:spPr>
          <a:xfrm>
            <a:off x="9867644" y="4490450"/>
            <a:ext cx="1918643" cy="1938992"/>
          </a:xfrm>
          <a:prstGeom prst="rect">
            <a:avLst/>
          </a:prstGeom>
          <a:solidFill>
            <a:srgbClr val="002060"/>
          </a:solidFill>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hr-HR" sz="2400" dirty="0" smtClean="0">
                <a:solidFill>
                  <a:schemeClr val="bg1"/>
                </a:solidFill>
              </a:rPr>
              <a:t>Odnosi se na sve </a:t>
            </a:r>
            <a:r>
              <a:rPr lang="hr-HR" sz="2400" dirty="0" smtClean="0">
                <a:solidFill>
                  <a:schemeClr val="bg1"/>
                </a:solidFill>
              </a:rPr>
              <a:t>osobe koje </a:t>
            </a:r>
            <a:r>
              <a:rPr lang="hr-HR" sz="2400" dirty="0" smtClean="0">
                <a:solidFill>
                  <a:schemeClr val="bg1"/>
                </a:solidFill>
              </a:rPr>
              <a:t>su stekli kvalifikaciju izvan RH.</a:t>
            </a:r>
            <a:endParaRPr lang="en-GB" sz="2400" dirty="0">
              <a:solidFill>
                <a:schemeClr val="bg1"/>
              </a:solidFill>
            </a:endParaRPr>
          </a:p>
        </p:txBody>
      </p:sp>
    </p:spTree>
    <p:extLst>
      <p:ext uri="{BB962C8B-B14F-4D97-AF65-F5344CB8AC3E}">
        <p14:creationId xmlns:p14="http://schemas.microsoft.com/office/powerpoint/2010/main" val="1945013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soft" dir="t">
                <a:rot lat="0" lon="0" rev="15600000"/>
              </a:lightRig>
            </a:scene3d>
            <a:sp3d extrusionH="57150" prstMaterial="softEdge">
              <a:bevelT w="25400" h="38100"/>
            </a:sp3d>
          </a:bodyPr>
          <a:lstStyle/>
          <a:p>
            <a:pPr algn="ctr"/>
            <a:r>
              <a:rPr lang="hr-HR" sz="3600" b="1" dirty="0">
                <a:ln/>
                <a:solidFill>
                  <a:srgbClr val="C00000"/>
                </a:solidFill>
                <a:latin typeface="Arial Narrow" panose="020B0606020202030204" pitchFamily="34" charset="0"/>
              </a:rPr>
              <a:t>Zakon o psihološkoj djelatnosti (NN, </a:t>
            </a:r>
            <a:r>
              <a:rPr lang="hr-HR" sz="3600" b="1" dirty="0" smtClean="0">
                <a:ln/>
                <a:solidFill>
                  <a:srgbClr val="C00000"/>
                </a:solidFill>
                <a:latin typeface="Arial Narrow" panose="020B0606020202030204" pitchFamily="34" charset="0"/>
              </a:rPr>
              <a:t>98/</a:t>
            </a:r>
            <a:r>
              <a:rPr lang="en-GB" sz="3600" b="1" dirty="0" smtClean="0">
                <a:ln/>
                <a:solidFill>
                  <a:srgbClr val="C00000"/>
                </a:solidFill>
                <a:latin typeface="Arial Narrow" panose="020B0606020202030204" pitchFamily="34" charset="0"/>
              </a:rPr>
              <a:t>20</a:t>
            </a:r>
            <a:r>
              <a:rPr lang="hr-HR" sz="3600" b="1" dirty="0" smtClean="0">
                <a:ln/>
                <a:solidFill>
                  <a:srgbClr val="C00000"/>
                </a:solidFill>
                <a:latin typeface="Arial Narrow" panose="020B0606020202030204" pitchFamily="34" charset="0"/>
              </a:rPr>
              <a:t>19</a:t>
            </a:r>
            <a:r>
              <a:rPr lang="hr-HR" sz="3600" b="1" dirty="0">
                <a:ln/>
                <a:solidFill>
                  <a:srgbClr val="C00000"/>
                </a:solidFill>
                <a:latin typeface="Arial Narrow" panose="020B0606020202030204" pitchFamily="34" charset="0"/>
              </a:rPr>
              <a:t>) </a:t>
            </a:r>
          </a:p>
        </p:txBody>
      </p:sp>
      <p:sp>
        <p:nvSpPr>
          <p:cNvPr id="3" name="Content Placeholder 2"/>
          <p:cNvSpPr>
            <a:spLocks noGrp="1"/>
          </p:cNvSpPr>
          <p:nvPr>
            <p:ph idx="1"/>
          </p:nvPr>
        </p:nvSpPr>
        <p:spPr>
          <a:xfrm>
            <a:off x="991364" y="1421971"/>
            <a:ext cx="10362436" cy="2583359"/>
          </a:xfrm>
        </p:spPr>
        <p:txBody>
          <a:bodyPr>
            <a:noAutofit/>
          </a:bodyPr>
          <a:lstStyle/>
          <a:p>
            <a:pPr marL="0" lvl="0" indent="0">
              <a:buNone/>
            </a:pPr>
            <a:r>
              <a:rPr lang="hr-HR" sz="2000" dirty="0" smtClean="0">
                <a:latin typeface="Arial Narrow" panose="020B0606020202030204" pitchFamily="34" charset="0"/>
              </a:rPr>
              <a:t> </a:t>
            </a:r>
            <a:r>
              <a:rPr lang="hr-HR" sz="2000" dirty="0">
                <a:latin typeface="Arial Narrow" panose="020B0606020202030204" pitchFamily="34" charset="0"/>
              </a:rPr>
              <a:t>Na temelju javne ovlasti </a:t>
            </a:r>
            <a:r>
              <a:rPr lang="hr-HR" sz="2000" dirty="0" smtClean="0">
                <a:latin typeface="Arial Narrow" panose="020B0606020202030204" pitchFamily="34" charset="0"/>
              </a:rPr>
              <a:t>Komore:</a:t>
            </a:r>
            <a:endParaRPr lang="hr-HR" sz="2000" dirty="0">
              <a:latin typeface="Arial Narrow" panose="020B0606020202030204" pitchFamily="34" charset="0"/>
            </a:endParaRPr>
          </a:p>
          <a:p>
            <a:pPr lvl="0"/>
            <a:r>
              <a:rPr lang="hr-HR" sz="2000" dirty="0" smtClean="0">
                <a:latin typeface="Arial Narrow" panose="020B0606020202030204" pitchFamily="34" charset="0"/>
              </a:rPr>
              <a:t>odlučuje </a:t>
            </a:r>
            <a:r>
              <a:rPr lang="hr-HR" sz="2000" dirty="0">
                <a:latin typeface="Arial Narrow" panose="020B0606020202030204" pitchFamily="34" charset="0"/>
              </a:rPr>
              <a:t>o postupcima upisa u odgovarajuće imenike, upisnike i evidencije te brisanja na temelju ovoga Zakona</a:t>
            </a:r>
          </a:p>
          <a:p>
            <a:pPr lvl="0"/>
            <a:r>
              <a:rPr lang="hr-HR" sz="2000" dirty="0" smtClean="0">
                <a:latin typeface="Arial Narrow" panose="020B0606020202030204" pitchFamily="34" charset="0"/>
              </a:rPr>
              <a:t>donosi </a:t>
            </a:r>
            <a:r>
              <a:rPr lang="hr-HR" sz="2000" dirty="0">
                <a:latin typeface="Arial Narrow" panose="020B0606020202030204" pitchFamily="34" charset="0"/>
              </a:rPr>
              <a:t>rješenje o priznavanju prava na obavljanje psihološke djelatnosti</a:t>
            </a:r>
          </a:p>
          <a:p>
            <a:pPr lvl="0"/>
            <a:r>
              <a:rPr lang="hr-HR" sz="2000" dirty="0" smtClean="0">
                <a:latin typeface="Arial Narrow" panose="020B0606020202030204" pitchFamily="34" charset="0"/>
              </a:rPr>
              <a:t>donosi </a:t>
            </a:r>
            <a:r>
              <a:rPr lang="hr-HR" sz="2000" dirty="0">
                <a:latin typeface="Arial Narrow" panose="020B0606020202030204" pitchFamily="34" charset="0"/>
              </a:rPr>
              <a:t>rješenje o privremenoj zabrani i prestanku prava na obavljanje psihološke djelatnosti</a:t>
            </a:r>
          </a:p>
          <a:p>
            <a:pPr lvl="0" algn="just"/>
            <a:r>
              <a:rPr lang="hr-HR" sz="2000" dirty="0" smtClean="0">
                <a:solidFill>
                  <a:srgbClr val="C00000"/>
                </a:solidFill>
                <a:effectLst>
                  <a:outerShdw blurRad="38100" dist="38100" dir="2700000" algn="tl">
                    <a:srgbClr val="000000">
                      <a:alpha val="43137"/>
                    </a:srgbClr>
                  </a:outerShdw>
                </a:effectLst>
                <a:latin typeface="Arial Narrow" panose="020B0606020202030204" pitchFamily="34" charset="0"/>
              </a:rPr>
              <a:t>donosi </a:t>
            </a:r>
            <a:r>
              <a:rPr lang="hr-HR" sz="2000" dirty="0">
                <a:solidFill>
                  <a:srgbClr val="C00000"/>
                </a:solidFill>
                <a:effectLst>
                  <a:outerShdw blurRad="38100" dist="38100" dir="2700000" algn="tl">
                    <a:srgbClr val="000000">
                      <a:alpha val="43137"/>
                    </a:srgbClr>
                  </a:outerShdw>
                </a:effectLst>
                <a:latin typeface="Arial Narrow" panose="020B0606020202030204" pitchFamily="34" charset="0"/>
              </a:rPr>
              <a:t>rješenje o priznavanju inozemne stručne kvalifikacije za obavljanje regulirane profesije – psihologa, kao nadležno tijelo sukladno posebnom </a:t>
            </a:r>
            <a:r>
              <a:rPr lang="hr-HR" sz="2000" dirty="0" smtClean="0">
                <a:solidFill>
                  <a:srgbClr val="C00000"/>
                </a:solidFill>
                <a:effectLst>
                  <a:outerShdw blurRad="38100" dist="38100" dir="2700000" algn="tl">
                    <a:srgbClr val="000000">
                      <a:alpha val="43137"/>
                    </a:srgbClr>
                  </a:outerShdw>
                </a:effectLst>
                <a:latin typeface="Arial Narrow" panose="020B0606020202030204" pitchFamily="34" charset="0"/>
              </a:rPr>
              <a:t>propisu</a:t>
            </a:r>
            <a:r>
              <a:rPr lang="en-GB" sz="2000" dirty="0">
                <a:latin typeface="Arial Narrow" panose="020B0606020202030204" pitchFamily="34" charset="0"/>
              </a:rPr>
              <a:t>.</a:t>
            </a:r>
            <a:endParaRPr lang="hr-HR" sz="2000" dirty="0">
              <a:latin typeface="Arial Narrow" panose="020B0606020202030204" pitchFamily="34"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1723" r="16088"/>
          <a:stretch/>
        </p:blipFill>
        <p:spPr>
          <a:xfrm>
            <a:off x="10517611" y="100584"/>
            <a:ext cx="1534181" cy="1233488"/>
          </a:xfrm>
          <a:prstGeom prst="rect">
            <a:avLst/>
          </a:prstGeom>
        </p:spPr>
      </p:pic>
      <p:sp>
        <p:nvSpPr>
          <p:cNvPr id="6" name="TextBox 5"/>
          <p:cNvSpPr txBox="1"/>
          <p:nvPr/>
        </p:nvSpPr>
        <p:spPr>
          <a:xfrm>
            <a:off x="991364" y="6213370"/>
            <a:ext cx="9839459" cy="461665"/>
          </a:xfrm>
          <a:prstGeom prst="rect">
            <a:avLst/>
          </a:prstGeom>
          <a:solidFill>
            <a:srgbClr val="002060"/>
          </a:solidFill>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hr-HR" sz="2400" dirty="0" smtClean="0">
                <a:solidFill>
                  <a:schemeClr val="bg1"/>
                </a:solidFill>
              </a:rPr>
              <a:t>Odnosi se na sve psihologe koji su stekli kvalifikaciju izvan RH.</a:t>
            </a:r>
            <a:endParaRPr lang="en-GB" sz="2400" dirty="0">
              <a:solidFill>
                <a:schemeClr val="bg1"/>
              </a:solidFill>
            </a:endParaRPr>
          </a:p>
        </p:txBody>
      </p:sp>
    </p:spTree>
    <p:extLst>
      <p:ext uri="{BB962C8B-B14F-4D97-AF65-F5344CB8AC3E}">
        <p14:creationId xmlns:p14="http://schemas.microsoft.com/office/powerpoint/2010/main" val="1558753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1724" y="801731"/>
            <a:ext cx="10515600" cy="845489"/>
          </a:xfrm>
        </p:spPr>
        <p:txBody>
          <a:bodyPr>
            <a:noAutofit/>
            <a:scene3d>
              <a:camera prst="orthographicFront"/>
              <a:lightRig rig="soft" dir="t">
                <a:rot lat="0" lon="0" rev="15600000"/>
              </a:lightRig>
            </a:scene3d>
            <a:sp3d extrusionH="57150" prstMaterial="softEdge">
              <a:bevelT w="25400" h="38100"/>
            </a:sp3d>
          </a:bodyPr>
          <a:lstStyle/>
          <a:p>
            <a:pPr algn="ctr"/>
            <a:r>
              <a:rPr lang="hr-HR" sz="2800" b="1" dirty="0" smtClean="0">
                <a:ln/>
                <a:solidFill>
                  <a:srgbClr val="C00000"/>
                </a:solidFill>
                <a:effectLst>
                  <a:outerShdw blurRad="38100" dist="38100" dir="2700000" algn="tl">
                    <a:srgbClr val="000000">
                      <a:alpha val="43137"/>
                    </a:srgbClr>
                  </a:outerShdw>
                </a:effectLst>
              </a:rPr>
              <a:t>ZAKON O IZMJENAMA I DOPUNAMA ZAKONA O ODGOJU I OBRAZOVANJU U OSNOVNOJ I SREDNJOJ ŠKOLI</a:t>
            </a:r>
            <a:r>
              <a:rPr lang="en-GB" sz="2800" b="1" dirty="0" smtClean="0">
                <a:ln/>
                <a:solidFill>
                  <a:srgbClr val="C00000"/>
                </a:solidFill>
                <a:effectLst>
                  <a:outerShdw blurRad="38100" dist="38100" dir="2700000" algn="tl">
                    <a:srgbClr val="000000">
                      <a:alpha val="43137"/>
                    </a:srgbClr>
                  </a:outerShdw>
                </a:effectLst>
              </a:rPr>
              <a:t> </a:t>
            </a:r>
            <a:r>
              <a:rPr lang="en-GB" sz="2800" b="1" dirty="0" smtClean="0">
                <a:ln/>
                <a:solidFill>
                  <a:srgbClr val="C00000"/>
                </a:solidFill>
              </a:rPr>
              <a:t>(</a:t>
            </a:r>
            <a:r>
              <a:rPr lang="en-GB" sz="2800" b="1" dirty="0" err="1" smtClean="0">
                <a:ln/>
                <a:solidFill>
                  <a:srgbClr val="C00000"/>
                </a:solidFill>
              </a:rPr>
              <a:t>Narodne</a:t>
            </a:r>
            <a:r>
              <a:rPr lang="en-GB" sz="2800" b="1" dirty="0" smtClean="0">
                <a:ln/>
                <a:solidFill>
                  <a:srgbClr val="C00000"/>
                </a:solidFill>
              </a:rPr>
              <a:t> </a:t>
            </a:r>
            <a:r>
              <a:rPr lang="en-GB" sz="2800" b="1" dirty="0" err="1" smtClean="0">
                <a:ln/>
                <a:solidFill>
                  <a:srgbClr val="C00000"/>
                </a:solidFill>
              </a:rPr>
              <a:t>novine</a:t>
            </a:r>
            <a:r>
              <a:rPr lang="en-GB" sz="2800" b="1" dirty="0" smtClean="0">
                <a:ln/>
                <a:solidFill>
                  <a:srgbClr val="C00000"/>
                </a:solidFill>
              </a:rPr>
              <a:t>, br. 98/2019)</a:t>
            </a:r>
            <a:endParaRPr lang="en-GB" sz="2800" b="1" dirty="0">
              <a:ln/>
              <a:solidFill>
                <a:srgbClr val="C00000"/>
              </a:solidFill>
            </a:endParaRPr>
          </a:p>
        </p:txBody>
      </p:sp>
      <p:sp>
        <p:nvSpPr>
          <p:cNvPr id="5" name="Rectangle 4"/>
          <p:cNvSpPr/>
          <p:nvPr/>
        </p:nvSpPr>
        <p:spPr>
          <a:xfrm>
            <a:off x="1002296" y="1998198"/>
            <a:ext cx="10154456" cy="115909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Arial Narrow" panose="020B0606020202030204" pitchFamily="34" charset="0"/>
              <a:buChar char="–"/>
            </a:pPr>
            <a:r>
              <a:rPr lang="hr-HR" sz="2400" dirty="0" smtClean="0">
                <a:latin typeface="Arial Narrow" panose="020B0606020202030204" pitchFamily="34" charset="0"/>
              </a:rPr>
              <a:t>usklađivanja </a:t>
            </a:r>
            <a:r>
              <a:rPr lang="hr-HR" sz="2400" dirty="0">
                <a:latin typeface="Arial Narrow" panose="020B0606020202030204" pitchFamily="34" charset="0"/>
              </a:rPr>
              <a:t>s odredbama </a:t>
            </a:r>
            <a:r>
              <a:rPr lang="hr-HR" sz="2400" b="1" i="1" dirty="0">
                <a:latin typeface="Arial Narrow" panose="020B0606020202030204" pitchFamily="34" charset="0"/>
              </a:rPr>
              <a:t>Zakona o sustavu državne uprave </a:t>
            </a:r>
            <a:r>
              <a:rPr lang="hr-HR" sz="2400" i="1" dirty="0">
                <a:latin typeface="Arial Narrow" panose="020B0606020202030204" pitchFamily="34" charset="0"/>
              </a:rPr>
              <a:t>(„Narodne novine“, broj 66/2019)</a:t>
            </a:r>
            <a:endParaRPr lang="en-GB" sz="2400" dirty="0">
              <a:latin typeface="Arial Narrow" panose="020B0606020202030204" pitchFamily="34" charset="0"/>
            </a:endParaRPr>
          </a:p>
        </p:txBody>
      </p:sp>
      <p:sp>
        <p:nvSpPr>
          <p:cNvPr id="6" name="Rectangle 5"/>
          <p:cNvSpPr/>
          <p:nvPr/>
        </p:nvSpPr>
        <p:spPr>
          <a:xfrm>
            <a:off x="1002296" y="3508275"/>
            <a:ext cx="10154456" cy="217583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hr-HR" sz="2400" dirty="0">
                <a:latin typeface="Arial Narrow" panose="020B0606020202030204" pitchFamily="34" charset="0"/>
              </a:rPr>
              <a:t>Članak 5.</a:t>
            </a:r>
          </a:p>
          <a:p>
            <a:pPr algn="just">
              <a:spcBef>
                <a:spcPts val="1200"/>
              </a:spcBef>
            </a:pPr>
            <a:r>
              <a:rPr lang="hr-HR" sz="2400" dirty="0">
                <a:latin typeface="Arial Narrow" panose="020B0606020202030204" pitchFamily="34" charset="0"/>
              </a:rPr>
              <a:t>U cijelom tekstu Zakona o odgoju i obrazovanju u osnovnoj i srednjoj školi (»Narodne novine«, br. 87/08., 86/09., 92/10., 105/10. – ispravak, 90/11., 16/12., 86/12., 94/13., 152/14., 7/17. i 68/18.) riječi: »</a:t>
            </a:r>
            <a:r>
              <a:rPr lang="hr-HR" sz="2400" b="1" dirty="0">
                <a:solidFill>
                  <a:srgbClr val="FFFF00"/>
                </a:solidFill>
                <a:effectLst>
                  <a:outerShdw blurRad="38100" dist="38100" dir="2700000" algn="tl">
                    <a:srgbClr val="000000">
                      <a:alpha val="43137"/>
                    </a:srgbClr>
                  </a:outerShdw>
                </a:effectLst>
                <a:latin typeface="Arial Narrow" panose="020B0606020202030204" pitchFamily="34" charset="0"/>
              </a:rPr>
              <a:t>ured državne uprave</a:t>
            </a:r>
            <a:r>
              <a:rPr lang="hr-HR" sz="2400" b="1" dirty="0">
                <a:solidFill>
                  <a:schemeClr val="bg1"/>
                </a:solidFill>
                <a:effectLst>
                  <a:outerShdw blurRad="38100" dist="38100" dir="2700000" algn="tl">
                    <a:srgbClr val="000000">
                      <a:alpha val="43137"/>
                    </a:srgbClr>
                  </a:outerShdw>
                </a:effectLst>
                <a:latin typeface="Arial Narrow" panose="020B0606020202030204" pitchFamily="34" charset="0"/>
              </a:rPr>
              <a:t>«</a:t>
            </a:r>
            <a:r>
              <a:rPr lang="hr-HR" sz="2400" b="1" dirty="0">
                <a:solidFill>
                  <a:srgbClr val="C00000"/>
                </a:solidFill>
                <a:effectLst>
                  <a:outerShdw blurRad="38100" dist="38100" dir="2700000" algn="tl">
                    <a:srgbClr val="000000">
                      <a:alpha val="43137"/>
                    </a:srgbClr>
                  </a:outerShdw>
                </a:effectLst>
                <a:latin typeface="Arial Narrow" panose="020B0606020202030204" pitchFamily="34" charset="0"/>
              </a:rPr>
              <a:t> </a:t>
            </a:r>
            <a:r>
              <a:rPr lang="hr-HR" sz="2400" b="1" dirty="0">
                <a:solidFill>
                  <a:schemeClr val="bg1"/>
                </a:solidFill>
                <a:effectLst>
                  <a:outerShdw blurRad="38100" dist="38100" dir="2700000" algn="tl">
                    <a:srgbClr val="000000">
                      <a:alpha val="43137"/>
                    </a:srgbClr>
                  </a:outerShdw>
                </a:effectLst>
                <a:latin typeface="Arial Narrow" panose="020B0606020202030204" pitchFamily="34" charset="0"/>
              </a:rPr>
              <a:t>u određenom padežu zamjenjuju se riječima:</a:t>
            </a:r>
            <a:r>
              <a:rPr lang="hr-HR" sz="2400" b="1" dirty="0">
                <a:solidFill>
                  <a:srgbClr val="C00000"/>
                </a:solidFill>
                <a:effectLst>
                  <a:outerShdw blurRad="38100" dist="38100" dir="2700000" algn="tl">
                    <a:srgbClr val="000000">
                      <a:alpha val="43137"/>
                    </a:srgbClr>
                  </a:outerShdw>
                </a:effectLst>
                <a:latin typeface="Arial Narrow" panose="020B0606020202030204" pitchFamily="34" charset="0"/>
              </a:rPr>
              <a:t> </a:t>
            </a:r>
            <a:r>
              <a:rPr lang="hr-HR" sz="2400" b="1" dirty="0">
                <a:solidFill>
                  <a:srgbClr val="FFC000"/>
                </a:solidFill>
                <a:effectLst>
                  <a:outerShdw blurRad="38100" dist="38100" dir="2700000" algn="tl">
                    <a:srgbClr val="000000">
                      <a:alpha val="43137"/>
                    </a:srgbClr>
                  </a:outerShdw>
                </a:effectLst>
                <a:latin typeface="Arial Narrow" panose="020B0606020202030204" pitchFamily="34" charset="0"/>
              </a:rPr>
              <a:t>»nadležno upravno tijelo županije« </a:t>
            </a:r>
            <a:r>
              <a:rPr lang="hr-HR" sz="2400" b="1" dirty="0">
                <a:solidFill>
                  <a:schemeClr val="bg1"/>
                </a:solidFill>
                <a:effectLst>
                  <a:outerShdw blurRad="38100" dist="38100" dir="2700000" algn="tl">
                    <a:srgbClr val="000000">
                      <a:alpha val="43137"/>
                    </a:srgbClr>
                  </a:outerShdw>
                </a:effectLst>
                <a:latin typeface="Arial Narrow" panose="020B0606020202030204" pitchFamily="34" charset="0"/>
              </a:rPr>
              <a:t>u odgovarajućem padežu.</a:t>
            </a:r>
          </a:p>
        </p:txBody>
      </p:sp>
      <p:sp>
        <p:nvSpPr>
          <p:cNvPr id="7" name="Rectangle 6"/>
          <p:cNvSpPr/>
          <p:nvPr/>
        </p:nvSpPr>
        <p:spPr>
          <a:xfrm>
            <a:off x="1002296" y="5962513"/>
            <a:ext cx="10154456" cy="60304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r-HR" sz="2400" dirty="0"/>
              <a:t>Ovaj Zakon </a:t>
            </a:r>
            <a:r>
              <a:rPr lang="hr-HR" sz="2400" dirty="0" smtClean="0"/>
              <a:t>stupa </a:t>
            </a:r>
            <a:r>
              <a:rPr lang="hr-HR" sz="2400" dirty="0"/>
              <a:t>na snagu 1. siječnja 2020.</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30428" y="0"/>
            <a:ext cx="961572" cy="1343787"/>
          </a:xfrm>
          <a:prstGeom prst="rect">
            <a:avLst/>
          </a:prstGeom>
        </p:spPr>
      </p:pic>
    </p:spTree>
    <p:extLst>
      <p:ext uri="{BB962C8B-B14F-4D97-AF65-F5344CB8AC3E}">
        <p14:creationId xmlns:p14="http://schemas.microsoft.com/office/powerpoint/2010/main" val="2324499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28216"/>
          </a:xfrm>
        </p:spPr>
        <p:txBody>
          <a:bodyPr>
            <a:normAutofit/>
            <a:scene3d>
              <a:camera prst="orthographicFront"/>
              <a:lightRig rig="soft" dir="t">
                <a:rot lat="0" lon="0" rev="15600000"/>
              </a:lightRig>
            </a:scene3d>
            <a:sp3d extrusionH="57150" prstMaterial="softEdge">
              <a:bevelT w="25400" h="38100"/>
            </a:sp3d>
          </a:bodyPr>
          <a:lstStyle/>
          <a:p>
            <a:r>
              <a:rPr lang="hr-HR" sz="2400" b="1" dirty="0">
                <a:ln/>
                <a:solidFill>
                  <a:srgbClr val="C00000"/>
                </a:solidFill>
                <a:latin typeface="Arial Narrow" panose="020B0606020202030204" pitchFamily="34" charset="0"/>
              </a:rPr>
              <a:t>Pravilnik o Školskoj shemi voća i povrća te mlijeka i mliječnih </a:t>
            </a:r>
            <a:r>
              <a:rPr lang="hr-HR" sz="2400" b="1" dirty="0" smtClean="0">
                <a:ln/>
                <a:solidFill>
                  <a:srgbClr val="C00000"/>
                </a:solidFill>
                <a:latin typeface="Arial Narrow" panose="020B0606020202030204" pitchFamily="34" charset="0"/>
              </a:rPr>
              <a:t>proizvoda</a:t>
            </a:r>
            <a:r>
              <a:rPr lang="en-GB" sz="2400" b="1" dirty="0" smtClean="0">
                <a:ln/>
                <a:solidFill>
                  <a:srgbClr val="C00000"/>
                </a:solidFill>
                <a:latin typeface="Arial Narrow" panose="020B0606020202030204" pitchFamily="34" charset="0"/>
              </a:rPr>
              <a:t> (NN, 98/2019)</a:t>
            </a:r>
            <a:endParaRPr lang="hr-HR" sz="2400" b="1" dirty="0">
              <a:ln/>
              <a:solidFill>
                <a:srgbClr val="C00000"/>
              </a:solidFill>
              <a:latin typeface="Arial Narrow" panose="020B0606020202030204" pitchFamily="34" charset="0"/>
            </a:endParaRPr>
          </a:p>
        </p:txBody>
      </p:sp>
      <p:sp>
        <p:nvSpPr>
          <p:cNvPr id="3" name="Content Placeholder 2"/>
          <p:cNvSpPr>
            <a:spLocks noGrp="1"/>
          </p:cNvSpPr>
          <p:nvPr>
            <p:ph idx="1"/>
          </p:nvPr>
        </p:nvSpPr>
        <p:spPr>
          <a:xfrm>
            <a:off x="838200" y="1293342"/>
            <a:ext cx="10515600" cy="769294"/>
          </a:xfrm>
        </p:spPr>
        <p:txBody>
          <a:bodyPr>
            <a:normAutofit/>
          </a:bodyPr>
          <a:lstStyle/>
          <a:p>
            <a:r>
              <a:rPr lang="hr-HR" sz="2000" dirty="0" smtClean="0">
                <a:latin typeface="Arial Narrow" panose="020B0606020202030204" pitchFamily="34" charset="0"/>
              </a:rPr>
              <a:t>uređuje </a:t>
            </a:r>
            <a:r>
              <a:rPr lang="hr-HR" sz="2000" dirty="0">
                <a:latin typeface="Arial Narrow" panose="020B0606020202030204" pitchFamily="34" charset="0"/>
              </a:rPr>
              <a:t>se provedba Školske sheme voća i povrća te mlijeka i mliječnih proizvoda (u daljnjem tekstu: Školska shema</a:t>
            </a:r>
            <a:r>
              <a:rPr lang="hr-HR" sz="2000" dirty="0" smtClean="0">
                <a:latin typeface="Arial Narrow" panose="020B0606020202030204" pitchFamily="34" charset="0"/>
              </a:rPr>
              <a:t>)</a:t>
            </a:r>
            <a:endParaRPr lang="hr-HR" sz="2000" dirty="0">
              <a:latin typeface="Arial Narrow" panose="020B0606020202030204" pitchFamily="34" charset="0"/>
            </a:endParaRPr>
          </a:p>
        </p:txBody>
      </p:sp>
      <p:sp>
        <p:nvSpPr>
          <p:cNvPr id="4" name="Content Placeholder 2"/>
          <p:cNvSpPr txBox="1">
            <a:spLocks/>
          </p:cNvSpPr>
          <p:nvPr/>
        </p:nvSpPr>
        <p:spPr>
          <a:xfrm>
            <a:off x="411891" y="2089237"/>
            <a:ext cx="11417643" cy="4657551"/>
          </a:xfrm>
          <a:prstGeom prst="rect">
            <a:avLst/>
          </a:prstGeom>
          <a:no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hr-HR" sz="2000" dirty="0" smtClean="0">
                <a:latin typeface="Arial Narrow" panose="020B0606020202030204" pitchFamily="34" charset="0"/>
              </a:rPr>
              <a:t>Prihvatljivi troškovi</a:t>
            </a:r>
          </a:p>
          <a:p>
            <a:pPr marL="0" indent="0" algn="ctr">
              <a:buFont typeface="Arial" panose="020B0604020202020204" pitchFamily="34" charset="0"/>
              <a:buNone/>
            </a:pPr>
            <a:r>
              <a:rPr lang="hr-HR" sz="2000" dirty="0" smtClean="0">
                <a:latin typeface="Arial Narrow" panose="020B0606020202030204" pitchFamily="34" charset="0"/>
              </a:rPr>
              <a:t>Članak 7.</a:t>
            </a:r>
          </a:p>
          <a:p>
            <a:pPr marL="457200" indent="-457200" algn="just">
              <a:buFont typeface="+mj-lt"/>
              <a:buAutoNum type="arabicParenR" startAt="5"/>
            </a:pPr>
            <a:r>
              <a:rPr lang="hr-HR" sz="2000" b="1" i="1" u="sng" dirty="0" smtClean="0">
                <a:latin typeface="Arial Narrow" panose="020B0606020202030204" pitchFamily="34" charset="0"/>
              </a:rPr>
              <a:t>Iznos prava na potporu po učeniku izračunava se na osnovi broja učenika upisanih u osnovne i srednje škole koje sudjeluju u provedbi Školske sheme i evidentiranih u e-Matici na dan 30. rujna tekuće školske godine</a:t>
            </a:r>
            <a:r>
              <a:rPr lang="hr-HR" sz="2000" b="1" i="1" u="sng" dirty="0" smtClean="0">
                <a:effectLst>
                  <a:outerShdw blurRad="38100" dist="38100" dir="2700000" algn="tl">
                    <a:srgbClr val="000000">
                      <a:alpha val="43137"/>
                    </a:srgbClr>
                  </a:outerShdw>
                </a:effectLst>
                <a:latin typeface="Arial Narrow" panose="020B0606020202030204" pitchFamily="34" charset="0"/>
              </a:rPr>
              <a:t> </a:t>
            </a:r>
            <a:r>
              <a:rPr lang="hr-HR" sz="2000" dirty="0" smtClean="0">
                <a:latin typeface="Arial Narrow" panose="020B0606020202030204" pitchFamily="34" charset="0"/>
              </a:rPr>
              <a:t>i iznosa određenog za troškove za voće i povrće i/ili mlijeko i mliječne proizvode isporučene i raspodijeljene u školi.</a:t>
            </a:r>
            <a:endParaRPr lang="en-GB" sz="2000" dirty="0" smtClean="0">
              <a:latin typeface="Arial Narrow" panose="020B0606020202030204" pitchFamily="34" charset="0"/>
            </a:endParaRPr>
          </a:p>
          <a:p>
            <a:pPr marL="457200" indent="-457200" algn="just">
              <a:buFont typeface="+mj-lt"/>
              <a:buAutoNum type="arabicParenR" startAt="5"/>
            </a:pPr>
            <a:r>
              <a:rPr lang="hr-HR" sz="2000" b="1" i="1" u="sng" dirty="0" smtClean="0">
                <a:latin typeface="Arial Narrow" panose="020B0606020202030204" pitchFamily="34" charset="0"/>
              </a:rPr>
              <a:t>Škola će naručiti voće i povrće i/ili mlijeko i mliječne proizvode </a:t>
            </a:r>
            <a:r>
              <a:rPr lang="hr-HR" sz="2000" dirty="0" smtClean="0">
                <a:latin typeface="Arial Narrow" panose="020B0606020202030204" pitchFamily="34" charset="0"/>
              </a:rPr>
              <a:t>u količini dovoljnoj da se raspodijeli na ukupan broj učenika u školi koji sudjeluju u provedbi Školske sheme</a:t>
            </a:r>
            <a:r>
              <a:rPr lang="en-GB" sz="2000" dirty="0" smtClean="0">
                <a:latin typeface="Arial Narrow" panose="020B0606020202030204" pitchFamily="34" charset="0"/>
              </a:rPr>
              <a:t>….</a:t>
            </a:r>
          </a:p>
          <a:p>
            <a:pPr marL="457200" indent="-457200" algn="just">
              <a:buFont typeface="+mj-lt"/>
              <a:buAutoNum type="arabicParenR" startAt="8"/>
            </a:pPr>
            <a:r>
              <a:rPr lang="en-GB" sz="2000" dirty="0" smtClean="0">
                <a:latin typeface="Arial Narrow" panose="020B0606020202030204" pitchFamily="34" charset="0"/>
              </a:rPr>
              <a:t>… </a:t>
            </a:r>
            <a:r>
              <a:rPr lang="hr-HR" sz="2000" dirty="0" smtClean="0">
                <a:latin typeface="Arial Narrow" panose="020B0606020202030204" pitchFamily="34" charset="0"/>
              </a:rPr>
              <a:t>u nastavne dane u skladu sa školskim kalendarom, mlijeko u ukupnoj raspodjeli mora biti zastupljeno u najmanje 60 % iznosa određenog odlukom iz članka 10. stavka 1. ovoga Pravilnika.</a:t>
            </a:r>
            <a:endParaRPr lang="en-GB" sz="2000" dirty="0" smtClean="0">
              <a:latin typeface="Arial Narrow" panose="020B0606020202030204" pitchFamily="34" charset="0"/>
            </a:endParaRPr>
          </a:p>
          <a:p>
            <a:pPr marL="457200" indent="-457200" algn="just">
              <a:buFont typeface="+mj-lt"/>
              <a:buAutoNum type="arabicParenR" startAt="8"/>
            </a:pPr>
            <a:r>
              <a:rPr lang="hr-HR" sz="2000" b="1" i="1" u="sng" dirty="0" smtClean="0">
                <a:latin typeface="Arial Narrow" panose="020B0606020202030204" pitchFamily="34" charset="0"/>
              </a:rPr>
              <a:t>Administrativna kontrola isporučenih i raspodijeljenih količina </a:t>
            </a:r>
            <a:r>
              <a:rPr lang="hr-HR" sz="2000" dirty="0" smtClean="0">
                <a:latin typeface="Arial Narrow" panose="020B0606020202030204" pitchFamily="34" charset="0"/>
              </a:rPr>
              <a:t>voća i povrća i/ili mlijeka i mliječnih proizvoda obavlja se na </a:t>
            </a:r>
            <a:r>
              <a:rPr lang="hr-HR" sz="2000" b="1" i="1" u="sng" dirty="0" smtClean="0">
                <a:latin typeface="Arial Narrow" panose="020B0606020202030204" pitchFamily="34" charset="0"/>
              </a:rPr>
              <a:t>mjesečnoj razini</a:t>
            </a:r>
            <a:r>
              <a:rPr lang="hr-HR" sz="2000" dirty="0" smtClean="0">
                <a:latin typeface="Arial Narrow" panose="020B0606020202030204" pitchFamily="34" charset="0"/>
              </a:rPr>
              <a:t>.</a:t>
            </a:r>
          </a:p>
          <a:p>
            <a:pPr algn="just"/>
            <a:endParaRPr lang="hr-HR" sz="2000" dirty="0">
              <a:latin typeface="Arial Narrow" panose="020B0606020202030204" pitchFamily="34"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7839" t="11600" r="8575" b="14000"/>
          <a:stretch/>
        </p:blipFill>
        <p:spPr>
          <a:xfrm>
            <a:off x="10435024" y="0"/>
            <a:ext cx="1756976" cy="898783"/>
          </a:xfrm>
          <a:prstGeom prst="ellipse">
            <a:avLst/>
          </a:prstGeom>
          <a:ln>
            <a:noFill/>
          </a:ln>
          <a:effectLst>
            <a:softEdge rad="112500"/>
          </a:effectLst>
        </p:spPr>
      </p:pic>
    </p:spTree>
    <p:extLst>
      <p:ext uri="{BB962C8B-B14F-4D97-AF65-F5344CB8AC3E}">
        <p14:creationId xmlns:p14="http://schemas.microsoft.com/office/powerpoint/2010/main" val="40038166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287" y="365125"/>
            <a:ext cx="10515600" cy="845489"/>
          </a:xfrm>
        </p:spPr>
        <p:txBody>
          <a:bodyPr>
            <a:noAutofit/>
            <a:scene3d>
              <a:camera prst="orthographicFront"/>
              <a:lightRig rig="soft" dir="t">
                <a:rot lat="0" lon="0" rev="15600000"/>
              </a:lightRig>
            </a:scene3d>
            <a:sp3d extrusionH="57150" prstMaterial="softEdge">
              <a:bevelT w="25400" h="38100"/>
            </a:sp3d>
          </a:bodyPr>
          <a:lstStyle/>
          <a:p>
            <a:pPr algn="ctr"/>
            <a:r>
              <a:rPr lang="en-GB" sz="2400" b="1" i="1" dirty="0" err="1">
                <a:ln/>
                <a:solidFill>
                  <a:srgbClr val="C00000"/>
                </a:solidFill>
                <a:effectLst>
                  <a:outerShdw blurRad="38100" dist="38100" dir="2700000" algn="tl">
                    <a:srgbClr val="000000">
                      <a:alpha val="43137"/>
                    </a:srgbClr>
                  </a:outerShdw>
                </a:effectLst>
              </a:rPr>
              <a:t>Pravilnik</a:t>
            </a:r>
            <a:r>
              <a:rPr lang="en-GB" sz="2400" b="1" i="1" dirty="0">
                <a:ln/>
                <a:solidFill>
                  <a:srgbClr val="C00000"/>
                </a:solidFill>
                <a:effectLst>
                  <a:outerShdw blurRad="38100" dist="38100" dir="2700000" algn="tl">
                    <a:srgbClr val="000000">
                      <a:alpha val="43137"/>
                    </a:srgbClr>
                  </a:outerShdw>
                </a:effectLst>
              </a:rPr>
              <a:t> o </a:t>
            </a:r>
            <a:r>
              <a:rPr lang="en-GB" sz="2400" b="1" i="1" dirty="0" err="1">
                <a:ln/>
                <a:solidFill>
                  <a:srgbClr val="C00000"/>
                </a:solidFill>
                <a:effectLst>
                  <a:outerShdw blurRad="38100" dist="38100" dir="2700000" algn="tl">
                    <a:srgbClr val="000000">
                      <a:alpha val="43137"/>
                    </a:srgbClr>
                  </a:outerShdw>
                </a:effectLst>
              </a:rPr>
              <a:t>izmjenama</a:t>
            </a:r>
            <a:r>
              <a:rPr lang="en-GB" sz="2400" b="1" i="1" dirty="0">
                <a:ln/>
                <a:solidFill>
                  <a:srgbClr val="C00000"/>
                </a:solidFill>
                <a:effectLst>
                  <a:outerShdw blurRad="38100" dist="38100" dir="2700000" algn="tl">
                    <a:srgbClr val="000000">
                      <a:alpha val="43137"/>
                    </a:srgbClr>
                  </a:outerShdw>
                </a:effectLst>
              </a:rPr>
              <a:t> i </a:t>
            </a:r>
            <a:r>
              <a:rPr lang="en-GB" sz="2400" b="1" i="1" dirty="0" err="1">
                <a:ln/>
                <a:solidFill>
                  <a:srgbClr val="C00000"/>
                </a:solidFill>
                <a:effectLst>
                  <a:outerShdw blurRad="38100" dist="38100" dir="2700000" algn="tl">
                    <a:srgbClr val="000000">
                      <a:alpha val="43137"/>
                    </a:srgbClr>
                  </a:outerShdw>
                </a:effectLst>
              </a:rPr>
              <a:t>dopunama</a:t>
            </a:r>
            <a:r>
              <a:rPr lang="en-GB" sz="2400" b="1" i="1" dirty="0">
                <a:ln/>
                <a:solidFill>
                  <a:srgbClr val="C00000"/>
                </a:solidFill>
                <a:effectLst>
                  <a:outerShdw blurRad="38100" dist="38100" dir="2700000" algn="tl">
                    <a:srgbClr val="000000">
                      <a:alpha val="43137"/>
                    </a:srgbClr>
                  </a:outerShdw>
                </a:effectLst>
              </a:rPr>
              <a:t> </a:t>
            </a:r>
            <a:r>
              <a:rPr lang="en-GB" sz="2400" b="1" i="1" dirty="0" err="1">
                <a:ln/>
                <a:solidFill>
                  <a:srgbClr val="C00000"/>
                </a:solidFill>
                <a:effectLst>
                  <a:outerShdw blurRad="38100" dist="38100" dir="2700000" algn="tl">
                    <a:srgbClr val="000000">
                      <a:alpha val="43137"/>
                    </a:srgbClr>
                  </a:outerShdw>
                </a:effectLst>
              </a:rPr>
              <a:t>Pravilnika</a:t>
            </a:r>
            <a:r>
              <a:rPr lang="en-GB" sz="2400" b="1" i="1" dirty="0">
                <a:ln/>
                <a:solidFill>
                  <a:srgbClr val="C00000"/>
                </a:solidFill>
                <a:effectLst>
                  <a:outerShdw blurRad="38100" dist="38100" dir="2700000" algn="tl">
                    <a:srgbClr val="000000">
                      <a:alpha val="43137"/>
                    </a:srgbClr>
                  </a:outerShdw>
                </a:effectLst>
              </a:rPr>
              <a:t> o </a:t>
            </a:r>
            <a:r>
              <a:rPr lang="en-GB" sz="2400" b="1" i="1" dirty="0" err="1">
                <a:ln/>
                <a:solidFill>
                  <a:srgbClr val="C00000"/>
                </a:solidFill>
                <a:effectLst>
                  <a:outerShdw blurRad="38100" dist="38100" dir="2700000" algn="tl">
                    <a:srgbClr val="000000">
                      <a:alpha val="43137"/>
                    </a:srgbClr>
                  </a:outerShdw>
                </a:effectLst>
              </a:rPr>
              <a:t>tjednim</a:t>
            </a:r>
            <a:r>
              <a:rPr lang="en-GB" sz="2400" b="1" i="1" dirty="0">
                <a:ln/>
                <a:solidFill>
                  <a:srgbClr val="C00000"/>
                </a:solidFill>
                <a:effectLst>
                  <a:outerShdw blurRad="38100" dist="38100" dir="2700000" algn="tl">
                    <a:srgbClr val="000000">
                      <a:alpha val="43137"/>
                    </a:srgbClr>
                  </a:outerShdw>
                </a:effectLst>
              </a:rPr>
              <a:t> </a:t>
            </a:r>
            <a:r>
              <a:rPr lang="en-GB" sz="2400" b="1" i="1" dirty="0" err="1">
                <a:ln/>
                <a:solidFill>
                  <a:srgbClr val="C00000"/>
                </a:solidFill>
                <a:effectLst>
                  <a:outerShdw blurRad="38100" dist="38100" dir="2700000" algn="tl">
                    <a:srgbClr val="000000">
                      <a:alpha val="43137"/>
                    </a:srgbClr>
                  </a:outerShdw>
                </a:effectLst>
              </a:rPr>
              <a:t>radnim</a:t>
            </a:r>
            <a:r>
              <a:rPr lang="en-GB" sz="2400" b="1" i="1" dirty="0">
                <a:ln/>
                <a:solidFill>
                  <a:srgbClr val="C00000"/>
                </a:solidFill>
                <a:effectLst>
                  <a:outerShdw blurRad="38100" dist="38100" dir="2700000" algn="tl">
                    <a:srgbClr val="000000">
                      <a:alpha val="43137"/>
                    </a:srgbClr>
                  </a:outerShdw>
                </a:effectLst>
              </a:rPr>
              <a:t> </a:t>
            </a:r>
            <a:r>
              <a:rPr lang="en-GB" sz="2400" b="1" i="1" dirty="0" err="1">
                <a:ln/>
                <a:solidFill>
                  <a:srgbClr val="C00000"/>
                </a:solidFill>
                <a:effectLst>
                  <a:outerShdw blurRad="38100" dist="38100" dir="2700000" algn="tl">
                    <a:srgbClr val="000000">
                      <a:alpha val="43137"/>
                    </a:srgbClr>
                  </a:outerShdw>
                </a:effectLst>
              </a:rPr>
              <a:t>obvezama</a:t>
            </a:r>
            <a:r>
              <a:rPr lang="en-GB" sz="2400" b="1" i="1" dirty="0">
                <a:ln/>
                <a:solidFill>
                  <a:srgbClr val="C00000"/>
                </a:solidFill>
                <a:effectLst>
                  <a:outerShdw blurRad="38100" dist="38100" dir="2700000" algn="tl">
                    <a:srgbClr val="000000">
                      <a:alpha val="43137"/>
                    </a:srgbClr>
                  </a:outerShdw>
                </a:effectLst>
              </a:rPr>
              <a:t> </a:t>
            </a:r>
            <a:r>
              <a:rPr lang="hr-HR" sz="2400" b="1" i="1" dirty="0" smtClean="0">
                <a:ln/>
                <a:solidFill>
                  <a:srgbClr val="C00000"/>
                </a:solidFill>
                <a:effectLst>
                  <a:outerShdw blurRad="38100" dist="38100" dir="2700000" algn="tl">
                    <a:srgbClr val="000000">
                      <a:alpha val="43137"/>
                    </a:srgbClr>
                  </a:outerShdw>
                </a:effectLst>
              </a:rPr>
              <a:t/>
            </a:r>
            <a:br>
              <a:rPr lang="hr-HR" sz="2400" b="1" i="1" dirty="0" smtClean="0">
                <a:ln/>
                <a:solidFill>
                  <a:srgbClr val="C00000"/>
                </a:solidFill>
                <a:effectLst>
                  <a:outerShdw blurRad="38100" dist="38100" dir="2700000" algn="tl">
                    <a:srgbClr val="000000">
                      <a:alpha val="43137"/>
                    </a:srgbClr>
                  </a:outerShdw>
                </a:effectLst>
              </a:rPr>
            </a:br>
            <a:r>
              <a:rPr lang="en-GB" sz="2400" b="1" i="1" dirty="0" err="1" smtClean="0">
                <a:ln/>
                <a:solidFill>
                  <a:srgbClr val="C00000"/>
                </a:solidFill>
                <a:effectLst>
                  <a:outerShdw blurRad="38100" dist="38100" dir="2700000" algn="tl">
                    <a:srgbClr val="000000">
                      <a:alpha val="43137"/>
                    </a:srgbClr>
                  </a:outerShdw>
                </a:effectLst>
              </a:rPr>
              <a:t>učitelja</a:t>
            </a:r>
            <a:r>
              <a:rPr lang="en-GB" sz="2400" b="1" i="1" dirty="0" smtClean="0">
                <a:ln/>
                <a:solidFill>
                  <a:srgbClr val="C00000"/>
                </a:solidFill>
                <a:effectLst>
                  <a:outerShdw blurRad="38100" dist="38100" dir="2700000" algn="tl">
                    <a:srgbClr val="000000">
                      <a:alpha val="43137"/>
                    </a:srgbClr>
                  </a:outerShdw>
                </a:effectLst>
              </a:rPr>
              <a:t> </a:t>
            </a:r>
            <a:r>
              <a:rPr lang="en-GB" sz="2400" b="1" i="1" dirty="0">
                <a:ln/>
                <a:solidFill>
                  <a:srgbClr val="C00000"/>
                </a:solidFill>
                <a:effectLst>
                  <a:outerShdw blurRad="38100" dist="38100" dir="2700000" algn="tl">
                    <a:srgbClr val="000000">
                      <a:alpha val="43137"/>
                    </a:srgbClr>
                  </a:outerShdw>
                </a:effectLst>
              </a:rPr>
              <a:t>i stručnih </a:t>
            </a:r>
            <a:r>
              <a:rPr lang="en-GB" sz="2400" b="1" i="1" dirty="0" err="1">
                <a:ln/>
                <a:solidFill>
                  <a:srgbClr val="C00000"/>
                </a:solidFill>
                <a:effectLst>
                  <a:outerShdw blurRad="38100" dist="38100" dir="2700000" algn="tl">
                    <a:srgbClr val="000000">
                      <a:alpha val="43137"/>
                    </a:srgbClr>
                  </a:outerShdw>
                </a:effectLst>
              </a:rPr>
              <a:t>suradnika</a:t>
            </a:r>
            <a:r>
              <a:rPr lang="en-GB" sz="2400" b="1" i="1" dirty="0">
                <a:ln/>
                <a:solidFill>
                  <a:srgbClr val="C00000"/>
                </a:solidFill>
                <a:effectLst>
                  <a:outerShdw blurRad="38100" dist="38100" dir="2700000" algn="tl">
                    <a:srgbClr val="000000">
                      <a:alpha val="43137"/>
                    </a:srgbClr>
                  </a:outerShdw>
                </a:effectLst>
              </a:rPr>
              <a:t> u </a:t>
            </a:r>
            <a:r>
              <a:rPr lang="en-GB" sz="2400" b="1" i="1" dirty="0" err="1">
                <a:ln/>
                <a:solidFill>
                  <a:srgbClr val="C00000"/>
                </a:solidFill>
                <a:effectLst>
                  <a:outerShdw blurRad="38100" dist="38100" dir="2700000" algn="tl">
                    <a:srgbClr val="000000">
                      <a:alpha val="43137"/>
                    </a:srgbClr>
                  </a:outerShdw>
                </a:effectLst>
              </a:rPr>
              <a:t>osnovnim</a:t>
            </a:r>
            <a:r>
              <a:rPr lang="en-GB" sz="2400" b="1" i="1" dirty="0">
                <a:ln/>
                <a:solidFill>
                  <a:srgbClr val="C00000"/>
                </a:solidFill>
                <a:effectLst>
                  <a:outerShdw blurRad="38100" dist="38100" dir="2700000" algn="tl">
                    <a:srgbClr val="000000">
                      <a:alpha val="43137"/>
                    </a:srgbClr>
                  </a:outerShdw>
                </a:effectLst>
              </a:rPr>
              <a:t> </a:t>
            </a:r>
            <a:r>
              <a:rPr lang="en-GB" sz="2400" b="1" i="1" dirty="0" err="1">
                <a:ln/>
                <a:solidFill>
                  <a:srgbClr val="C00000"/>
                </a:solidFill>
                <a:effectLst>
                  <a:outerShdw blurRad="38100" dist="38100" dir="2700000" algn="tl">
                    <a:srgbClr val="000000">
                      <a:alpha val="43137"/>
                    </a:srgbClr>
                  </a:outerShdw>
                </a:effectLst>
              </a:rPr>
              <a:t>školama</a:t>
            </a:r>
            <a:endParaRPr lang="en-GB" sz="2400" b="1" dirty="0">
              <a:ln/>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602877" y="1210614"/>
            <a:ext cx="3915734" cy="443806"/>
          </a:xfrm>
        </p:spPr>
        <p:txBody>
          <a:bodyPr>
            <a:normAutofit/>
          </a:bodyPr>
          <a:lstStyle/>
          <a:p>
            <a:pPr marL="0" indent="0">
              <a:buNone/>
            </a:pPr>
            <a:r>
              <a:rPr lang="en-GB" sz="2000" i="1" dirty="0" smtClean="0"/>
              <a:t>(</a:t>
            </a:r>
            <a:r>
              <a:rPr lang="en-GB" sz="2000" i="1" dirty="0" err="1" smtClean="0"/>
              <a:t>Narodne</a:t>
            </a:r>
            <a:r>
              <a:rPr lang="en-GB" sz="2000" i="1" dirty="0" smtClean="0"/>
              <a:t> </a:t>
            </a:r>
            <a:r>
              <a:rPr lang="en-GB" sz="2000" i="1" dirty="0" err="1" smtClean="0"/>
              <a:t>novine</a:t>
            </a:r>
            <a:r>
              <a:rPr lang="en-GB" sz="2000" i="1" dirty="0" smtClean="0"/>
              <a:t>, </a:t>
            </a:r>
            <a:r>
              <a:rPr lang="en-GB" sz="2000" i="1" dirty="0" err="1" smtClean="0"/>
              <a:t>broj</a:t>
            </a:r>
            <a:r>
              <a:rPr lang="en-GB" sz="2000" i="1" dirty="0" smtClean="0"/>
              <a:t> 102/2019)</a:t>
            </a:r>
            <a:endParaRPr lang="en-GB" sz="2000" dirty="0"/>
          </a:p>
        </p:txBody>
      </p:sp>
      <p:sp>
        <p:nvSpPr>
          <p:cNvPr id="4" name="Rectangle 3"/>
          <p:cNvSpPr/>
          <p:nvPr/>
        </p:nvSpPr>
        <p:spPr>
          <a:xfrm>
            <a:off x="643944" y="2130577"/>
            <a:ext cx="10874667" cy="3243260"/>
          </a:xfrm>
          <a:prstGeom prst="rect">
            <a:avLst/>
          </a:prstGeom>
        </p:spPr>
        <p:txBody>
          <a:bodyPr wrap="square">
            <a:spAutoFit/>
          </a:bodyPr>
          <a:lstStyle/>
          <a:p>
            <a:pPr marL="342900" indent="-342900" algn="just">
              <a:lnSpc>
                <a:spcPct val="107000"/>
              </a:lnSpc>
              <a:spcBef>
                <a:spcPts val="600"/>
              </a:spcBef>
              <a:spcAft>
                <a:spcPts val="0"/>
              </a:spcAft>
              <a:buFont typeface="Arial" panose="020B0604020202020204" pitchFamily="34" charset="0"/>
              <a:buChar char="•"/>
            </a:pPr>
            <a:r>
              <a:rPr lang="hr-HR" sz="2400" dirty="0" smtClean="0">
                <a:latin typeface="Arial Narrow" panose="020B0606020202030204" pitchFamily="34" charset="0"/>
                <a:ea typeface="Calibri" panose="020F0502020204030204" pitchFamily="34" charset="0"/>
                <a:cs typeface="Times New Roman" panose="02020603050405020304" pitchFamily="18" charset="0"/>
              </a:rPr>
              <a:t>izmjene nakon </a:t>
            </a:r>
            <a:r>
              <a:rPr lang="hr-HR" sz="2400" dirty="0">
                <a:latin typeface="Arial Narrow" panose="020B0606020202030204" pitchFamily="34" charset="0"/>
                <a:ea typeface="Calibri" panose="020F0502020204030204" pitchFamily="34" charset="0"/>
                <a:cs typeface="Times New Roman" panose="02020603050405020304" pitchFamily="18" charset="0"/>
              </a:rPr>
              <a:t>četiri godine  (»Narodne novine«, broj: 34/2014, 40/2014 – </a:t>
            </a:r>
            <a:r>
              <a:rPr lang="hr-HR" sz="2400" dirty="0" err="1">
                <a:latin typeface="Arial Narrow" panose="020B0606020202030204" pitchFamily="34" charset="0"/>
                <a:ea typeface="Calibri" panose="020F0502020204030204" pitchFamily="34" charset="0"/>
                <a:cs typeface="Times New Roman" panose="02020603050405020304" pitchFamily="18" charset="0"/>
              </a:rPr>
              <a:t>ispr</a:t>
            </a:r>
            <a:r>
              <a:rPr lang="hr-HR" sz="2400" dirty="0">
                <a:latin typeface="Arial Narrow" panose="020B0606020202030204" pitchFamily="34" charset="0"/>
                <a:ea typeface="Calibri" panose="020F0502020204030204" pitchFamily="34" charset="0"/>
                <a:cs typeface="Times New Roman" panose="02020603050405020304" pitchFamily="18" charset="0"/>
              </a:rPr>
              <a:t>. i 103/2014) </a:t>
            </a:r>
            <a:endParaRPr lang="hr-HR" sz="2400" dirty="0" smtClean="0">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0"/>
              </a:spcAft>
            </a:pPr>
            <a:endParaRPr lang="hr-HR" sz="2400" b="1" i="1" spc="600" dirty="0" smtClean="0">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0"/>
              </a:spcAft>
            </a:pPr>
            <a:r>
              <a:rPr lang="hr-HR" sz="2400" b="1" i="1" spc="600" dirty="0" smtClean="0">
                <a:latin typeface="Arial Narrow" panose="020B0606020202030204" pitchFamily="34" charset="0"/>
                <a:ea typeface="Calibri" panose="020F0502020204030204" pitchFamily="34" charset="0"/>
                <a:cs typeface="Times New Roman" panose="02020603050405020304" pitchFamily="18" charset="0"/>
              </a:rPr>
              <a:t>CILJEVI</a:t>
            </a:r>
          </a:p>
          <a:p>
            <a:pPr marL="342900" indent="-342900" algn="just">
              <a:lnSpc>
                <a:spcPct val="107000"/>
              </a:lnSpc>
              <a:spcBef>
                <a:spcPts val="600"/>
              </a:spcBef>
              <a:spcAft>
                <a:spcPts val="0"/>
              </a:spcAft>
              <a:buFont typeface="Arial" panose="020B0604020202020204" pitchFamily="34" charset="0"/>
              <a:buChar char="•"/>
            </a:pPr>
            <a:r>
              <a:rPr lang="hr-HR" sz="2400" dirty="0" smtClean="0">
                <a:latin typeface="Arial Narrow" panose="020B0606020202030204" pitchFamily="34" charset="0"/>
                <a:ea typeface="Calibri" panose="020F0502020204030204" pitchFamily="34" charset="0"/>
                <a:cs typeface="Times New Roman" panose="02020603050405020304" pitchFamily="18" charset="0"/>
              </a:rPr>
              <a:t> </a:t>
            </a:r>
            <a:r>
              <a:rPr lang="hr-HR" sz="2400" dirty="0">
                <a:latin typeface="Arial Narrow" panose="020B0606020202030204" pitchFamily="34" charset="0"/>
                <a:ea typeface="Calibri" panose="020F0502020204030204" pitchFamily="34" charset="0"/>
                <a:cs typeface="Times New Roman" panose="02020603050405020304" pitchFamily="18" charset="0"/>
              </a:rPr>
              <a:t>usklađivanje s promjenama u sustavu osnovnoškolskoga odgoja i obrazovanja, </a:t>
            </a:r>
            <a:endParaRPr lang="hr-HR" sz="2400" dirty="0" smtClean="0">
              <a:latin typeface="Arial Narrow" panose="020B0606020202030204" pitchFamily="34" charset="0"/>
              <a:ea typeface="Calibri" panose="020F0502020204030204" pitchFamily="34" charset="0"/>
              <a:cs typeface="Times New Roman" panose="02020603050405020304" pitchFamily="18" charset="0"/>
            </a:endParaRPr>
          </a:p>
          <a:p>
            <a:pPr marL="342900" indent="-342900" algn="just">
              <a:lnSpc>
                <a:spcPct val="107000"/>
              </a:lnSpc>
              <a:spcBef>
                <a:spcPts val="600"/>
              </a:spcBef>
              <a:spcAft>
                <a:spcPts val="0"/>
              </a:spcAft>
              <a:buFont typeface="Arial" panose="020B0604020202020204" pitchFamily="34" charset="0"/>
              <a:buChar char="•"/>
            </a:pPr>
            <a:r>
              <a:rPr lang="hr-HR" sz="2400" dirty="0" smtClean="0">
                <a:latin typeface="Arial Narrow" panose="020B0606020202030204" pitchFamily="34" charset="0"/>
                <a:ea typeface="Calibri" panose="020F0502020204030204" pitchFamily="34" charset="0"/>
                <a:cs typeface="Times New Roman" panose="02020603050405020304" pitchFamily="18" charset="0"/>
              </a:rPr>
              <a:t>rasterećenje </a:t>
            </a:r>
            <a:r>
              <a:rPr lang="hr-HR" sz="2400" dirty="0">
                <a:latin typeface="Arial Narrow" panose="020B0606020202030204" pitchFamily="34" charset="0"/>
                <a:ea typeface="Calibri" panose="020F0502020204030204" pitchFamily="34" charset="0"/>
                <a:cs typeface="Times New Roman" panose="02020603050405020304" pitchFamily="18" charset="0"/>
              </a:rPr>
              <a:t>učitelja i stručnih suradnika administrativnih poslova te usklađivanje </a:t>
            </a:r>
            <a:endParaRPr lang="hr-HR" sz="2400" dirty="0" smtClean="0">
              <a:latin typeface="Arial Narrow" panose="020B0606020202030204" pitchFamily="34" charset="0"/>
              <a:ea typeface="Calibri" panose="020F0502020204030204" pitchFamily="34" charset="0"/>
              <a:cs typeface="Times New Roman" panose="02020603050405020304" pitchFamily="18" charset="0"/>
            </a:endParaRPr>
          </a:p>
          <a:p>
            <a:pPr marL="342900" indent="-342900" algn="just">
              <a:lnSpc>
                <a:spcPct val="107000"/>
              </a:lnSpc>
              <a:spcBef>
                <a:spcPts val="600"/>
              </a:spcBef>
              <a:spcAft>
                <a:spcPts val="0"/>
              </a:spcAft>
              <a:buFont typeface="Arial" panose="020B0604020202020204" pitchFamily="34" charset="0"/>
              <a:buChar char="•"/>
            </a:pPr>
            <a:r>
              <a:rPr lang="hr-HR" sz="2400" dirty="0" smtClean="0">
                <a:latin typeface="Arial Narrow" panose="020B0606020202030204" pitchFamily="34" charset="0"/>
                <a:ea typeface="Calibri" panose="020F0502020204030204" pitchFamily="34" charset="0"/>
                <a:cs typeface="Times New Roman" panose="02020603050405020304" pitchFamily="18" charset="0"/>
              </a:rPr>
              <a:t>izmijeniti zaduženja </a:t>
            </a:r>
            <a:r>
              <a:rPr lang="hr-HR" sz="2400" dirty="0">
                <a:latin typeface="Arial Narrow" panose="020B0606020202030204" pitchFamily="34" charset="0"/>
                <a:ea typeface="Calibri" panose="020F0502020204030204" pitchFamily="34" charset="0"/>
                <a:cs typeface="Times New Roman" panose="02020603050405020304" pitchFamily="18" charset="0"/>
              </a:rPr>
              <a:t>sukladno zaprimljenim prijedlozima ravnatelja, učitelja i stručnih suradnika tijekom proteklih </a:t>
            </a:r>
            <a:r>
              <a:rPr lang="hr-HR" sz="2400" dirty="0" smtClean="0">
                <a:latin typeface="Arial Narrow" panose="020B0606020202030204" pitchFamily="34" charset="0"/>
                <a:ea typeface="Calibri" panose="020F0502020204030204" pitchFamily="34" charset="0"/>
                <a:cs typeface="Times New Roman" panose="02020603050405020304" pitchFamily="18" charset="0"/>
              </a:rPr>
              <a:t>godina</a:t>
            </a:r>
            <a:endParaRPr lang="en-GB" sz="2400" dirty="0">
              <a:effectLst/>
              <a:latin typeface="Arial Narrow" panose="020B0606020202030204" pitchFamily="34" charset="0"/>
              <a:ea typeface="Calibri" panose="020F0502020204030204" pitchFamily="34" charset="0"/>
              <a:cs typeface="Times New Roman" panose="02020603050405020304" pitchFamily="18" charset="0"/>
            </a:endParaRPr>
          </a:p>
        </p:txBody>
      </p:sp>
      <p:grpSp>
        <p:nvGrpSpPr>
          <p:cNvPr id="8" name="Group 7"/>
          <p:cNvGrpSpPr/>
          <p:nvPr/>
        </p:nvGrpSpPr>
        <p:grpSpPr>
          <a:xfrm>
            <a:off x="10308008" y="117128"/>
            <a:ext cx="1727478" cy="876926"/>
            <a:chOff x="10308008" y="117128"/>
            <a:chExt cx="1727478" cy="876926"/>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8008" y="117128"/>
              <a:ext cx="1727478" cy="876926"/>
            </a:xfrm>
            <a:prstGeom prst="rect">
              <a:avLst/>
            </a:prstGeom>
          </p:spPr>
        </p:pic>
        <p:sp>
          <p:nvSpPr>
            <p:cNvPr id="7" name="Rectangle 6"/>
            <p:cNvSpPr/>
            <p:nvPr/>
          </p:nvSpPr>
          <p:spPr>
            <a:xfrm>
              <a:off x="10308008" y="365125"/>
              <a:ext cx="1727478" cy="369332"/>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hr-HR" b="1" dirty="0" smtClean="0">
                  <a:ln/>
                  <a:solidFill>
                    <a:srgbClr val="FF0000"/>
                  </a:solidFill>
                </a:rPr>
                <a:t>U Č  I T E LJ   I</a:t>
              </a:r>
              <a:endParaRPr lang="en-US" b="1" cap="none" spc="0" dirty="0">
                <a:ln/>
                <a:solidFill>
                  <a:srgbClr val="FF0000"/>
                </a:solidFill>
                <a:effectLst/>
              </a:endParaRPr>
            </a:p>
          </p:txBody>
        </p:sp>
      </p:grpSp>
    </p:spTree>
    <p:extLst>
      <p:ext uri="{BB962C8B-B14F-4D97-AF65-F5344CB8AC3E}">
        <p14:creationId xmlns:p14="http://schemas.microsoft.com/office/powerpoint/2010/main" val="358538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287" y="365125"/>
            <a:ext cx="10515600" cy="845489"/>
          </a:xfrm>
        </p:spPr>
        <p:txBody>
          <a:bodyPr>
            <a:noAutofit/>
            <a:scene3d>
              <a:camera prst="orthographicFront"/>
              <a:lightRig rig="soft" dir="t">
                <a:rot lat="0" lon="0" rev="15600000"/>
              </a:lightRig>
            </a:scene3d>
            <a:sp3d extrusionH="57150" prstMaterial="softEdge">
              <a:bevelT w="25400" h="38100"/>
            </a:sp3d>
          </a:bodyPr>
          <a:lstStyle/>
          <a:p>
            <a:pPr algn="ctr"/>
            <a:r>
              <a:rPr lang="en-GB" sz="2400" b="1" i="1" dirty="0" err="1">
                <a:ln/>
                <a:solidFill>
                  <a:srgbClr val="C00000"/>
                </a:solidFill>
              </a:rPr>
              <a:t>Pravilnik</a:t>
            </a:r>
            <a:r>
              <a:rPr lang="en-GB" sz="2400" b="1" i="1" dirty="0">
                <a:ln/>
                <a:solidFill>
                  <a:srgbClr val="C00000"/>
                </a:solidFill>
              </a:rPr>
              <a:t> o </a:t>
            </a:r>
            <a:r>
              <a:rPr lang="en-GB" sz="2400" b="1" i="1" dirty="0" err="1">
                <a:ln/>
                <a:solidFill>
                  <a:srgbClr val="C00000"/>
                </a:solidFill>
              </a:rPr>
              <a:t>izmjenama</a:t>
            </a:r>
            <a:r>
              <a:rPr lang="en-GB" sz="2400" b="1" i="1" dirty="0">
                <a:ln/>
                <a:solidFill>
                  <a:srgbClr val="C00000"/>
                </a:solidFill>
              </a:rPr>
              <a:t> i </a:t>
            </a:r>
            <a:r>
              <a:rPr lang="en-GB" sz="2400" b="1" i="1" dirty="0" err="1">
                <a:ln/>
                <a:solidFill>
                  <a:srgbClr val="C00000"/>
                </a:solidFill>
              </a:rPr>
              <a:t>dopunama</a:t>
            </a:r>
            <a:r>
              <a:rPr lang="en-GB" sz="2400" b="1" i="1" dirty="0">
                <a:ln/>
                <a:solidFill>
                  <a:srgbClr val="C00000"/>
                </a:solidFill>
              </a:rPr>
              <a:t> </a:t>
            </a:r>
            <a:r>
              <a:rPr lang="en-GB" sz="2400" b="1" i="1" dirty="0" err="1">
                <a:ln/>
                <a:solidFill>
                  <a:srgbClr val="C00000"/>
                </a:solidFill>
              </a:rPr>
              <a:t>Pravilnika</a:t>
            </a:r>
            <a:r>
              <a:rPr lang="en-GB" sz="2400" b="1" i="1" dirty="0">
                <a:ln/>
                <a:solidFill>
                  <a:srgbClr val="C00000"/>
                </a:solidFill>
              </a:rPr>
              <a:t> o </a:t>
            </a:r>
            <a:r>
              <a:rPr lang="en-GB" sz="2400" b="1" i="1" dirty="0" err="1">
                <a:ln/>
                <a:solidFill>
                  <a:srgbClr val="C00000"/>
                </a:solidFill>
              </a:rPr>
              <a:t>tjednim</a:t>
            </a:r>
            <a:r>
              <a:rPr lang="en-GB" sz="2400" b="1" i="1" dirty="0">
                <a:ln/>
                <a:solidFill>
                  <a:srgbClr val="C00000"/>
                </a:solidFill>
              </a:rPr>
              <a:t> </a:t>
            </a:r>
            <a:r>
              <a:rPr lang="en-GB" sz="2400" b="1" i="1" dirty="0" err="1">
                <a:ln/>
                <a:solidFill>
                  <a:srgbClr val="C00000"/>
                </a:solidFill>
              </a:rPr>
              <a:t>radnim</a:t>
            </a:r>
            <a:r>
              <a:rPr lang="en-GB" sz="2400" b="1" i="1" dirty="0">
                <a:ln/>
                <a:solidFill>
                  <a:srgbClr val="C00000"/>
                </a:solidFill>
              </a:rPr>
              <a:t> </a:t>
            </a:r>
            <a:r>
              <a:rPr lang="en-GB" sz="2400" b="1" i="1" dirty="0" err="1">
                <a:ln/>
                <a:solidFill>
                  <a:srgbClr val="C00000"/>
                </a:solidFill>
              </a:rPr>
              <a:t>obvezama</a:t>
            </a:r>
            <a:r>
              <a:rPr lang="en-GB" sz="2400" b="1" i="1" dirty="0">
                <a:ln/>
                <a:solidFill>
                  <a:srgbClr val="C00000"/>
                </a:solidFill>
              </a:rPr>
              <a:t> </a:t>
            </a:r>
            <a:r>
              <a:rPr lang="hr-HR" sz="2400" b="1" i="1" dirty="0" smtClean="0">
                <a:ln/>
                <a:solidFill>
                  <a:srgbClr val="C00000"/>
                </a:solidFill>
              </a:rPr>
              <a:t/>
            </a:r>
            <a:br>
              <a:rPr lang="hr-HR" sz="2400" b="1" i="1" dirty="0" smtClean="0">
                <a:ln/>
                <a:solidFill>
                  <a:srgbClr val="C00000"/>
                </a:solidFill>
              </a:rPr>
            </a:br>
            <a:r>
              <a:rPr lang="en-GB" sz="2400" b="1" i="1" dirty="0" err="1" smtClean="0">
                <a:ln/>
                <a:solidFill>
                  <a:srgbClr val="C00000"/>
                </a:solidFill>
              </a:rPr>
              <a:t>učitelja</a:t>
            </a:r>
            <a:r>
              <a:rPr lang="en-GB" sz="2400" b="1" i="1" dirty="0" smtClean="0">
                <a:ln/>
                <a:solidFill>
                  <a:srgbClr val="C00000"/>
                </a:solidFill>
              </a:rPr>
              <a:t> </a:t>
            </a:r>
            <a:r>
              <a:rPr lang="en-GB" sz="2400" b="1" i="1" dirty="0">
                <a:ln/>
                <a:solidFill>
                  <a:srgbClr val="C00000"/>
                </a:solidFill>
              </a:rPr>
              <a:t>i stručnih </a:t>
            </a:r>
            <a:r>
              <a:rPr lang="en-GB" sz="2400" b="1" i="1" dirty="0" err="1">
                <a:ln/>
                <a:solidFill>
                  <a:srgbClr val="C00000"/>
                </a:solidFill>
              </a:rPr>
              <a:t>suradnika</a:t>
            </a:r>
            <a:r>
              <a:rPr lang="en-GB" sz="2400" b="1" i="1" dirty="0">
                <a:ln/>
                <a:solidFill>
                  <a:srgbClr val="C00000"/>
                </a:solidFill>
              </a:rPr>
              <a:t> u </a:t>
            </a:r>
            <a:r>
              <a:rPr lang="en-GB" sz="2400" b="1" i="1" dirty="0" err="1">
                <a:ln/>
                <a:solidFill>
                  <a:srgbClr val="C00000"/>
                </a:solidFill>
              </a:rPr>
              <a:t>osnovnim</a:t>
            </a:r>
            <a:r>
              <a:rPr lang="en-GB" sz="2400" b="1" i="1" dirty="0">
                <a:ln/>
                <a:solidFill>
                  <a:srgbClr val="C00000"/>
                </a:solidFill>
              </a:rPr>
              <a:t> </a:t>
            </a:r>
            <a:r>
              <a:rPr lang="en-GB" sz="2400" b="1" i="1" dirty="0" err="1">
                <a:ln/>
                <a:solidFill>
                  <a:srgbClr val="C00000"/>
                </a:solidFill>
              </a:rPr>
              <a:t>školama</a:t>
            </a:r>
            <a:endParaRPr lang="en-GB" sz="2400" b="1" dirty="0">
              <a:ln/>
              <a:solidFill>
                <a:srgbClr val="C00000"/>
              </a:solidFill>
            </a:endParaRPr>
          </a:p>
        </p:txBody>
      </p:sp>
      <p:sp>
        <p:nvSpPr>
          <p:cNvPr id="3" name="Content Placeholder 2"/>
          <p:cNvSpPr>
            <a:spLocks noGrp="1"/>
          </p:cNvSpPr>
          <p:nvPr>
            <p:ph idx="1"/>
          </p:nvPr>
        </p:nvSpPr>
        <p:spPr>
          <a:xfrm>
            <a:off x="7602877" y="1210614"/>
            <a:ext cx="3915734" cy="443806"/>
          </a:xfrm>
        </p:spPr>
        <p:txBody>
          <a:bodyPr>
            <a:normAutofit/>
          </a:bodyPr>
          <a:lstStyle/>
          <a:p>
            <a:pPr marL="0" indent="0">
              <a:buNone/>
            </a:pPr>
            <a:r>
              <a:rPr lang="en-GB" sz="2000" i="1" dirty="0" smtClean="0"/>
              <a:t>(</a:t>
            </a:r>
            <a:r>
              <a:rPr lang="en-GB" sz="2000" i="1" dirty="0" err="1" smtClean="0"/>
              <a:t>Narodne</a:t>
            </a:r>
            <a:r>
              <a:rPr lang="en-GB" sz="2000" i="1" dirty="0" smtClean="0"/>
              <a:t> </a:t>
            </a:r>
            <a:r>
              <a:rPr lang="en-GB" sz="2000" i="1" dirty="0" err="1" smtClean="0"/>
              <a:t>novine</a:t>
            </a:r>
            <a:r>
              <a:rPr lang="en-GB" sz="2000" i="1" dirty="0" smtClean="0"/>
              <a:t>, </a:t>
            </a:r>
            <a:r>
              <a:rPr lang="en-GB" sz="2000" i="1" dirty="0" err="1" smtClean="0"/>
              <a:t>broj</a:t>
            </a:r>
            <a:r>
              <a:rPr lang="en-GB" sz="2000" i="1" dirty="0" smtClean="0"/>
              <a:t> 102/2019)</a:t>
            </a:r>
            <a:endParaRPr lang="en-GB" sz="2000" dirty="0"/>
          </a:p>
        </p:txBody>
      </p:sp>
      <p:sp>
        <p:nvSpPr>
          <p:cNvPr id="4" name="Rectangle 3"/>
          <p:cNvSpPr/>
          <p:nvPr/>
        </p:nvSpPr>
        <p:spPr>
          <a:xfrm>
            <a:off x="643944" y="2130577"/>
            <a:ext cx="10874667" cy="3243260"/>
          </a:xfrm>
          <a:prstGeom prst="rect">
            <a:avLst/>
          </a:prstGeom>
        </p:spPr>
        <p:txBody>
          <a:bodyPr wrap="square">
            <a:spAutoFit/>
          </a:bodyPr>
          <a:lstStyle/>
          <a:p>
            <a:pPr marL="342900" indent="-342900" algn="just">
              <a:lnSpc>
                <a:spcPct val="107000"/>
              </a:lnSpc>
              <a:spcBef>
                <a:spcPts val="600"/>
              </a:spcBef>
              <a:spcAft>
                <a:spcPts val="0"/>
              </a:spcAft>
              <a:buFont typeface="Arial" panose="020B0604020202020204" pitchFamily="34" charset="0"/>
              <a:buChar char="•"/>
            </a:pPr>
            <a:r>
              <a:rPr lang="hr-HR" sz="2400" dirty="0" smtClean="0">
                <a:latin typeface="Arial Narrow" panose="020B0606020202030204" pitchFamily="34" charset="0"/>
                <a:ea typeface="Calibri" panose="020F0502020204030204" pitchFamily="34" charset="0"/>
                <a:cs typeface="Times New Roman" panose="02020603050405020304" pitchFamily="18" charset="0"/>
              </a:rPr>
              <a:t>izmjene nakon </a:t>
            </a:r>
            <a:r>
              <a:rPr lang="hr-HR" sz="2400" dirty="0">
                <a:latin typeface="Arial Narrow" panose="020B0606020202030204" pitchFamily="34" charset="0"/>
                <a:ea typeface="Calibri" panose="020F0502020204030204" pitchFamily="34" charset="0"/>
                <a:cs typeface="Times New Roman" panose="02020603050405020304" pitchFamily="18" charset="0"/>
              </a:rPr>
              <a:t>četiri godine  (»Narodne novine«, broj: 34/2014, 40/2014 – </a:t>
            </a:r>
            <a:r>
              <a:rPr lang="hr-HR" sz="2400" dirty="0" err="1">
                <a:latin typeface="Arial Narrow" panose="020B0606020202030204" pitchFamily="34" charset="0"/>
                <a:ea typeface="Calibri" panose="020F0502020204030204" pitchFamily="34" charset="0"/>
                <a:cs typeface="Times New Roman" panose="02020603050405020304" pitchFamily="18" charset="0"/>
              </a:rPr>
              <a:t>ispr</a:t>
            </a:r>
            <a:r>
              <a:rPr lang="hr-HR" sz="2400" dirty="0">
                <a:latin typeface="Arial Narrow" panose="020B0606020202030204" pitchFamily="34" charset="0"/>
                <a:ea typeface="Calibri" panose="020F0502020204030204" pitchFamily="34" charset="0"/>
                <a:cs typeface="Times New Roman" panose="02020603050405020304" pitchFamily="18" charset="0"/>
              </a:rPr>
              <a:t>. i 103/2014) </a:t>
            </a:r>
            <a:endParaRPr lang="hr-HR" sz="2400" dirty="0" smtClean="0">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0"/>
              </a:spcAft>
            </a:pPr>
            <a:endParaRPr lang="hr-HR" sz="2400" b="1" i="1" spc="600" dirty="0" smtClean="0">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0"/>
              </a:spcAft>
            </a:pPr>
            <a:r>
              <a:rPr lang="hr-HR" sz="2400" b="1" i="1" spc="600" dirty="0" smtClean="0">
                <a:latin typeface="Arial Narrow" panose="020B0606020202030204" pitchFamily="34" charset="0"/>
                <a:ea typeface="Calibri" panose="020F0502020204030204" pitchFamily="34" charset="0"/>
                <a:cs typeface="Times New Roman" panose="02020603050405020304" pitchFamily="18" charset="0"/>
              </a:rPr>
              <a:t>CILJEVI</a:t>
            </a:r>
          </a:p>
          <a:p>
            <a:pPr marL="342900" indent="-342900" algn="just">
              <a:lnSpc>
                <a:spcPct val="107000"/>
              </a:lnSpc>
              <a:spcBef>
                <a:spcPts val="600"/>
              </a:spcBef>
              <a:spcAft>
                <a:spcPts val="0"/>
              </a:spcAft>
              <a:buFont typeface="Arial" panose="020B0604020202020204" pitchFamily="34" charset="0"/>
              <a:buChar char="•"/>
            </a:pPr>
            <a:r>
              <a:rPr lang="hr-HR" sz="2400" dirty="0" smtClean="0">
                <a:latin typeface="Arial Narrow" panose="020B0606020202030204" pitchFamily="34" charset="0"/>
                <a:ea typeface="Calibri" panose="020F0502020204030204" pitchFamily="34" charset="0"/>
                <a:cs typeface="Times New Roman" panose="02020603050405020304" pitchFamily="18" charset="0"/>
              </a:rPr>
              <a:t> </a:t>
            </a:r>
            <a:r>
              <a:rPr lang="hr-HR" sz="2400" dirty="0">
                <a:latin typeface="Arial Narrow" panose="020B0606020202030204" pitchFamily="34" charset="0"/>
                <a:ea typeface="Calibri" panose="020F0502020204030204" pitchFamily="34" charset="0"/>
                <a:cs typeface="Times New Roman" panose="02020603050405020304" pitchFamily="18" charset="0"/>
              </a:rPr>
              <a:t>usklađivanje s promjenama u sustavu osnovnoškolskoga odgoja i obrazovanja, </a:t>
            </a:r>
            <a:endParaRPr lang="hr-HR" sz="2400" dirty="0" smtClean="0">
              <a:latin typeface="Arial Narrow" panose="020B0606020202030204" pitchFamily="34" charset="0"/>
              <a:ea typeface="Calibri" panose="020F0502020204030204" pitchFamily="34" charset="0"/>
              <a:cs typeface="Times New Roman" panose="02020603050405020304" pitchFamily="18" charset="0"/>
            </a:endParaRPr>
          </a:p>
          <a:p>
            <a:pPr marL="342900" indent="-342900" algn="just">
              <a:lnSpc>
                <a:spcPct val="107000"/>
              </a:lnSpc>
              <a:spcBef>
                <a:spcPts val="600"/>
              </a:spcBef>
              <a:spcAft>
                <a:spcPts val="0"/>
              </a:spcAft>
              <a:buFont typeface="Arial" panose="020B0604020202020204" pitchFamily="34" charset="0"/>
              <a:buChar char="•"/>
            </a:pPr>
            <a:r>
              <a:rPr lang="hr-HR" sz="2400" dirty="0" smtClean="0">
                <a:latin typeface="Arial Narrow" panose="020B0606020202030204" pitchFamily="34" charset="0"/>
                <a:ea typeface="Calibri" panose="020F0502020204030204" pitchFamily="34" charset="0"/>
                <a:cs typeface="Times New Roman" panose="02020603050405020304" pitchFamily="18" charset="0"/>
              </a:rPr>
              <a:t>rasterećenje </a:t>
            </a:r>
            <a:r>
              <a:rPr lang="hr-HR" sz="2400" dirty="0">
                <a:latin typeface="Arial Narrow" panose="020B0606020202030204" pitchFamily="34" charset="0"/>
                <a:ea typeface="Calibri" panose="020F0502020204030204" pitchFamily="34" charset="0"/>
                <a:cs typeface="Times New Roman" panose="02020603050405020304" pitchFamily="18" charset="0"/>
              </a:rPr>
              <a:t>učitelja i stručnih suradnika administrativnih poslova te usklađivanje </a:t>
            </a:r>
            <a:endParaRPr lang="hr-HR" sz="2400" dirty="0" smtClean="0">
              <a:latin typeface="Arial Narrow" panose="020B0606020202030204" pitchFamily="34" charset="0"/>
              <a:ea typeface="Calibri" panose="020F0502020204030204" pitchFamily="34" charset="0"/>
              <a:cs typeface="Times New Roman" panose="02020603050405020304" pitchFamily="18" charset="0"/>
            </a:endParaRPr>
          </a:p>
          <a:p>
            <a:pPr marL="342900" indent="-342900" algn="just">
              <a:lnSpc>
                <a:spcPct val="107000"/>
              </a:lnSpc>
              <a:spcBef>
                <a:spcPts val="600"/>
              </a:spcBef>
              <a:spcAft>
                <a:spcPts val="0"/>
              </a:spcAft>
              <a:buFont typeface="Arial" panose="020B0604020202020204" pitchFamily="34" charset="0"/>
              <a:buChar char="•"/>
            </a:pPr>
            <a:r>
              <a:rPr lang="hr-HR" sz="2400" dirty="0" smtClean="0">
                <a:latin typeface="Arial Narrow" panose="020B0606020202030204" pitchFamily="34" charset="0"/>
                <a:ea typeface="Calibri" panose="020F0502020204030204" pitchFamily="34" charset="0"/>
                <a:cs typeface="Times New Roman" panose="02020603050405020304" pitchFamily="18" charset="0"/>
              </a:rPr>
              <a:t>izmijeniti zaduženja </a:t>
            </a:r>
            <a:r>
              <a:rPr lang="hr-HR" sz="2400" dirty="0">
                <a:latin typeface="Arial Narrow" panose="020B0606020202030204" pitchFamily="34" charset="0"/>
                <a:ea typeface="Calibri" panose="020F0502020204030204" pitchFamily="34" charset="0"/>
                <a:cs typeface="Times New Roman" panose="02020603050405020304" pitchFamily="18" charset="0"/>
              </a:rPr>
              <a:t>sukladno zaprimljenim prijedlozima ravnatelja, učitelja i stručnih suradnika tijekom proteklih </a:t>
            </a:r>
            <a:r>
              <a:rPr lang="hr-HR" sz="2400" dirty="0" smtClean="0">
                <a:latin typeface="Arial Narrow" panose="020B0606020202030204" pitchFamily="34" charset="0"/>
                <a:ea typeface="Calibri" panose="020F0502020204030204" pitchFamily="34" charset="0"/>
                <a:cs typeface="Times New Roman" panose="02020603050405020304" pitchFamily="18" charset="0"/>
              </a:rPr>
              <a:t>godina</a:t>
            </a:r>
            <a:endParaRPr lang="en-GB" sz="2400" dirty="0">
              <a:effectLst/>
              <a:latin typeface="Arial Narrow" panose="020B0606020202030204" pitchFamily="34" charset="0"/>
              <a:ea typeface="Calibri" panose="020F0502020204030204" pitchFamily="34" charset="0"/>
              <a:cs typeface="Times New Roman" panose="02020603050405020304" pitchFamily="18" charset="0"/>
            </a:endParaRPr>
          </a:p>
        </p:txBody>
      </p:sp>
      <p:grpSp>
        <p:nvGrpSpPr>
          <p:cNvPr id="8" name="Group 7"/>
          <p:cNvGrpSpPr/>
          <p:nvPr/>
        </p:nvGrpSpPr>
        <p:grpSpPr>
          <a:xfrm>
            <a:off x="10308008" y="117128"/>
            <a:ext cx="1727478" cy="876926"/>
            <a:chOff x="10308008" y="117128"/>
            <a:chExt cx="1727478" cy="876926"/>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8008" y="117128"/>
              <a:ext cx="1727478" cy="876926"/>
            </a:xfrm>
            <a:prstGeom prst="rect">
              <a:avLst/>
            </a:prstGeom>
          </p:spPr>
        </p:pic>
        <p:sp>
          <p:nvSpPr>
            <p:cNvPr id="7" name="Rectangle 6"/>
            <p:cNvSpPr/>
            <p:nvPr/>
          </p:nvSpPr>
          <p:spPr>
            <a:xfrm>
              <a:off x="10308008" y="365125"/>
              <a:ext cx="1727478" cy="369332"/>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hr-HR" b="1" dirty="0" smtClean="0">
                  <a:ln/>
                  <a:solidFill>
                    <a:srgbClr val="FF0000"/>
                  </a:solidFill>
                </a:rPr>
                <a:t>U Č  I T E LJ   I</a:t>
              </a:r>
              <a:endParaRPr lang="en-US" b="1" cap="none" spc="0" dirty="0">
                <a:ln/>
                <a:solidFill>
                  <a:srgbClr val="FF0000"/>
                </a:solidFill>
                <a:effectLst/>
              </a:endParaRPr>
            </a:p>
          </p:txBody>
        </p:sp>
      </p:grpSp>
    </p:spTree>
    <p:extLst>
      <p:ext uri="{BB962C8B-B14F-4D97-AF65-F5344CB8AC3E}">
        <p14:creationId xmlns:p14="http://schemas.microsoft.com/office/powerpoint/2010/main" val="3136928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1581</TotalTime>
  <Words>3655</Words>
  <Application>Microsoft Office PowerPoint</Application>
  <PresentationFormat>Widescreen</PresentationFormat>
  <Paragraphs>553</Paragraphs>
  <Slides>32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Arial Narrow</vt:lpstr>
      <vt:lpstr>Calibri</vt:lpstr>
      <vt:lpstr>Calibri Light</vt:lpstr>
      <vt:lpstr>Cambria</vt:lpstr>
      <vt:lpstr>Helvetica</vt:lpstr>
      <vt:lpstr>Symbol</vt:lpstr>
      <vt:lpstr>Times New Roman</vt:lpstr>
      <vt:lpstr>Office Theme</vt:lpstr>
      <vt:lpstr>PowerPoint Presentation</vt:lpstr>
      <vt:lpstr>REFORMA</vt:lpstr>
      <vt:lpstr>PowerPoint Presentation</vt:lpstr>
      <vt:lpstr>Zakon o psihološkoj djelatnosti (NN, 98/2019) </vt:lpstr>
      <vt:lpstr>Zakon o psihološkoj djelatnosti (NN, 98/2019) </vt:lpstr>
      <vt:lpstr>ZAKON O IZMJENAMA I DOPUNAMA ZAKONA O ODGOJU I OBRAZOVANJU U OSNOVNOJ I SREDNJOJ ŠKOLI (Narodne novine, br. 98/2019)</vt:lpstr>
      <vt:lpstr>Pravilnik o Školskoj shemi voća i povrća te mlijeka i mliječnih proizvoda (NN, 98/2019)</vt:lpstr>
      <vt:lpstr>Pravilnik o izmjenama i dopunama Pravilnika o tjednim radnim obvezama  učitelja i stručnih suradnika u osnovnim školama</vt:lpstr>
      <vt:lpstr>Pravilnik o izmjenama i dopunama Pravilnika o tjednim radnim obvezama  učitelja i stručnih suradnika u osnovnim školama</vt:lpstr>
      <vt:lpstr>PowerPoint Presentation</vt:lpstr>
      <vt:lpstr>Članak 1.  stavka 3. g) – dopunska nastava</vt:lpstr>
      <vt:lpstr>PowerPoint Presentation</vt:lpstr>
      <vt:lpstr>PowerPoint Presentation</vt:lpstr>
      <vt:lpstr>PowerPoint Presentation</vt:lpstr>
      <vt:lpstr>PowerPoint Presentation</vt:lpstr>
      <vt:lpstr>Zaduženja učitelja/ice RN koji/a nema zaduženja posebnim poslovima</vt:lpstr>
      <vt:lpstr>Primjer zaduženja učitelja Glazbene kulture</vt:lpstr>
      <vt:lpstr>Primjer zaduženja učitelja tehničke kulture i informatike</vt:lpstr>
      <vt:lpstr>Samo tri sata u zaduženju redovitom nastavom</vt:lpstr>
      <vt:lpstr>PowerPoint Presentation</vt:lpstr>
      <vt:lpstr>Članak 13. stavka 12. – nova odredba</vt:lpstr>
      <vt:lpstr>Zaduženja učitelja edukatora čl. 17. st. 3.</vt:lpstr>
      <vt:lpstr>Stručni suradnici</vt:lpstr>
      <vt:lpstr>RAVNATELJ/RAVNATELJICA</vt:lpstr>
      <vt:lpstr>PROPISI ČIJE SE DONOŠENJE OČEKUJE</vt:lpstr>
      <vt:lpstr>PITANJA I MOGUĆI PROPUSTI</vt:lpstr>
      <vt:lpstr>PITANJA I MOGUĆI PROPUSTI</vt:lpstr>
      <vt:lpstr>Rad  u dvije škole  - ugovori o radu na nepuno radno vrijeme</vt:lpstr>
      <vt:lpstr>Prekovremeni rad</vt:lpstr>
      <vt:lpstr>Rad u ne/punom radnom vremenu</vt:lpstr>
      <vt:lpstr>Rad u ne/punom radnom vremenu</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Propusti, poboljšanja</dc:title>
  <dc:creator>Zdenka</dc:creator>
  <cp:lastModifiedBy>Zdenka</cp:lastModifiedBy>
  <cp:revision>123</cp:revision>
  <dcterms:created xsi:type="dcterms:W3CDTF">2019-09-27T17:34:59Z</dcterms:created>
  <dcterms:modified xsi:type="dcterms:W3CDTF">2019-11-11T14:37:07Z</dcterms:modified>
</cp:coreProperties>
</file>