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0" r:id="rId2"/>
    <p:sldId id="261" r:id="rId3"/>
    <p:sldId id="285" r:id="rId4"/>
    <p:sldId id="333" r:id="rId5"/>
    <p:sldId id="311" r:id="rId6"/>
    <p:sldId id="308" r:id="rId7"/>
    <p:sldId id="309" r:id="rId8"/>
    <p:sldId id="310" r:id="rId9"/>
    <p:sldId id="312" r:id="rId10"/>
    <p:sldId id="313" r:id="rId11"/>
    <p:sldId id="331" r:id="rId12"/>
    <p:sldId id="314" r:id="rId13"/>
    <p:sldId id="315" r:id="rId14"/>
    <p:sldId id="334" r:id="rId15"/>
    <p:sldId id="318" r:id="rId16"/>
    <p:sldId id="319" r:id="rId17"/>
    <p:sldId id="321" r:id="rId18"/>
    <p:sldId id="322" r:id="rId19"/>
    <p:sldId id="323" r:id="rId20"/>
    <p:sldId id="324" r:id="rId21"/>
    <p:sldId id="325" r:id="rId22"/>
    <p:sldId id="326" r:id="rId23"/>
    <p:sldId id="328" r:id="rId24"/>
    <p:sldId id="330" r:id="rId25"/>
    <p:sldId id="332" r:id="rId26"/>
  </p:sldIdLst>
  <p:sldSz cx="9144000" cy="6858000" type="screen4x3"/>
  <p:notesSz cx="9144000" cy="6858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690" autoAdjust="0"/>
    <p:restoredTop sz="93742"/>
  </p:normalViewPr>
  <p:slideViewPr>
    <p:cSldViewPr>
      <p:cViewPr varScale="1">
        <p:scale>
          <a:sx n="116" d="100"/>
          <a:sy n="116" d="100"/>
        </p:scale>
        <p:origin x="1936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1986" y="-102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436ED-E537-44AB-98BF-BF6D268364D5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A5E7B-CB70-4377-BB94-45BFCE0C2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7466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25499-FA26-4BB9-A770-157315514E0A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57C49-46E8-4875-9F65-13F4BE6B9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1685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757488"/>
            <a:ext cx="7847013" cy="773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baseline="0"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pPr lvl="0"/>
            <a:r>
              <a:rPr lang="hr-HR" dirty="0"/>
              <a:t>POZICIJA ZA NASLOV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85427" y="3717032"/>
            <a:ext cx="7847013" cy="773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pPr lvl="0"/>
            <a:r>
              <a:rPr lang="hr-HR" dirty="0"/>
              <a:t>POZICIJA ZA PODNASLOV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165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parator stran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5943599"/>
          </a:xfrm>
          <a:prstGeom prst="rect">
            <a:avLst/>
          </a:prstGeom>
          <a:solidFill>
            <a:srgbClr val="1D80F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372533" y="150278"/>
            <a:ext cx="3174999" cy="28152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>
              <a:latin typeface="Arial"/>
              <a:cs typeface="Arial"/>
            </a:endParaRP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373063" y="2133600"/>
            <a:ext cx="8015287" cy="1800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baseline="0"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pPr lvl="0"/>
            <a:r>
              <a:rPr lang="hr-HR" dirty="0"/>
              <a:t>Tekst separator stranice</a:t>
            </a:r>
            <a:endParaRPr lang="en-US" dirty="0"/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73063" y="150813"/>
            <a:ext cx="3175000" cy="28098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800" dirty="0" err="1">
                <a:solidFill>
                  <a:srgbClr val="FFFFFF"/>
                </a:solidFill>
                <a:latin typeface="Arial"/>
                <a:cs typeface="Arial"/>
              </a:rPr>
              <a:t>POZICIJA</a:t>
            </a:r>
            <a:r>
              <a:rPr lang="en-US" sz="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Arial"/>
                <a:cs typeface="Arial"/>
              </a:rPr>
              <a:t>ZA</a:t>
            </a:r>
            <a:r>
              <a:rPr lang="en-US" sz="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Arial"/>
                <a:cs typeface="Arial"/>
              </a:rPr>
              <a:t>NASLOV</a:t>
            </a:r>
            <a:r>
              <a:rPr lang="en-US" sz="800" dirty="0">
                <a:solidFill>
                  <a:srgbClr val="FFFFFF"/>
                </a:solidFill>
                <a:latin typeface="Arial"/>
                <a:cs typeface="Arial"/>
              </a:rPr>
              <a:t> SA </a:t>
            </a:r>
            <a:r>
              <a:rPr lang="en-US" sz="800" dirty="0" err="1">
                <a:solidFill>
                  <a:srgbClr val="FFFFFF"/>
                </a:solidFill>
                <a:latin typeface="Arial"/>
                <a:cs typeface="Arial"/>
              </a:rPr>
              <a:t>POČETN</a:t>
            </a:r>
            <a:r>
              <a:rPr lang="hr-HR" sz="800" dirty="0" err="1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lang="en-US" sz="800" dirty="0">
                <a:solidFill>
                  <a:srgbClr val="FFFFFF"/>
                </a:solidFill>
                <a:latin typeface="Arial"/>
                <a:cs typeface="Arial"/>
              </a:rPr>
              <a:t> S</a:t>
            </a:r>
            <a:r>
              <a:rPr lang="hr-HR" sz="800" dirty="0" err="1">
                <a:solidFill>
                  <a:srgbClr val="FFFFFF"/>
                </a:solidFill>
                <a:latin typeface="Arial"/>
                <a:cs typeface="Arial"/>
              </a:rPr>
              <a:t>LAJDA</a:t>
            </a:r>
            <a:endParaRPr lang="en-US" sz="8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67F863-2D96-BA4D-AB84-A3C436208B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176230"/>
            <a:ext cx="2017352" cy="49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988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slajda..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943599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x-none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hr-HR" dirty="0"/>
              <a:t>2</a:t>
            </a:r>
          </a:p>
          <a:p>
            <a:endParaRPr lang="hr-HR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73062" y="150813"/>
            <a:ext cx="6359177" cy="280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hr-HR" dirty="0"/>
              <a:t>POZICIJA ZA NASLOV SA POČETNOG SLAJDA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63538" y="764704"/>
            <a:ext cx="8384926" cy="557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Garamond" panose="02020404030301010803" pitchFamily="18" charset="0"/>
              </a:defRPr>
            </a:lvl1pPr>
          </a:lstStyle>
          <a:p>
            <a:pPr lvl="0"/>
            <a:r>
              <a:rPr lang="hr-HR" dirty="0"/>
              <a:t>Naslov slajda</a:t>
            </a:r>
            <a:endParaRPr lang="en-U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363538" y="1624013"/>
            <a:ext cx="8384926" cy="3997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latin typeface="Garamond" panose="02020404030301010803" pitchFamily="18" charset="0"/>
              </a:defRPr>
            </a:lvl1pPr>
          </a:lstStyle>
          <a:p>
            <a:pPr lvl="0"/>
            <a:r>
              <a:rPr lang="hr-HR" dirty="0"/>
              <a:t>Tekst slajda…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55269C-E083-2749-B18E-5A325F5229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176230"/>
            <a:ext cx="2017352" cy="49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717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avrš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4312427"/>
          </a:xfrm>
          <a:prstGeom prst="rect">
            <a:avLst/>
          </a:prstGeom>
          <a:solidFill>
            <a:srgbClr val="1D80F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73063" y="150813"/>
            <a:ext cx="3175000" cy="280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hr-HR" dirty="0"/>
              <a:t>POZICIJA ZA NASLOV SA POČETNOG SLAJDA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63538" y="2492698"/>
            <a:ext cx="8035925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pPr lvl="0"/>
            <a:r>
              <a:rPr lang="hr-HR" dirty="0"/>
              <a:t>KONTAKT PODACI PREDAVAČA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63538" y="1624013"/>
            <a:ext cx="8035925" cy="796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baseline="0"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pPr lvl="0"/>
            <a:r>
              <a:rPr lang="hr-HR" dirty="0"/>
              <a:t>HVALA NA POZORNOSTI!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B1A27B-2283-1043-868C-8DE40649AD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157192"/>
            <a:ext cx="3809937" cy="93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063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ntitled-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2490"/>
            <a:ext cx="9144000" cy="48188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2A88F8-FBDB-7D4B-A100-E6500F9BEA8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4713251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944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55" r:id="rId3"/>
    <p:sldLayoutId id="2147483656" r:id="rId4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google.hr/imgres?imgurl=http://www.skole.hr/upload/new/images/multistatic/264/Image/vrednovanje(1).jpg&amp;imgrefurl=http://www.skole.hr/vrednovanje/samovrednovanje&amp;usg=__Y_HJJlPDCEdRSp6cBkQh3IEAnWs=&amp;h=448&amp;w=336&amp;sz=40&amp;hl=hr&amp;start=50&amp;tbnid=iTYeLZtqRJxJ7M:&amp;tbnh=127&amp;tbnw=95&amp;prev=/images?q=planiranje&amp;start=36&amp;gbv=2&amp;ndsp=18&amp;hl=hr&amp;sa=N" TargetMode="Externa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7504" y="2924944"/>
            <a:ext cx="8928992" cy="1512168"/>
          </a:xfrm>
        </p:spPr>
        <p:txBody>
          <a:bodyPr/>
          <a:lstStyle/>
          <a:p>
            <a:pPr algn="ctr">
              <a:spcAft>
                <a:spcPts val="1200"/>
              </a:spcAft>
            </a:pPr>
            <a:r>
              <a:rPr lang="hr-HR" sz="3100" dirty="0"/>
              <a:t>KRIZNO KOMUNICIRANJE U OBRAZOVANJU</a:t>
            </a:r>
          </a:p>
          <a:p>
            <a:pPr algn="ctr">
              <a:spcAft>
                <a:spcPts val="1200"/>
              </a:spcAft>
            </a:pPr>
            <a:r>
              <a:rPr lang="hr-HR" sz="2200" dirty="0"/>
              <a:t>doc. dr. sc. DAMIR JUGO</a:t>
            </a:r>
          </a:p>
          <a:p>
            <a:pPr algn="ctr">
              <a:spcAft>
                <a:spcPts val="1200"/>
              </a:spcAft>
            </a:pPr>
            <a:endParaRPr lang="hr-HR" sz="31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69277" y="5013176"/>
            <a:ext cx="7847013" cy="432048"/>
          </a:xfrm>
        </p:spPr>
        <p:txBody>
          <a:bodyPr/>
          <a:lstStyle/>
          <a:p>
            <a:pPr algn="ctr"/>
            <a:r>
              <a:rPr lang="hr-HR" sz="2400" b="1" dirty="0"/>
              <a:t>Stručni skup ravnatelja osnovnih škola Republike Hrvatske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669277" y="6093296"/>
            <a:ext cx="7847013" cy="43204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0" kern="1200" baseline="0">
                <a:solidFill>
                  <a:schemeClr val="bg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b="1" dirty="0"/>
              <a:t>Vodice, 12. studenog 2019.</a:t>
            </a:r>
          </a:p>
        </p:txBody>
      </p:sp>
    </p:spTree>
    <p:extLst>
      <p:ext uri="{BB962C8B-B14F-4D97-AF65-F5344CB8AC3E}">
        <p14:creationId xmlns:p14="http://schemas.microsoft.com/office/powerpoint/2010/main" val="2952809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63538" y="764704"/>
            <a:ext cx="8384926" cy="557213"/>
          </a:xfrm>
        </p:spPr>
        <p:txBody>
          <a:bodyPr/>
          <a:lstStyle/>
          <a:p>
            <a:r>
              <a:rPr lang="hr-HR" dirty="0"/>
              <a:t>1. Zašto je važno prepoznati krizu?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63538" y="1844824"/>
            <a:ext cx="8240910" cy="3749203"/>
          </a:xfrm>
        </p:spPr>
        <p:txBody>
          <a:bodyPr/>
          <a:lstStyle/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hr-HR" altLang="x-none" dirty="0"/>
              <a:t>Lakše ublažavanje posljedica.</a:t>
            </a:r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hr-HR" altLang="x-none" dirty="0"/>
              <a:t>Incidenti i nesreće neće postati krize.</a:t>
            </a:r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hr-HR" altLang="x-none" dirty="0"/>
              <a:t>Sačuvat ćemo imidž škole.</a:t>
            </a:r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hr-HR" altLang="x-none" dirty="0"/>
              <a:t>Oštećenima pokazujemo odgovornost.</a:t>
            </a:r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hr-HR" altLang="x-none" dirty="0"/>
              <a:t>Javnostima (pogotovo zaposlenicima) pokazujemo kako vladamo situacijom.</a:t>
            </a:r>
          </a:p>
        </p:txBody>
      </p:sp>
    </p:spTree>
    <p:extLst>
      <p:ext uri="{BB962C8B-B14F-4D97-AF65-F5344CB8AC3E}">
        <p14:creationId xmlns:p14="http://schemas.microsoft.com/office/powerpoint/2010/main" val="562111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63538" y="1844824"/>
            <a:ext cx="8240910" cy="3749203"/>
          </a:xfrm>
        </p:spPr>
        <p:txBody>
          <a:bodyPr/>
          <a:lstStyle/>
          <a:p>
            <a:pPr algn="ctr">
              <a:spcAft>
                <a:spcPts val="1800"/>
              </a:spcAft>
            </a:pPr>
            <a:r>
              <a:rPr lang="hr-HR" sz="5500" i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Kriza nije ono što se stvarno dogodilo nego ono što ljudi misle da se dogodilo!</a:t>
            </a:r>
            <a:endParaRPr lang="en-GB" sz="5500" i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Aft>
                <a:spcPts val="1800"/>
              </a:spcAft>
              <a:buFontTx/>
              <a:buChar char="-"/>
            </a:pPr>
            <a:endParaRPr lang="hr-HR" altLang="x-none" sz="5500" dirty="0"/>
          </a:p>
        </p:txBody>
      </p:sp>
    </p:spTree>
    <p:extLst>
      <p:ext uri="{BB962C8B-B14F-4D97-AF65-F5344CB8AC3E}">
        <p14:creationId xmlns:p14="http://schemas.microsoft.com/office/powerpoint/2010/main" val="487405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63538" y="764704"/>
            <a:ext cx="8384926" cy="557213"/>
          </a:xfrm>
        </p:spPr>
        <p:txBody>
          <a:bodyPr/>
          <a:lstStyle/>
          <a:p>
            <a:r>
              <a:rPr lang="hr-HR" dirty="0"/>
              <a:t>2. Kada nastupi kriza…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63538" y="1624013"/>
            <a:ext cx="8240910" cy="3997325"/>
          </a:xfrm>
        </p:spPr>
        <p:txBody>
          <a:bodyPr/>
          <a:lstStyle/>
          <a:p>
            <a:pPr marL="342900" indent="-342900">
              <a:spcAft>
                <a:spcPts val="1800"/>
              </a:spcAft>
              <a:buFontTx/>
              <a:buChar char="-"/>
            </a:pPr>
            <a:endParaRPr lang="hr-HR" dirty="0"/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hr-HR" altLang="x-none" dirty="0"/>
              <a:t>Odmah početi s planiranjem.</a:t>
            </a:r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hr-HR" altLang="x-none" dirty="0"/>
              <a:t>Reagirajte brzo – prva 2(4) sata su najvažnija!</a:t>
            </a:r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hr-HR" altLang="x-none" dirty="0"/>
              <a:t>Reagirajte iskreno – kad-tad će se saznati ako ne govorite istinu.</a:t>
            </a:r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hr-HR" altLang="x-none" dirty="0"/>
              <a:t>Budite točni i precizni.</a:t>
            </a:r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hr-HR" altLang="x-none" dirty="0"/>
              <a:t>Provjerite svaku informaciju koja dolazi i odlazi od vas.</a:t>
            </a:r>
          </a:p>
          <a:p>
            <a:pPr marL="342900" indent="-342900">
              <a:spcAft>
                <a:spcPts val="1800"/>
              </a:spcAft>
              <a:buFontTx/>
              <a:buChar char="-"/>
            </a:pPr>
            <a:endParaRPr lang="hr-HR" altLang="x-none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041400"/>
            <a:ext cx="2943225" cy="2581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8597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63538" y="764704"/>
            <a:ext cx="8384926" cy="557213"/>
          </a:xfrm>
        </p:spPr>
        <p:txBody>
          <a:bodyPr/>
          <a:lstStyle/>
          <a:p>
            <a:r>
              <a:rPr lang="hr-HR" dirty="0"/>
              <a:t>3. Postavite si sljedeća pitanja!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63538" y="1624013"/>
            <a:ext cx="3848422" cy="3997325"/>
          </a:xfrm>
        </p:spPr>
        <p:txBody>
          <a:bodyPr/>
          <a:lstStyle/>
          <a:p>
            <a:pPr marL="342900" indent="-342900">
              <a:spcAft>
                <a:spcPts val="1800"/>
              </a:spcAft>
              <a:buFontTx/>
              <a:buChar char="-"/>
            </a:pPr>
            <a:endParaRPr lang="hr-HR" dirty="0"/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hr-HR" altLang="x-none" dirty="0"/>
              <a:t>Što se zapravo dogodilo?</a:t>
            </a:r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hr-HR" altLang="x-none" dirty="0"/>
              <a:t>Je li moguće produbljenje krize?</a:t>
            </a:r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hr-HR" altLang="x-none" dirty="0"/>
              <a:t>Procjena razvoja krize?</a:t>
            </a:r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hr-HR" altLang="x-none" dirty="0"/>
              <a:t>Trebamo li saveznike?</a:t>
            </a:r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hr-HR" altLang="x-none" dirty="0"/>
              <a:t>Trebamo li aktivirati krizni plan?</a:t>
            </a:r>
          </a:p>
          <a:p>
            <a:pPr marL="342900" indent="-342900">
              <a:spcAft>
                <a:spcPts val="1800"/>
              </a:spcAft>
              <a:buFontTx/>
              <a:buChar char="-"/>
            </a:pPr>
            <a:endParaRPr lang="hr-HR" altLang="x-none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900042" y="1624012"/>
            <a:ext cx="3848422" cy="3997325"/>
          </a:xfrm>
        </p:spPr>
        <p:txBody>
          <a:bodyPr/>
          <a:lstStyle/>
          <a:p>
            <a:pPr marL="342900" indent="-342900">
              <a:spcAft>
                <a:spcPts val="1800"/>
              </a:spcAft>
              <a:buFontTx/>
              <a:buChar char="-"/>
            </a:pPr>
            <a:endParaRPr lang="hr-HR" dirty="0"/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hr-HR" altLang="x-none" dirty="0"/>
              <a:t>Procjena štete?</a:t>
            </a:r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hr-HR" altLang="x-none" dirty="0"/>
              <a:t>Tko je odgovoran?</a:t>
            </a:r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hr-HR" altLang="x-none" dirty="0"/>
              <a:t>Je li ovo prvi put?</a:t>
            </a:r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hr-HR" altLang="x-none" dirty="0"/>
              <a:t>Je li bilo upozorenja?</a:t>
            </a:r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hr-HR" altLang="x-none" dirty="0"/>
              <a:t>Kraj?</a:t>
            </a:r>
          </a:p>
        </p:txBody>
      </p:sp>
    </p:spTree>
    <p:extLst>
      <p:ext uri="{BB962C8B-B14F-4D97-AF65-F5344CB8AC3E}">
        <p14:creationId xmlns:p14="http://schemas.microsoft.com/office/powerpoint/2010/main" val="815883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3FB68F-7364-F245-ACA5-9C73D4B441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r-Latn-RS" dirty="0"/>
              <a:t>Unaprijed napravite krizni plan!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3D83E6-02B9-F846-9700-40C9EAA6FE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3538" y="1984053"/>
            <a:ext cx="8384926" cy="3461171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buFont typeface="Font sustava"/>
              <a:buChar char="-"/>
            </a:pPr>
            <a:r>
              <a:rPr lang="hr-HR" altLang="sr-Latn-RS" dirty="0"/>
              <a:t>Definirane zadaće i odgovornosti ključnih ljudi škole/institucije.</a:t>
            </a:r>
          </a:p>
          <a:p>
            <a:pPr marL="342900" indent="-342900">
              <a:lnSpc>
                <a:spcPct val="90000"/>
              </a:lnSpc>
              <a:buFont typeface="Font sustava"/>
              <a:buChar char="-"/>
            </a:pPr>
            <a:endParaRPr lang="hr-HR" altLang="sr-Latn-RS" dirty="0"/>
          </a:p>
          <a:p>
            <a:pPr marL="342900" indent="-342900">
              <a:lnSpc>
                <a:spcPct val="90000"/>
              </a:lnSpc>
              <a:buFont typeface="Font sustava"/>
              <a:buChar char="-"/>
            </a:pPr>
            <a:r>
              <a:rPr lang="hr-HR" altLang="sr-Latn-RS" dirty="0"/>
              <a:t>Popis svih javnosti kojima se obraćamo.</a:t>
            </a:r>
          </a:p>
          <a:p>
            <a:pPr marL="342900" indent="-342900">
              <a:lnSpc>
                <a:spcPct val="90000"/>
              </a:lnSpc>
              <a:buFont typeface="Font sustava"/>
              <a:buChar char="-"/>
            </a:pPr>
            <a:endParaRPr lang="hr-HR" altLang="sr-Latn-RS" dirty="0"/>
          </a:p>
          <a:p>
            <a:pPr marL="342900" indent="-342900">
              <a:lnSpc>
                <a:spcPct val="90000"/>
              </a:lnSpc>
              <a:buFont typeface="Font sustava"/>
              <a:buChar char="-"/>
            </a:pPr>
            <a:r>
              <a:rPr lang="hr-HR" altLang="sr-Latn-RS" dirty="0"/>
              <a:t>Plan komuniciranja sa zaposlenicima, učenicima i njihovim roditeljima.</a:t>
            </a:r>
          </a:p>
          <a:p>
            <a:pPr marL="342900" indent="-342900">
              <a:lnSpc>
                <a:spcPct val="90000"/>
              </a:lnSpc>
              <a:buFont typeface="Font sustava"/>
              <a:buChar char="-"/>
            </a:pPr>
            <a:endParaRPr lang="hr-HR" altLang="sr-Latn-RS" dirty="0"/>
          </a:p>
          <a:p>
            <a:pPr marL="342900" indent="-342900">
              <a:lnSpc>
                <a:spcPct val="90000"/>
              </a:lnSpc>
              <a:buFont typeface="Font sustava"/>
              <a:buChar char="-"/>
            </a:pPr>
            <a:r>
              <a:rPr lang="hr-HR" altLang="sr-Latn-RS" dirty="0"/>
              <a:t>Mediji.</a:t>
            </a:r>
          </a:p>
          <a:p>
            <a:pPr marL="342900" indent="-342900">
              <a:lnSpc>
                <a:spcPct val="90000"/>
              </a:lnSpc>
              <a:buFont typeface="Font sustava"/>
              <a:buChar char="-"/>
            </a:pPr>
            <a:endParaRPr lang="hr-HR" altLang="sr-Latn-RS" dirty="0"/>
          </a:p>
          <a:p>
            <a:pPr marL="342900" indent="-342900">
              <a:lnSpc>
                <a:spcPct val="90000"/>
              </a:lnSpc>
              <a:buFont typeface="Font sustava"/>
              <a:buChar char="-"/>
            </a:pPr>
            <a:r>
              <a:rPr lang="hr-HR" altLang="sr-Latn-RS" dirty="0"/>
              <a:t>Zadaće “glasnogovornika” i ostalih službenika uključenih u događaj.</a:t>
            </a:r>
            <a:endParaRPr lang="en-US" altLang="sr-Latn-RS" dirty="0"/>
          </a:p>
          <a:p>
            <a:pPr marL="342900" indent="-342900">
              <a:buFont typeface="Font sustava"/>
              <a:buChar char="-"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617412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63538" y="764704"/>
            <a:ext cx="8384926" cy="557213"/>
          </a:xfrm>
        </p:spPr>
        <p:txBody>
          <a:bodyPr/>
          <a:lstStyle/>
          <a:p>
            <a:r>
              <a:rPr lang="hr-HR" dirty="0"/>
              <a:t>Komuniciranje u krizi #1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63538" y="1624013"/>
            <a:ext cx="8240910" cy="3997325"/>
          </a:xfrm>
        </p:spPr>
        <p:txBody>
          <a:bodyPr/>
          <a:lstStyle/>
          <a:p>
            <a:pPr marL="342900" indent="-342900">
              <a:spcAft>
                <a:spcPts val="1800"/>
              </a:spcAft>
              <a:buFontTx/>
              <a:buChar char="-"/>
            </a:pPr>
            <a:endParaRPr lang="hr-HR" dirty="0"/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hr-HR" altLang="x-none" dirty="0"/>
              <a:t>Pokažite ljudsku stranu: “Žao nam je!”</a:t>
            </a:r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hr-HR" altLang="x-none" dirty="0"/>
              <a:t>Smirite ljude na koje se kriza odnosi.</a:t>
            </a:r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hr-HR" altLang="x-none" dirty="0"/>
              <a:t>Ponudite informacije i objašnjenja.</a:t>
            </a:r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hr-HR" altLang="x-none" dirty="0"/>
              <a:t>Podsjetite na vaše kvalitete.</a:t>
            </a:r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hr-HR" altLang="x-none" dirty="0"/>
              <a:t>Utvrdite tko je odgovoran.</a:t>
            </a:r>
          </a:p>
          <a:p>
            <a:pPr marL="342900" indent="-342900">
              <a:spcAft>
                <a:spcPts val="1800"/>
              </a:spcAft>
              <a:buFontTx/>
              <a:buChar char="-"/>
            </a:pPr>
            <a:endParaRPr lang="hr-HR" altLang="x-none" dirty="0"/>
          </a:p>
        </p:txBody>
      </p:sp>
    </p:spTree>
    <p:extLst>
      <p:ext uri="{BB962C8B-B14F-4D97-AF65-F5344CB8AC3E}">
        <p14:creationId xmlns:p14="http://schemas.microsoft.com/office/powerpoint/2010/main" val="2754455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63538" y="764704"/>
            <a:ext cx="8384926" cy="557213"/>
          </a:xfrm>
        </p:spPr>
        <p:txBody>
          <a:bodyPr/>
          <a:lstStyle/>
          <a:p>
            <a:r>
              <a:rPr lang="hr-HR" dirty="0"/>
              <a:t>Komuniciranje u krizi #2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63538" y="1624013"/>
            <a:ext cx="8240910" cy="3997325"/>
          </a:xfrm>
        </p:spPr>
        <p:txBody>
          <a:bodyPr/>
          <a:lstStyle/>
          <a:p>
            <a:pPr marL="342900" indent="-342900">
              <a:spcAft>
                <a:spcPts val="1800"/>
              </a:spcAft>
              <a:buFontTx/>
              <a:buChar char="-"/>
            </a:pPr>
            <a:endParaRPr lang="hr-HR" dirty="0"/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hr-HR" altLang="x-none" dirty="0"/>
              <a:t>Komunicirajte 24 sata dok kriza ne završi.</a:t>
            </a:r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hr-HR" altLang="x-none" dirty="0"/>
              <a:t>Novinari vam mogu pomoći.</a:t>
            </a:r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hr-HR" altLang="x-none" dirty="0"/>
              <a:t>“Dajemo vam sve raspoložive informacije”</a:t>
            </a:r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hr-HR" altLang="x-none" dirty="0"/>
              <a:t>“Čim nešto saznamo obavijestit ćemo vas”</a:t>
            </a:r>
          </a:p>
          <a:p>
            <a:pPr marL="342900" indent="-342900">
              <a:spcAft>
                <a:spcPts val="1800"/>
              </a:spcAft>
              <a:buFontTx/>
              <a:buChar char="-"/>
            </a:pPr>
            <a:endParaRPr lang="hr-HR" altLang="x-none" dirty="0"/>
          </a:p>
        </p:txBody>
      </p:sp>
    </p:spTree>
    <p:extLst>
      <p:ext uri="{BB962C8B-B14F-4D97-AF65-F5344CB8AC3E}">
        <p14:creationId xmlns:p14="http://schemas.microsoft.com/office/powerpoint/2010/main" val="1729706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7544" y="1700808"/>
            <a:ext cx="8015287" cy="2880320"/>
          </a:xfrm>
        </p:spPr>
        <p:txBody>
          <a:bodyPr>
            <a:noAutofit/>
          </a:bodyPr>
          <a:lstStyle/>
          <a:p>
            <a:pPr algn="ctr">
              <a:lnSpc>
                <a:spcPct val="130000"/>
              </a:lnSpc>
              <a:spcAft>
                <a:spcPts val="900"/>
              </a:spcAft>
            </a:pPr>
            <a:r>
              <a:rPr lang="hr-HR" altLang="x-none" b="1" dirty="0"/>
              <a:t>„</a:t>
            </a:r>
            <a:r>
              <a:rPr lang="hr-HR" altLang="x-none" b="1" i="1" dirty="0"/>
              <a:t>Mediji će doći na mjesto nesreće poput najezde skakavaca koje treba nahraniti. Ako ih ne hrani organizacija koja se nađe u središtu krize, hranit će se iz ruku drugih. I postat će duboko sumnjičavi o ruci koja ih – očito – ne hrani</a:t>
            </a:r>
            <a:r>
              <a:rPr lang="hr-HR" altLang="x-none" b="1" dirty="0"/>
              <a:t>“ </a:t>
            </a:r>
          </a:p>
          <a:p>
            <a:r>
              <a:rPr lang="hr-HR" altLang="x-none" dirty="0"/>
              <a:t>	</a:t>
            </a:r>
          </a:p>
          <a:p>
            <a:pPr algn="ctr"/>
            <a:r>
              <a:rPr lang="hr-HR" altLang="x-none" sz="2000" dirty="0"/>
              <a:t>Regester i Larkin, 2005: 173</a:t>
            </a:r>
          </a:p>
        </p:txBody>
      </p:sp>
    </p:spTree>
    <p:extLst>
      <p:ext uri="{BB962C8B-B14F-4D97-AF65-F5344CB8AC3E}">
        <p14:creationId xmlns:p14="http://schemas.microsoft.com/office/powerpoint/2010/main" val="2420718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63538" y="764704"/>
            <a:ext cx="8384926" cy="557213"/>
          </a:xfrm>
        </p:spPr>
        <p:txBody>
          <a:bodyPr/>
          <a:lstStyle/>
          <a:p>
            <a:r>
              <a:rPr lang="hr-HR" dirty="0"/>
              <a:t>Komuniciranje s medijima u krizi #1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635896" y="1628800"/>
            <a:ext cx="4784526" cy="3997325"/>
          </a:xfrm>
        </p:spPr>
        <p:txBody>
          <a:bodyPr/>
          <a:lstStyle/>
          <a:p>
            <a:pPr marL="342900" indent="-342900">
              <a:spcAft>
                <a:spcPts val="1800"/>
              </a:spcAft>
              <a:buFontTx/>
              <a:buChar char="-"/>
            </a:pPr>
            <a:endParaRPr lang="hr-HR" dirty="0"/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hr-HR" altLang="x-none" dirty="0"/>
              <a:t>Nemojte ignorirati medije.</a:t>
            </a:r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hr-HR" altLang="x-none" dirty="0"/>
              <a:t>Prihvatite pozive za medijska gostovanja.</a:t>
            </a:r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hr-HR" altLang="x-none" dirty="0"/>
              <a:t>Koristite pravo na autorizaciju intervjua.</a:t>
            </a:r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hr-HR" altLang="x-none" dirty="0"/>
              <a:t>Pažljivo poslušajte pitanja prije odgovora.</a:t>
            </a:r>
          </a:p>
          <a:p>
            <a:pPr marL="342900" indent="-342900">
              <a:spcAft>
                <a:spcPts val="1800"/>
              </a:spcAft>
              <a:buFontTx/>
              <a:buChar char="-"/>
            </a:pPr>
            <a:endParaRPr lang="hr-HR" altLang="x-none" dirty="0"/>
          </a:p>
        </p:txBody>
      </p:sp>
      <p:pic>
        <p:nvPicPr>
          <p:cNvPr id="5" name="Picture 4" descr="movie%20camera"/>
          <p:cNvPicPr/>
          <p:nvPr/>
        </p:nvPicPr>
        <p:blipFill>
          <a:blip r:embed="rId2">
            <a:lum bright="10000" contrast="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94" t="5447" r="27425" b="6743"/>
          <a:stretch>
            <a:fillRect/>
          </a:stretch>
        </p:blipFill>
        <p:spPr bwMode="auto">
          <a:xfrm>
            <a:off x="0" y="1844824"/>
            <a:ext cx="2892425" cy="302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790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63538" y="764704"/>
            <a:ext cx="8384926" cy="557213"/>
          </a:xfrm>
        </p:spPr>
        <p:txBody>
          <a:bodyPr/>
          <a:lstStyle/>
          <a:p>
            <a:r>
              <a:rPr lang="hr-HR" dirty="0"/>
              <a:t>Komuniciranje s medijima u krizi #2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63538" y="1624013"/>
            <a:ext cx="8240910" cy="3997325"/>
          </a:xfrm>
        </p:spPr>
        <p:txBody>
          <a:bodyPr/>
          <a:lstStyle/>
          <a:p>
            <a:pPr marL="342900" indent="-342900">
              <a:spcAft>
                <a:spcPts val="1800"/>
              </a:spcAft>
              <a:buFontTx/>
              <a:buChar char="-"/>
            </a:pPr>
            <a:endParaRPr lang="hr-HR" dirty="0"/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hr-HR" altLang="x-none" dirty="0"/>
              <a:t>Govorite samo ono što znate.</a:t>
            </a:r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hr-HR" altLang="x-none" dirty="0"/>
              <a:t>Izbacite iz rječnika “NEMAM KOMENTARA”.</a:t>
            </a:r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hr-HR" altLang="x-none" dirty="0"/>
              <a:t>U intervjuu je najvažnije prvih 30 sekundi.</a:t>
            </a:r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hr-HR" altLang="x-none" dirty="0"/>
              <a:t>Uzvratite svaki poziv - inače će novinari informacije tražiti drugdje.</a:t>
            </a:r>
          </a:p>
          <a:p>
            <a:pPr marL="342900" indent="-342900">
              <a:spcAft>
                <a:spcPts val="1800"/>
              </a:spcAft>
              <a:buFontTx/>
              <a:buChar char="-"/>
            </a:pPr>
            <a:endParaRPr lang="hr-HR" altLang="x-none" dirty="0"/>
          </a:p>
        </p:txBody>
      </p:sp>
    </p:spTree>
    <p:extLst>
      <p:ext uri="{BB962C8B-B14F-4D97-AF65-F5344CB8AC3E}">
        <p14:creationId xmlns:p14="http://schemas.microsoft.com/office/powerpoint/2010/main" val="1030925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95536" y="3573016"/>
            <a:ext cx="8015287" cy="1296144"/>
          </a:xfrm>
        </p:spPr>
        <p:txBody>
          <a:bodyPr/>
          <a:lstStyle/>
          <a:p>
            <a:pPr algn="ctr"/>
            <a:r>
              <a:rPr lang="hr-HR" sz="3500" b="1" dirty="0"/>
              <a:t>„Niti jedna organizacija nije imuna na krize”</a:t>
            </a:r>
          </a:p>
          <a:p>
            <a:pPr algn="ctr"/>
            <a:endParaRPr lang="hr-HR" sz="3500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468" b="74286" l="18267" r="765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591" y="553963"/>
            <a:ext cx="4067175" cy="3667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6694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63538" y="764704"/>
            <a:ext cx="8384926" cy="557213"/>
          </a:xfrm>
        </p:spPr>
        <p:txBody>
          <a:bodyPr/>
          <a:lstStyle/>
          <a:p>
            <a:r>
              <a:rPr lang="hr-HR" dirty="0"/>
              <a:t>Komuniciranje s medijima u krizi #3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63538" y="1624013"/>
            <a:ext cx="8240910" cy="3997325"/>
          </a:xfrm>
        </p:spPr>
        <p:txBody>
          <a:bodyPr/>
          <a:lstStyle/>
          <a:p>
            <a:pPr marL="342900" indent="-342900">
              <a:spcAft>
                <a:spcPts val="1800"/>
              </a:spcAft>
              <a:buFontTx/>
              <a:buChar char="-"/>
            </a:pPr>
            <a:endParaRPr lang="hr-HR" dirty="0"/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hr-HR" altLang="x-none" dirty="0"/>
              <a:t>Prosječna medijska afera traje 3-5 dana.</a:t>
            </a:r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hr-HR" altLang="x-none" dirty="0"/>
              <a:t>Na provokacije ne odgovarajte provokacijom.</a:t>
            </a:r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hr-HR" altLang="x-none" dirty="0"/>
              <a:t>Kontrolirajte osjećaje i ne prebacujte odgovornost.</a:t>
            </a:r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hr-HR" altLang="x-none" dirty="0"/>
              <a:t>Zaboravite materijalnu štetu – ljudski životi su najvažniji.</a:t>
            </a:r>
          </a:p>
          <a:p>
            <a:pPr marL="342900" indent="-342900">
              <a:spcAft>
                <a:spcPts val="1800"/>
              </a:spcAft>
              <a:buFontTx/>
              <a:buChar char="-"/>
            </a:pPr>
            <a:endParaRPr lang="hr-HR" altLang="x-none" dirty="0"/>
          </a:p>
        </p:txBody>
      </p:sp>
    </p:spTree>
    <p:extLst>
      <p:ext uri="{BB962C8B-B14F-4D97-AF65-F5344CB8AC3E}">
        <p14:creationId xmlns:p14="http://schemas.microsoft.com/office/powerpoint/2010/main" val="903296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63538" y="764704"/>
            <a:ext cx="8384926" cy="557213"/>
          </a:xfrm>
        </p:spPr>
        <p:txBody>
          <a:bodyPr/>
          <a:lstStyle/>
          <a:p>
            <a:r>
              <a:rPr lang="hr-HR" dirty="0"/>
              <a:t>Komuniciranje s medijima u krizi #4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63538" y="1624013"/>
            <a:ext cx="8240910" cy="3997325"/>
          </a:xfrm>
        </p:spPr>
        <p:txBody>
          <a:bodyPr/>
          <a:lstStyle/>
          <a:p>
            <a:pPr marL="342900" indent="-342900">
              <a:spcAft>
                <a:spcPts val="1800"/>
              </a:spcAft>
              <a:buFontTx/>
              <a:buChar char="-"/>
            </a:pPr>
            <a:endParaRPr lang="hr-HR" dirty="0"/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hr-HR" altLang="x-none" dirty="0"/>
              <a:t>Naučite jednostavne riječi.</a:t>
            </a:r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hr-HR" altLang="x-none" dirty="0"/>
              <a:t>Sve što kažete sutra će biti u medijima.</a:t>
            </a:r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hr-HR" altLang="x-none" dirty="0"/>
              <a:t>Govorite u ime organizacije.</a:t>
            </a:r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hr-HR" altLang="x-none" dirty="0"/>
              <a:t>Nemojte davati lažna obećanja.</a:t>
            </a:r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hr-HR" altLang="x-none" dirty="0"/>
              <a:t>Nemojte pretjerivati sa brojkama (tri podatka </a:t>
            </a:r>
            <a:r>
              <a:rPr lang="hr-HR" altLang="x-none" dirty="0" err="1"/>
              <a:t>max</a:t>
            </a:r>
            <a:r>
              <a:rPr lang="hr-HR" altLang="x-none" dirty="0"/>
              <a:t>).</a:t>
            </a:r>
          </a:p>
          <a:p>
            <a:pPr marL="342900" indent="-342900">
              <a:spcAft>
                <a:spcPts val="1800"/>
              </a:spcAft>
              <a:buFontTx/>
              <a:buChar char="-"/>
            </a:pPr>
            <a:endParaRPr lang="hr-HR" altLang="x-none" dirty="0"/>
          </a:p>
        </p:txBody>
      </p:sp>
      <p:pic>
        <p:nvPicPr>
          <p:cNvPr id="5" name="Picture 4" descr="301108_RB_00_FB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57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88840"/>
            <a:ext cx="3023870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08266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560" y="2060848"/>
            <a:ext cx="8015287" cy="1800225"/>
          </a:xfrm>
        </p:spPr>
        <p:txBody>
          <a:bodyPr/>
          <a:lstStyle/>
          <a:p>
            <a:pPr algn="ctr"/>
            <a:r>
              <a:rPr lang="hr-HR" altLang="x-none" sz="4800" b="1" dirty="0"/>
              <a:t>Ako nešto ne želite objaviti</a:t>
            </a:r>
          </a:p>
          <a:p>
            <a:pPr algn="ctr"/>
            <a:r>
              <a:rPr lang="hr-HR" altLang="x-none" sz="4800" b="1" dirty="0"/>
              <a:t>ne govorite o tome!</a:t>
            </a:r>
            <a:endParaRPr lang="hr-HR" altLang="x-none" sz="4800" dirty="0"/>
          </a:p>
        </p:txBody>
      </p:sp>
    </p:spTree>
    <p:extLst>
      <p:ext uri="{BB962C8B-B14F-4D97-AF65-F5344CB8AC3E}">
        <p14:creationId xmlns:p14="http://schemas.microsoft.com/office/powerpoint/2010/main" val="34389331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63538" y="764704"/>
            <a:ext cx="8384926" cy="557213"/>
          </a:xfrm>
        </p:spPr>
        <p:txBody>
          <a:bodyPr/>
          <a:lstStyle/>
          <a:p>
            <a:r>
              <a:rPr lang="hr-HR" dirty="0"/>
              <a:t>Nakon krize - analiza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63538" y="1624013"/>
            <a:ext cx="8240910" cy="3997325"/>
          </a:xfrm>
        </p:spPr>
        <p:txBody>
          <a:bodyPr/>
          <a:lstStyle/>
          <a:p>
            <a:pPr marL="342900" indent="-342900">
              <a:spcAft>
                <a:spcPts val="1800"/>
              </a:spcAft>
              <a:buFontTx/>
              <a:buChar char="-"/>
            </a:pPr>
            <a:endParaRPr lang="hr-HR" dirty="0"/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hr-HR" altLang="x-none" dirty="0"/>
              <a:t>Kako su mediji izvještavali o krizi? </a:t>
            </a:r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hr-HR" altLang="x-none" dirty="0"/>
              <a:t>Tip i domet izvještaja? </a:t>
            </a:r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hr-HR" altLang="x-none" dirty="0"/>
              <a:t>Reakcije javnosti?</a:t>
            </a:r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hr-HR" altLang="x-none" dirty="0"/>
              <a:t>Financijske posljedice?</a:t>
            </a:r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hr-HR" altLang="x-none" dirty="0"/>
              <a:t>Zaposlenici?</a:t>
            </a:r>
          </a:p>
          <a:p>
            <a:pPr marL="342900" indent="-342900">
              <a:spcAft>
                <a:spcPts val="1800"/>
              </a:spcAft>
              <a:buFontTx/>
              <a:buChar char="-"/>
            </a:pPr>
            <a:endParaRPr lang="hr-HR" altLang="x-none" dirty="0"/>
          </a:p>
        </p:txBody>
      </p:sp>
      <p:pic>
        <p:nvPicPr>
          <p:cNvPr id="5" name="Picture 4" descr="vrednovanje(1)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88840"/>
            <a:ext cx="2307938" cy="3438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18391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560" y="1772816"/>
            <a:ext cx="8015287" cy="3024336"/>
          </a:xfrm>
        </p:spPr>
        <p:txBody>
          <a:bodyPr/>
          <a:lstStyle/>
          <a:p>
            <a:pPr algn="ctr"/>
            <a:r>
              <a:rPr lang="hr-HR" altLang="x-none" sz="4800" b="1" dirty="0"/>
              <a:t>Kriza se uvijek </a:t>
            </a:r>
          </a:p>
          <a:p>
            <a:pPr algn="ctr"/>
            <a:r>
              <a:rPr lang="hr-HR" altLang="x-none" sz="4800" b="1" dirty="0"/>
              <a:t>može ponovno </a:t>
            </a:r>
          </a:p>
          <a:p>
            <a:pPr algn="ctr"/>
            <a:r>
              <a:rPr lang="hr-HR" altLang="x-none" sz="4800" b="1" dirty="0"/>
              <a:t>pojaviti!</a:t>
            </a:r>
            <a:endParaRPr lang="hr-HR" altLang="x-none" sz="4800" dirty="0"/>
          </a:p>
        </p:txBody>
      </p:sp>
    </p:spTree>
    <p:extLst>
      <p:ext uri="{BB962C8B-B14F-4D97-AF65-F5344CB8AC3E}">
        <p14:creationId xmlns:p14="http://schemas.microsoft.com/office/powerpoint/2010/main" val="41787372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5797" y="2996952"/>
            <a:ext cx="7847013" cy="773112"/>
          </a:xfrm>
        </p:spPr>
        <p:txBody>
          <a:bodyPr/>
          <a:lstStyle/>
          <a:p>
            <a:pPr algn="ctr"/>
            <a:r>
              <a:rPr lang="hr-HR" sz="4500" dirty="0"/>
              <a:t>HVALA NA PAŽNJI!</a:t>
            </a:r>
            <a:endParaRPr lang="en-US" sz="45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85797" y="4437112"/>
            <a:ext cx="7847013" cy="432048"/>
          </a:xfrm>
        </p:spPr>
        <p:txBody>
          <a:bodyPr/>
          <a:lstStyle/>
          <a:p>
            <a:pPr algn="ctr"/>
            <a:r>
              <a:rPr lang="en-US" sz="2800" b="1" dirty="0"/>
              <a:t>d</a:t>
            </a:r>
            <a:r>
              <a:rPr lang="hr-HR" sz="2800" b="1" dirty="0" err="1"/>
              <a:t>amir.jugo@bernays.hr</a:t>
            </a:r>
            <a:endParaRPr lang="hr-HR" sz="2800" b="1" dirty="0"/>
          </a:p>
        </p:txBody>
      </p:sp>
    </p:spTree>
    <p:extLst>
      <p:ext uri="{BB962C8B-B14F-4D97-AF65-F5344CB8AC3E}">
        <p14:creationId xmlns:p14="http://schemas.microsoft.com/office/powerpoint/2010/main" val="58161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63538" y="764704"/>
            <a:ext cx="8384926" cy="557213"/>
          </a:xfrm>
        </p:spPr>
        <p:txBody>
          <a:bodyPr/>
          <a:lstStyle/>
          <a:p>
            <a:r>
              <a:rPr lang="hr-HR" dirty="0"/>
              <a:t>Važnost percepcije javnosti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63538" y="1700808"/>
            <a:ext cx="8240910" cy="3389163"/>
          </a:xfrm>
        </p:spPr>
        <p:txBody>
          <a:bodyPr/>
          <a:lstStyle/>
          <a:p>
            <a:pPr marL="342900" indent="-342900">
              <a:spcAft>
                <a:spcPts val="1800"/>
              </a:spcAft>
              <a:buFontTx/>
              <a:buChar char="-"/>
            </a:pPr>
            <a:endParaRPr lang="hr-HR" dirty="0"/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hr-HR" dirty="0"/>
              <a:t>Sve </a:t>
            </a:r>
            <a:r>
              <a:rPr lang="hr-HR" altLang="x-none" dirty="0"/>
              <a:t>što radite šira javnost percipira kroz medijsko izvještavanje.</a:t>
            </a:r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hr-HR" altLang="x-none" dirty="0"/>
              <a:t>Mediji napadaju državne i javne institucije - najteže se ili uopće ne brane. </a:t>
            </a:r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hr-HR" altLang="x-none" dirty="0"/>
              <a:t>Novinari ne odgovaraju za svoje pogreške.</a:t>
            </a:r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hr-HR" altLang="x-none" dirty="0"/>
              <a:t>Urednici i novinari napadaju nedosljedne dužnosnike i službenike.</a:t>
            </a:r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hr-HR" altLang="x-none" dirty="0"/>
              <a:t>Danas je sve dostupno, ako ne preko medija, onda preko društvenih mreža.</a:t>
            </a:r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341773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8C04D5-DDF9-8442-833C-EE8DB8CB99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r-Latn-RS" dirty="0"/>
              <a:t>Krizne situacije u obrazovanju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7CCC22D-563F-274D-A50F-23DDD7C5BBDB}"/>
              </a:ext>
            </a:extLst>
          </p:cNvPr>
          <p:cNvSpPr txBox="1">
            <a:spLocks/>
          </p:cNvSpPr>
          <p:nvPr/>
        </p:nvSpPr>
        <p:spPr>
          <a:xfrm>
            <a:off x="363538" y="1840037"/>
            <a:ext cx="8240910" cy="396522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013" indent="-342900">
              <a:spcAft>
                <a:spcPts val="900"/>
              </a:spcAft>
              <a:buFont typeface="Font sustava"/>
              <a:buChar char="-"/>
            </a:pPr>
            <a:r>
              <a:rPr lang="hr-HR" dirty="0"/>
              <a:t>Prirodne nepogode; požari, potresi, poplave.</a:t>
            </a:r>
            <a:endParaRPr lang="hr-HR" altLang="x-none" dirty="0"/>
          </a:p>
          <a:p>
            <a:pPr marL="342900" indent="-342900">
              <a:spcAft>
                <a:spcPts val="900"/>
              </a:spcAft>
              <a:buFontTx/>
              <a:buChar char="-"/>
            </a:pPr>
            <a:r>
              <a:rPr lang="hr-HR" altLang="x-none" dirty="0"/>
              <a:t>Nasilje. </a:t>
            </a:r>
          </a:p>
          <a:p>
            <a:pPr marL="342900" indent="-342900">
              <a:spcAft>
                <a:spcPts val="900"/>
              </a:spcAft>
              <a:buFontTx/>
              <a:buChar char="-"/>
            </a:pPr>
            <a:r>
              <a:rPr lang="hr-HR" altLang="x-none" dirty="0"/>
              <a:t>Štrajkovi.</a:t>
            </a:r>
          </a:p>
          <a:p>
            <a:pPr marL="342900" indent="-342900">
              <a:spcAft>
                <a:spcPts val="900"/>
              </a:spcAft>
              <a:buFontTx/>
              <a:buChar char="-"/>
            </a:pPr>
            <a:r>
              <a:rPr lang="hr-HR" altLang="x-none" dirty="0"/>
              <a:t>Trovanja hranom.</a:t>
            </a:r>
          </a:p>
          <a:p>
            <a:pPr marL="342900" indent="-342900">
              <a:spcAft>
                <a:spcPts val="900"/>
              </a:spcAft>
              <a:buFontTx/>
              <a:buChar char="-"/>
            </a:pPr>
            <a:r>
              <a:rPr lang="hr-HR" altLang="x-none" dirty="0"/>
              <a:t>Prometne nesreće u kojima sudjeluju/stradavaju učenici.</a:t>
            </a:r>
          </a:p>
          <a:p>
            <a:pPr marL="342900" indent="-342900">
              <a:spcAft>
                <a:spcPts val="900"/>
              </a:spcAft>
              <a:buFontTx/>
              <a:buChar char="-"/>
            </a:pPr>
            <a:r>
              <a:rPr lang="hr-HR" altLang="x-none" dirty="0"/>
              <a:t>Zlostavljanja.</a:t>
            </a:r>
          </a:p>
          <a:p>
            <a:pPr marL="342900" indent="-342900">
              <a:spcAft>
                <a:spcPts val="900"/>
              </a:spcAft>
              <a:buFontTx/>
              <a:buChar char="-"/>
            </a:pPr>
            <a:r>
              <a:rPr lang="hr-HR" altLang="x-none" dirty="0"/>
              <a:t>Nepotizam.</a:t>
            </a:r>
          </a:p>
          <a:p>
            <a:pPr marL="342900" indent="-342900">
              <a:spcAft>
                <a:spcPts val="900"/>
              </a:spcAft>
              <a:buFontTx/>
              <a:buChar char="-"/>
            </a:pPr>
            <a:r>
              <a:rPr lang="hr-HR" altLang="x-none" dirty="0"/>
              <a:t>Mobbing, zlostavljanje zaposlenika.</a:t>
            </a:r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2529709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63538" y="764704"/>
            <a:ext cx="8384926" cy="557213"/>
          </a:xfrm>
        </p:spPr>
        <p:txBody>
          <a:bodyPr/>
          <a:lstStyle/>
          <a:p>
            <a:r>
              <a:rPr lang="hr-HR" dirty="0"/>
              <a:t>Karakteristike krize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336516" y="1412777"/>
            <a:ext cx="5072558" cy="4176463"/>
          </a:xfrm>
        </p:spPr>
        <p:txBody>
          <a:bodyPr/>
          <a:lstStyle/>
          <a:p>
            <a:pPr>
              <a:spcAft>
                <a:spcPts val="1800"/>
              </a:spcAft>
            </a:pPr>
            <a:endParaRPr lang="hr-HR" dirty="0"/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hr-HR" altLang="x-none" dirty="0"/>
              <a:t>Događa se iznenada.</a:t>
            </a:r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hr-HR" altLang="x-none" dirty="0"/>
              <a:t>Institucija je dočeka nepripremljena.</a:t>
            </a:r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hr-HR" altLang="x-none" dirty="0"/>
              <a:t>Traži trenutnu reakciju.</a:t>
            </a:r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hr-HR" altLang="x-none" dirty="0"/>
              <a:t>Utječe na djelovanje organizacije.</a:t>
            </a:r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hr-HR" altLang="x-none" dirty="0"/>
              <a:t>Uzrokuje nesigurnost i stres.</a:t>
            </a:r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hr-HR" altLang="x-none" dirty="0"/>
              <a:t>Mediji u krizi mogu otežati situaciju.</a:t>
            </a:r>
            <a:endParaRPr lang="en-GB" altLang="x-none" dirty="0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827088" y="2924175"/>
            <a:ext cx="649287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r-HR" altLang="x-none" sz="10000" dirty="0"/>
              <a:t>?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7385410" y="2924175"/>
            <a:ext cx="649287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r-HR" altLang="x-none" sz="100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75315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63538" y="764704"/>
            <a:ext cx="8384926" cy="557213"/>
          </a:xfrm>
        </p:spPr>
        <p:txBody>
          <a:bodyPr/>
          <a:lstStyle/>
          <a:p>
            <a:r>
              <a:rPr lang="hr-HR" dirty="0"/>
              <a:t>Vodeći ljudi škola u krizi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167301" y="1628800"/>
            <a:ext cx="4176464" cy="3997325"/>
          </a:xfrm>
        </p:spPr>
        <p:txBody>
          <a:bodyPr/>
          <a:lstStyle/>
          <a:p>
            <a:pPr marL="342900" indent="-342900">
              <a:spcAft>
                <a:spcPts val="1800"/>
              </a:spcAft>
              <a:buFontTx/>
              <a:buChar char="-"/>
            </a:pPr>
            <a:endParaRPr lang="hr-HR" dirty="0"/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hr-HR" dirty="0"/>
              <a:t>Ključna uloga u sprječavanju krize!</a:t>
            </a:r>
            <a:endParaRPr lang="hr-HR" altLang="x-none" dirty="0"/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hr-HR" altLang="x-none" dirty="0"/>
              <a:t>Zadržati autoritet!</a:t>
            </a:r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hr-HR" altLang="x-none" dirty="0"/>
              <a:t>Racionalno razmišljanje!</a:t>
            </a:r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hr-HR" altLang="x-none" dirty="0"/>
              <a:t>Vizija i strategija nakon krize!</a:t>
            </a:r>
            <a:endParaRPr lang="en-GB" altLang="x-none" dirty="0"/>
          </a:p>
          <a:p>
            <a:pPr>
              <a:spcAft>
                <a:spcPts val="1800"/>
              </a:spcAft>
            </a:pPr>
            <a:endParaRPr lang="hr-HR" altLang="x-none" dirty="0"/>
          </a:p>
        </p:txBody>
      </p:sp>
      <p:pic>
        <p:nvPicPr>
          <p:cNvPr id="7" name="Picture 6" descr="1man241-med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63" b="9732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33845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1041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63538" y="764704"/>
            <a:ext cx="8384926" cy="557213"/>
          </a:xfrm>
        </p:spPr>
        <p:txBody>
          <a:bodyPr/>
          <a:lstStyle/>
          <a:p>
            <a:r>
              <a:rPr lang="hr-HR" dirty="0"/>
              <a:t>Proaktivan pristup prepoznaje krizu!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63538" y="1984053"/>
            <a:ext cx="8240910" cy="3533179"/>
          </a:xfrm>
        </p:spPr>
        <p:txBody>
          <a:bodyPr/>
          <a:lstStyle/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hr-HR" altLang="x-none"/>
              <a:t>Strateško </a:t>
            </a:r>
            <a:r>
              <a:rPr lang="hr-HR" altLang="x-none" dirty="0"/>
              <a:t>planiranje.</a:t>
            </a:r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hr-HR" altLang="x-none" dirty="0"/>
              <a:t>Razumije proces stvaranja vijesti.</a:t>
            </a:r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hr-HR" altLang="x-none" dirty="0"/>
              <a:t>Predviđa ponašanje novinara.</a:t>
            </a:r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hr-HR" altLang="x-none" dirty="0"/>
              <a:t>Poznaje redakcijski sustav i politiku.</a:t>
            </a:r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hr-HR" altLang="x-none" dirty="0"/>
              <a:t>Planira krizno komuniciranje.</a:t>
            </a:r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hr-HR" altLang="x-none" dirty="0"/>
              <a:t>Reagira na rad novinara.</a:t>
            </a:r>
          </a:p>
        </p:txBody>
      </p:sp>
      <p:pic>
        <p:nvPicPr>
          <p:cNvPr id="5" name="Picture 4" descr="e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48709"/>
            <a:ext cx="2752725" cy="368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4958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63538" y="764704"/>
            <a:ext cx="8384926" cy="557213"/>
          </a:xfrm>
        </p:spPr>
        <p:txBody>
          <a:bodyPr/>
          <a:lstStyle/>
          <a:p>
            <a:r>
              <a:rPr lang="hr-HR" dirty="0"/>
              <a:t>Reaktivan pristup vodi vas u još veću krizu!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63538" y="1624013"/>
            <a:ext cx="8240910" cy="3997325"/>
          </a:xfrm>
        </p:spPr>
        <p:txBody>
          <a:bodyPr/>
          <a:lstStyle/>
          <a:p>
            <a:pPr marL="342900" indent="-342900">
              <a:spcAft>
                <a:spcPts val="1800"/>
              </a:spcAft>
              <a:buFontTx/>
              <a:buChar char="-"/>
            </a:pPr>
            <a:endParaRPr lang="hr-HR" dirty="0"/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hr-HR" altLang="x-none" dirty="0"/>
              <a:t>Reagira tek na medijske objave.</a:t>
            </a:r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hr-HR" altLang="x-none" dirty="0"/>
              <a:t>Ne bazira se na strategijama.</a:t>
            </a:r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hr-HR" altLang="x-none" dirty="0"/>
              <a:t>Nije u mogućnosti učinkovito reagirati.</a:t>
            </a:r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hr-HR" altLang="x-none" dirty="0"/>
              <a:t>Ne omogućava kontrolu publiciteta.</a:t>
            </a:r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hr-HR" altLang="x-none" dirty="0"/>
              <a:t>Ne stvara saveznike.</a:t>
            </a:r>
            <a:endParaRPr lang="en-US" altLang="x-none" dirty="0"/>
          </a:p>
        </p:txBody>
      </p:sp>
      <p:pic>
        <p:nvPicPr>
          <p:cNvPr id="5" name="Picture 4" descr="3734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348880"/>
            <a:ext cx="3524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9196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63538" y="764704"/>
            <a:ext cx="8384926" cy="557213"/>
          </a:xfrm>
        </p:spPr>
        <p:txBody>
          <a:bodyPr/>
          <a:lstStyle/>
          <a:p>
            <a:r>
              <a:rPr lang="hr-HR" dirty="0"/>
              <a:t>Kome se (moramo) obratiti za vrijeme krize?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63538" y="1321917"/>
            <a:ext cx="8240910" cy="3997325"/>
          </a:xfrm>
        </p:spPr>
        <p:txBody>
          <a:bodyPr/>
          <a:lstStyle/>
          <a:p>
            <a:pPr marL="342900" indent="-342900">
              <a:spcAft>
                <a:spcPts val="1800"/>
              </a:spcAft>
              <a:buFontTx/>
              <a:buChar char="-"/>
            </a:pPr>
            <a:endParaRPr lang="hr-HR" dirty="0"/>
          </a:p>
          <a:p>
            <a:pPr marL="342900" indent="-342900">
              <a:spcAft>
                <a:spcPts val="900"/>
              </a:spcAft>
              <a:buFontTx/>
              <a:buChar char="-"/>
            </a:pPr>
            <a:r>
              <a:rPr lang="hr-HR" altLang="x-none" dirty="0"/>
              <a:t>Učenici i njihove obitelji.</a:t>
            </a:r>
          </a:p>
          <a:p>
            <a:pPr marL="342900" indent="-342900">
              <a:spcAft>
                <a:spcPts val="900"/>
              </a:spcAft>
              <a:buFontTx/>
              <a:buChar char="-"/>
            </a:pPr>
            <a:r>
              <a:rPr lang="hr-HR" altLang="x-none" dirty="0"/>
              <a:t>Zaposlenici škole.</a:t>
            </a:r>
          </a:p>
          <a:p>
            <a:pPr marL="342900" indent="-342900">
              <a:spcAft>
                <a:spcPts val="900"/>
              </a:spcAft>
              <a:buFontTx/>
              <a:buChar char="-"/>
            </a:pPr>
            <a:r>
              <a:rPr lang="hr-HR" altLang="x-none" dirty="0"/>
              <a:t>Resorno ministarstvo i agencija.</a:t>
            </a:r>
          </a:p>
          <a:p>
            <a:pPr marL="342900" indent="-342900">
              <a:spcAft>
                <a:spcPts val="900"/>
              </a:spcAft>
              <a:buFontTx/>
              <a:buChar char="-"/>
            </a:pPr>
            <a:r>
              <a:rPr lang="hr-HR" altLang="x-none" dirty="0"/>
              <a:t>Mediji.</a:t>
            </a:r>
          </a:p>
          <a:p>
            <a:pPr marL="342900" indent="-342900">
              <a:spcAft>
                <a:spcPts val="900"/>
              </a:spcAft>
              <a:buFontTx/>
              <a:buChar char="-"/>
            </a:pPr>
            <a:r>
              <a:rPr lang="hr-HR" altLang="x-none" dirty="0"/>
              <a:t>Pravobraniteljica za djecu.</a:t>
            </a:r>
          </a:p>
          <a:p>
            <a:pPr marL="342900" indent="-342900">
              <a:spcAft>
                <a:spcPts val="900"/>
              </a:spcAft>
              <a:buFontTx/>
              <a:buChar char="-"/>
            </a:pPr>
            <a:r>
              <a:rPr lang="hr-HR" altLang="x-none" dirty="0"/>
              <a:t>Stručna javnost.</a:t>
            </a:r>
          </a:p>
          <a:p>
            <a:pPr marL="342900" indent="-342900">
              <a:spcAft>
                <a:spcPts val="900"/>
              </a:spcAft>
              <a:buFontTx/>
              <a:buChar char="-"/>
            </a:pPr>
            <a:r>
              <a:rPr lang="hr-HR" altLang="x-none" dirty="0"/>
              <a:t>Međunarodna javnost.</a:t>
            </a:r>
          </a:p>
          <a:p>
            <a:pPr marL="342900" indent="-342900">
              <a:spcAft>
                <a:spcPts val="900"/>
              </a:spcAft>
              <a:buFontTx/>
              <a:buChar char="-"/>
            </a:pPr>
            <a:r>
              <a:rPr lang="hr-HR" altLang="x-none" dirty="0"/>
              <a:t>Lokalna zajednica.</a:t>
            </a:r>
            <a:endParaRPr lang="en-GB" altLang="x-none" dirty="0"/>
          </a:p>
        </p:txBody>
      </p:sp>
      <p:pic>
        <p:nvPicPr>
          <p:cNvPr id="5" name="Picture 6" descr="vojtekmedijiyl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001" y="2204864"/>
            <a:ext cx="37211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497525"/>
      </p:ext>
    </p:extLst>
  </p:cSld>
  <p:clrMapOvr>
    <a:masterClrMapping/>
  </p:clrMapOvr>
</p:sld>
</file>

<file path=ppt/theme/theme1.xml><?xml version="1.0" encoding="utf-8"?>
<a:theme xmlns:a="http://schemas.openxmlformats.org/drawingml/2006/main" name="Edward Bernays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Edward Bernays ppt template</Template>
  <TotalTime>1198</TotalTime>
  <Words>807</Words>
  <Application>Microsoft Macintosh PowerPoint</Application>
  <PresentationFormat>On-screen Show (4:3)</PresentationFormat>
  <Paragraphs>153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Font sustava</vt:lpstr>
      <vt:lpstr>Garamond</vt:lpstr>
      <vt:lpstr>Edward Bernays ppt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Damir Jugo</dc:creator>
  <cp:lastModifiedBy>Damir Jugo</cp:lastModifiedBy>
  <cp:revision>133</cp:revision>
  <dcterms:created xsi:type="dcterms:W3CDTF">2014-02-01T09:44:52Z</dcterms:created>
  <dcterms:modified xsi:type="dcterms:W3CDTF">2019-11-11T20:41:35Z</dcterms:modified>
</cp:coreProperties>
</file>