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Lst>
  <p:notesMasterIdLst>
    <p:notesMasterId r:id="rId16"/>
  </p:notesMasterIdLst>
  <p:handoutMasterIdLst>
    <p:handoutMasterId r:id="rId17"/>
  </p:handoutMasterIdLst>
  <p:sldIdLst>
    <p:sldId id="265" r:id="rId2"/>
    <p:sldId id="256" r:id="rId3"/>
    <p:sldId id="266" r:id="rId4"/>
    <p:sldId id="267" r:id="rId5"/>
    <p:sldId id="268" r:id="rId6"/>
    <p:sldId id="269" r:id="rId7"/>
    <p:sldId id="270" r:id="rId8"/>
    <p:sldId id="271" r:id="rId9"/>
    <p:sldId id="272" r:id="rId10"/>
    <p:sldId id="273" r:id="rId11"/>
    <p:sldId id="274" r:id="rId12"/>
    <p:sldId id="275" r:id="rId13"/>
    <p:sldId id="276" r:id="rId14"/>
    <p:sldId id="262" r:id="rId15"/>
  </p:sldIdLst>
  <p:sldSz cx="9144000" cy="6858000" type="screen4x3"/>
  <p:notesSz cx="6858000" cy="9926638"/>
  <p:defaultTextStyle>
    <a:defPPr>
      <a:defRPr lang="hr-HR"/>
    </a:defPPr>
    <a:lvl1pPr algn="l" rtl="0" fontAlgn="base">
      <a:spcBef>
        <a:spcPct val="0"/>
      </a:spcBef>
      <a:spcAft>
        <a:spcPct val="0"/>
      </a:spcAft>
      <a:defRPr kern="1200">
        <a:solidFill>
          <a:schemeClr val="tx1"/>
        </a:solidFill>
        <a:latin typeface="Tahoma" panose="020B0604030504040204" pitchFamily="34" charset="0"/>
        <a:ea typeface="+mn-ea"/>
        <a:cs typeface="+mn-cs"/>
      </a:defRPr>
    </a:lvl1pPr>
    <a:lvl2pPr marL="457200" algn="l" rtl="0" fontAlgn="base">
      <a:spcBef>
        <a:spcPct val="0"/>
      </a:spcBef>
      <a:spcAft>
        <a:spcPct val="0"/>
      </a:spcAft>
      <a:defRPr kern="1200">
        <a:solidFill>
          <a:schemeClr val="tx1"/>
        </a:solidFill>
        <a:latin typeface="Tahoma" panose="020B0604030504040204" pitchFamily="34" charset="0"/>
        <a:ea typeface="+mn-ea"/>
        <a:cs typeface="+mn-cs"/>
      </a:defRPr>
    </a:lvl2pPr>
    <a:lvl3pPr marL="914400" algn="l" rtl="0" fontAlgn="base">
      <a:spcBef>
        <a:spcPct val="0"/>
      </a:spcBef>
      <a:spcAft>
        <a:spcPct val="0"/>
      </a:spcAft>
      <a:defRPr kern="1200">
        <a:solidFill>
          <a:schemeClr val="tx1"/>
        </a:solidFill>
        <a:latin typeface="Tahoma" panose="020B0604030504040204" pitchFamily="34" charset="0"/>
        <a:ea typeface="+mn-ea"/>
        <a:cs typeface="+mn-cs"/>
      </a:defRPr>
    </a:lvl3pPr>
    <a:lvl4pPr marL="1371600" algn="l" rtl="0" fontAlgn="base">
      <a:spcBef>
        <a:spcPct val="0"/>
      </a:spcBef>
      <a:spcAft>
        <a:spcPct val="0"/>
      </a:spcAft>
      <a:defRPr kern="1200">
        <a:solidFill>
          <a:schemeClr val="tx1"/>
        </a:solidFill>
        <a:latin typeface="Tahoma" panose="020B0604030504040204" pitchFamily="34" charset="0"/>
        <a:ea typeface="+mn-ea"/>
        <a:cs typeface="+mn-cs"/>
      </a:defRPr>
    </a:lvl4pPr>
    <a:lvl5pPr marL="1828800" algn="l" rtl="0" fontAlgn="base">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CC"/>
    <a:srgbClr val="EAEAEA"/>
    <a:srgbClr val="CC33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1422" y="-84"/>
      </p:cViewPr>
      <p:guideLst>
        <p:guide orient="horz" pos="3127"/>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4386" name="Rectangle 2"/>
          <p:cNvSpPr>
            <a:spLocks noGrp="1" noChangeArrowheads="1"/>
          </p:cNvSpPr>
          <p:nvPr>
            <p:ph type="hdr" sz="quarter"/>
          </p:nvPr>
        </p:nvSpPr>
        <p:spPr bwMode="auto">
          <a:xfrm>
            <a:off x="0" y="0"/>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p>
        </p:txBody>
      </p:sp>
      <p:sp>
        <p:nvSpPr>
          <p:cNvPr id="144387" name="Rectangle 3"/>
          <p:cNvSpPr>
            <a:spLocks noGrp="1" noChangeArrowheads="1"/>
          </p:cNvSpPr>
          <p:nvPr>
            <p:ph type="dt" sz="quarter" idx="1"/>
          </p:nvPr>
        </p:nvSpPr>
        <p:spPr bwMode="auto">
          <a:xfrm>
            <a:off x="3884613" y="0"/>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p>
        </p:txBody>
      </p:sp>
      <p:sp>
        <p:nvSpPr>
          <p:cNvPr id="144388" name="Rectangle 4"/>
          <p:cNvSpPr>
            <a:spLocks noGrp="1" noChangeArrowheads="1"/>
          </p:cNvSpPr>
          <p:nvPr>
            <p:ph type="ftr" sz="quarter" idx="2"/>
          </p:nvPr>
        </p:nvSpPr>
        <p:spPr bwMode="auto">
          <a:xfrm>
            <a:off x="0" y="9428583"/>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p>
        </p:txBody>
      </p:sp>
      <p:sp>
        <p:nvSpPr>
          <p:cNvPr id="144389" name="Rectangle 5"/>
          <p:cNvSpPr>
            <a:spLocks noGrp="1" noChangeArrowheads="1"/>
          </p:cNvSpPr>
          <p:nvPr>
            <p:ph type="sldNum" sz="quarter" idx="3"/>
          </p:nvPr>
        </p:nvSpPr>
        <p:spPr bwMode="auto">
          <a:xfrm>
            <a:off x="3884613" y="9428583"/>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C97E4C88-5017-4B78-989A-A5FA9AB8F6B8}" type="slidenum">
              <a:rPr lang="hr-HR" altLang="sr-Latn-RS"/>
              <a:pPr/>
              <a:t>‹#›</a:t>
            </a:fld>
            <a:endParaRPr lang="hr-HR" altLang="sr-Latn-RS"/>
          </a:p>
        </p:txBody>
      </p:sp>
    </p:spTree>
    <p:extLst>
      <p:ext uri="{BB962C8B-B14F-4D97-AF65-F5344CB8AC3E}">
        <p14:creationId xmlns:p14="http://schemas.microsoft.com/office/powerpoint/2010/main" val="3071859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338" name="Rectangle 2"/>
          <p:cNvSpPr>
            <a:spLocks noGrp="1" noChangeArrowheads="1"/>
          </p:cNvSpPr>
          <p:nvPr>
            <p:ph type="hdr" sz="quarter"/>
          </p:nvPr>
        </p:nvSpPr>
        <p:spPr bwMode="auto">
          <a:xfrm>
            <a:off x="0" y="0"/>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hr-HR"/>
          </a:p>
        </p:txBody>
      </p:sp>
      <p:sp>
        <p:nvSpPr>
          <p:cNvPr id="142339" name="Rectangle 3"/>
          <p:cNvSpPr>
            <a:spLocks noGrp="1" noChangeArrowheads="1"/>
          </p:cNvSpPr>
          <p:nvPr>
            <p:ph type="dt" idx="1"/>
          </p:nvPr>
        </p:nvSpPr>
        <p:spPr bwMode="auto">
          <a:xfrm>
            <a:off x="3884613" y="0"/>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hr-HR"/>
          </a:p>
        </p:txBody>
      </p:sp>
      <p:sp>
        <p:nvSpPr>
          <p:cNvPr id="5124"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42341" name="Rectangle 5"/>
          <p:cNvSpPr>
            <a:spLocks noGrp="1" noChangeArrowheads="1"/>
          </p:cNvSpPr>
          <p:nvPr>
            <p:ph type="body" sz="quarter" idx="3"/>
          </p:nvPr>
        </p:nvSpPr>
        <p:spPr bwMode="auto">
          <a:xfrm>
            <a:off x="685800" y="4715153"/>
            <a:ext cx="548640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142342" name="Rectangle 6"/>
          <p:cNvSpPr>
            <a:spLocks noGrp="1" noChangeArrowheads="1"/>
          </p:cNvSpPr>
          <p:nvPr>
            <p:ph type="ftr" sz="quarter" idx="4"/>
          </p:nvPr>
        </p:nvSpPr>
        <p:spPr bwMode="auto">
          <a:xfrm>
            <a:off x="0" y="9428583"/>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hr-HR"/>
          </a:p>
        </p:txBody>
      </p:sp>
      <p:sp>
        <p:nvSpPr>
          <p:cNvPr id="142343" name="Rectangle 7"/>
          <p:cNvSpPr>
            <a:spLocks noGrp="1" noChangeArrowheads="1"/>
          </p:cNvSpPr>
          <p:nvPr>
            <p:ph type="sldNum" sz="quarter" idx="5"/>
          </p:nvPr>
        </p:nvSpPr>
        <p:spPr bwMode="auto">
          <a:xfrm>
            <a:off x="3884613" y="9428583"/>
            <a:ext cx="2971800"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7A9B0BD0-D4B2-4699-929C-C3941F9BDA32}" type="slidenum">
              <a:rPr lang="hr-HR" altLang="sr-Latn-RS"/>
              <a:pPr/>
              <a:t>‹#›</a:t>
            </a:fld>
            <a:endParaRPr lang="hr-HR" altLang="sr-Latn-RS"/>
          </a:p>
        </p:txBody>
      </p:sp>
    </p:spTree>
    <p:extLst>
      <p:ext uri="{BB962C8B-B14F-4D97-AF65-F5344CB8AC3E}">
        <p14:creationId xmlns:p14="http://schemas.microsoft.com/office/powerpoint/2010/main" val="1713943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anose="020B0604020202020204" pitchFamily="34" charset="0"/>
              </a:defRPr>
            </a:lvl1pPr>
            <a:lvl2pPr marL="742950" indent="-285750" eaLnBrk="0" hangingPunct="0">
              <a:spcBef>
                <a:spcPct val="30000"/>
              </a:spcBef>
              <a:defRPr sz="1200">
                <a:solidFill>
                  <a:schemeClr val="tx1"/>
                </a:solidFill>
                <a:latin typeface="Arial" panose="020B0604020202020204" pitchFamily="34" charset="0"/>
              </a:defRPr>
            </a:lvl2pPr>
            <a:lvl3pPr marL="1143000" indent="-228600" eaLnBrk="0" hangingPunct="0">
              <a:spcBef>
                <a:spcPct val="30000"/>
              </a:spcBef>
              <a:defRPr sz="1200">
                <a:solidFill>
                  <a:schemeClr val="tx1"/>
                </a:solidFill>
                <a:latin typeface="Arial" panose="020B0604020202020204" pitchFamily="34" charset="0"/>
              </a:defRPr>
            </a:lvl3pPr>
            <a:lvl4pPr marL="1600200" indent="-228600" eaLnBrk="0" hangingPunct="0">
              <a:spcBef>
                <a:spcPct val="30000"/>
              </a:spcBef>
              <a:defRPr sz="1200">
                <a:solidFill>
                  <a:schemeClr val="tx1"/>
                </a:solidFill>
                <a:latin typeface="Arial" panose="020B0604020202020204" pitchFamily="34" charset="0"/>
              </a:defRPr>
            </a:lvl4pPr>
            <a:lvl5pPr marL="2057400" indent="-228600" eaLnBrk="0" hangingPunct="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eaLnBrk="1" hangingPunct="1">
              <a:spcBef>
                <a:spcPct val="0"/>
              </a:spcBef>
            </a:pPr>
            <a:fld id="{13ABDE94-C954-4FD4-8BA1-D71FA73D7CE4}" type="slidenum">
              <a:rPr lang="hr-HR" altLang="en-US"/>
              <a:pPr eaLnBrk="1" hangingPunct="1">
                <a:spcBef>
                  <a:spcPct val="0"/>
                </a:spcBef>
              </a:pPr>
              <a:t>1</a:t>
            </a:fld>
            <a:endParaRPr lang="hr-HR"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sr-Latn-RS" altLang="en-US" smtClean="0">
              <a:latin typeface="Arial" panose="020B0604020202020204" pitchFamily="34" charset="0"/>
            </a:endParaRPr>
          </a:p>
        </p:txBody>
      </p:sp>
    </p:spTree>
    <p:extLst>
      <p:ext uri="{BB962C8B-B14F-4D97-AF65-F5344CB8AC3E}">
        <p14:creationId xmlns:p14="http://schemas.microsoft.com/office/powerpoint/2010/main" val="5535438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4" name="Rectangle 12"/>
          <p:cNvSpPr>
            <a:spLocks noGrp="1" noChangeArrowheads="1"/>
          </p:cNvSpPr>
          <p:nvPr>
            <p:ph type="sldNum" sz="quarter" idx="10"/>
          </p:nvPr>
        </p:nvSpPr>
        <p:spPr>
          <a:ln/>
        </p:spPr>
        <p:txBody>
          <a:bodyPr/>
          <a:lstStyle>
            <a:lvl1pPr>
              <a:defRPr/>
            </a:lvl1pPr>
          </a:lstStyle>
          <a:p>
            <a:fld id="{C00A100B-0A20-47F9-976D-BB18D913BBE7}" type="slidenum">
              <a:rPr lang="hr-HR" altLang="sr-Latn-RS"/>
              <a:pPr/>
              <a:t>‹#›</a:t>
            </a:fld>
            <a:endParaRPr lang="hr-HR" altLang="sr-Latn-RS"/>
          </a:p>
        </p:txBody>
      </p:sp>
    </p:spTree>
    <p:extLst>
      <p:ext uri="{BB962C8B-B14F-4D97-AF65-F5344CB8AC3E}">
        <p14:creationId xmlns:p14="http://schemas.microsoft.com/office/powerpoint/2010/main" val="14828785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12"/>
          <p:cNvSpPr>
            <a:spLocks noGrp="1" noChangeArrowheads="1"/>
          </p:cNvSpPr>
          <p:nvPr>
            <p:ph type="sldNum" sz="quarter" idx="10"/>
          </p:nvPr>
        </p:nvSpPr>
        <p:spPr>
          <a:ln/>
        </p:spPr>
        <p:txBody>
          <a:bodyPr/>
          <a:lstStyle>
            <a:lvl1pPr>
              <a:defRPr/>
            </a:lvl1pPr>
          </a:lstStyle>
          <a:p>
            <a:fld id="{B2963367-6150-4FFB-A32F-F45DFA056CF5}" type="slidenum">
              <a:rPr lang="hr-HR" altLang="sr-Latn-RS"/>
              <a:pPr/>
              <a:t>‹#›</a:t>
            </a:fld>
            <a:endParaRPr lang="hr-HR" altLang="sr-Latn-RS"/>
          </a:p>
        </p:txBody>
      </p:sp>
    </p:spTree>
    <p:extLst>
      <p:ext uri="{BB962C8B-B14F-4D97-AF65-F5344CB8AC3E}">
        <p14:creationId xmlns:p14="http://schemas.microsoft.com/office/powerpoint/2010/main" val="892718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12"/>
          <p:cNvSpPr>
            <a:spLocks noGrp="1" noChangeArrowheads="1"/>
          </p:cNvSpPr>
          <p:nvPr>
            <p:ph type="sldNum" sz="quarter" idx="10"/>
          </p:nvPr>
        </p:nvSpPr>
        <p:spPr>
          <a:ln/>
        </p:spPr>
        <p:txBody>
          <a:bodyPr/>
          <a:lstStyle>
            <a:lvl1pPr>
              <a:defRPr/>
            </a:lvl1pPr>
          </a:lstStyle>
          <a:p>
            <a:fld id="{CBB36085-6E6B-41CA-92C5-3B0FD3E01538}" type="slidenum">
              <a:rPr lang="hr-HR" altLang="sr-Latn-RS"/>
              <a:pPr/>
              <a:t>‹#›</a:t>
            </a:fld>
            <a:endParaRPr lang="hr-HR" altLang="sr-Latn-RS"/>
          </a:p>
        </p:txBody>
      </p:sp>
    </p:spTree>
    <p:extLst>
      <p:ext uri="{BB962C8B-B14F-4D97-AF65-F5344CB8AC3E}">
        <p14:creationId xmlns:p14="http://schemas.microsoft.com/office/powerpoint/2010/main" val="41197830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12"/>
          <p:cNvSpPr>
            <a:spLocks noGrp="1" noChangeArrowheads="1"/>
          </p:cNvSpPr>
          <p:nvPr>
            <p:ph type="sldNum" sz="quarter" idx="10"/>
          </p:nvPr>
        </p:nvSpPr>
        <p:spPr>
          <a:ln/>
        </p:spPr>
        <p:txBody>
          <a:bodyPr/>
          <a:lstStyle>
            <a:lvl1pPr>
              <a:defRPr/>
            </a:lvl1pPr>
          </a:lstStyle>
          <a:p>
            <a:fld id="{E893DDA8-AA67-40F2-978A-129FB3D9DB54}" type="slidenum">
              <a:rPr lang="hr-HR" altLang="sr-Latn-RS"/>
              <a:pPr/>
              <a:t>‹#›</a:t>
            </a:fld>
            <a:endParaRPr lang="hr-HR" altLang="sr-Latn-RS"/>
          </a:p>
        </p:txBody>
      </p:sp>
    </p:spTree>
    <p:extLst>
      <p:ext uri="{BB962C8B-B14F-4D97-AF65-F5344CB8AC3E}">
        <p14:creationId xmlns:p14="http://schemas.microsoft.com/office/powerpoint/2010/main" val="713929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12"/>
          <p:cNvSpPr>
            <a:spLocks noGrp="1" noChangeArrowheads="1"/>
          </p:cNvSpPr>
          <p:nvPr>
            <p:ph type="sldNum" sz="quarter" idx="10"/>
          </p:nvPr>
        </p:nvSpPr>
        <p:spPr>
          <a:ln/>
        </p:spPr>
        <p:txBody>
          <a:bodyPr/>
          <a:lstStyle>
            <a:lvl1pPr>
              <a:defRPr/>
            </a:lvl1pPr>
          </a:lstStyle>
          <a:p>
            <a:fld id="{4C51C637-B37B-46A9-A5A3-428CB0EC33C3}" type="slidenum">
              <a:rPr lang="hr-HR" altLang="sr-Latn-RS"/>
              <a:pPr/>
              <a:t>‹#›</a:t>
            </a:fld>
            <a:endParaRPr lang="hr-HR" altLang="sr-Latn-RS"/>
          </a:p>
        </p:txBody>
      </p:sp>
    </p:spTree>
    <p:extLst>
      <p:ext uri="{BB962C8B-B14F-4D97-AF65-F5344CB8AC3E}">
        <p14:creationId xmlns:p14="http://schemas.microsoft.com/office/powerpoint/2010/main" val="304173168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fld id="{DF34EF2A-5AFA-4301-B8F9-E8A0483698C6}" type="slidenum">
              <a:rPr lang="hr-HR" altLang="sr-Latn-RS"/>
              <a:pPr/>
              <a:t>‹#›</a:t>
            </a:fld>
            <a:endParaRPr lang="hr-HR" altLang="sr-Latn-RS"/>
          </a:p>
        </p:txBody>
      </p:sp>
    </p:spTree>
    <p:extLst>
      <p:ext uri="{BB962C8B-B14F-4D97-AF65-F5344CB8AC3E}">
        <p14:creationId xmlns:p14="http://schemas.microsoft.com/office/powerpoint/2010/main" val="585447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12"/>
          <p:cNvSpPr>
            <a:spLocks noGrp="1" noChangeArrowheads="1"/>
          </p:cNvSpPr>
          <p:nvPr>
            <p:ph type="sldNum" sz="quarter" idx="10"/>
          </p:nvPr>
        </p:nvSpPr>
        <p:spPr>
          <a:ln/>
        </p:spPr>
        <p:txBody>
          <a:bodyPr/>
          <a:lstStyle>
            <a:lvl1pPr>
              <a:defRPr/>
            </a:lvl1pPr>
          </a:lstStyle>
          <a:p>
            <a:fld id="{CA6A0F73-5C57-4317-9EE3-EA46B1708A6B}" type="slidenum">
              <a:rPr lang="hr-HR" altLang="sr-Latn-RS"/>
              <a:pPr/>
              <a:t>‹#›</a:t>
            </a:fld>
            <a:endParaRPr lang="hr-HR" altLang="sr-Latn-RS"/>
          </a:p>
        </p:txBody>
      </p:sp>
    </p:spTree>
    <p:extLst>
      <p:ext uri="{BB962C8B-B14F-4D97-AF65-F5344CB8AC3E}">
        <p14:creationId xmlns:p14="http://schemas.microsoft.com/office/powerpoint/2010/main" val="520559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12"/>
          <p:cNvSpPr>
            <a:spLocks noGrp="1" noChangeArrowheads="1"/>
          </p:cNvSpPr>
          <p:nvPr>
            <p:ph type="sldNum" sz="quarter" idx="10"/>
          </p:nvPr>
        </p:nvSpPr>
        <p:spPr>
          <a:ln/>
        </p:spPr>
        <p:txBody>
          <a:bodyPr/>
          <a:lstStyle>
            <a:lvl1pPr>
              <a:defRPr/>
            </a:lvl1pPr>
          </a:lstStyle>
          <a:p>
            <a:fld id="{A2E49B24-4729-4070-B746-07AA621006D6}" type="slidenum">
              <a:rPr lang="hr-HR" altLang="sr-Latn-RS"/>
              <a:pPr/>
              <a:t>‹#›</a:t>
            </a:fld>
            <a:endParaRPr lang="hr-HR" altLang="sr-Latn-RS"/>
          </a:p>
        </p:txBody>
      </p:sp>
    </p:spTree>
    <p:extLst>
      <p:ext uri="{BB962C8B-B14F-4D97-AF65-F5344CB8AC3E}">
        <p14:creationId xmlns:p14="http://schemas.microsoft.com/office/powerpoint/2010/main" val="203834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r-HR"/>
          </a:p>
        </p:txBody>
      </p:sp>
      <p:sp>
        <p:nvSpPr>
          <p:cNvPr id="3" name="Rectangle 12"/>
          <p:cNvSpPr>
            <a:spLocks noGrp="1" noChangeArrowheads="1"/>
          </p:cNvSpPr>
          <p:nvPr>
            <p:ph type="sldNum" sz="quarter" idx="10"/>
          </p:nvPr>
        </p:nvSpPr>
        <p:spPr>
          <a:ln/>
        </p:spPr>
        <p:txBody>
          <a:bodyPr/>
          <a:lstStyle>
            <a:lvl1pPr>
              <a:defRPr/>
            </a:lvl1pPr>
          </a:lstStyle>
          <a:p>
            <a:fld id="{63755A97-B306-4FB4-B221-D8B8DF63EECC}" type="slidenum">
              <a:rPr lang="hr-HR" altLang="sr-Latn-RS"/>
              <a:pPr/>
              <a:t>‹#›</a:t>
            </a:fld>
            <a:endParaRPr lang="hr-HR" altLang="sr-Latn-RS"/>
          </a:p>
        </p:txBody>
      </p:sp>
    </p:spTree>
    <p:extLst>
      <p:ext uri="{BB962C8B-B14F-4D97-AF65-F5344CB8AC3E}">
        <p14:creationId xmlns:p14="http://schemas.microsoft.com/office/powerpoint/2010/main" val="2702070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fld id="{D945729D-C2A5-4312-B847-42273B99D148}" type="slidenum">
              <a:rPr lang="hr-HR" altLang="sr-Latn-RS"/>
              <a:pPr/>
              <a:t>‹#›</a:t>
            </a:fld>
            <a:endParaRPr lang="hr-HR" altLang="sr-Latn-RS"/>
          </a:p>
        </p:txBody>
      </p:sp>
    </p:spTree>
    <p:extLst>
      <p:ext uri="{BB962C8B-B14F-4D97-AF65-F5344CB8AC3E}">
        <p14:creationId xmlns:p14="http://schemas.microsoft.com/office/powerpoint/2010/main" val="1558326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AC60C17E-4212-4A7F-A5C8-413B08E4B96A}" type="slidenum">
              <a:rPr lang="hr-HR" altLang="sr-Latn-RS"/>
              <a:pPr/>
              <a:t>‹#›</a:t>
            </a:fld>
            <a:endParaRPr lang="hr-HR" altLang="sr-Latn-RS"/>
          </a:p>
        </p:txBody>
      </p:sp>
    </p:spTree>
    <p:extLst>
      <p:ext uri="{BB962C8B-B14F-4D97-AF65-F5344CB8AC3E}">
        <p14:creationId xmlns:p14="http://schemas.microsoft.com/office/powerpoint/2010/main" val="829659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fld id="{49CC376A-F809-49A8-B4A9-3154C5AC2D30}" type="slidenum">
              <a:rPr lang="hr-HR" altLang="sr-Latn-RS"/>
              <a:pPr/>
              <a:t>‹#›</a:t>
            </a:fld>
            <a:endParaRPr lang="hr-HR" altLang="sr-Latn-RS"/>
          </a:p>
        </p:txBody>
      </p:sp>
    </p:spTree>
    <p:extLst>
      <p:ext uri="{BB962C8B-B14F-4D97-AF65-F5344CB8AC3E}">
        <p14:creationId xmlns:p14="http://schemas.microsoft.com/office/powerpoint/2010/main" val="182801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8051800" y="6457950"/>
            <a:ext cx="635000"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1">
                <a:solidFill>
                  <a:schemeClr val="accent2"/>
                </a:solidFill>
                <a:latin typeface="Book Antiqua" panose="02040602050305030304" pitchFamily="18" charset="0"/>
              </a:defRPr>
            </a:lvl1pPr>
          </a:lstStyle>
          <a:p>
            <a:fld id="{9D8269F9-3A4C-4C46-A2B6-A0AA1450EF4F}" type="slidenum">
              <a:rPr lang="hr-HR" altLang="sr-Latn-RS"/>
              <a:pPr/>
              <a:t>‹#›</a:t>
            </a:fld>
            <a:endParaRPr lang="hr-HR" altLang="sr-Latn-RS"/>
          </a:p>
        </p:txBody>
      </p:sp>
      <p:pic>
        <p:nvPicPr>
          <p:cNvPr id="1027" name="Picture 13"/>
          <p:cNvPicPr>
            <a:picLocks noChangeAspect="1" noChangeArrowheads="1"/>
          </p:cNvPicPr>
          <p:nvPr userDrawn="1"/>
        </p:nvPicPr>
        <p:blipFill>
          <a:blip r:embed="rId15">
            <a:extLst>
              <a:ext uri="{28A0092B-C50C-407E-A947-70E740481C1C}">
                <a14:useLocalDpi xmlns:a14="http://schemas.microsoft.com/office/drawing/2010/main" val="0"/>
              </a:ext>
            </a:extLst>
          </a:blip>
          <a:stretch>
            <a:fillRect/>
          </a:stretch>
        </p:blipFill>
        <p:spPr bwMode="auto">
          <a:xfrm>
            <a:off x="0" y="0"/>
            <a:ext cx="9144000" cy="71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3"/>
          <p:cNvSpPr>
            <a:spLocks noGrp="1"/>
          </p:cNvSpPr>
          <p:nvPr>
            <p:ph type="sldNum" sz="quarter" idx="10"/>
          </p:nvPr>
        </p:nvSpPr>
        <p:spPr>
          <a:noFill/>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7C8B681-565B-4287-961E-C5ED3ECD5003}" type="slidenum">
              <a:rPr lang="hr-HR" altLang="en-US">
                <a:solidFill>
                  <a:schemeClr val="accent2"/>
                </a:solidFill>
                <a:latin typeface="Book Antiqua" panose="02040602050305030304" pitchFamily="18" charset="0"/>
              </a:rPr>
              <a:pPr eaLnBrk="1" hangingPunct="1"/>
              <a:t>1</a:t>
            </a:fld>
            <a:endParaRPr lang="hr-HR" altLang="en-US">
              <a:solidFill>
                <a:schemeClr val="accent2"/>
              </a:solidFill>
              <a:latin typeface="Book Antiqua" panose="02040602050305030304" pitchFamily="18" charset="0"/>
            </a:endParaRPr>
          </a:p>
        </p:txBody>
      </p:sp>
      <p:sp>
        <p:nvSpPr>
          <p:cNvPr id="140293" name="Rectangle 5"/>
          <p:cNvSpPr>
            <a:spLocks noGrp="1" noChangeArrowheads="1"/>
          </p:cNvSpPr>
          <p:nvPr>
            <p:ph type="subTitle" idx="1"/>
          </p:nvPr>
        </p:nvSpPr>
        <p:spPr bwMode="auto">
          <a:xfrm>
            <a:off x="457200" y="2076450"/>
            <a:ext cx="8340725" cy="28638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eaLnBrk="1" hangingPunct="1"/>
            <a:endParaRPr lang="hr-HR" sz="4000" b="1" dirty="0" smtClean="0">
              <a:latin typeface="Times New Roman" panose="02020603050405020304" pitchFamily="18" charset="0"/>
              <a:cs typeface="Times New Roman" panose="02020603050405020304" pitchFamily="18" charset="0"/>
            </a:endParaRPr>
          </a:p>
          <a:p>
            <a:pPr eaLnBrk="1" hangingPunct="1"/>
            <a:r>
              <a:rPr lang="hr-HR" sz="4000" b="1" dirty="0" smtClean="0">
                <a:latin typeface="Times New Roman" panose="02020603050405020304" pitchFamily="18" charset="0"/>
                <a:cs typeface="Times New Roman" panose="02020603050405020304" pitchFamily="18" charset="0"/>
              </a:rPr>
              <a:t>PRIMJENA </a:t>
            </a:r>
            <a:r>
              <a:rPr lang="hr-HR" sz="4000" b="1" dirty="0">
                <a:latin typeface="Times New Roman" panose="02020603050405020304" pitchFamily="18" charset="0"/>
                <a:cs typeface="Times New Roman" panose="02020603050405020304" pitchFamily="18" charset="0"/>
              </a:rPr>
              <a:t>NOVIH ODREDBI ZAKONA U POSTUPKU </a:t>
            </a:r>
            <a:r>
              <a:rPr lang="hr-HR" sz="4000" b="1" dirty="0" smtClean="0">
                <a:latin typeface="Times New Roman" panose="02020603050405020304" pitchFamily="18" charset="0"/>
                <a:cs typeface="Times New Roman" panose="02020603050405020304" pitchFamily="18" charset="0"/>
              </a:rPr>
              <a:t>ZAPOŠLJAVANJA</a:t>
            </a:r>
          </a:p>
          <a:p>
            <a:pPr eaLnBrk="1" hangingPunct="1"/>
            <a:endParaRPr lang="hr-HR" sz="4000" b="1" dirty="0">
              <a:latin typeface="Times New Roman" panose="02020603050405020304" pitchFamily="18" charset="0"/>
              <a:cs typeface="Times New Roman" panose="02020603050405020304" pitchFamily="18" charset="0"/>
            </a:endParaRPr>
          </a:p>
          <a:p>
            <a:pPr eaLnBrk="1" hangingPunct="1"/>
            <a:r>
              <a:rPr lang="hr-HR" sz="2800" dirty="0" smtClean="0"/>
              <a:t>                                    </a:t>
            </a:r>
            <a:r>
              <a:rPr lang="hr-HR" sz="2400" dirty="0" smtClean="0"/>
              <a:t>Jasna </a:t>
            </a:r>
            <a:r>
              <a:rPr lang="hr-HR" sz="2400" dirty="0"/>
              <a:t>Galić-Minarik</a:t>
            </a:r>
            <a:endParaRPr lang="sr-Latn-RS" altLang="en-US" sz="2400" dirty="0" smtClean="0">
              <a:solidFill>
                <a:schemeClr val="accent2"/>
              </a:solidFill>
              <a:latin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140293">
                                            <p:txEl>
                                              <p:pRg st="1" end="1"/>
                                            </p:txEl>
                                          </p:spTgt>
                                        </p:tgtEl>
                                        <p:attrNameLst>
                                          <p:attrName>style.visibility</p:attrName>
                                        </p:attrNameLst>
                                      </p:cBhvr>
                                      <p:to>
                                        <p:strVal val="visible"/>
                                      </p:to>
                                    </p:set>
                                    <p:animEffect transition="in" filter="box(in)">
                                      <p:cBhvr>
                                        <p:cTn id="7" dur="500"/>
                                        <p:tgtEl>
                                          <p:spTgt spid="14029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40293">
                                            <p:txEl>
                                              <p:pRg st="3" end="3"/>
                                            </p:txEl>
                                          </p:spTgt>
                                        </p:tgtEl>
                                        <p:attrNameLst>
                                          <p:attrName>style.visibility</p:attrName>
                                        </p:attrNameLst>
                                      </p:cBhvr>
                                      <p:to>
                                        <p:strVal val="visible"/>
                                      </p:to>
                                    </p:set>
                                    <p:animEffect transition="in" filter="box(in)">
                                      <p:cBhvr>
                                        <p:cTn id="12" dur="500"/>
                                        <p:tgtEl>
                                          <p:spTgt spid="140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7486"/>
          </a:xfrm>
        </p:spPr>
        <p:txBody>
          <a:bodyPr/>
          <a:lstStyle/>
          <a:p>
            <a:endParaRPr lang="hr-HR" sz="1000" dirty="0"/>
          </a:p>
        </p:txBody>
      </p:sp>
      <p:sp>
        <p:nvSpPr>
          <p:cNvPr id="3" name="Content Placeholder 2"/>
          <p:cNvSpPr>
            <a:spLocks noGrp="1"/>
          </p:cNvSpPr>
          <p:nvPr>
            <p:ph idx="1"/>
          </p:nvPr>
        </p:nvSpPr>
        <p:spPr>
          <a:xfrm>
            <a:off x="457200" y="474453"/>
            <a:ext cx="8229600" cy="5651711"/>
          </a:xfrm>
        </p:spPr>
        <p:txBody>
          <a:bodyPr/>
          <a:lstStyle/>
          <a:p>
            <a:endParaRPr lang="hr-HR" sz="1600" dirty="0" smtClean="0"/>
          </a:p>
          <a:p>
            <a:pPr marL="0" indent="0" algn="ctr">
              <a:buNone/>
            </a:pPr>
            <a:r>
              <a:rPr lang="hr-HR" sz="2000" u="sng" dirty="0" smtClean="0">
                <a:latin typeface="Times New Roman" panose="02020603050405020304" pitchFamily="18" charset="0"/>
                <a:cs typeface="Times New Roman" panose="02020603050405020304" pitchFamily="18" charset="0"/>
              </a:rPr>
              <a:t>Prednost </a:t>
            </a:r>
            <a:r>
              <a:rPr lang="hr-HR" sz="2000" u="sng" dirty="0">
                <a:latin typeface="Times New Roman" panose="02020603050405020304" pitchFamily="18" charset="0"/>
                <a:cs typeface="Times New Roman" panose="02020603050405020304" pitchFamily="18" charset="0"/>
              </a:rPr>
              <a:t>pri zapošljavanju</a:t>
            </a:r>
            <a:r>
              <a:rPr lang="hr-HR" sz="2000" u="sng" dirty="0" smtClean="0">
                <a:latin typeface="Times New Roman" panose="02020603050405020304" pitchFamily="18" charset="0"/>
                <a:cs typeface="Times New Roman" panose="02020603050405020304" pitchFamily="18" charset="0"/>
              </a:rPr>
              <a:t>:</a:t>
            </a:r>
            <a:r>
              <a:rPr lang="hr-HR" sz="2000" dirty="0">
                <a:latin typeface="Times New Roman" panose="02020603050405020304" pitchFamily="18" charset="0"/>
                <a:cs typeface="Times New Roman" panose="02020603050405020304" pitchFamily="18" charset="0"/>
              </a:rPr>
              <a:t> </a:t>
            </a:r>
          </a:p>
          <a:p>
            <a:pPr lvl="0" algn="just"/>
            <a:r>
              <a:rPr lang="hr-HR" sz="2000" b="1" dirty="0">
                <a:latin typeface="Times New Roman" panose="02020603050405020304" pitchFamily="18" charset="0"/>
                <a:cs typeface="Times New Roman" panose="02020603050405020304" pitchFamily="18" charset="0"/>
              </a:rPr>
              <a:t>Zakon o hrvatskim braniteljima </a:t>
            </a:r>
            <a:r>
              <a:rPr lang="hr-HR" sz="2000" b="1" dirty="0" smtClean="0">
                <a:latin typeface="Times New Roman" panose="02020603050405020304" pitchFamily="18" charset="0"/>
                <a:cs typeface="Times New Roman" panose="02020603050405020304" pitchFamily="18" charset="0"/>
              </a:rPr>
              <a:t>iz</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Domovinskog </a:t>
            </a:r>
            <a:r>
              <a:rPr lang="hr-HR" sz="2000" b="1" dirty="0">
                <a:latin typeface="Times New Roman" panose="02020603050405020304" pitchFamily="18" charset="0"/>
                <a:cs typeface="Times New Roman" panose="02020603050405020304" pitchFamily="18" charset="0"/>
              </a:rPr>
              <a:t>rata i članovima njihovih obitelji (Narodne novine, broj 121/17. i 98/19.)</a:t>
            </a:r>
            <a:endParaRPr lang="hr-HR" sz="2000" dirty="0">
              <a:latin typeface="Times New Roman" panose="02020603050405020304" pitchFamily="18" charset="0"/>
              <a:cs typeface="Times New Roman" panose="02020603050405020304" pitchFamily="18" charset="0"/>
            </a:endParaRPr>
          </a:p>
          <a:p>
            <a:pPr algn="just"/>
            <a:r>
              <a:rPr lang="hr-HR" sz="2000" dirty="0">
                <a:latin typeface="Times New Roman" panose="02020603050405020304" pitchFamily="18" charset="0"/>
                <a:cs typeface="Times New Roman" panose="02020603050405020304" pitchFamily="18" charset="0"/>
              </a:rPr>
              <a:t>p</a:t>
            </a:r>
            <a:r>
              <a:rPr lang="hr-HR" sz="2000" dirty="0" smtClean="0">
                <a:latin typeface="Times New Roman" panose="02020603050405020304" pitchFamily="18" charset="0"/>
                <a:cs typeface="Times New Roman" panose="02020603050405020304" pitchFamily="18" charset="0"/>
              </a:rPr>
              <a:t>oveznica u natječaju</a:t>
            </a:r>
            <a:endParaRPr lang="hr-HR" sz="2000" dirty="0">
              <a:latin typeface="Times New Roman" panose="02020603050405020304" pitchFamily="18" charset="0"/>
              <a:cs typeface="Times New Roman" panose="02020603050405020304" pitchFamily="18" charset="0"/>
            </a:endParaRPr>
          </a:p>
          <a:p>
            <a:pPr lvl="0" algn="just"/>
            <a:r>
              <a:rPr lang="hr-HR" sz="2000" b="1" dirty="0">
                <a:latin typeface="Times New Roman" panose="02020603050405020304" pitchFamily="18" charset="0"/>
                <a:cs typeface="Times New Roman" panose="02020603050405020304" pitchFamily="18" charset="0"/>
              </a:rPr>
              <a:t>Zakon o zaštiti vojnih i civilnih invalida </a:t>
            </a:r>
            <a:r>
              <a:rPr lang="hr-HR" sz="2000" b="1" dirty="0" smtClean="0">
                <a:latin typeface="Times New Roman" panose="02020603050405020304" pitchFamily="18" charset="0"/>
                <a:cs typeface="Times New Roman" panose="02020603050405020304" pitchFamily="18" charset="0"/>
              </a:rPr>
              <a:t>rata</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(Narodne </a:t>
            </a:r>
            <a:r>
              <a:rPr lang="hr-HR" sz="2000" b="1" dirty="0">
                <a:latin typeface="Times New Roman" panose="02020603050405020304" pitchFamily="18" charset="0"/>
                <a:cs typeface="Times New Roman" panose="02020603050405020304" pitchFamily="18" charset="0"/>
              </a:rPr>
              <a:t>novine, broj 33/92., 57/92., 77/92., 58/93., 2/94., 76/94., 108/95., 82/01., 103/03., 148/13. i 98/19.)</a:t>
            </a:r>
            <a:endParaRPr lang="hr-HR" sz="2000" dirty="0">
              <a:latin typeface="Times New Roman" panose="02020603050405020304" pitchFamily="18" charset="0"/>
              <a:cs typeface="Times New Roman" panose="02020603050405020304" pitchFamily="18" charset="0"/>
            </a:endParaRPr>
          </a:p>
          <a:p>
            <a:pPr algn="just"/>
            <a:r>
              <a:rPr lang="hr-HR" sz="2000" b="1" dirty="0" smtClean="0">
                <a:latin typeface="Times New Roman" panose="02020603050405020304" pitchFamily="18" charset="0"/>
                <a:cs typeface="Times New Roman" panose="02020603050405020304" pitchFamily="18" charset="0"/>
              </a:rPr>
              <a:t>Zakon </a:t>
            </a:r>
            <a:r>
              <a:rPr lang="hr-HR" sz="2000" b="1" dirty="0">
                <a:latin typeface="Times New Roman" panose="02020603050405020304" pitchFamily="18" charset="0"/>
                <a:cs typeface="Times New Roman" panose="02020603050405020304" pitchFamily="18" charset="0"/>
              </a:rPr>
              <a:t>o profesionalnoj rehabilitaciji i zapošljavanju osoba s invaliditetom (Narodne novine, broj 157/13., 152/14. i 39/18.)</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9. stavak 3. – dokazom o </a:t>
            </a:r>
            <a:r>
              <a:rPr lang="hr-HR" sz="2000" dirty="0" smtClean="0">
                <a:latin typeface="Times New Roman" panose="02020603050405020304" pitchFamily="18" charset="0"/>
                <a:cs typeface="Times New Roman" panose="02020603050405020304" pitchFamily="18" charset="0"/>
              </a:rPr>
              <a:t>invaliditetu smatraju </a:t>
            </a:r>
            <a:r>
              <a:rPr lang="hr-HR" sz="2000" dirty="0">
                <a:latin typeface="Times New Roman" panose="02020603050405020304" pitchFamily="18" charset="0"/>
                <a:cs typeface="Times New Roman" panose="02020603050405020304" pitchFamily="18" charset="0"/>
              </a:rPr>
              <a:t>se javne isprave o invaliditetu na temelju kojih se osoba može upisati  u očevidnik zaposlenih osoba s invaliditetom</a:t>
            </a:r>
          </a:p>
          <a:p>
            <a:pPr algn="just"/>
            <a:r>
              <a:rPr lang="hr-HR" sz="2000" dirty="0" smtClean="0">
                <a:latin typeface="Times New Roman" panose="02020603050405020304" pitchFamily="18" charset="0"/>
                <a:cs typeface="Times New Roman" panose="02020603050405020304" pitchFamily="18" charset="0"/>
              </a:rPr>
              <a:t>obavijest </a:t>
            </a:r>
            <a:r>
              <a:rPr lang="hr-HR" sz="2000" dirty="0">
                <a:latin typeface="Times New Roman" panose="02020603050405020304" pitchFamily="18" charset="0"/>
                <a:cs typeface="Times New Roman" panose="02020603050405020304" pitchFamily="18" charset="0"/>
              </a:rPr>
              <a:t>škole kandidatu u roku od 15 dana </a:t>
            </a:r>
            <a:r>
              <a:rPr lang="hr-HR" sz="2000" dirty="0" smtClean="0">
                <a:latin typeface="Times New Roman" panose="02020603050405020304" pitchFamily="18" charset="0"/>
                <a:cs typeface="Times New Roman" panose="02020603050405020304" pitchFamily="18" charset="0"/>
              </a:rPr>
              <a:t>od dana </a:t>
            </a:r>
            <a:r>
              <a:rPr lang="hr-HR" sz="2000" dirty="0">
                <a:latin typeface="Times New Roman" panose="02020603050405020304" pitchFamily="18" charset="0"/>
                <a:cs typeface="Times New Roman" panose="02020603050405020304" pitchFamily="18" charset="0"/>
              </a:rPr>
              <a:t>sklapanja ugovora o radu s izabranim kandidatom</a:t>
            </a:r>
          </a:p>
          <a:p>
            <a:pPr algn="just"/>
            <a:r>
              <a:rPr lang="hr-HR" sz="2000" b="1" dirty="0" smtClean="0">
                <a:latin typeface="Times New Roman" panose="02020603050405020304" pitchFamily="18" charset="0"/>
                <a:cs typeface="Times New Roman" panose="02020603050405020304" pitchFamily="18" charset="0"/>
              </a:rPr>
              <a:t>Pravilnik </a:t>
            </a:r>
            <a:r>
              <a:rPr lang="hr-HR" sz="2000" b="1" dirty="0">
                <a:latin typeface="Times New Roman" panose="02020603050405020304" pitchFamily="18" charset="0"/>
                <a:cs typeface="Times New Roman" panose="02020603050405020304" pitchFamily="18" charset="0"/>
              </a:rPr>
              <a:t>o  sadržaju i načinu vođenja očevidnika zaposlenih osoba s invaliditetom (Narodne novine, broj 75/18.)</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t>
            </a:r>
            <a:r>
              <a:rPr lang="hr-HR" sz="2000" dirty="0">
                <a:latin typeface="Times New Roman" panose="02020603050405020304" pitchFamily="18" charset="0"/>
                <a:cs typeface="Times New Roman" panose="02020603050405020304" pitchFamily="18" charset="0"/>
              </a:rPr>
              <a:t>. 4. – javne isprave o invaliditetu</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10</a:t>
            </a:fld>
            <a:endParaRPr lang="hr-HR" altLang="sr-Latn-RS"/>
          </a:p>
        </p:txBody>
      </p:sp>
    </p:spTree>
    <p:extLst>
      <p:ext uri="{BB962C8B-B14F-4D97-AF65-F5344CB8AC3E}">
        <p14:creationId xmlns:p14="http://schemas.microsoft.com/office/powerpoint/2010/main" val="15799551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lstStyle/>
          <a:p>
            <a:endParaRPr lang="hr-HR" dirty="0"/>
          </a:p>
        </p:txBody>
      </p:sp>
      <p:sp>
        <p:nvSpPr>
          <p:cNvPr id="3" name="Content Placeholder 2"/>
          <p:cNvSpPr>
            <a:spLocks noGrp="1"/>
          </p:cNvSpPr>
          <p:nvPr>
            <p:ph idx="1"/>
          </p:nvPr>
        </p:nvSpPr>
        <p:spPr>
          <a:xfrm>
            <a:off x="457200" y="474453"/>
            <a:ext cx="8229600" cy="5651711"/>
          </a:xfrm>
        </p:spPr>
        <p:txBody>
          <a:bodyPr/>
          <a:lstStyle/>
          <a:p>
            <a:endParaRPr lang="hr-HR" sz="1600" b="1" dirty="0" smtClean="0"/>
          </a:p>
          <a:p>
            <a:pPr marL="0" indent="0">
              <a:buNone/>
            </a:pPr>
            <a:endParaRPr lang="hr-HR" sz="1600" b="1" dirty="0" smtClean="0"/>
          </a:p>
          <a:p>
            <a:pPr algn="just"/>
            <a:r>
              <a:rPr lang="hr-HR" sz="2000" b="1" dirty="0" smtClean="0">
                <a:latin typeface="Times New Roman" panose="02020603050405020304" pitchFamily="18" charset="0"/>
                <a:cs typeface="Times New Roman" panose="02020603050405020304" pitchFamily="18" charset="0"/>
              </a:rPr>
              <a:t>čl</a:t>
            </a:r>
            <a:r>
              <a:rPr lang="hr-HR" sz="2000" b="1" dirty="0">
                <a:latin typeface="Times New Roman" panose="02020603050405020304" pitchFamily="18" charset="0"/>
                <a:cs typeface="Times New Roman" panose="02020603050405020304" pitchFamily="18" charset="0"/>
              </a:rPr>
              <a:t>. 106. st. 5. Zakona o odgoju i obrazovanju </a:t>
            </a:r>
            <a:r>
              <a:rPr lang="hr-HR" sz="2000" b="1" dirty="0" smtClean="0">
                <a:latin typeface="Times New Roman" panose="02020603050405020304" pitchFamily="18" charset="0"/>
                <a:cs typeface="Times New Roman" panose="02020603050405020304" pitchFamily="18" charset="0"/>
              </a:rPr>
              <a:t>u</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osnovnoj </a:t>
            </a:r>
            <a:r>
              <a:rPr lang="hr-HR" sz="2000" b="1" dirty="0">
                <a:latin typeface="Times New Roman" panose="02020603050405020304" pitchFamily="18" charset="0"/>
                <a:cs typeface="Times New Roman" panose="02020603050405020304" pitchFamily="18" charset="0"/>
              </a:rPr>
              <a:t>i srednjoj školi:</a:t>
            </a:r>
            <a:endParaRPr lang="hr-HR" sz="2000" dirty="0">
              <a:latin typeface="Times New Roman" panose="02020603050405020304" pitchFamily="18" charset="0"/>
              <a:cs typeface="Times New Roman" panose="02020603050405020304" pitchFamily="18" charset="0"/>
            </a:endParaRPr>
          </a:p>
          <a:p>
            <a:pPr algn="just"/>
            <a:r>
              <a:rPr lang="hr-HR" sz="2000" b="1" dirty="0">
                <a:latin typeface="Times New Roman" panose="02020603050405020304" pitchFamily="18" charset="0"/>
                <a:cs typeface="Times New Roman" panose="02020603050405020304" pitchFamily="18" charset="0"/>
              </a:rPr>
              <a:t> </a:t>
            </a:r>
            <a:r>
              <a:rPr lang="hr-HR" sz="2000" b="1" i="1" dirty="0" smtClean="0">
                <a:latin typeface="Times New Roman" panose="02020603050405020304" pitchFamily="18" charset="0"/>
                <a:cs typeface="Times New Roman" panose="02020603050405020304" pitchFamily="18" charset="0"/>
              </a:rPr>
              <a:t>Ako </a:t>
            </a:r>
            <a:r>
              <a:rPr lang="hr-HR" sz="2000" b="1" i="1" dirty="0">
                <a:latin typeface="Times New Roman" panose="02020603050405020304" pitchFamily="18" charset="0"/>
                <a:cs typeface="Times New Roman" panose="02020603050405020304" pitchFamily="18" charset="0"/>
              </a:rPr>
              <a:t>školska ustanova kao poslodavac sazna da je protiv osobe u radnom odnosu u školskoj ustanovi pokrenut i vodi se kazneni postupak za neko od kaznenih djela iz stavka 1. i stavka 2. ovog članka, udaljit će osobu od obavljanja poslova do obustave kaznenog postupka, odnosno najduže do pravomoćnosti sudske presude, uz pravo na naknadu plaće u visini dvije trećine prosječne mjesečne plaće koju je osoba ostvarila u tri mjeseca prije udaljenja od obavljanja poslova.</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prije </a:t>
            </a:r>
            <a:r>
              <a:rPr lang="hr-HR" sz="2000" dirty="0">
                <a:latin typeface="Times New Roman" panose="02020603050405020304" pitchFamily="18" charset="0"/>
                <a:cs typeface="Times New Roman" panose="02020603050405020304" pitchFamily="18" charset="0"/>
              </a:rPr>
              <a:t>zasnivanja radnog odnosa uvjerenje nadležnog suda</a:t>
            </a:r>
          </a:p>
          <a:p>
            <a:pPr algn="just"/>
            <a:r>
              <a:rPr lang="hr-HR" sz="2000" dirty="0" smtClean="0">
                <a:latin typeface="Times New Roman" panose="02020603050405020304" pitchFamily="18" charset="0"/>
                <a:cs typeface="Times New Roman" panose="02020603050405020304" pitchFamily="18" charset="0"/>
              </a:rPr>
              <a:t>udaljenje</a:t>
            </a:r>
            <a:r>
              <a:rPr lang="hr-HR" sz="2000" dirty="0">
                <a:latin typeface="Times New Roman" panose="02020603050405020304" pitchFamily="18" charset="0"/>
                <a:cs typeface="Times New Roman" panose="02020603050405020304" pitchFamily="18" charset="0"/>
              </a:rPr>
              <a:t>: odlučuje ravnatelj, odnosno školski odbor o udaljenju </a:t>
            </a:r>
            <a:r>
              <a:rPr lang="hr-HR" sz="2000" dirty="0" smtClean="0">
                <a:latin typeface="Times New Roman" panose="02020603050405020304" pitchFamily="18" charset="0"/>
                <a:cs typeface="Times New Roman" panose="02020603050405020304" pitchFamily="18" charset="0"/>
              </a:rPr>
              <a:t>ravnatelja</a:t>
            </a:r>
            <a:endParaRPr lang="hr-HR" sz="2000" dirty="0">
              <a:latin typeface="Times New Roman" panose="02020603050405020304" pitchFamily="18" charset="0"/>
              <a:cs typeface="Times New Roman" panose="02020603050405020304" pitchFamily="18" charset="0"/>
            </a:endParaRPr>
          </a:p>
          <a:p>
            <a:pPr algn="just"/>
            <a:r>
              <a:rPr lang="hr-HR" sz="2000" b="1" dirty="0" smtClean="0">
                <a:latin typeface="Times New Roman" panose="02020603050405020304" pitchFamily="18" charset="0"/>
                <a:cs typeface="Times New Roman" panose="02020603050405020304" pitchFamily="18" charset="0"/>
              </a:rPr>
              <a:t>Ministarstvo </a:t>
            </a:r>
            <a:r>
              <a:rPr lang="hr-HR" sz="2000" b="1" dirty="0">
                <a:latin typeface="Times New Roman" panose="02020603050405020304" pitchFamily="18" charset="0"/>
                <a:cs typeface="Times New Roman" panose="02020603050405020304" pitchFamily="18" charset="0"/>
              </a:rPr>
              <a:t>pravosuđa – provjera zapreke </a:t>
            </a:r>
            <a:r>
              <a:rPr lang="hr-HR" sz="2000" b="1" dirty="0" smtClean="0">
                <a:latin typeface="Times New Roman" panose="02020603050405020304" pitchFamily="18" charset="0"/>
                <a:cs typeface="Times New Roman" panose="02020603050405020304" pitchFamily="18" charset="0"/>
              </a:rPr>
              <a:t>za</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zasnivanje </a:t>
            </a:r>
            <a:r>
              <a:rPr lang="hr-HR" sz="2000" b="1" dirty="0">
                <a:latin typeface="Times New Roman" panose="02020603050405020304" pitchFamily="18" charset="0"/>
                <a:cs typeface="Times New Roman" panose="02020603050405020304" pitchFamily="18" charset="0"/>
              </a:rPr>
              <a:t>radnog odnosa; Pravilnik o kaznenoj evidenciji  (Narodne novine, broj 7/13., 66/13., 106/15. i 34/17.)</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nakon </a:t>
            </a:r>
            <a:r>
              <a:rPr lang="hr-HR" sz="2000" dirty="0">
                <a:latin typeface="Times New Roman" panose="02020603050405020304" pitchFamily="18" charset="0"/>
                <a:cs typeface="Times New Roman" panose="02020603050405020304" pitchFamily="18" charset="0"/>
              </a:rPr>
              <a:t>zasnivanja radnog odnosa</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11</a:t>
            </a:fld>
            <a:endParaRPr lang="hr-HR" altLang="sr-Latn-RS" dirty="0"/>
          </a:p>
        </p:txBody>
      </p:sp>
    </p:spTree>
    <p:extLst>
      <p:ext uri="{BB962C8B-B14F-4D97-AF65-F5344CB8AC3E}">
        <p14:creationId xmlns:p14="http://schemas.microsoft.com/office/powerpoint/2010/main" val="653089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lstStyle/>
          <a:p>
            <a:endParaRPr lang="hr-HR" dirty="0"/>
          </a:p>
        </p:txBody>
      </p:sp>
      <p:sp>
        <p:nvSpPr>
          <p:cNvPr id="3" name="Content Placeholder 2"/>
          <p:cNvSpPr>
            <a:spLocks noGrp="1"/>
          </p:cNvSpPr>
          <p:nvPr>
            <p:ph idx="1"/>
          </p:nvPr>
        </p:nvSpPr>
        <p:spPr>
          <a:xfrm>
            <a:off x="457200" y="1518249"/>
            <a:ext cx="8229600" cy="4607914"/>
          </a:xfrm>
        </p:spPr>
        <p:txBody>
          <a:bodyPr/>
          <a:lstStyle/>
          <a:p>
            <a:endParaRPr lang="hr-HR" sz="1800" dirty="0" smtClean="0"/>
          </a:p>
          <a:p>
            <a:pPr algn="just"/>
            <a:r>
              <a:rPr lang="hr-HR" sz="2000" b="1" dirty="0" smtClean="0">
                <a:latin typeface="Times New Roman" panose="02020603050405020304" pitchFamily="18" charset="0"/>
                <a:cs typeface="Times New Roman" panose="02020603050405020304" pitchFamily="18" charset="0"/>
              </a:rPr>
              <a:t>poslovno </a:t>
            </a:r>
            <a:r>
              <a:rPr lang="hr-HR" sz="2000" b="1" dirty="0">
                <a:latin typeface="Times New Roman" panose="02020603050405020304" pitchFamily="18" charset="0"/>
                <a:cs typeface="Times New Roman" panose="02020603050405020304" pitchFamily="18" charset="0"/>
              </a:rPr>
              <a:t>uvjetovani otkaz ugovora o radu </a:t>
            </a:r>
            <a:r>
              <a:rPr lang="hr-HR" sz="2000" dirty="0" smtClean="0">
                <a:latin typeface="Times New Roman" panose="02020603050405020304" pitchFamily="18" charset="0"/>
                <a:cs typeface="Times New Roman" panose="02020603050405020304" pitchFamily="18" charset="0"/>
              </a:rPr>
              <a:t>– poslodavac </a:t>
            </a:r>
            <a:r>
              <a:rPr lang="hr-HR" sz="2000" dirty="0">
                <a:latin typeface="Times New Roman" panose="02020603050405020304" pitchFamily="18" charset="0"/>
                <a:cs typeface="Times New Roman" panose="02020603050405020304" pitchFamily="18" charset="0"/>
              </a:rPr>
              <a:t>ne smije 6 mjeseci od dana dostave odluke o otkazu ugovora o radu radniku, na istim poslovima zaposliti drugog radnika – dužan je ponuditi sklapanje ugovora o radu radniku kojemu je otkazao iz poslovno uvjetovanih razloga ako nastane potreba zapošljavanja zbog obavljanja istih poslova (</a:t>
            </a:r>
            <a:r>
              <a:rPr lang="hr-HR" sz="2000" b="1" dirty="0">
                <a:latin typeface="Times New Roman" panose="02020603050405020304" pitchFamily="18" charset="0"/>
                <a:cs typeface="Times New Roman" panose="02020603050405020304" pitchFamily="18" charset="0"/>
              </a:rPr>
              <a:t>prekršaj</a:t>
            </a:r>
            <a:r>
              <a:rPr lang="hr-HR" sz="2000" dirty="0" smtClean="0">
                <a:latin typeface="Times New Roman" panose="02020603050405020304" pitchFamily="18" charset="0"/>
                <a:cs typeface="Times New Roman" panose="02020603050405020304" pitchFamily="18" charset="0"/>
              </a:rPr>
              <a:t>)</a:t>
            </a:r>
          </a:p>
          <a:p>
            <a:pPr marL="0" indent="0" algn="just">
              <a:buNone/>
            </a:pP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Pravilnik </a:t>
            </a:r>
            <a:r>
              <a:rPr lang="hr-HR" sz="2000" dirty="0">
                <a:latin typeface="Times New Roman" panose="02020603050405020304" pitchFamily="18" charset="0"/>
                <a:cs typeface="Times New Roman" panose="02020603050405020304" pitchFamily="18" charset="0"/>
              </a:rPr>
              <a:t>o radu – utvrditi kriterije za </a:t>
            </a:r>
            <a:r>
              <a:rPr lang="hr-HR" sz="2000" dirty="0" smtClean="0">
                <a:latin typeface="Times New Roman" panose="02020603050405020304" pitchFamily="18" charset="0"/>
                <a:cs typeface="Times New Roman" panose="02020603050405020304" pitchFamily="18" charset="0"/>
              </a:rPr>
              <a:t>utvrđivanje organizacijskog </a:t>
            </a:r>
            <a:r>
              <a:rPr lang="hr-HR" sz="2000" dirty="0">
                <a:latin typeface="Times New Roman" panose="02020603050405020304" pitchFamily="18" charset="0"/>
                <a:cs typeface="Times New Roman" panose="02020603050405020304" pitchFamily="18" charset="0"/>
              </a:rPr>
              <a:t>viška </a:t>
            </a: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115. stavak 2. Zakona o radu: trajanje radnog odnosa </a:t>
            </a:r>
            <a:r>
              <a:rPr lang="hr-HR" sz="2000" dirty="0" smtClean="0">
                <a:latin typeface="Times New Roman" panose="02020603050405020304" pitchFamily="18" charset="0"/>
                <a:cs typeface="Times New Roman" panose="02020603050405020304" pitchFamily="18" charset="0"/>
              </a:rPr>
              <a:t>kod poslodavca</a:t>
            </a:r>
            <a:r>
              <a:rPr lang="hr-HR" sz="2000" dirty="0">
                <a:latin typeface="Times New Roman" panose="02020603050405020304" pitchFamily="18" charset="0"/>
                <a:cs typeface="Times New Roman" panose="02020603050405020304" pitchFamily="18" charset="0"/>
              </a:rPr>
              <a:t>, starost, obveze uzdržavanja koje terete radnika</a:t>
            </a:r>
          </a:p>
          <a:p>
            <a:pPr algn="just"/>
            <a:r>
              <a:rPr lang="hr-HR" sz="2000" dirty="0" smtClean="0">
                <a:latin typeface="Times New Roman" panose="02020603050405020304" pitchFamily="18" charset="0"/>
                <a:cs typeface="Times New Roman" panose="02020603050405020304" pitchFamily="18" charset="0"/>
              </a:rPr>
              <a:t>radni </a:t>
            </a:r>
            <a:r>
              <a:rPr lang="hr-HR" sz="2000" dirty="0">
                <a:latin typeface="Times New Roman" panose="02020603050405020304" pitchFamily="18" charset="0"/>
                <a:cs typeface="Times New Roman" panose="02020603050405020304" pitchFamily="18" charset="0"/>
              </a:rPr>
              <a:t>odnos kod poslodavca ≠ radni staž</a:t>
            </a:r>
          </a:p>
          <a:p>
            <a:pPr algn="just"/>
            <a:r>
              <a:rPr lang="hr-HR" sz="2000" dirty="0" smtClean="0">
                <a:latin typeface="Times New Roman" panose="02020603050405020304" pitchFamily="18" charset="0"/>
                <a:cs typeface="Times New Roman" panose="02020603050405020304" pitchFamily="18" charset="0"/>
              </a:rPr>
              <a:t>neujednačena </a:t>
            </a:r>
            <a:r>
              <a:rPr lang="hr-HR" sz="2000" dirty="0">
                <a:latin typeface="Times New Roman" panose="02020603050405020304" pitchFamily="18" charset="0"/>
                <a:cs typeface="Times New Roman" panose="02020603050405020304" pitchFamily="18" charset="0"/>
              </a:rPr>
              <a:t>sudska praksa</a:t>
            </a:r>
          </a:p>
          <a:p>
            <a:pPr marL="0" indent="0" algn="just">
              <a:buNone/>
            </a:pPr>
            <a:r>
              <a:rPr lang="hr-HR" sz="2000" dirty="0">
                <a:latin typeface="Times New Roman" panose="02020603050405020304" pitchFamily="18" charset="0"/>
                <a:cs typeface="Times New Roman" panose="02020603050405020304" pitchFamily="18" charset="0"/>
              </a:rPr>
              <a:t> </a:t>
            </a:r>
          </a:p>
          <a:p>
            <a:endParaRPr lang="hr-HR" sz="1800" dirty="0"/>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12</a:t>
            </a:fld>
            <a:endParaRPr lang="hr-HR" altLang="sr-Latn-RS"/>
          </a:p>
        </p:txBody>
      </p:sp>
    </p:spTree>
    <p:extLst>
      <p:ext uri="{BB962C8B-B14F-4D97-AF65-F5344CB8AC3E}">
        <p14:creationId xmlns:p14="http://schemas.microsoft.com/office/powerpoint/2010/main" val="40708268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3092"/>
          </a:xfrm>
        </p:spPr>
        <p:txBody>
          <a:bodyPr/>
          <a:lstStyle/>
          <a:p>
            <a:endParaRPr lang="hr-HR" sz="1100" dirty="0"/>
          </a:p>
        </p:txBody>
      </p:sp>
      <p:sp>
        <p:nvSpPr>
          <p:cNvPr id="3" name="Content Placeholder 2"/>
          <p:cNvSpPr>
            <a:spLocks noGrp="1"/>
          </p:cNvSpPr>
          <p:nvPr>
            <p:ph idx="1"/>
          </p:nvPr>
        </p:nvSpPr>
        <p:spPr>
          <a:xfrm>
            <a:off x="457200" y="1173192"/>
            <a:ext cx="8229600" cy="4952971"/>
          </a:xfrm>
        </p:spPr>
        <p:txBody>
          <a:bodyPr/>
          <a:lstStyle/>
          <a:p>
            <a:r>
              <a:rPr lang="hr-HR" sz="2000" b="1" dirty="0">
                <a:latin typeface="Times New Roman" panose="02020603050405020304" pitchFamily="18" charset="0"/>
                <a:cs typeface="Times New Roman" panose="02020603050405020304" pitchFamily="18" charset="0"/>
              </a:rPr>
              <a:t>Mjere:</a:t>
            </a:r>
            <a:endParaRPr lang="hr-HR" sz="2000" dirty="0">
              <a:latin typeface="Times New Roman" panose="02020603050405020304" pitchFamily="18" charset="0"/>
              <a:cs typeface="Times New Roman" panose="02020603050405020304" pitchFamily="18" charset="0"/>
            </a:endParaRPr>
          </a:p>
          <a:p>
            <a:r>
              <a:rPr lang="hr-HR" sz="2000" dirty="0" smtClean="0">
                <a:latin typeface="Times New Roman" panose="02020603050405020304" pitchFamily="18" charset="0"/>
                <a:cs typeface="Times New Roman" panose="02020603050405020304" pitchFamily="18" charset="0"/>
              </a:rPr>
              <a:t>zabrana </a:t>
            </a:r>
            <a:r>
              <a:rPr lang="hr-HR" sz="2000" dirty="0">
                <a:latin typeface="Times New Roman" panose="02020603050405020304" pitchFamily="18" charset="0"/>
                <a:cs typeface="Times New Roman" panose="02020603050405020304" pitchFamily="18" charset="0"/>
              </a:rPr>
              <a:t>sklapanja, odnosno otkazivanja ugovora o radu (članak 22. st. 1. </a:t>
            </a:r>
            <a:r>
              <a:rPr lang="hr-HR" sz="2000" dirty="0" err="1">
                <a:latin typeface="Times New Roman" panose="02020603050405020304" pitchFamily="18" charset="0"/>
                <a:cs typeface="Times New Roman" panose="02020603050405020304" pitchFamily="18" charset="0"/>
              </a:rPr>
              <a:t>toč</a:t>
            </a:r>
            <a:r>
              <a:rPr lang="hr-HR" sz="2000" dirty="0">
                <a:latin typeface="Times New Roman" panose="02020603050405020304" pitchFamily="18" charset="0"/>
                <a:cs typeface="Times New Roman" panose="02020603050405020304" pitchFamily="18" charset="0"/>
              </a:rPr>
              <a:t>. 3. Zakona o prosvjetnoj inspekciji)</a:t>
            </a:r>
          </a:p>
          <a:p>
            <a:r>
              <a:rPr lang="hr-HR" sz="2000" dirty="0" smtClean="0">
                <a:latin typeface="Times New Roman" panose="02020603050405020304" pitchFamily="18" charset="0"/>
                <a:cs typeface="Times New Roman" panose="02020603050405020304" pitchFamily="18" charset="0"/>
              </a:rPr>
              <a:t>zabrana </a:t>
            </a:r>
            <a:r>
              <a:rPr lang="hr-HR" sz="2000" dirty="0">
                <a:latin typeface="Times New Roman" panose="02020603050405020304" pitchFamily="18" charset="0"/>
                <a:cs typeface="Times New Roman" panose="02020603050405020304" pitchFamily="18" charset="0"/>
              </a:rPr>
              <a:t>obavljanja poslova na osnovi ugovora </a:t>
            </a:r>
            <a:r>
              <a:rPr lang="hr-HR" sz="2000" dirty="0" smtClean="0">
                <a:latin typeface="Times New Roman" panose="02020603050405020304" pitchFamily="18" charset="0"/>
                <a:cs typeface="Times New Roman" panose="02020603050405020304" pitchFamily="18" charset="0"/>
              </a:rPr>
              <a:t>o radu </a:t>
            </a:r>
            <a:r>
              <a:rPr lang="hr-HR" sz="2000" dirty="0">
                <a:latin typeface="Times New Roman" panose="02020603050405020304" pitchFamily="18" charset="0"/>
                <a:cs typeface="Times New Roman" panose="02020603050405020304" pitchFamily="18" charset="0"/>
              </a:rPr>
              <a:t>sklopljenog s osobom koja ne ispunjava propisane uvjete ili ako je u postupku povrijeđen zakon, drugi propis, statut ili drugi opći akt (članak 22. st. 1. točka 3. Zakona o prosvjetnoj inspekciji)</a:t>
            </a:r>
          </a:p>
          <a:p>
            <a:r>
              <a:rPr lang="hr-HR" sz="2000" dirty="0" smtClean="0">
                <a:latin typeface="Times New Roman" panose="02020603050405020304" pitchFamily="18" charset="0"/>
                <a:cs typeface="Times New Roman" panose="02020603050405020304" pitchFamily="18" charset="0"/>
              </a:rPr>
              <a:t>izdavanje </a:t>
            </a:r>
            <a:r>
              <a:rPr lang="hr-HR" sz="2000" dirty="0">
                <a:latin typeface="Times New Roman" panose="02020603050405020304" pitchFamily="18" charset="0"/>
                <a:cs typeface="Times New Roman" panose="02020603050405020304" pitchFamily="18" charset="0"/>
              </a:rPr>
              <a:t>prekršajnog naloga ili </a:t>
            </a:r>
            <a:r>
              <a:rPr lang="hr-HR" sz="2000" dirty="0" smtClean="0">
                <a:latin typeface="Times New Roman" panose="02020603050405020304" pitchFamily="18" charset="0"/>
                <a:cs typeface="Times New Roman" panose="02020603050405020304" pitchFamily="18" charset="0"/>
              </a:rPr>
              <a:t>podnošenje optužnog </a:t>
            </a:r>
            <a:r>
              <a:rPr lang="hr-HR" sz="2000" dirty="0">
                <a:latin typeface="Times New Roman" panose="02020603050405020304" pitchFamily="18" charset="0"/>
                <a:cs typeface="Times New Roman" panose="02020603050405020304" pitchFamily="18" charset="0"/>
              </a:rPr>
              <a:t>prijedloga  nadležnom prekršajnom sudu  (čl. 24. Zakona o prosvjetnoj inspekciji)</a:t>
            </a:r>
          </a:p>
          <a:p>
            <a:r>
              <a:rPr lang="hr-HR" sz="2000" dirty="0" smtClean="0">
                <a:latin typeface="Times New Roman" panose="02020603050405020304" pitchFamily="18" charset="0"/>
                <a:cs typeface="Times New Roman" panose="02020603050405020304" pitchFamily="18" charset="0"/>
              </a:rPr>
              <a:t>razrješenje </a:t>
            </a:r>
            <a:r>
              <a:rPr lang="hr-HR" sz="2000" dirty="0">
                <a:latin typeface="Times New Roman" panose="02020603050405020304" pitchFamily="18" charset="0"/>
                <a:cs typeface="Times New Roman" panose="02020603050405020304" pitchFamily="18" charset="0"/>
              </a:rPr>
              <a:t>ravnatelja školske ustanove (čl. </a:t>
            </a:r>
            <a:r>
              <a:rPr lang="hr-HR" sz="2000" dirty="0" smtClean="0">
                <a:latin typeface="Times New Roman" panose="02020603050405020304" pitchFamily="18" charset="0"/>
                <a:cs typeface="Times New Roman" panose="02020603050405020304" pitchFamily="18" charset="0"/>
              </a:rPr>
              <a:t>28.Zakona </a:t>
            </a:r>
            <a:r>
              <a:rPr lang="hr-HR" sz="2000" dirty="0">
                <a:latin typeface="Times New Roman" panose="02020603050405020304" pitchFamily="18" charset="0"/>
                <a:cs typeface="Times New Roman" panose="02020603050405020304" pitchFamily="18" charset="0"/>
              </a:rPr>
              <a:t>o prosvjetnoj inspekciji u svezi s čl. 114.  st. 3. Zakona o odgoju i obrazovanju u osnovnoj i srednjoj školi)</a:t>
            </a:r>
          </a:p>
          <a:p>
            <a:r>
              <a:rPr lang="hr-HR" sz="2000" dirty="0" smtClean="0">
                <a:latin typeface="Times New Roman" panose="02020603050405020304" pitchFamily="18" charset="0"/>
                <a:cs typeface="Times New Roman" panose="02020603050405020304" pitchFamily="18" charset="0"/>
              </a:rPr>
              <a:t>raspuštanje </a:t>
            </a:r>
            <a:r>
              <a:rPr lang="hr-HR" sz="2000" dirty="0">
                <a:latin typeface="Times New Roman" panose="02020603050405020304" pitchFamily="18" charset="0"/>
                <a:cs typeface="Times New Roman" panose="02020603050405020304" pitchFamily="18" charset="0"/>
              </a:rPr>
              <a:t>Školskog odbora (čl. 27. st. 2. Zakona </a:t>
            </a:r>
            <a:r>
              <a:rPr lang="hr-HR" sz="2000" dirty="0" smtClean="0">
                <a:latin typeface="Times New Roman" panose="02020603050405020304" pitchFamily="18" charset="0"/>
                <a:cs typeface="Times New Roman" panose="02020603050405020304" pitchFamily="18" charset="0"/>
              </a:rPr>
              <a:t>o prosvjetnoj </a:t>
            </a:r>
            <a:r>
              <a:rPr lang="hr-HR" sz="2000" dirty="0">
                <a:latin typeface="Times New Roman" panose="02020603050405020304" pitchFamily="18" charset="0"/>
                <a:cs typeface="Times New Roman" panose="02020603050405020304" pitchFamily="18" charset="0"/>
              </a:rPr>
              <a:t>inspekciji)</a:t>
            </a:r>
          </a:p>
          <a:p>
            <a:r>
              <a:rPr lang="hr-HR" sz="2000" dirty="0" smtClean="0">
                <a:latin typeface="Times New Roman" panose="02020603050405020304" pitchFamily="18" charset="0"/>
                <a:cs typeface="Times New Roman" panose="02020603050405020304" pitchFamily="18" charset="0"/>
              </a:rPr>
              <a:t>podnošenje </a:t>
            </a:r>
            <a:r>
              <a:rPr lang="hr-HR" sz="2000" dirty="0">
                <a:latin typeface="Times New Roman" panose="02020603050405020304" pitchFamily="18" charset="0"/>
                <a:cs typeface="Times New Roman" panose="02020603050405020304" pitchFamily="18" charset="0"/>
              </a:rPr>
              <a:t>kaznene prijave (čl. 25. Zakona </a:t>
            </a:r>
            <a:r>
              <a:rPr lang="hr-HR" sz="2000" dirty="0" smtClean="0">
                <a:latin typeface="Times New Roman" panose="02020603050405020304" pitchFamily="18" charset="0"/>
                <a:cs typeface="Times New Roman" panose="02020603050405020304" pitchFamily="18" charset="0"/>
              </a:rPr>
              <a:t>o prosvjetnoj </a:t>
            </a:r>
            <a:r>
              <a:rPr lang="hr-HR" sz="2000" dirty="0">
                <a:latin typeface="Times New Roman" panose="02020603050405020304" pitchFamily="18" charset="0"/>
                <a:cs typeface="Times New Roman" panose="02020603050405020304" pitchFamily="18" charset="0"/>
              </a:rPr>
              <a:t>inspekciji)</a:t>
            </a:r>
          </a:p>
          <a:p>
            <a:pPr marL="0" indent="0">
              <a:buNone/>
            </a:pPr>
            <a:r>
              <a:rPr lang="hr-HR" sz="1800" dirty="0"/>
              <a:t> </a:t>
            </a:r>
          </a:p>
          <a:p>
            <a:endParaRPr lang="hr-HR" sz="1800" dirty="0"/>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13</a:t>
            </a:fld>
            <a:endParaRPr lang="hr-HR" altLang="sr-Latn-RS"/>
          </a:p>
        </p:txBody>
      </p:sp>
    </p:spTree>
    <p:extLst>
      <p:ext uri="{BB962C8B-B14F-4D97-AF65-F5344CB8AC3E}">
        <p14:creationId xmlns:p14="http://schemas.microsoft.com/office/powerpoint/2010/main" val="2396424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0"/>
          </p:nvPr>
        </p:nvSpPr>
        <p:spPr>
          <a:noFill/>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BB08BC48-7D00-43F8-BA6B-487A662159D7}" type="slidenum">
              <a:rPr lang="hr-HR" altLang="en-US">
                <a:solidFill>
                  <a:schemeClr val="accent2"/>
                </a:solidFill>
                <a:latin typeface="Book Antiqua" panose="02040602050305030304" pitchFamily="18" charset="0"/>
              </a:rPr>
              <a:pPr eaLnBrk="1" hangingPunct="1"/>
              <a:t>14</a:t>
            </a:fld>
            <a:endParaRPr lang="hr-HR" altLang="en-US">
              <a:solidFill>
                <a:schemeClr val="accent2"/>
              </a:solidFill>
              <a:latin typeface="Book Antiqua" panose="02040602050305030304" pitchFamily="18" charset="0"/>
            </a:endParaRPr>
          </a:p>
        </p:txBody>
      </p:sp>
      <p:sp>
        <p:nvSpPr>
          <p:cNvPr id="4099" name="Rectangle 4"/>
          <p:cNvSpPr>
            <a:spLocks noChangeArrowheads="1"/>
          </p:cNvSpPr>
          <p:nvPr/>
        </p:nvSpPr>
        <p:spPr bwMode="auto">
          <a:xfrm>
            <a:off x="1254125" y="1009290"/>
            <a:ext cx="5905500" cy="581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075" tIns="46038" rIns="92075" bIns="46038"/>
          <a:lstStyle>
            <a:lvl1pPr marL="342900" indent="-342900"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pPr>
            <a:r>
              <a:rPr lang="hr-HR" altLang="en-US" sz="2400" b="1" dirty="0" smtClean="0">
                <a:latin typeface="Times New Roman" panose="02020603050405020304" pitchFamily="18" charset="0"/>
                <a:cs typeface="Times New Roman" panose="02020603050405020304" pitchFamily="18" charset="0"/>
              </a:rPr>
              <a:t>HVALA  NA  POZORNOSTI!</a:t>
            </a:r>
            <a:endParaRPr lang="en-US" altLang="en-US" sz="24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1052930" y="1846053"/>
            <a:ext cx="6676190" cy="4069312"/>
          </a:xfrm>
          <a:prstGeom prst="rect">
            <a:avLst/>
          </a:prstGeom>
        </p:spPr>
      </p:pic>
      <p:sp>
        <p:nvSpPr>
          <p:cNvPr id="4100" name="Rectangle 5"/>
          <p:cNvSpPr>
            <a:spLocks noGrp="1" noChangeArrowheads="1"/>
          </p:cNvSpPr>
          <p:nvPr>
            <p:ph type="body" sz="half" idx="1"/>
          </p:nvPr>
        </p:nvSpPr>
        <p:spPr bwMode="auto">
          <a:xfrm>
            <a:off x="419100" y="2346384"/>
            <a:ext cx="7943850" cy="3856007"/>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2075" tIns="46038" rIns="92075" bIns="46038" numCol="1" anchor="t" anchorCtr="0" compatLnSpc="1">
            <a:prstTxWarp prst="textNoShape">
              <a:avLst/>
            </a:prstTxWarp>
          </a:bodyPr>
          <a:lstStyle/>
          <a:p>
            <a:pPr eaLnBrk="1" hangingPunct="1"/>
            <a:endParaRPr lang="en-US" altLang="en-US" sz="2400" b="1" dirty="0" smtClean="0">
              <a:solidFill>
                <a:schemeClr val="accent2"/>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3"/>
          <p:cNvSpPr>
            <a:spLocks noGrp="1"/>
          </p:cNvSpPr>
          <p:nvPr>
            <p:ph type="sldNum" sz="quarter" idx="10"/>
          </p:nvPr>
        </p:nvSpPr>
        <p:spPr>
          <a:noFill/>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fld id="{2F955621-ED75-413A-97C3-F3C9E50319C5}" type="slidenum">
              <a:rPr lang="hr-HR" altLang="en-US">
                <a:solidFill>
                  <a:schemeClr val="accent2"/>
                </a:solidFill>
                <a:latin typeface="Book Antiqua" panose="02040602050305030304" pitchFamily="18" charset="0"/>
              </a:rPr>
              <a:pPr eaLnBrk="1" hangingPunct="1"/>
              <a:t>2</a:t>
            </a:fld>
            <a:endParaRPr lang="hr-HR" altLang="en-US">
              <a:solidFill>
                <a:schemeClr val="accent2"/>
              </a:solidFill>
              <a:latin typeface="Book Antiqua" panose="02040602050305030304" pitchFamily="18" charset="0"/>
            </a:endParaRPr>
          </a:p>
        </p:txBody>
      </p:sp>
      <p:sp>
        <p:nvSpPr>
          <p:cNvPr id="2055" name="Rectangle 7"/>
          <p:cNvSpPr>
            <a:spLocks noGrp="1" noChangeArrowheads="1"/>
          </p:cNvSpPr>
          <p:nvPr>
            <p:ph type="body" idx="1"/>
          </p:nvPr>
        </p:nvSpPr>
        <p:spPr bwMode="auto">
          <a:xfrm>
            <a:off x="457200" y="1173192"/>
            <a:ext cx="8540750" cy="485613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indent="0" algn="ctr">
              <a:buNone/>
            </a:pPr>
            <a:r>
              <a:rPr lang="hr-HR" sz="1800" dirty="0" smtClean="0"/>
              <a:t>    </a:t>
            </a:r>
            <a:r>
              <a:rPr lang="hr-HR" sz="2000" b="1" dirty="0" smtClean="0">
                <a:latin typeface="Times New Roman" panose="02020603050405020304" pitchFamily="18" charset="0"/>
                <a:cs typeface="Times New Roman" panose="02020603050405020304" pitchFamily="18" charset="0"/>
              </a:rPr>
              <a:t>Zakon </a:t>
            </a:r>
            <a:r>
              <a:rPr lang="hr-HR" sz="2000" b="1" dirty="0">
                <a:latin typeface="Times New Roman" panose="02020603050405020304" pitchFamily="18" charset="0"/>
                <a:cs typeface="Times New Roman" panose="02020603050405020304" pitchFamily="18" charset="0"/>
              </a:rPr>
              <a:t>o odgoju i obrazovanju u osnovnoj i srednjoj školi  </a:t>
            </a:r>
            <a:endParaRPr lang="hr-HR" sz="2000" b="1" dirty="0" smtClean="0">
              <a:latin typeface="Times New Roman" panose="02020603050405020304" pitchFamily="18" charset="0"/>
              <a:cs typeface="Times New Roman" panose="02020603050405020304" pitchFamily="18" charset="0"/>
            </a:endParaRPr>
          </a:p>
          <a:p>
            <a:pPr marL="0" indent="0" algn="ctr">
              <a:buNone/>
            </a:pPr>
            <a:r>
              <a:rPr lang="hr-HR" sz="2000" dirty="0" smtClean="0">
                <a:latin typeface="Times New Roman" panose="02020603050405020304" pitchFamily="18" charset="0"/>
                <a:cs typeface="Times New Roman" panose="02020603050405020304" pitchFamily="18" charset="0"/>
              </a:rPr>
              <a:t>(</a:t>
            </a:r>
            <a:r>
              <a:rPr lang="hr-HR" sz="2000" dirty="0">
                <a:latin typeface="Times New Roman" panose="02020603050405020304" pitchFamily="18" charset="0"/>
                <a:cs typeface="Times New Roman" panose="02020603050405020304" pitchFamily="18" charset="0"/>
              </a:rPr>
              <a:t>Narodne novine, broj 87/08., 86/09., 92/10., 105/10., </a:t>
            </a:r>
            <a:r>
              <a:rPr lang="hr-HR" sz="2000" dirty="0" smtClean="0">
                <a:latin typeface="Times New Roman" panose="02020603050405020304" pitchFamily="18" charset="0"/>
                <a:cs typeface="Times New Roman" panose="02020603050405020304" pitchFamily="18" charset="0"/>
              </a:rPr>
              <a:t>90/11</a:t>
            </a:r>
            <a:r>
              <a:rPr lang="hr-HR" sz="2000" dirty="0">
                <a:latin typeface="Times New Roman" panose="02020603050405020304" pitchFamily="18" charset="0"/>
                <a:cs typeface="Times New Roman" panose="02020603050405020304" pitchFamily="18" charset="0"/>
              </a:rPr>
              <a:t>., 5/12., 16/12</a:t>
            </a:r>
            <a:r>
              <a:rPr lang="hr-HR" sz="2000" dirty="0" smtClean="0">
                <a:latin typeface="Times New Roman" panose="02020603050405020304" pitchFamily="18" charset="0"/>
                <a:cs typeface="Times New Roman" panose="02020603050405020304" pitchFamily="18" charset="0"/>
              </a:rPr>
              <a:t>.,86/12</a:t>
            </a:r>
            <a:r>
              <a:rPr lang="hr-HR" sz="2000" dirty="0">
                <a:latin typeface="Times New Roman" panose="02020603050405020304" pitchFamily="18" charset="0"/>
                <a:cs typeface="Times New Roman" panose="02020603050405020304" pitchFamily="18" charset="0"/>
              </a:rPr>
              <a:t>., 94/13., 152/14., 7/17., 68/18. i </a:t>
            </a:r>
            <a:r>
              <a:rPr lang="hr-HR" sz="2000" u="sng" dirty="0">
                <a:latin typeface="Times New Roman" panose="02020603050405020304" pitchFamily="18" charset="0"/>
                <a:cs typeface="Times New Roman" panose="02020603050405020304" pitchFamily="18" charset="0"/>
              </a:rPr>
              <a:t>98/19</a:t>
            </a:r>
            <a:r>
              <a:rPr lang="hr-HR" sz="2000" dirty="0">
                <a:latin typeface="Times New Roman" panose="02020603050405020304" pitchFamily="18" charset="0"/>
                <a:cs typeface="Times New Roman" panose="02020603050405020304" pitchFamily="18" charset="0"/>
              </a:rPr>
              <a:t>.)</a:t>
            </a:r>
          </a:p>
          <a:p>
            <a:pPr marL="0" indent="0" algn="just">
              <a:buNone/>
            </a:pPr>
            <a:endParaRPr lang="hr-HR" sz="2000" dirty="0" smtClean="0"/>
          </a:p>
          <a:p>
            <a:pPr algn="just">
              <a:buFont typeface="Arial" panose="020B0604020202020204" pitchFamily="34" charset="0"/>
              <a:buChar char="•"/>
            </a:pPr>
            <a:r>
              <a:rPr lang="hr-HR" sz="2000" dirty="0" smtClean="0">
                <a:latin typeface="Times New Roman" panose="02020603050405020304" pitchFamily="18" charset="0"/>
                <a:cs typeface="Times New Roman" panose="02020603050405020304" pitchFamily="18" charset="0"/>
              </a:rPr>
              <a:t>utvrđivanje </a:t>
            </a:r>
            <a:r>
              <a:rPr lang="hr-HR" sz="2000" dirty="0">
                <a:latin typeface="Times New Roman" panose="02020603050405020304" pitchFamily="18" charset="0"/>
                <a:cs typeface="Times New Roman" panose="02020603050405020304" pitchFamily="18" charset="0"/>
              </a:rPr>
              <a:t>potrebe za popunom određenog radnog </a:t>
            </a:r>
            <a:r>
              <a:rPr lang="hr-HR" sz="2000" dirty="0" smtClean="0">
                <a:latin typeface="Times New Roman" panose="02020603050405020304" pitchFamily="18" charset="0"/>
                <a:cs typeface="Times New Roman" panose="02020603050405020304" pitchFamily="18" charset="0"/>
              </a:rPr>
              <a:t>mjesta </a:t>
            </a:r>
            <a:r>
              <a:rPr lang="hr-HR" sz="2000" dirty="0">
                <a:latin typeface="Times New Roman" panose="02020603050405020304" pitchFamily="18" charset="0"/>
                <a:cs typeface="Times New Roman" panose="02020603050405020304" pitchFamily="18" charset="0"/>
              </a:rPr>
              <a:t>- zahtjevi za izdavanje </a:t>
            </a:r>
            <a:r>
              <a:rPr lang="hr-HR" sz="2000" dirty="0" smtClean="0">
                <a:latin typeface="Times New Roman" panose="02020603050405020304" pitchFamily="18" charset="0"/>
                <a:cs typeface="Times New Roman" panose="02020603050405020304" pitchFamily="18" charset="0"/>
              </a:rPr>
              <a:t>suglasnosti </a:t>
            </a:r>
            <a:r>
              <a:rPr lang="hr-HR" sz="2000" dirty="0">
                <a:latin typeface="Times New Roman" panose="02020603050405020304" pitchFamily="18" charset="0"/>
                <a:cs typeface="Times New Roman" panose="02020603050405020304" pitchFamily="18" charset="0"/>
              </a:rPr>
              <a:t>za nova radna mjesta upućuju se Ministarstvu znanosti i obrazovanja sukladno dopisu od 6. lipnja 2019.   </a:t>
            </a:r>
          </a:p>
          <a:p>
            <a:pPr algn="just"/>
            <a:r>
              <a:rPr lang="hr-HR" sz="2000" u="sng" dirty="0" smtClean="0">
                <a:latin typeface="Times New Roman" panose="02020603050405020304" pitchFamily="18" charset="0"/>
                <a:cs typeface="Times New Roman" panose="02020603050405020304" pitchFamily="18" charset="0"/>
              </a:rPr>
              <a:t>mogućnost</a:t>
            </a:r>
            <a:r>
              <a:rPr lang="hr-HR" sz="2000" b="1" dirty="0" smtClean="0">
                <a:latin typeface="Times New Roman" panose="02020603050405020304" pitchFamily="18" charset="0"/>
                <a:cs typeface="Times New Roman" panose="02020603050405020304" pitchFamily="18" charset="0"/>
              </a:rPr>
              <a:t> </a:t>
            </a:r>
            <a:r>
              <a:rPr lang="hr-HR" sz="2000" dirty="0">
                <a:latin typeface="Times New Roman" panose="02020603050405020304" pitchFamily="18" charset="0"/>
                <a:cs typeface="Times New Roman" panose="02020603050405020304" pitchFamily="18" charset="0"/>
              </a:rPr>
              <a:t>sporazuma promjene </a:t>
            </a:r>
            <a:r>
              <a:rPr lang="hr-HR" sz="2000" dirty="0" smtClean="0">
                <a:latin typeface="Times New Roman" panose="02020603050405020304" pitchFamily="18" charset="0"/>
                <a:cs typeface="Times New Roman" panose="02020603050405020304" pitchFamily="18" charset="0"/>
              </a:rPr>
              <a:t>postojećeg ugovora </a:t>
            </a:r>
            <a:r>
              <a:rPr lang="hr-HR" sz="2000" dirty="0">
                <a:latin typeface="Times New Roman" panose="02020603050405020304" pitchFamily="18" charset="0"/>
                <a:cs typeface="Times New Roman" panose="02020603050405020304" pitchFamily="18" charset="0"/>
              </a:rPr>
              <a:t>o radu sklopljenog na neodređeno vrijeme s obzirom na količinu </a:t>
            </a:r>
            <a:r>
              <a:rPr lang="hr-HR" sz="2000" dirty="0" smtClean="0">
                <a:latin typeface="Times New Roman" panose="02020603050405020304" pitchFamily="18" charset="0"/>
                <a:cs typeface="Times New Roman" panose="02020603050405020304" pitchFamily="18" charset="0"/>
              </a:rPr>
              <a:t>rada</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24. st. 5. Kolektivnog ugovora </a:t>
            </a:r>
            <a:r>
              <a:rPr lang="hr-HR" sz="2000" dirty="0" smtClean="0">
                <a:latin typeface="Times New Roman" panose="02020603050405020304" pitchFamily="18" charset="0"/>
                <a:cs typeface="Times New Roman" panose="02020603050405020304" pitchFamily="18" charset="0"/>
              </a:rPr>
              <a:t>za zaposlenike </a:t>
            </a:r>
            <a:r>
              <a:rPr lang="hr-HR" sz="2000" dirty="0">
                <a:latin typeface="Times New Roman" panose="02020603050405020304" pitchFamily="18" charset="0"/>
                <a:cs typeface="Times New Roman" panose="02020603050405020304" pitchFamily="18" charset="0"/>
              </a:rPr>
              <a:t>u osnovnoškolskim ustanovama (Narodne novine, broj 51/18.): </a:t>
            </a:r>
            <a:r>
              <a:rPr lang="hr-HR" sz="2000" u="sng" dirty="0">
                <a:latin typeface="Times New Roman" panose="02020603050405020304" pitchFamily="18" charset="0"/>
                <a:cs typeface="Times New Roman" panose="02020603050405020304" pitchFamily="18" charset="0"/>
              </a:rPr>
              <a:t>obveza</a:t>
            </a:r>
            <a:r>
              <a:rPr lang="hr-HR" sz="2000" dirty="0">
                <a:latin typeface="Times New Roman" panose="02020603050405020304" pitchFamily="18" charset="0"/>
                <a:cs typeface="Times New Roman" panose="02020603050405020304" pitchFamily="18" charset="0"/>
              </a:rPr>
              <a:t> ako zaposlenik radi u školi najmanje 12 mjeseci na temelju ugovora o radu sklopljenog na najmanje polovicu od punog radnog vremena tjedno na neodređeno vrijeme</a:t>
            </a:r>
          </a:p>
          <a:p>
            <a:pPr eaLnBrk="1" hangingPunct="1">
              <a:defRPr/>
            </a:pPr>
            <a:endParaRPr lang="sr-Latn-RS" sz="2000" dirty="0" smtClean="0">
              <a:solidFill>
                <a:schemeClr val="accent2"/>
              </a:solidFill>
              <a:effectLst>
                <a:outerShdw blurRad="38100" dist="38100" dir="2700000" algn="tl">
                  <a:srgbClr val="C0C0C0"/>
                </a:outerShdw>
              </a:effectLst>
              <a:latin typeface="Tahoma" pitchFamily="34" charset="0"/>
            </a:endParaRPr>
          </a:p>
        </p:txBody>
      </p:sp>
      <p:sp>
        <p:nvSpPr>
          <p:cNvPr id="3076" name="Text Box 8"/>
          <p:cNvSpPr txBox="1">
            <a:spLocks noChangeArrowheads="1"/>
          </p:cNvSpPr>
          <p:nvPr/>
        </p:nvSpPr>
        <p:spPr bwMode="auto">
          <a:xfrm>
            <a:off x="8045450" y="379413"/>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sr-Latn-RS" altLang="en-US" sz="2000">
              <a:solidFill>
                <a:srgbClr val="EAEAEA"/>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055">
                                            <p:txEl>
                                              <p:pRg st="0" end="0"/>
                                            </p:txEl>
                                          </p:spTgt>
                                        </p:tgtEl>
                                        <p:attrNameLst>
                                          <p:attrName>style.visibility</p:attrName>
                                        </p:attrNameLst>
                                      </p:cBhvr>
                                      <p:to>
                                        <p:strVal val="visible"/>
                                      </p:to>
                                    </p:set>
                                    <p:animEffect transition="in" filter="checkerboard(across)">
                                      <p:cBhvr>
                                        <p:cTn id="7" dur="1000"/>
                                        <p:tgtEl>
                                          <p:spTgt spid="205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055">
                                            <p:txEl>
                                              <p:pRg st="1" end="1"/>
                                            </p:txEl>
                                          </p:spTgt>
                                        </p:tgtEl>
                                        <p:attrNameLst>
                                          <p:attrName>style.visibility</p:attrName>
                                        </p:attrNameLst>
                                      </p:cBhvr>
                                      <p:to>
                                        <p:strVal val="visible"/>
                                      </p:to>
                                    </p:set>
                                    <p:animEffect transition="in" filter="checkerboard(across)">
                                      <p:cBhvr>
                                        <p:cTn id="10" dur="1000"/>
                                        <p:tgtEl>
                                          <p:spTgt spid="205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055">
                                            <p:txEl>
                                              <p:pRg st="3" end="3"/>
                                            </p:txEl>
                                          </p:spTgt>
                                        </p:tgtEl>
                                        <p:attrNameLst>
                                          <p:attrName>style.visibility</p:attrName>
                                        </p:attrNameLst>
                                      </p:cBhvr>
                                      <p:to>
                                        <p:strVal val="visible"/>
                                      </p:to>
                                    </p:set>
                                    <p:animEffect transition="in" filter="checkerboard(across)">
                                      <p:cBhvr>
                                        <p:cTn id="13" dur="1000"/>
                                        <p:tgtEl>
                                          <p:spTgt spid="2055">
                                            <p:txEl>
                                              <p:pRg st="3" end="3"/>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055">
                                            <p:txEl>
                                              <p:pRg st="4" end="4"/>
                                            </p:txEl>
                                          </p:spTgt>
                                        </p:tgtEl>
                                        <p:attrNameLst>
                                          <p:attrName>style.visibility</p:attrName>
                                        </p:attrNameLst>
                                      </p:cBhvr>
                                      <p:to>
                                        <p:strVal val="visible"/>
                                      </p:to>
                                    </p:set>
                                    <p:animEffect transition="in" filter="checkerboard(across)">
                                      <p:cBhvr>
                                        <p:cTn id="16" dur="1000"/>
                                        <p:tgtEl>
                                          <p:spTgt spid="2055">
                                            <p:txEl>
                                              <p:pRg st="4" end="4"/>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055">
                                            <p:txEl>
                                              <p:pRg st="5" end="5"/>
                                            </p:txEl>
                                          </p:spTgt>
                                        </p:tgtEl>
                                        <p:attrNameLst>
                                          <p:attrName>style.visibility</p:attrName>
                                        </p:attrNameLst>
                                      </p:cBhvr>
                                      <p:to>
                                        <p:strVal val="visible"/>
                                      </p:to>
                                    </p:set>
                                    <p:animEffect transition="in" filter="checkerboard(across)">
                                      <p:cBhvr>
                                        <p:cTn id="19" dur="1000"/>
                                        <p:tgtEl>
                                          <p:spTgt spid="20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72861"/>
            <a:ext cx="8229600" cy="707366"/>
          </a:xfrm>
        </p:spPr>
        <p:txBody>
          <a:bodyPr/>
          <a:lstStyle/>
          <a:p>
            <a:r>
              <a:rPr lang="hr-HR" sz="1600" b="1" dirty="0">
                <a:latin typeface="Times New Roman" panose="02020603050405020304" pitchFamily="18" charset="0"/>
                <a:cs typeface="Times New Roman" panose="02020603050405020304" pitchFamily="18" charset="0"/>
              </a:rPr>
              <a:t>Č</a:t>
            </a:r>
            <a:r>
              <a:rPr lang="hr-HR" sz="1600" b="1" dirty="0" smtClean="0">
                <a:latin typeface="Times New Roman" panose="02020603050405020304" pitchFamily="18" charset="0"/>
                <a:cs typeface="Times New Roman" panose="02020603050405020304" pitchFamily="18" charset="0"/>
              </a:rPr>
              <a:t>lankom </a:t>
            </a:r>
            <a:r>
              <a:rPr lang="hr-HR" sz="1600" b="1" dirty="0">
                <a:latin typeface="Times New Roman" panose="02020603050405020304" pitchFamily="18" charset="0"/>
                <a:cs typeface="Times New Roman" panose="02020603050405020304" pitchFamily="18" charset="0"/>
              </a:rPr>
              <a:t>107. Zakona o odgoju i obrazovanju</a:t>
            </a:r>
            <a:br>
              <a:rPr lang="hr-HR" sz="1600" b="1" dirty="0">
                <a:latin typeface="Times New Roman" panose="02020603050405020304" pitchFamily="18" charset="0"/>
                <a:cs typeface="Times New Roman" panose="02020603050405020304" pitchFamily="18" charset="0"/>
              </a:rPr>
            </a:br>
            <a:r>
              <a:rPr lang="hr-HR" sz="1600" b="1" dirty="0">
                <a:latin typeface="Times New Roman" panose="02020603050405020304" pitchFamily="18" charset="0"/>
                <a:cs typeface="Times New Roman" panose="02020603050405020304" pitchFamily="18" charset="0"/>
              </a:rPr>
              <a:t>osnovnoj i srednjoj školi propisuje se postupak zasnivanja radnog odnosa</a:t>
            </a:r>
            <a:r>
              <a:rPr lang="hr-HR" sz="1800" b="1" dirty="0">
                <a:latin typeface="Times New Roman" panose="02020603050405020304" pitchFamily="18" charset="0"/>
                <a:cs typeface="Times New Roman" panose="02020603050405020304" pitchFamily="18" charset="0"/>
              </a:rPr>
              <a:t> </a:t>
            </a:r>
            <a:r>
              <a:rPr lang="hr-HR" sz="1600" dirty="0">
                <a:latin typeface="Times New Roman" panose="02020603050405020304" pitchFamily="18" charset="0"/>
                <a:cs typeface="Times New Roman" panose="02020603050405020304" pitchFamily="18" charset="0"/>
              </a:rPr>
              <a:t/>
            </a:r>
            <a:br>
              <a:rPr lang="hr-HR" sz="1600" dirty="0">
                <a:latin typeface="Times New Roman" panose="02020603050405020304" pitchFamily="18" charset="0"/>
                <a:cs typeface="Times New Roman" panose="02020603050405020304" pitchFamily="18" charset="0"/>
              </a:rPr>
            </a:br>
            <a:endParaRPr lang="hr-HR" sz="16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250830"/>
            <a:ext cx="8229600" cy="5124091"/>
          </a:xfrm>
        </p:spPr>
        <p:txBody>
          <a:bodyPr/>
          <a:lstStyle/>
          <a:p>
            <a:pPr algn="just"/>
            <a:r>
              <a:rPr lang="hr-HR" sz="2000" dirty="0" smtClean="0">
                <a:latin typeface="Times New Roman" panose="02020603050405020304" pitchFamily="18" charset="0"/>
                <a:cs typeface="Times New Roman" panose="02020603050405020304" pitchFamily="18" charset="0"/>
              </a:rPr>
              <a:t>prijava </a:t>
            </a:r>
            <a:r>
              <a:rPr lang="hr-HR" sz="2000" dirty="0">
                <a:latin typeface="Times New Roman" panose="02020603050405020304" pitchFamily="18" charset="0"/>
                <a:cs typeface="Times New Roman" panose="02020603050405020304" pitchFamily="18" charset="0"/>
              </a:rPr>
              <a:t>potrebe i prestanka potrebe nadležnom uredu državne uprave, odnosno Gradskom uredu za  obrazovanje, kulturu i šport Grada Zagreba (</a:t>
            </a:r>
            <a:r>
              <a:rPr lang="hr-HR" sz="2000" b="1" i="1" dirty="0">
                <a:latin typeface="Times New Roman" panose="02020603050405020304" pitchFamily="18" charset="0"/>
                <a:cs typeface="Times New Roman" panose="02020603050405020304" pitchFamily="18" charset="0"/>
              </a:rPr>
              <a:t>nadležno upravno tijelo županije)</a:t>
            </a:r>
            <a:r>
              <a:rPr lang="hr-HR" sz="2000" dirty="0">
                <a:latin typeface="Times New Roman" panose="02020603050405020304" pitchFamily="18" charset="0"/>
                <a:cs typeface="Times New Roman" panose="02020603050405020304" pitchFamily="18" charset="0"/>
              </a:rPr>
              <a:t> i Hrvatskom zavodu za zapošljavanje (</a:t>
            </a:r>
            <a:r>
              <a:rPr lang="hr-HR" sz="2000" u="sng" dirty="0">
                <a:latin typeface="Times New Roman" panose="02020603050405020304" pitchFamily="18" charset="0"/>
                <a:cs typeface="Times New Roman" panose="02020603050405020304" pitchFamily="18" charset="0"/>
              </a:rPr>
              <a:t>prije svake objave natječaja</a:t>
            </a:r>
            <a:r>
              <a:rPr lang="hr-HR" sz="2000" dirty="0">
                <a:latin typeface="Times New Roman" panose="02020603050405020304" pitchFamily="18" charset="0"/>
                <a:cs typeface="Times New Roman" panose="02020603050405020304" pitchFamily="18" charset="0"/>
              </a:rPr>
              <a:t>)</a:t>
            </a:r>
          </a:p>
          <a:p>
            <a:pPr algn="just"/>
            <a:r>
              <a:rPr lang="hr-HR" sz="2000" dirty="0" smtClean="0">
                <a:latin typeface="Times New Roman" panose="02020603050405020304" pitchFamily="18" charset="0"/>
                <a:cs typeface="Times New Roman" panose="02020603050405020304" pitchFamily="18" charset="0"/>
              </a:rPr>
              <a:t>prihvaćanje </a:t>
            </a:r>
            <a:r>
              <a:rPr lang="hr-HR" sz="2000" dirty="0">
                <a:latin typeface="Times New Roman" panose="02020603050405020304" pitchFamily="18" charset="0"/>
                <a:cs typeface="Times New Roman" panose="02020603050405020304" pitchFamily="18" charset="0"/>
              </a:rPr>
              <a:t>upućene osobe od strane  </a:t>
            </a:r>
            <a:r>
              <a:rPr lang="hr-HR" sz="2000" dirty="0" smtClean="0">
                <a:latin typeface="Times New Roman" panose="02020603050405020304" pitchFamily="18" charset="0"/>
                <a:cs typeface="Times New Roman" panose="02020603050405020304" pitchFamily="18" charset="0"/>
              </a:rPr>
              <a:t>nadležnog ureda </a:t>
            </a:r>
            <a:r>
              <a:rPr lang="hr-HR" sz="2000" dirty="0">
                <a:latin typeface="Times New Roman" panose="02020603050405020304" pitchFamily="18" charset="0"/>
                <a:cs typeface="Times New Roman" panose="02020603050405020304" pitchFamily="18" charset="0"/>
              </a:rPr>
              <a:t>državne uprave, odnosno Gradskog ureda ili ravnateljevo pisano očitovanje o razlozima zbog kojih nije primljena upućena </a:t>
            </a:r>
            <a:r>
              <a:rPr lang="hr-HR" sz="2000" dirty="0" smtClean="0">
                <a:latin typeface="Times New Roman" panose="02020603050405020304" pitchFamily="18" charset="0"/>
                <a:cs typeface="Times New Roman" panose="02020603050405020304" pitchFamily="18" charset="0"/>
              </a:rPr>
              <a:t>osoba</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26. stavak 5. Kolektivnog ugovora </a:t>
            </a:r>
            <a:r>
              <a:rPr lang="hr-HR" sz="2000" dirty="0" smtClean="0">
                <a:latin typeface="Times New Roman" panose="02020603050405020304" pitchFamily="18" charset="0"/>
                <a:cs typeface="Times New Roman" panose="02020603050405020304" pitchFamily="18" charset="0"/>
              </a:rPr>
              <a:t>za zaposlenike </a:t>
            </a:r>
            <a:r>
              <a:rPr lang="hr-HR" sz="2000" dirty="0">
                <a:latin typeface="Times New Roman" panose="02020603050405020304" pitchFamily="18" charset="0"/>
                <a:cs typeface="Times New Roman" panose="02020603050405020304" pitchFamily="18" charset="0"/>
              </a:rPr>
              <a:t>u osnovnoškolskim ustanovama: prijave prestanka potrebe i prijave potrebe za zaposlenikom škola treba dostaviti elektroničkim putem Povjerenstvu na razini županije do 1. srpnja tekuće godine ili </a:t>
            </a:r>
            <a:r>
              <a:rPr lang="hr-HR" sz="2000" u="sng" dirty="0">
                <a:latin typeface="Times New Roman" panose="02020603050405020304" pitchFamily="18" charset="0"/>
                <a:cs typeface="Times New Roman" panose="02020603050405020304" pitchFamily="18" charset="0"/>
              </a:rPr>
              <a:t>najkasnije tri (3) dana tijekom nastavne godine nakon što je utvrdila potrebu ili prestanak potrebe za zaposlenikom</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26. stavak 8. Kolektivnog ugovora </a:t>
            </a:r>
            <a:r>
              <a:rPr lang="hr-HR" sz="2000" dirty="0" smtClean="0">
                <a:latin typeface="Times New Roman" panose="02020603050405020304" pitchFamily="18" charset="0"/>
                <a:cs typeface="Times New Roman" panose="02020603050405020304" pitchFamily="18" charset="0"/>
              </a:rPr>
              <a:t>za zaposlenike </a:t>
            </a:r>
            <a:r>
              <a:rPr lang="hr-HR" sz="2000" dirty="0">
                <a:latin typeface="Times New Roman" panose="02020603050405020304" pitchFamily="18" charset="0"/>
                <a:cs typeface="Times New Roman" panose="02020603050405020304" pitchFamily="18" charset="0"/>
              </a:rPr>
              <a:t>u osnovnoškolskim ustanovama: pisano očitovanje mora biti potkrijepljeno odgovarajućom dokumentacijom i/ili detaljnim obrazloženjem, a razlozi za odbijanje moraju biti objektivni i nepristrani </a:t>
            </a:r>
          </a:p>
          <a:p>
            <a:endParaRPr lang="hr-HR" sz="1800" dirty="0"/>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3</a:t>
            </a:fld>
            <a:endParaRPr lang="hr-HR" altLang="sr-Latn-RS"/>
          </a:p>
        </p:txBody>
      </p:sp>
    </p:spTree>
    <p:extLst>
      <p:ext uri="{BB962C8B-B14F-4D97-AF65-F5344CB8AC3E}">
        <p14:creationId xmlns:p14="http://schemas.microsoft.com/office/powerpoint/2010/main" val="2863042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8849"/>
          </a:xfrm>
        </p:spPr>
        <p:txBody>
          <a:bodyPr/>
          <a:lstStyle/>
          <a:p>
            <a:endParaRPr lang="hr-HR" sz="2000" dirty="0"/>
          </a:p>
        </p:txBody>
      </p:sp>
      <p:sp>
        <p:nvSpPr>
          <p:cNvPr id="3" name="Content Placeholder 2"/>
          <p:cNvSpPr>
            <a:spLocks noGrp="1"/>
          </p:cNvSpPr>
          <p:nvPr>
            <p:ph idx="1"/>
          </p:nvPr>
        </p:nvSpPr>
        <p:spPr>
          <a:xfrm>
            <a:off x="457200" y="741872"/>
            <a:ext cx="8229600" cy="5384292"/>
          </a:xfrm>
        </p:spPr>
        <p:txBody>
          <a:bodyPr/>
          <a:lstStyle/>
          <a:p>
            <a:pPr marL="0" indent="0" algn="just">
              <a:buNone/>
            </a:pPr>
            <a:r>
              <a:rPr lang="hr-HR" sz="1800" dirty="0"/>
              <a:t> </a:t>
            </a:r>
            <a:r>
              <a:rPr lang="hr-HR" sz="1800" dirty="0" smtClean="0"/>
              <a:t>     </a:t>
            </a:r>
            <a:r>
              <a:rPr lang="hr-HR" sz="2000" b="1" dirty="0" smtClean="0">
                <a:latin typeface="Times New Roman" panose="02020603050405020304" pitchFamily="18" charset="0"/>
                <a:cs typeface="Times New Roman" panose="02020603050405020304" pitchFamily="18" charset="0"/>
              </a:rPr>
              <a:t>natječaj</a:t>
            </a:r>
            <a:r>
              <a:rPr lang="hr-HR" sz="2000" dirty="0">
                <a:latin typeface="Times New Roman" panose="02020603050405020304" pitchFamily="18" charset="0"/>
                <a:cs typeface="Times New Roman" panose="02020603050405020304" pitchFamily="18" charset="0"/>
              </a:rPr>
              <a:t>: uvjeti propisani zakonom </a:t>
            </a:r>
            <a:r>
              <a:rPr lang="hr-HR" sz="2000" dirty="0" smtClean="0">
                <a:latin typeface="Times New Roman" panose="02020603050405020304" pitchFamily="18" charset="0"/>
                <a:cs typeface="Times New Roman" panose="02020603050405020304" pitchFamily="18" charset="0"/>
              </a:rPr>
              <a:t>i </a:t>
            </a:r>
            <a:r>
              <a:rPr lang="hr-HR" sz="2000" dirty="0" err="1" smtClean="0">
                <a:latin typeface="Times New Roman" panose="02020603050405020304" pitchFamily="18" charset="0"/>
                <a:cs typeface="Times New Roman" panose="02020603050405020304" pitchFamily="18" charset="0"/>
              </a:rPr>
              <a:t>podzakonskim</a:t>
            </a:r>
            <a:r>
              <a:rPr lang="hr-HR" sz="2000" dirty="0" smtClean="0">
                <a:latin typeface="Times New Roman" panose="02020603050405020304" pitchFamily="18" charset="0"/>
                <a:cs typeface="Times New Roman" panose="02020603050405020304" pitchFamily="18" charset="0"/>
              </a:rPr>
              <a:t> </a:t>
            </a:r>
            <a:r>
              <a:rPr lang="hr-HR" sz="2000" dirty="0">
                <a:latin typeface="Times New Roman" panose="02020603050405020304" pitchFamily="18" charset="0"/>
                <a:cs typeface="Times New Roman" panose="02020603050405020304" pitchFamily="18" charset="0"/>
              </a:rPr>
              <a:t>aktima –bez dodatnih </a:t>
            </a:r>
            <a:r>
              <a:rPr lang="hr-HR" sz="2000" dirty="0" smtClean="0">
                <a:latin typeface="Times New Roman" panose="02020603050405020304" pitchFamily="18" charset="0"/>
                <a:cs typeface="Times New Roman" panose="02020603050405020304" pitchFamily="18" charset="0"/>
              </a:rPr>
              <a:t> uvjeta </a:t>
            </a:r>
            <a:r>
              <a:rPr lang="hr-HR" sz="2000" dirty="0">
                <a:latin typeface="Times New Roman" panose="02020603050405020304" pitchFamily="18" charset="0"/>
                <a:cs typeface="Times New Roman" panose="02020603050405020304" pitchFamily="18" charset="0"/>
              </a:rPr>
              <a:t>(primjerice položenog stručnog ispita, radnog iskustva, mjesta stanovanja…); identični tekstovi natječaja na oglasnim pločama i mrežnim stranicama Hrvatskog zavoda za zapošljavanje i </a:t>
            </a:r>
            <a:r>
              <a:rPr lang="hr-HR" sz="2000" dirty="0" smtClean="0">
                <a:latin typeface="Times New Roman" panose="02020603050405020304" pitchFamily="18" charset="0"/>
                <a:cs typeface="Times New Roman" panose="02020603050405020304" pitchFamily="18" charset="0"/>
              </a:rPr>
              <a:t>škole</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člankom </a:t>
            </a:r>
            <a:r>
              <a:rPr lang="hr-HR" sz="2000" dirty="0">
                <a:latin typeface="Times New Roman" panose="02020603050405020304" pitchFamily="18" charset="0"/>
                <a:cs typeface="Times New Roman" panose="02020603050405020304" pitchFamily="18" charset="0"/>
              </a:rPr>
              <a:t>107. stavkom 9. Zakona o odgoju </a:t>
            </a:r>
            <a:r>
              <a:rPr lang="hr-HR" sz="2000" dirty="0" smtClean="0">
                <a:latin typeface="Times New Roman" panose="02020603050405020304" pitchFamily="18" charset="0"/>
                <a:cs typeface="Times New Roman" panose="02020603050405020304" pitchFamily="18" charset="0"/>
              </a:rPr>
              <a:t>i obrazovanju </a:t>
            </a:r>
            <a:r>
              <a:rPr lang="hr-HR" sz="2000" dirty="0">
                <a:latin typeface="Times New Roman" panose="02020603050405020304" pitchFamily="18" charset="0"/>
                <a:cs typeface="Times New Roman" panose="02020603050405020304" pitchFamily="18" charset="0"/>
              </a:rPr>
              <a:t>u osnovnoj i srednjoj školi propisuje se da se način i postupak kojim se svim kandidatima za zapošljavanje u školskim ustanovama osigurava jednaka dostupnost javnim službama pod jednakim uvjetima, vrednovanje kandidata prijavljenih na natječaj, odnosno kandidata koje je uputio ured državne uprave, odnosno Gradski ured, kao i odredbe vezane uz sastav posebnog povjerenstva koje sudjeluje u procjeni kandidata, </a:t>
            </a:r>
            <a:r>
              <a:rPr lang="hr-HR" sz="2000" b="1" dirty="0">
                <a:latin typeface="Times New Roman" panose="02020603050405020304" pitchFamily="18" charset="0"/>
                <a:cs typeface="Times New Roman" panose="02020603050405020304" pitchFamily="18" charset="0"/>
              </a:rPr>
              <a:t>uređuje pravilnikom školske ustanove, na koji suglasnost daje ured državne uprave, odnosno Gradski ured</a:t>
            </a:r>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školske </a:t>
            </a:r>
            <a:r>
              <a:rPr lang="hr-HR" sz="2000" dirty="0">
                <a:latin typeface="Times New Roman" panose="02020603050405020304" pitchFamily="18" charset="0"/>
                <a:cs typeface="Times New Roman" panose="02020603050405020304" pitchFamily="18" charset="0"/>
              </a:rPr>
              <a:t>ustanove bile su dužne uskladiti </a:t>
            </a:r>
            <a:r>
              <a:rPr lang="hr-HR" sz="2000" dirty="0" smtClean="0">
                <a:latin typeface="Times New Roman" panose="02020603050405020304" pitchFamily="18" charset="0"/>
                <a:cs typeface="Times New Roman" panose="02020603050405020304" pitchFamily="18" charset="0"/>
              </a:rPr>
              <a:t>odredbe statuta </a:t>
            </a:r>
            <a:r>
              <a:rPr lang="hr-HR" sz="2000" dirty="0">
                <a:latin typeface="Times New Roman" panose="02020603050405020304" pitchFamily="18" charset="0"/>
                <a:cs typeface="Times New Roman" panose="02020603050405020304" pitchFamily="18" charset="0"/>
              </a:rPr>
              <a:t>i drugih općih akata sa zakonskim odredbama u roku od 6 mjeseci od dana stupanja na snagu Zakona o izmjenama i dopunama Zakona o odgoju i obrazovanju u osnovnoj i srednjoj školi (Narodne novine, broj 68/18.), odnosno do 4. veljače 2019. godine</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4</a:t>
            </a:fld>
            <a:endParaRPr lang="hr-HR" altLang="sr-Latn-RS"/>
          </a:p>
        </p:txBody>
      </p:sp>
    </p:spTree>
    <p:extLst>
      <p:ext uri="{BB962C8B-B14F-4D97-AF65-F5344CB8AC3E}">
        <p14:creationId xmlns:p14="http://schemas.microsoft.com/office/powerpoint/2010/main" val="3285829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lstStyle/>
          <a:p>
            <a:endParaRPr lang="hr-HR" dirty="0"/>
          </a:p>
        </p:txBody>
      </p:sp>
      <p:sp>
        <p:nvSpPr>
          <p:cNvPr id="3" name="Content Placeholder 2"/>
          <p:cNvSpPr>
            <a:spLocks noGrp="1"/>
          </p:cNvSpPr>
          <p:nvPr>
            <p:ph idx="1"/>
          </p:nvPr>
        </p:nvSpPr>
        <p:spPr>
          <a:xfrm>
            <a:off x="457200" y="948906"/>
            <a:ext cx="8229600" cy="5177257"/>
          </a:xfrm>
        </p:spPr>
        <p:txBody>
          <a:bodyPr/>
          <a:lstStyle/>
          <a:p>
            <a:pPr algn="just"/>
            <a:r>
              <a:rPr lang="hr-HR" sz="2000" dirty="0" smtClean="0">
                <a:latin typeface="Times New Roman" panose="02020603050405020304" pitchFamily="18" charset="0"/>
                <a:cs typeface="Times New Roman" panose="02020603050405020304" pitchFamily="18" charset="0"/>
              </a:rPr>
              <a:t>postupci </a:t>
            </a:r>
            <a:r>
              <a:rPr lang="hr-HR" sz="2000" dirty="0">
                <a:latin typeface="Times New Roman" panose="02020603050405020304" pitchFamily="18" charset="0"/>
                <a:cs typeface="Times New Roman" panose="02020603050405020304" pitchFamily="18" charset="0"/>
              </a:rPr>
              <a:t>zapošljavanja u školama od 4. </a:t>
            </a:r>
            <a:r>
              <a:rPr lang="hr-HR" sz="2000" dirty="0" smtClean="0">
                <a:latin typeface="Times New Roman" panose="02020603050405020304" pitchFamily="18" charset="0"/>
                <a:cs typeface="Times New Roman" panose="02020603050405020304" pitchFamily="18" charset="0"/>
              </a:rPr>
              <a:t>veljače 2019</a:t>
            </a:r>
            <a:r>
              <a:rPr lang="hr-HR" sz="2000" dirty="0">
                <a:latin typeface="Times New Roman" panose="02020603050405020304" pitchFamily="18" charset="0"/>
                <a:cs typeface="Times New Roman" panose="02020603050405020304" pitchFamily="18" charset="0"/>
              </a:rPr>
              <a:t>. trebali su biti provedeni sukladno pravilnicima o načinu i postupku zapošljavanja donesenim na sjednicama školskih odbora u školskim ustanovama</a:t>
            </a:r>
          </a:p>
          <a:p>
            <a:pPr algn="just"/>
            <a:r>
              <a:rPr lang="hr-HR" sz="2000" dirty="0">
                <a:latin typeface="Times New Roman" panose="02020603050405020304" pitchFamily="18" charset="0"/>
                <a:cs typeface="Times New Roman" panose="02020603050405020304" pitchFamily="18" charset="0"/>
              </a:rPr>
              <a:t> </a:t>
            </a:r>
            <a:r>
              <a:rPr lang="hr-HR" sz="2000" dirty="0" smtClean="0">
                <a:latin typeface="Times New Roman" panose="02020603050405020304" pitchFamily="18" charset="0"/>
                <a:cs typeface="Times New Roman" panose="02020603050405020304" pitchFamily="18" charset="0"/>
              </a:rPr>
              <a:t>nadzor </a:t>
            </a:r>
            <a:r>
              <a:rPr lang="hr-HR" sz="2000" dirty="0">
                <a:latin typeface="Times New Roman" panose="02020603050405020304" pitchFamily="18" charset="0"/>
                <a:cs typeface="Times New Roman" panose="02020603050405020304" pitchFamily="18" charset="0"/>
              </a:rPr>
              <a:t>od strane nadležnih ureda državne </a:t>
            </a:r>
            <a:r>
              <a:rPr lang="hr-HR" sz="2000" dirty="0" smtClean="0">
                <a:latin typeface="Times New Roman" panose="02020603050405020304" pitchFamily="18" charset="0"/>
                <a:cs typeface="Times New Roman" panose="02020603050405020304" pitchFamily="18" charset="0"/>
              </a:rPr>
              <a:t>uprave, odnosno </a:t>
            </a:r>
            <a:r>
              <a:rPr lang="hr-HR" sz="2000" dirty="0">
                <a:latin typeface="Times New Roman" panose="02020603050405020304" pitchFamily="18" charset="0"/>
                <a:cs typeface="Times New Roman" panose="02020603050405020304" pitchFamily="18" charset="0"/>
              </a:rPr>
              <a:t>Gradskog ureda nad zakonitošću rada i općih akata školskih ustanova (članak 147. Zakona o odgoju i obrazovanju u osnovnoj i srednjoj školi)</a:t>
            </a:r>
          </a:p>
          <a:p>
            <a:pPr algn="just"/>
            <a:r>
              <a:rPr lang="hr-HR" sz="2000" dirty="0" smtClean="0">
                <a:latin typeface="Times New Roman" panose="02020603050405020304" pitchFamily="18" charset="0"/>
                <a:cs typeface="Times New Roman" panose="02020603050405020304" pitchFamily="18" charset="0"/>
              </a:rPr>
              <a:t>svi </a:t>
            </a:r>
            <a:r>
              <a:rPr lang="hr-HR" sz="2000" dirty="0">
                <a:latin typeface="Times New Roman" panose="02020603050405020304" pitchFamily="18" charset="0"/>
                <a:cs typeface="Times New Roman" panose="02020603050405020304" pitchFamily="18" charset="0"/>
              </a:rPr>
              <a:t>opći akti u školi moraju biti </a:t>
            </a:r>
            <a:r>
              <a:rPr lang="hr-HR" sz="2000" dirty="0" smtClean="0">
                <a:latin typeface="Times New Roman" panose="02020603050405020304" pitchFamily="18" charset="0"/>
                <a:cs typeface="Times New Roman" panose="02020603050405020304" pitchFamily="18" charset="0"/>
              </a:rPr>
              <a:t>međusobno usklađeni (primjerice: pravilnik </a:t>
            </a:r>
            <a:r>
              <a:rPr lang="hr-HR" sz="2000" dirty="0">
                <a:latin typeface="Times New Roman" panose="02020603050405020304" pitchFamily="18" charset="0"/>
                <a:cs typeface="Times New Roman" panose="02020603050405020304" pitchFamily="18" charset="0"/>
              </a:rPr>
              <a:t>o radu s pravilnikom o zapošljavanju)</a:t>
            </a:r>
          </a:p>
          <a:p>
            <a:pPr algn="just"/>
            <a:r>
              <a:rPr lang="hr-HR" sz="2000" dirty="0" smtClean="0">
                <a:latin typeface="Times New Roman" panose="02020603050405020304" pitchFamily="18" charset="0"/>
                <a:cs typeface="Times New Roman" panose="02020603050405020304" pitchFamily="18" charset="0"/>
              </a:rPr>
              <a:t>o </a:t>
            </a:r>
            <a:r>
              <a:rPr lang="hr-HR" sz="2000" dirty="0">
                <a:latin typeface="Times New Roman" panose="02020603050405020304" pitchFamily="18" charset="0"/>
                <a:cs typeface="Times New Roman" panose="02020603050405020304" pitchFamily="18" charset="0"/>
              </a:rPr>
              <a:t>zasnivanju i prestanku radnog odnosa </a:t>
            </a:r>
            <a:r>
              <a:rPr lang="hr-HR" sz="2000" dirty="0" smtClean="0">
                <a:latin typeface="Times New Roman" panose="02020603050405020304" pitchFamily="18" charset="0"/>
                <a:cs typeface="Times New Roman" panose="02020603050405020304" pitchFamily="18" charset="0"/>
              </a:rPr>
              <a:t>odlučuje ravnatelj </a:t>
            </a:r>
            <a:r>
              <a:rPr lang="hr-HR" sz="2000" dirty="0">
                <a:latin typeface="Times New Roman" panose="02020603050405020304" pitchFamily="18" charset="0"/>
                <a:cs typeface="Times New Roman" panose="02020603050405020304" pitchFamily="18" charset="0"/>
              </a:rPr>
              <a:t>uz prethodnu suglasnost školskog odbora sukladno odredbama članka 114. stavka 1. i 2. Zakona o odgoju i obrazovanju u osnovnoj i srednjoj školi</a:t>
            </a:r>
          </a:p>
          <a:p>
            <a:pPr algn="just"/>
            <a:r>
              <a:rPr lang="hr-HR" sz="2000" dirty="0" smtClean="0">
                <a:latin typeface="Times New Roman" panose="02020603050405020304" pitchFamily="18" charset="0"/>
                <a:cs typeface="Times New Roman" panose="02020603050405020304" pitchFamily="18" charset="0"/>
              </a:rPr>
              <a:t>sklapanje </a:t>
            </a:r>
            <a:r>
              <a:rPr lang="hr-HR" sz="2000" dirty="0">
                <a:latin typeface="Times New Roman" panose="02020603050405020304" pitchFamily="18" charset="0"/>
                <a:cs typeface="Times New Roman" panose="02020603050405020304" pitchFamily="18" charset="0"/>
              </a:rPr>
              <a:t>ugovora o radu na neodređeno </a:t>
            </a:r>
            <a:r>
              <a:rPr lang="hr-HR" sz="2000" dirty="0" smtClean="0">
                <a:latin typeface="Times New Roman" panose="02020603050405020304" pitchFamily="18" charset="0"/>
                <a:cs typeface="Times New Roman" panose="02020603050405020304" pitchFamily="18" charset="0"/>
              </a:rPr>
              <a:t>vrijeme; prema </a:t>
            </a:r>
            <a:r>
              <a:rPr lang="hr-HR" sz="2000" dirty="0">
                <a:latin typeface="Times New Roman" panose="02020603050405020304" pitchFamily="18" charset="0"/>
                <a:cs typeface="Times New Roman" panose="02020603050405020304" pitchFamily="18" charset="0"/>
              </a:rPr>
              <a:t>odredbama članka 12. st. 1.  Zakona o radu (Narodne novine, broj 93/14. i 127/17.) iznimno se sklapa na određeno vrijeme za zasnivanje radnog odnosa  čiji je prestanak unaprijed utvrđen objektivnim razlozima koji su opravdani rokom, izvršenjem određenog posla ili nastupanjem određenog događaja (npr.  privremenom nenazočnošću  radnika, mandatom ravnatelja i dr.) </a:t>
            </a:r>
          </a:p>
          <a:p>
            <a:endParaRPr lang="hr-HR" sz="1800" dirty="0"/>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5</a:t>
            </a:fld>
            <a:endParaRPr lang="hr-HR" altLang="sr-Latn-RS"/>
          </a:p>
        </p:txBody>
      </p:sp>
    </p:spTree>
    <p:extLst>
      <p:ext uri="{BB962C8B-B14F-4D97-AF65-F5344CB8AC3E}">
        <p14:creationId xmlns:p14="http://schemas.microsoft.com/office/powerpoint/2010/main" val="3049869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7486"/>
          </a:xfrm>
        </p:spPr>
        <p:txBody>
          <a:bodyPr/>
          <a:lstStyle/>
          <a:p>
            <a:endParaRPr lang="hr-HR" dirty="0"/>
          </a:p>
        </p:txBody>
      </p:sp>
      <p:sp>
        <p:nvSpPr>
          <p:cNvPr id="3" name="Content Placeholder 2"/>
          <p:cNvSpPr>
            <a:spLocks noGrp="1"/>
          </p:cNvSpPr>
          <p:nvPr>
            <p:ph idx="1"/>
          </p:nvPr>
        </p:nvSpPr>
        <p:spPr>
          <a:xfrm>
            <a:off x="457200" y="1009291"/>
            <a:ext cx="8229600" cy="5116872"/>
          </a:xfrm>
        </p:spPr>
        <p:txBody>
          <a:bodyPr/>
          <a:lstStyle/>
          <a:p>
            <a:pPr algn="just"/>
            <a:r>
              <a:rPr lang="hr-HR" sz="1800" dirty="0" smtClean="0">
                <a:latin typeface="Times New Roman" panose="02020603050405020304" pitchFamily="18" charset="0"/>
                <a:cs typeface="Times New Roman" panose="02020603050405020304" pitchFamily="18" charset="0"/>
              </a:rPr>
              <a:t>prema </a:t>
            </a:r>
            <a:r>
              <a:rPr lang="hr-HR" sz="1800" dirty="0">
                <a:latin typeface="Times New Roman" panose="02020603050405020304" pitchFamily="18" charset="0"/>
                <a:cs typeface="Times New Roman" panose="02020603050405020304" pitchFamily="18" charset="0"/>
              </a:rPr>
              <a:t>odredbama članka 12. stavka 3. Zakona </a:t>
            </a:r>
            <a:r>
              <a:rPr lang="hr-HR" sz="1800" dirty="0" smtClean="0">
                <a:latin typeface="Times New Roman" panose="02020603050405020304" pitchFamily="18" charset="0"/>
                <a:cs typeface="Times New Roman" panose="02020603050405020304" pitchFamily="18" charset="0"/>
              </a:rPr>
              <a:t>o radu </a:t>
            </a:r>
            <a:r>
              <a:rPr lang="hr-HR" sz="1800" dirty="0">
                <a:latin typeface="Times New Roman" panose="02020603050405020304" pitchFamily="18" charset="0"/>
                <a:cs typeface="Times New Roman" panose="02020603050405020304" pitchFamily="18" charset="0"/>
              </a:rPr>
              <a:t>ukupno trajanje svih uzastopnih ugovora o radu sklopljenih na određeno vrijeme, uključujući i prvi ugovor o radu, ne smije biti neprekinuto duže od tri godine, osim ako je potrebno zbog zamjene nenazočnog radnika ili je zbog nekih drugih objektivnih razloga dopušteno zakonom ili kolektivnim ugovorom </a:t>
            </a:r>
          </a:p>
          <a:p>
            <a:pPr algn="just"/>
            <a:r>
              <a:rPr lang="hr-HR" sz="1800" dirty="0" smtClean="0">
                <a:latin typeface="Times New Roman" panose="02020603050405020304" pitchFamily="18" charset="0"/>
                <a:cs typeface="Times New Roman" panose="02020603050405020304" pitchFamily="18" charset="0"/>
              </a:rPr>
              <a:t>prekid </a:t>
            </a:r>
            <a:r>
              <a:rPr lang="hr-HR" sz="1800" dirty="0">
                <a:latin typeface="Times New Roman" panose="02020603050405020304" pitchFamily="18" charset="0"/>
                <a:cs typeface="Times New Roman" panose="02020603050405020304" pitchFamily="18" charset="0"/>
              </a:rPr>
              <a:t>kraći od dva mjeseca ne smatra se </a:t>
            </a:r>
            <a:r>
              <a:rPr lang="hr-HR" sz="1800" dirty="0" smtClean="0">
                <a:latin typeface="Times New Roman" panose="02020603050405020304" pitchFamily="18" charset="0"/>
                <a:cs typeface="Times New Roman" panose="02020603050405020304" pitchFamily="18" charset="0"/>
              </a:rPr>
              <a:t>prekidom razdoblja </a:t>
            </a:r>
            <a:r>
              <a:rPr lang="hr-HR" sz="1800" dirty="0">
                <a:latin typeface="Times New Roman" panose="02020603050405020304" pitchFamily="18" charset="0"/>
                <a:cs typeface="Times New Roman" panose="02020603050405020304" pitchFamily="18" charset="0"/>
              </a:rPr>
              <a:t>od tri (3) godine</a:t>
            </a:r>
          </a:p>
          <a:p>
            <a:pPr algn="just"/>
            <a:r>
              <a:rPr lang="hr-HR" sz="1800" dirty="0" smtClean="0">
                <a:latin typeface="Times New Roman" panose="02020603050405020304" pitchFamily="18" charset="0"/>
                <a:cs typeface="Times New Roman" panose="02020603050405020304" pitchFamily="18" charset="0"/>
              </a:rPr>
              <a:t>nužnost </a:t>
            </a:r>
            <a:r>
              <a:rPr lang="hr-HR" sz="1800" dirty="0">
                <a:latin typeface="Times New Roman" panose="02020603050405020304" pitchFamily="18" charset="0"/>
                <a:cs typeface="Times New Roman" panose="02020603050405020304" pitchFamily="18" charset="0"/>
              </a:rPr>
              <a:t>objave natječaja (čl. 107. Zakona o odgoju i obrazovanju u osnovnoj i srednjoj školi)</a:t>
            </a:r>
          </a:p>
          <a:p>
            <a:pPr algn="just"/>
            <a:r>
              <a:rPr lang="hr-HR" sz="1800" dirty="0" smtClean="0">
                <a:latin typeface="Times New Roman" panose="02020603050405020304" pitchFamily="18" charset="0"/>
                <a:cs typeface="Times New Roman" panose="02020603050405020304" pitchFamily="18" charset="0"/>
              </a:rPr>
              <a:t>ugovor </a:t>
            </a:r>
            <a:r>
              <a:rPr lang="hr-HR" sz="1800" dirty="0">
                <a:latin typeface="Times New Roman" panose="02020603050405020304" pitchFamily="18" charset="0"/>
                <a:cs typeface="Times New Roman" panose="02020603050405020304" pitchFamily="18" charset="0"/>
              </a:rPr>
              <a:t>o radu mora sadržavati sve </a:t>
            </a:r>
            <a:r>
              <a:rPr lang="hr-HR" sz="1800" dirty="0" err="1" smtClean="0">
                <a:latin typeface="Times New Roman" panose="02020603050405020304" pitchFamily="18" charset="0"/>
                <a:cs typeface="Times New Roman" panose="02020603050405020304" pitchFamily="18" charset="0"/>
              </a:rPr>
              <a:t>uglavke</a:t>
            </a:r>
            <a:r>
              <a:rPr lang="hr-HR" sz="1800" dirty="0">
                <a:latin typeface="Times New Roman" panose="02020603050405020304" pitchFamily="18" charset="0"/>
                <a:cs typeface="Times New Roman" panose="02020603050405020304" pitchFamily="18" charset="0"/>
              </a:rPr>
              <a:t> </a:t>
            </a:r>
            <a:r>
              <a:rPr lang="hr-HR" sz="1800" dirty="0" smtClean="0">
                <a:latin typeface="Times New Roman" panose="02020603050405020304" pitchFamily="18" charset="0"/>
                <a:cs typeface="Times New Roman" panose="02020603050405020304" pitchFamily="18" charset="0"/>
              </a:rPr>
              <a:t>propisane </a:t>
            </a:r>
            <a:r>
              <a:rPr lang="hr-HR" sz="1800" dirty="0">
                <a:latin typeface="Times New Roman" panose="02020603050405020304" pitchFamily="18" charset="0"/>
                <a:cs typeface="Times New Roman" panose="02020603050405020304" pitchFamily="18" charset="0"/>
              </a:rPr>
              <a:t>odredbama čl. 15. Zakona o radu (npr. svrha ugovora o radu na određeno vrijeme (bolovanje, mandat ravnatelja, </a:t>
            </a:r>
            <a:r>
              <a:rPr lang="hr-HR" sz="1800" u="sng" dirty="0">
                <a:latin typeface="Times New Roman" panose="02020603050405020304" pitchFamily="18" charset="0"/>
                <a:cs typeface="Times New Roman" panose="02020603050405020304" pitchFamily="18" charset="0"/>
              </a:rPr>
              <a:t>neplaćeni dopust</a:t>
            </a:r>
            <a:r>
              <a:rPr lang="hr-HR" sz="1800" dirty="0">
                <a:latin typeface="Times New Roman" panose="02020603050405020304" pitchFamily="18" charset="0"/>
                <a:cs typeface="Times New Roman" panose="02020603050405020304" pitchFamily="18" charset="0"/>
              </a:rPr>
              <a:t>…), mjesto rada (</a:t>
            </a:r>
            <a:r>
              <a:rPr lang="hr-HR" sz="1800" u="sng" dirty="0">
                <a:latin typeface="Times New Roman" panose="02020603050405020304" pitchFamily="18" charset="0"/>
                <a:cs typeface="Times New Roman" panose="02020603050405020304" pitchFamily="18" charset="0"/>
              </a:rPr>
              <a:t>matična škola, a po potrebi i izvan sjedišta poslodavca)</a:t>
            </a:r>
            <a:r>
              <a:rPr lang="hr-HR" sz="1800" dirty="0">
                <a:latin typeface="Times New Roman" panose="02020603050405020304" pitchFamily="18" charset="0"/>
                <a:cs typeface="Times New Roman" panose="02020603050405020304" pitchFamily="18" charset="0"/>
              </a:rPr>
              <a:t>, obveza polaganja stručnog ispita u zakonskom roku i dr.)</a:t>
            </a:r>
          </a:p>
          <a:p>
            <a:pPr algn="just"/>
            <a:r>
              <a:rPr lang="hr-HR" sz="1800" dirty="0" smtClean="0">
                <a:latin typeface="Times New Roman" panose="02020603050405020304" pitchFamily="18" charset="0"/>
                <a:cs typeface="Times New Roman" panose="02020603050405020304" pitchFamily="18" charset="0"/>
              </a:rPr>
              <a:t>mogućnost </a:t>
            </a:r>
            <a:r>
              <a:rPr lang="hr-HR" sz="1800" dirty="0">
                <a:latin typeface="Times New Roman" panose="02020603050405020304" pitchFamily="18" charset="0"/>
                <a:cs typeface="Times New Roman" panose="02020603050405020304" pitchFamily="18" charset="0"/>
              </a:rPr>
              <a:t>ugovaranja probnog rada (članak </a:t>
            </a:r>
            <a:r>
              <a:rPr lang="hr-HR" sz="1800" dirty="0" smtClean="0">
                <a:latin typeface="Times New Roman" panose="02020603050405020304" pitchFamily="18" charset="0"/>
                <a:cs typeface="Times New Roman" panose="02020603050405020304" pitchFamily="18" charset="0"/>
              </a:rPr>
              <a:t>53. Zakona </a:t>
            </a:r>
            <a:r>
              <a:rPr lang="hr-HR" sz="1800" dirty="0">
                <a:latin typeface="Times New Roman" panose="02020603050405020304" pitchFamily="18" charset="0"/>
                <a:cs typeface="Times New Roman" panose="02020603050405020304" pitchFamily="18" charset="0"/>
              </a:rPr>
              <a:t>o radu) - ne dužeg od šest (6) mjeseci; otkaz zbog nezadovoljavanja na probnom radu (članak 115. Zakona o radu)</a:t>
            </a:r>
          </a:p>
          <a:p>
            <a:pPr algn="just"/>
            <a:r>
              <a:rPr lang="hr-HR" sz="1800" dirty="0">
                <a:latin typeface="Times New Roman" panose="02020603050405020304" pitchFamily="18" charset="0"/>
                <a:cs typeface="Times New Roman" panose="02020603050405020304" pitchFamily="18" charset="0"/>
              </a:rPr>
              <a:t> </a:t>
            </a:r>
            <a:r>
              <a:rPr lang="hr-HR" sz="1800" dirty="0" smtClean="0">
                <a:latin typeface="Times New Roman" panose="02020603050405020304" pitchFamily="18" charset="0"/>
                <a:cs typeface="Times New Roman" panose="02020603050405020304" pitchFamily="18" charset="0"/>
              </a:rPr>
              <a:t>sklapanje </a:t>
            </a:r>
            <a:r>
              <a:rPr lang="hr-HR" sz="1800" dirty="0">
                <a:latin typeface="Times New Roman" panose="02020603050405020304" pitchFamily="18" charset="0"/>
                <a:cs typeface="Times New Roman" panose="02020603050405020304" pitchFamily="18" charset="0"/>
              </a:rPr>
              <a:t>ugovora o radu na određeno vrijeme: </a:t>
            </a:r>
            <a:r>
              <a:rPr lang="hr-HR" sz="1800" u="sng" dirty="0" smtClean="0">
                <a:latin typeface="Times New Roman" panose="02020603050405020304" pitchFamily="18" charset="0"/>
                <a:cs typeface="Times New Roman" panose="02020603050405020304" pitchFamily="18" charset="0"/>
              </a:rPr>
              <a:t>do</a:t>
            </a:r>
            <a:r>
              <a:rPr lang="hr-HR" sz="1800" dirty="0" smtClean="0">
                <a:latin typeface="Times New Roman" panose="02020603050405020304" pitchFamily="18" charset="0"/>
                <a:cs typeface="Times New Roman" panose="02020603050405020304" pitchFamily="18" charset="0"/>
              </a:rPr>
              <a:t> </a:t>
            </a:r>
            <a:r>
              <a:rPr lang="hr-HR" sz="1800" dirty="0">
                <a:latin typeface="Times New Roman" panose="02020603050405020304" pitchFamily="18" charset="0"/>
                <a:cs typeface="Times New Roman" panose="02020603050405020304" pitchFamily="18" charset="0"/>
              </a:rPr>
              <a:t>60 dana (jer obavljanje poslova ne trpi odgodu), </a:t>
            </a:r>
            <a:r>
              <a:rPr lang="hr-HR" sz="1800" u="sng" dirty="0">
                <a:latin typeface="Times New Roman" panose="02020603050405020304" pitchFamily="18" charset="0"/>
                <a:cs typeface="Times New Roman" panose="02020603050405020304" pitchFamily="18" charset="0"/>
              </a:rPr>
              <a:t>do</a:t>
            </a:r>
            <a:r>
              <a:rPr lang="hr-HR" sz="1800" dirty="0">
                <a:latin typeface="Times New Roman" panose="02020603050405020304" pitchFamily="18" charset="0"/>
                <a:cs typeface="Times New Roman" panose="02020603050405020304" pitchFamily="18" charset="0"/>
              </a:rPr>
              <a:t>   5 mjeseci (nestručno zastupljena nastava) i drugi opravdani razlozi</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6</a:t>
            </a:fld>
            <a:endParaRPr lang="hr-HR" altLang="sr-Latn-RS"/>
          </a:p>
        </p:txBody>
      </p:sp>
    </p:spTree>
    <p:extLst>
      <p:ext uri="{BB962C8B-B14F-4D97-AF65-F5344CB8AC3E}">
        <p14:creationId xmlns:p14="http://schemas.microsoft.com/office/powerpoint/2010/main" val="1485053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919"/>
            <a:ext cx="8229600" cy="45719"/>
          </a:xfrm>
        </p:spPr>
        <p:txBody>
          <a:bodyPr/>
          <a:lstStyle/>
          <a:p>
            <a:endParaRPr lang="hr-HR" dirty="0"/>
          </a:p>
        </p:txBody>
      </p:sp>
      <p:sp>
        <p:nvSpPr>
          <p:cNvPr id="3" name="Content Placeholder 2"/>
          <p:cNvSpPr>
            <a:spLocks noGrp="1"/>
          </p:cNvSpPr>
          <p:nvPr>
            <p:ph idx="1"/>
          </p:nvPr>
        </p:nvSpPr>
        <p:spPr>
          <a:xfrm>
            <a:off x="457200" y="957532"/>
            <a:ext cx="8229600" cy="5168631"/>
          </a:xfrm>
        </p:spPr>
        <p:txBody>
          <a:bodyPr/>
          <a:lstStyle/>
          <a:p>
            <a:pPr algn="just"/>
            <a:r>
              <a:rPr lang="hr-HR" sz="2000" dirty="0" smtClean="0"/>
              <a:t>članak </a:t>
            </a:r>
            <a:r>
              <a:rPr lang="hr-HR" sz="2000" dirty="0"/>
              <a:t>22. stavak. 3. Zakona o </a:t>
            </a:r>
            <a:r>
              <a:rPr lang="hr-HR" sz="2000" dirty="0" smtClean="0"/>
              <a:t>prosvjetnoj inspekciji </a:t>
            </a:r>
            <a:r>
              <a:rPr lang="hr-HR" sz="2000" dirty="0"/>
              <a:t>(Narodne novine, broj  61/11., 16/12. i </a:t>
            </a:r>
            <a:r>
              <a:rPr lang="hr-HR" sz="2000" u="sng" dirty="0"/>
              <a:t>98/19</a:t>
            </a:r>
            <a:r>
              <a:rPr lang="hr-HR" sz="2000" dirty="0"/>
              <a:t>.): rješenjem se naređuje otkazivanje nezakonito sklopljenog ugovora o radu na određeno vrijeme i provođenje postupka zasnivanja radnog odnosa na neodređeno vrijeme, i ako se naredba ne provede, zabrana obavljanja poslova ugovorenih na određeno </a:t>
            </a:r>
            <a:r>
              <a:rPr lang="hr-HR" sz="2000" dirty="0" smtClean="0"/>
              <a:t>vrijeme</a:t>
            </a:r>
            <a:endParaRPr lang="hr-HR" sz="1400" dirty="0"/>
          </a:p>
          <a:p>
            <a:r>
              <a:rPr lang="hr-HR" sz="2000" dirty="0" smtClean="0"/>
              <a:t>člankom </a:t>
            </a:r>
            <a:r>
              <a:rPr lang="hr-HR" sz="2000" dirty="0"/>
              <a:t>105. stavkom 6. Zakona o odgoju </a:t>
            </a:r>
            <a:r>
              <a:rPr lang="hr-HR" sz="2000" dirty="0" smtClean="0"/>
              <a:t>i obrazovanju </a:t>
            </a:r>
            <a:r>
              <a:rPr lang="hr-HR" sz="2000" dirty="0"/>
              <a:t>u osnovnoj i srednjoj školi propisano je koje osobe mogu obavljati poslove učitelja predmetne nastave u osnovnoj školi</a:t>
            </a:r>
            <a:r>
              <a:rPr lang="hr-HR" sz="1400" dirty="0"/>
              <a:t>:</a:t>
            </a:r>
          </a:p>
          <a:p>
            <a:pPr marL="0" lvl="0" indent="0">
              <a:buNone/>
            </a:pPr>
            <a:r>
              <a:rPr lang="hr-HR" sz="1400" b="1" dirty="0" smtClean="0"/>
              <a:t>       </a:t>
            </a:r>
            <a:r>
              <a:rPr lang="hr-HR" sz="1200" b="1" dirty="0" smtClean="0"/>
              <a:t>a</a:t>
            </a:r>
            <a:r>
              <a:rPr lang="hr-HR" sz="1200" dirty="0" smtClean="0"/>
              <a:t>) studijski </a:t>
            </a:r>
            <a:r>
              <a:rPr lang="hr-HR" sz="1200" dirty="0"/>
              <a:t>program nastavničkog smjera odgovarajućeg nastavnog </a:t>
            </a:r>
            <a:r>
              <a:rPr lang="hr-HR" sz="1200" dirty="0" smtClean="0"/>
              <a:t>predmeta na </a:t>
            </a:r>
            <a:r>
              <a:rPr lang="hr-HR" sz="1200" dirty="0"/>
              <a:t>razini </a:t>
            </a:r>
            <a:r>
              <a:rPr lang="hr-HR" sz="1200" dirty="0" smtClean="0"/>
              <a:t>diplomskog </a:t>
            </a:r>
            <a:r>
              <a:rPr lang="hr-HR" sz="1200" dirty="0"/>
              <a:t>sveučilišnog  </a:t>
            </a:r>
            <a:r>
              <a:rPr lang="hr-HR" sz="1200" dirty="0" smtClean="0"/>
              <a:t>studija </a:t>
            </a:r>
            <a:r>
              <a:rPr lang="hr-HR" sz="1200" dirty="0"/>
              <a:t>ili integriranog preddiplomskog i diplomskog sveučilišnog studija</a:t>
            </a:r>
          </a:p>
          <a:p>
            <a:pPr marL="0" lvl="0" indent="0">
              <a:buNone/>
            </a:pPr>
            <a:r>
              <a:rPr lang="hr-HR" sz="1200" dirty="0" smtClean="0"/>
              <a:t>        </a:t>
            </a:r>
            <a:r>
              <a:rPr lang="hr-HR" sz="1200" b="1" dirty="0" smtClean="0"/>
              <a:t>b</a:t>
            </a:r>
            <a:r>
              <a:rPr lang="hr-HR" sz="1200" dirty="0" smtClean="0"/>
              <a:t>) - studijski </a:t>
            </a:r>
            <a:r>
              <a:rPr lang="hr-HR" sz="1200" dirty="0"/>
              <a:t>program odgovarajuće vrste na razini diplomskog </a:t>
            </a:r>
            <a:r>
              <a:rPr lang="hr-HR" sz="1200" dirty="0" smtClean="0"/>
              <a:t>sveučilišnog studija </a:t>
            </a:r>
            <a:r>
              <a:rPr lang="hr-HR" sz="1200" dirty="0"/>
              <a:t>ili integriranog preddiplomskog i diplomskog sveučilišnog studija ili specijalistički diplomski stručni studij odgovarajuće vrste te je stekla potrebno pedagoško-psihološko-didaktičko-metodičko obrazovanje s najmanje 55 ECTS-a (u daljnjem tekstu: pedagoške kompetencije) ako se na natječaj ne javi osoba iz točke a) ovog stavka</a:t>
            </a:r>
          </a:p>
          <a:p>
            <a:pPr marL="0" lvl="0" indent="0">
              <a:buNone/>
            </a:pPr>
            <a:r>
              <a:rPr lang="hr-HR" sz="1200" dirty="0" smtClean="0"/>
              <a:t>            - četverogodišnji </a:t>
            </a:r>
            <a:r>
              <a:rPr lang="hr-HR" sz="1200" dirty="0"/>
              <a:t>dodiplomski stručni studij razredne nastave s </a:t>
            </a:r>
            <a:r>
              <a:rPr lang="hr-HR" sz="1200" dirty="0" smtClean="0"/>
              <a:t>pojačanim programom </a:t>
            </a:r>
            <a:r>
              <a:rPr lang="hr-HR" sz="1200" dirty="0"/>
              <a:t>iz odgovarajućeg nastavnog  predmeta ili integrirani preddiplomski i diplomski sveučilišni studij primarnog obrazovanja s modulom za izvođenje nastave odgovarajućeg nastavnog predmeta, ako se na natječaj ne javi osoba iz točke a) ovog stavka.</a:t>
            </a:r>
          </a:p>
          <a:p>
            <a:pPr marL="0" lvl="0" indent="0">
              <a:buNone/>
            </a:pPr>
            <a:r>
              <a:rPr lang="hr-HR" sz="1200" dirty="0" smtClean="0"/>
              <a:t>        </a:t>
            </a:r>
            <a:r>
              <a:rPr lang="hr-HR" sz="1200" b="1" dirty="0" smtClean="0"/>
              <a:t>c</a:t>
            </a:r>
            <a:r>
              <a:rPr lang="hr-HR" sz="1200" dirty="0" smtClean="0"/>
              <a:t>) preddiplomski </a:t>
            </a:r>
            <a:r>
              <a:rPr lang="hr-HR" sz="1200" dirty="0"/>
              <a:t>sveučilišni ili stručni studij na kojem se stječe najmanje </a:t>
            </a:r>
            <a:r>
              <a:rPr lang="hr-HR" sz="1200" dirty="0" smtClean="0"/>
              <a:t>180 ECTS </a:t>
            </a:r>
            <a:r>
              <a:rPr lang="hr-HR" sz="1200" dirty="0"/>
              <a:t>bodova te je stekla pedagoške kompetencije, ako se na natječaj ne javi osoba iz točaka a) i b) ovoga stavka</a:t>
            </a:r>
            <a:r>
              <a:rPr lang="hr-HR" sz="1400" dirty="0"/>
              <a:t>.</a:t>
            </a:r>
          </a:p>
          <a:p>
            <a:endParaRPr lang="hr-HR" sz="1600" dirty="0"/>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7</a:t>
            </a:fld>
            <a:endParaRPr lang="hr-HR" altLang="sr-Latn-RS"/>
          </a:p>
        </p:txBody>
      </p:sp>
    </p:spTree>
    <p:extLst>
      <p:ext uri="{BB962C8B-B14F-4D97-AF65-F5344CB8AC3E}">
        <p14:creationId xmlns:p14="http://schemas.microsoft.com/office/powerpoint/2010/main" val="9442917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lstStyle/>
          <a:p>
            <a:endParaRPr lang="hr-HR" dirty="0"/>
          </a:p>
        </p:txBody>
      </p:sp>
      <p:sp>
        <p:nvSpPr>
          <p:cNvPr id="3" name="Content Placeholder 2"/>
          <p:cNvSpPr>
            <a:spLocks noGrp="1"/>
          </p:cNvSpPr>
          <p:nvPr>
            <p:ph idx="1"/>
          </p:nvPr>
        </p:nvSpPr>
        <p:spPr>
          <a:xfrm>
            <a:off x="457200" y="1095555"/>
            <a:ext cx="8229600" cy="5030609"/>
          </a:xfrm>
        </p:spPr>
        <p:txBody>
          <a:bodyPr/>
          <a:lstStyle/>
          <a:p>
            <a:r>
              <a:rPr lang="hr-HR" sz="2000" b="1" dirty="0" smtClean="0">
                <a:latin typeface="Times New Roman" panose="02020603050405020304" pitchFamily="18" charset="0"/>
                <a:cs typeface="Times New Roman" panose="02020603050405020304" pitchFamily="18" charset="0"/>
              </a:rPr>
              <a:t>Pravilnik </a:t>
            </a:r>
            <a:r>
              <a:rPr lang="hr-HR" sz="2000" b="1" dirty="0">
                <a:latin typeface="Times New Roman" panose="02020603050405020304" pitchFamily="18" charset="0"/>
                <a:cs typeface="Times New Roman" panose="02020603050405020304" pitchFamily="18" charset="0"/>
              </a:rPr>
              <a:t>o odgovarajućoj vrsti </a:t>
            </a:r>
            <a:r>
              <a:rPr lang="hr-HR" sz="2000" b="1" dirty="0" smtClean="0">
                <a:latin typeface="Times New Roman" panose="02020603050405020304" pitchFamily="18" charset="0"/>
                <a:cs typeface="Times New Roman" panose="02020603050405020304" pitchFamily="18" charset="0"/>
              </a:rPr>
              <a:t>obrazovanja</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učitelja </a:t>
            </a:r>
            <a:r>
              <a:rPr lang="hr-HR" sz="2000" b="1" dirty="0">
                <a:latin typeface="Times New Roman" panose="02020603050405020304" pitchFamily="18" charset="0"/>
                <a:cs typeface="Times New Roman" panose="02020603050405020304" pitchFamily="18" charset="0"/>
              </a:rPr>
              <a:t>i stručnih </a:t>
            </a:r>
            <a:r>
              <a:rPr lang="hr-HR" sz="2000" b="1" dirty="0" smtClean="0">
                <a:latin typeface="Times New Roman" panose="02020603050405020304" pitchFamily="18" charset="0"/>
                <a:cs typeface="Times New Roman" panose="02020603050405020304" pitchFamily="18" charset="0"/>
              </a:rPr>
              <a:t>  suradnika osnovnoj </a:t>
            </a:r>
            <a:r>
              <a:rPr lang="hr-HR" sz="2000" b="1" dirty="0">
                <a:latin typeface="Times New Roman" panose="02020603050405020304" pitchFamily="18" charset="0"/>
                <a:cs typeface="Times New Roman" panose="02020603050405020304" pitchFamily="18" charset="0"/>
              </a:rPr>
              <a:t>školi (Narodne novine, broj 6/19</a:t>
            </a:r>
            <a:r>
              <a:rPr lang="hr-HR" sz="2000" b="1" dirty="0" smtClean="0">
                <a:latin typeface="Times New Roman" panose="02020603050405020304" pitchFamily="18" charset="0"/>
                <a:cs typeface="Times New Roman" panose="02020603050405020304" pitchFamily="18" charset="0"/>
              </a:rPr>
              <a:t>.)</a:t>
            </a:r>
          </a:p>
          <a:p>
            <a:endParaRPr lang="hr-HR" sz="1400" dirty="0">
              <a:latin typeface="Times New Roman" panose="02020603050405020304" pitchFamily="18" charset="0"/>
              <a:cs typeface="Times New Roman" panose="02020603050405020304" pitchFamily="18" charset="0"/>
            </a:endParaRPr>
          </a:p>
          <a:p>
            <a:r>
              <a:rPr lang="hr-HR" sz="2000" b="1" dirty="0" smtClean="0">
                <a:latin typeface="Times New Roman" panose="02020603050405020304" pitchFamily="18" charset="0"/>
                <a:cs typeface="Times New Roman" panose="02020603050405020304" pitchFamily="18" charset="0"/>
              </a:rPr>
              <a:t>Pravilnik </a:t>
            </a:r>
            <a:r>
              <a:rPr lang="hr-HR" sz="2000" b="1" dirty="0">
                <a:latin typeface="Times New Roman" panose="02020603050405020304" pitchFamily="18" charset="0"/>
                <a:cs typeface="Times New Roman" panose="02020603050405020304" pitchFamily="18" charset="0"/>
              </a:rPr>
              <a:t>o znanstvenim i </a:t>
            </a:r>
            <a:r>
              <a:rPr lang="hr-HR" sz="2000" b="1" dirty="0" smtClean="0">
                <a:latin typeface="Times New Roman" panose="02020603050405020304" pitchFamily="18" charset="0"/>
                <a:cs typeface="Times New Roman" panose="02020603050405020304" pitchFamily="18" charset="0"/>
              </a:rPr>
              <a:t>umjetničkim</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područjima</a:t>
            </a:r>
            <a:r>
              <a:rPr lang="hr-HR" sz="2000" b="1" dirty="0">
                <a:latin typeface="Times New Roman" panose="02020603050405020304" pitchFamily="18" charset="0"/>
                <a:cs typeface="Times New Roman" panose="02020603050405020304" pitchFamily="18" charset="0"/>
              </a:rPr>
              <a:t>, poljima i granama (Narodne novine, broj 118/09., 82/12., 32/13. i 34/16.)</a:t>
            </a:r>
            <a:endParaRPr lang="hr-HR" sz="2000" dirty="0">
              <a:latin typeface="Times New Roman" panose="02020603050405020304" pitchFamily="18" charset="0"/>
              <a:cs typeface="Times New Roman" panose="02020603050405020304" pitchFamily="18" charset="0"/>
            </a:endParaRPr>
          </a:p>
          <a:p>
            <a:pPr marL="0" indent="0">
              <a:buNone/>
            </a:pPr>
            <a:r>
              <a:rPr lang="hr-HR" sz="2000" dirty="0" smtClean="0">
                <a:latin typeface="Times New Roman" panose="02020603050405020304" pitchFamily="18" charset="0"/>
                <a:cs typeface="Times New Roman" panose="02020603050405020304" pitchFamily="18" charset="0"/>
              </a:rPr>
              <a:t>(</a:t>
            </a:r>
            <a:r>
              <a:rPr lang="hr-HR" sz="2000" dirty="0">
                <a:latin typeface="Times New Roman" panose="02020603050405020304" pitchFamily="18" charset="0"/>
                <a:cs typeface="Times New Roman" panose="02020603050405020304" pitchFamily="18" charset="0"/>
              </a:rPr>
              <a:t>primjer: učitelj tehničke kulture – b) drugi studijski program s minimalno 55 </a:t>
            </a:r>
            <a:r>
              <a:rPr lang="hr-HR" sz="2000" dirty="0" smtClean="0">
                <a:latin typeface="Times New Roman" panose="02020603050405020304" pitchFamily="18" charset="0"/>
                <a:cs typeface="Times New Roman" panose="02020603050405020304" pitchFamily="18" charset="0"/>
              </a:rPr>
              <a:t>  ECTS </a:t>
            </a:r>
            <a:r>
              <a:rPr lang="hr-HR" sz="2000" dirty="0">
                <a:latin typeface="Times New Roman" panose="02020603050405020304" pitchFamily="18" charset="0"/>
                <a:cs typeface="Times New Roman" panose="02020603050405020304" pitchFamily="18" charset="0"/>
              </a:rPr>
              <a:t>bodova koji uključuju temeljne tehničke znanosti, strojarstvo i elektrotehniku</a:t>
            </a:r>
            <a:r>
              <a:rPr lang="hr-HR" sz="2000" dirty="0" smtClean="0">
                <a:latin typeface="Times New Roman" panose="02020603050405020304" pitchFamily="18" charset="0"/>
                <a:cs typeface="Times New Roman" panose="02020603050405020304" pitchFamily="18" charset="0"/>
              </a:rPr>
              <a:t>)</a:t>
            </a:r>
          </a:p>
          <a:p>
            <a:pPr marL="0" indent="0">
              <a:buNone/>
            </a:pPr>
            <a:endParaRPr lang="hr-HR" sz="1100" dirty="0">
              <a:latin typeface="Times New Roman" panose="02020603050405020304" pitchFamily="18" charset="0"/>
              <a:cs typeface="Times New Roman" panose="02020603050405020304" pitchFamily="18" charset="0"/>
            </a:endParaRPr>
          </a:p>
          <a:p>
            <a:r>
              <a:rPr lang="hr-HR" sz="2000" b="1" dirty="0" smtClean="0">
                <a:latin typeface="Times New Roman" panose="02020603050405020304" pitchFamily="18" charset="0"/>
                <a:cs typeface="Times New Roman" panose="02020603050405020304" pitchFamily="18" charset="0"/>
              </a:rPr>
              <a:t>administrativno-tehničko </a:t>
            </a:r>
            <a:r>
              <a:rPr lang="hr-HR" sz="2000" b="1" dirty="0">
                <a:latin typeface="Times New Roman" panose="02020603050405020304" pitchFamily="18" charset="0"/>
                <a:cs typeface="Times New Roman" panose="02020603050405020304" pitchFamily="18" charset="0"/>
              </a:rPr>
              <a:t>i pomoćno osoblje </a:t>
            </a:r>
            <a:r>
              <a:rPr lang="hr-HR" sz="2000" b="1" dirty="0" smtClean="0">
                <a:latin typeface="Times New Roman" panose="02020603050405020304" pitchFamily="18" charset="0"/>
                <a:cs typeface="Times New Roman" panose="02020603050405020304" pitchFamily="18" charset="0"/>
              </a:rPr>
              <a:t>–</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opći </a:t>
            </a:r>
            <a:r>
              <a:rPr lang="hr-HR" sz="2000" b="1" dirty="0">
                <a:latin typeface="Times New Roman" panose="02020603050405020304" pitchFamily="18" charset="0"/>
                <a:cs typeface="Times New Roman" panose="02020603050405020304" pitchFamily="18" charset="0"/>
              </a:rPr>
              <a:t>akti </a:t>
            </a:r>
            <a:r>
              <a:rPr lang="hr-HR" sz="2000" b="1" dirty="0" smtClean="0">
                <a:latin typeface="Times New Roman" panose="02020603050405020304" pitchFamily="18" charset="0"/>
                <a:cs typeface="Times New Roman" panose="02020603050405020304" pitchFamily="18" charset="0"/>
              </a:rPr>
              <a:t>škole</a:t>
            </a:r>
            <a:r>
              <a:rPr lang="hr-HR" sz="2000" dirty="0">
                <a:latin typeface="Times New Roman" panose="02020603050405020304" pitchFamily="18" charset="0"/>
                <a:cs typeface="Times New Roman" panose="02020603050405020304" pitchFamily="18" charset="0"/>
              </a:rPr>
              <a:t> </a:t>
            </a:r>
            <a:endParaRPr lang="hr-HR" sz="2000" dirty="0" smtClean="0">
              <a:latin typeface="Times New Roman" panose="02020603050405020304" pitchFamily="18" charset="0"/>
              <a:cs typeface="Times New Roman" panose="02020603050405020304" pitchFamily="18" charset="0"/>
            </a:endParaRPr>
          </a:p>
          <a:p>
            <a:endParaRPr lang="hr-HR" sz="1400" dirty="0">
              <a:latin typeface="Times New Roman" panose="02020603050405020304" pitchFamily="18" charset="0"/>
              <a:cs typeface="Times New Roman" panose="02020603050405020304" pitchFamily="18" charset="0"/>
            </a:endParaRPr>
          </a:p>
          <a:p>
            <a:r>
              <a:rPr lang="hr-HR" sz="2000" b="1" dirty="0" smtClean="0">
                <a:latin typeface="Times New Roman" panose="02020603050405020304" pitchFamily="18" charset="0"/>
                <a:cs typeface="Times New Roman" panose="02020603050405020304" pitchFamily="18" charset="0"/>
              </a:rPr>
              <a:t>Pravilnik </a:t>
            </a:r>
            <a:r>
              <a:rPr lang="hr-HR" sz="2000" b="1" dirty="0">
                <a:latin typeface="Times New Roman" panose="02020603050405020304" pitchFamily="18" charset="0"/>
                <a:cs typeface="Times New Roman" panose="02020603050405020304" pitchFamily="18" charset="0"/>
              </a:rPr>
              <a:t>o poslovima upravljanja i </a:t>
            </a:r>
            <a:r>
              <a:rPr lang="hr-HR" sz="2000" b="1" dirty="0" smtClean="0">
                <a:latin typeface="Times New Roman" panose="02020603050405020304" pitchFamily="18" charset="0"/>
                <a:cs typeface="Times New Roman" panose="02020603050405020304" pitchFamily="18" charset="0"/>
              </a:rPr>
              <a:t>rukovanja</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energetskim </a:t>
            </a:r>
            <a:r>
              <a:rPr lang="hr-HR" sz="2000" b="1" dirty="0">
                <a:latin typeface="Times New Roman" panose="02020603050405020304" pitchFamily="18" charset="0"/>
                <a:cs typeface="Times New Roman" panose="02020603050405020304" pitchFamily="18" charset="0"/>
              </a:rPr>
              <a:t>postrojenjima i uređajima (Narodne novine, broj 88/14. i 20/15.)</a:t>
            </a:r>
            <a:endParaRPr lang="hr-HR" sz="2000" dirty="0">
              <a:latin typeface="Times New Roman" panose="02020603050405020304" pitchFamily="18" charset="0"/>
              <a:cs typeface="Times New Roman" panose="02020603050405020304" pitchFamily="18" charset="0"/>
            </a:endParaRPr>
          </a:p>
          <a:p>
            <a:r>
              <a:rPr lang="hr-HR" sz="2000" dirty="0" smtClean="0">
                <a:latin typeface="Times New Roman" panose="02020603050405020304" pitchFamily="18" charset="0"/>
                <a:cs typeface="Times New Roman" panose="02020603050405020304" pitchFamily="18" charset="0"/>
              </a:rPr>
              <a:t>ložači/rukovatelji </a:t>
            </a:r>
            <a:r>
              <a:rPr lang="hr-HR" sz="2000" dirty="0">
                <a:latin typeface="Times New Roman" panose="02020603050405020304" pitchFamily="18" charset="0"/>
                <a:cs typeface="Times New Roman" panose="02020603050405020304" pitchFamily="18" charset="0"/>
              </a:rPr>
              <a:t>centralnog grijanja</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8</a:t>
            </a:fld>
            <a:endParaRPr lang="hr-HR" altLang="sr-Latn-RS"/>
          </a:p>
        </p:txBody>
      </p:sp>
    </p:spTree>
    <p:extLst>
      <p:ext uri="{BB962C8B-B14F-4D97-AF65-F5344CB8AC3E}">
        <p14:creationId xmlns:p14="http://schemas.microsoft.com/office/powerpoint/2010/main" val="2354472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40517"/>
          </a:xfrm>
        </p:spPr>
        <p:txBody>
          <a:bodyPr/>
          <a:lstStyle/>
          <a:p>
            <a:endParaRPr lang="hr-HR" sz="900" dirty="0"/>
          </a:p>
        </p:txBody>
      </p:sp>
      <p:sp>
        <p:nvSpPr>
          <p:cNvPr id="3" name="Content Placeholder 2"/>
          <p:cNvSpPr>
            <a:spLocks noGrp="1"/>
          </p:cNvSpPr>
          <p:nvPr>
            <p:ph idx="1"/>
          </p:nvPr>
        </p:nvSpPr>
        <p:spPr>
          <a:xfrm>
            <a:off x="457200" y="1224952"/>
            <a:ext cx="8229600" cy="4901212"/>
          </a:xfrm>
        </p:spPr>
        <p:txBody>
          <a:bodyPr/>
          <a:lstStyle/>
          <a:p>
            <a:pPr algn="just"/>
            <a:r>
              <a:rPr lang="hr-HR" sz="2000" b="1" dirty="0" smtClean="0">
                <a:latin typeface="Times New Roman" panose="02020603050405020304" pitchFamily="18" charset="0"/>
                <a:cs typeface="Times New Roman" panose="02020603050405020304" pitchFamily="18" charset="0"/>
              </a:rPr>
              <a:t>Zakon </a:t>
            </a:r>
            <a:r>
              <a:rPr lang="hr-HR" sz="2000" b="1" dirty="0">
                <a:latin typeface="Times New Roman" panose="02020603050405020304" pitchFamily="18" charset="0"/>
                <a:cs typeface="Times New Roman" panose="02020603050405020304" pitchFamily="18" charset="0"/>
              </a:rPr>
              <a:t>o reguliranim profesijama i </a:t>
            </a:r>
            <a:r>
              <a:rPr lang="hr-HR" sz="2000" b="1" dirty="0" smtClean="0">
                <a:latin typeface="Times New Roman" panose="02020603050405020304" pitchFamily="18" charset="0"/>
                <a:cs typeface="Times New Roman" panose="02020603050405020304" pitchFamily="18" charset="0"/>
              </a:rPr>
              <a:t>priznavanju</a:t>
            </a:r>
            <a:r>
              <a:rPr lang="hr-HR" sz="2000" dirty="0">
                <a:latin typeface="Times New Roman" panose="02020603050405020304" pitchFamily="18" charset="0"/>
                <a:cs typeface="Times New Roman" panose="02020603050405020304" pitchFamily="18" charset="0"/>
              </a:rPr>
              <a:t> </a:t>
            </a:r>
            <a:r>
              <a:rPr lang="hr-HR" sz="2000" b="1" dirty="0" smtClean="0">
                <a:latin typeface="Times New Roman" panose="02020603050405020304" pitchFamily="18" charset="0"/>
                <a:cs typeface="Times New Roman" panose="02020603050405020304" pitchFamily="18" charset="0"/>
              </a:rPr>
              <a:t>inozemnih </a:t>
            </a:r>
            <a:r>
              <a:rPr lang="hr-HR" sz="2000" b="1" dirty="0">
                <a:latin typeface="Times New Roman" panose="02020603050405020304" pitchFamily="18" charset="0"/>
                <a:cs typeface="Times New Roman" panose="02020603050405020304" pitchFamily="18" charset="0"/>
              </a:rPr>
              <a:t>stručnih kvalifikacija (Narodne novine, broj 82/15. i 70/19</a:t>
            </a:r>
            <a:r>
              <a:rPr lang="hr-HR" sz="2000" b="1" dirty="0" smtClean="0">
                <a:latin typeface="Times New Roman" panose="02020603050405020304" pitchFamily="18" charset="0"/>
                <a:cs typeface="Times New Roman" panose="02020603050405020304" pitchFamily="18" charset="0"/>
              </a:rPr>
              <a:t>.)</a:t>
            </a:r>
          </a:p>
          <a:p>
            <a:pPr algn="just"/>
            <a:endParaRPr lang="hr-HR" sz="2000" dirty="0">
              <a:latin typeface="Times New Roman" panose="02020603050405020304" pitchFamily="18" charset="0"/>
              <a:cs typeface="Times New Roman" panose="02020603050405020304" pitchFamily="18" charset="0"/>
            </a:endParaRPr>
          </a:p>
          <a:p>
            <a:pPr algn="just"/>
            <a:r>
              <a:rPr lang="hr-HR" sz="2000" dirty="0" smtClean="0">
                <a:latin typeface="Times New Roman" panose="02020603050405020304" pitchFamily="18" charset="0"/>
                <a:cs typeface="Times New Roman" panose="02020603050405020304" pitchFamily="18" charset="0"/>
              </a:rPr>
              <a:t>odredbe </a:t>
            </a:r>
            <a:r>
              <a:rPr lang="hr-HR" sz="2000" dirty="0">
                <a:latin typeface="Times New Roman" panose="02020603050405020304" pitchFamily="18" charset="0"/>
                <a:cs typeface="Times New Roman" panose="02020603050405020304" pitchFamily="18" charset="0"/>
              </a:rPr>
              <a:t>prethodnog Zakona o </a:t>
            </a:r>
            <a:r>
              <a:rPr lang="hr-HR" sz="2000" dirty="0" smtClean="0">
                <a:latin typeface="Times New Roman" panose="02020603050405020304" pitchFamily="18" charset="0"/>
                <a:cs typeface="Times New Roman" panose="02020603050405020304" pitchFamily="18" charset="0"/>
              </a:rPr>
              <a:t>reguliranim profesijama </a:t>
            </a:r>
            <a:r>
              <a:rPr lang="hr-HR" sz="2000" dirty="0">
                <a:latin typeface="Times New Roman" panose="02020603050405020304" pitchFamily="18" charset="0"/>
                <a:cs typeface="Times New Roman" panose="02020603050405020304" pitchFamily="18" charset="0"/>
              </a:rPr>
              <a:t>i priznavanju inozemnih stručnih kvalifikacija stupile su na snagu 1. srpnja 2013. ulaskom Republike Hrvatske u Europsku uniju </a:t>
            </a:r>
          </a:p>
          <a:p>
            <a:pPr algn="just"/>
            <a:r>
              <a:rPr lang="hr-HR" sz="2000" dirty="0" smtClean="0">
                <a:latin typeface="Times New Roman" panose="02020603050405020304" pitchFamily="18" charset="0"/>
                <a:cs typeface="Times New Roman" panose="02020603050405020304" pitchFamily="18" charset="0"/>
              </a:rPr>
              <a:t>uređuje </a:t>
            </a:r>
            <a:r>
              <a:rPr lang="hr-HR" sz="2000" dirty="0">
                <a:latin typeface="Times New Roman" panose="02020603050405020304" pitchFamily="18" charset="0"/>
                <a:cs typeface="Times New Roman" panose="02020603050405020304" pitchFamily="18" charset="0"/>
              </a:rPr>
              <a:t>priznavanje inozemnih stručnih kvalifikacija za obavljanje reguliranih profesija u RH</a:t>
            </a:r>
          </a:p>
          <a:p>
            <a:pPr algn="just"/>
            <a:r>
              <a:rPr lang="hr-HR" sz="2000" dirty="0" smtClean="0">
                <a:latin typeface="Times New Roman" panose="02020603050405020304" pitchFamily="18" charset="0"/>
                <a:cs typeface="Times New Roman" panose="02020603050405020304" pitchFamily="18" charset="0"/>
              </a:rPr>
              <a:t>članak </a:t>
            </a:r>
            <a:r>
              <a:rPr lang="hr-HR" sz="2000" dirty="0">
                <a:latin typeface="Times New Roman" panose="02020603050405020304" pitchFamily="18" charset="0"/>
                <a:cs typeface="Times New Roman" panose="02020603050405020304" pitchFamily="18" charset="0"/>
              </a:rPr>
              <a:t>7. – osoba </a:t>
            </a:r>
            <a:r>
              <a:rPr lang="hr-HR" sz="2000" u="sng" dirty="0">
                <a:latin typeface="Times New Roman" panose="02020603050405020304" pitchFamily="18" charset="0"/>
                <a:cs typeface="Times New Roman" panose="02020603050405020304" pitchFamily="18" charset="0"/>
              </a:rPr>
              <a:t>koja po prvi puta želi pružati usluge obavljanjem regulirane profesije u RH</a:t>
            </a:r>
            <a:r>
              <a:rPr lang="hr-HR" sz="2000" dirty="0">
                <a:latin typeface="Times New Roman" panose="02020603050405020304" pitchFamily="18" charset="0"/>
                <a:cs typeface="Times New Roman" panose="02020603050405020304" pitchFamily="18" charset="0"/>
              </a:rPr>
              <a:t>  dužna je o tome izvijestiti nadležno tijelo u pisanome obliku</a:t>
            </a:r>
          </a:p>
          <a:p>
            <a:pPr algn="just"/>
            <a:r>
              <a:rPr lang="hr-HR" sz="2000" dirty="0" smtClean="0">
                <a:latin typeface="Times New Roman" panose="02020603050405020304" pitchFamily="18" charset="0"/>
                <a:cs typeface="Times New Roman" panose="02020603050405020304" pitchFamily="18" charset="0"/>
              </a:rPr>
              <a:t>točka </a:t>
            </a:r>
            <a:r>
              <a:rPr lang="hr-HR" sz="2000" dirty="0">
                <a:latin typeface="Times New Roman" panose="02020603050405020304" pitchFamily="18" charset="0"/>
                <a:cs typeface="Times New Roman" panose="02020603050405020304" pitchFamily="18" charset="0"/>
              </a:rPr>
              <a:t>63. </a:t>
            </a:r>
            <a:r>
              <a:rPr lang="hr-HR" sz="2000" b="1" dirty="0">
                <a:latin typeface="Times New Roman" panose="02020603050405020304" pitchFamily="18" charset="0"/>
                <a:cs typeface="Times New Roman" panose="02020603050405020304" pitchFamily="18" charset="0"/>
              </a:rPr>
              <a:t>Popisa reguliranih profesija u RH </a:t>
            </a:r>
            <a:r>
              <a:rPr lang="hr-HR" sz="2000" dirty="0">
                <a:latin typeface="Times New Roman" panose="02020603050405020304" pitchFamily="18" charset="0"/>
                <a:cs typeface="Times New Roman" panose="02020603050405020304" pitchFamily="18" charset="0"/>
              </a:rPr>
              <a:t>u području odgoja i obrazovanja u osnovnoj i srednjoj školi - nadležno je tijelo MZO</a:t>
            </a:r>
          </a:p>
        </p:txBody>
      </p:sp>
      <p:sp>
        <p:nvSpPr>
          <p:cNvPr id="4" name="Slide Number Placeholder 3"/>
          <p:cNvSpPr>
            <a:spLocks noGrp="1"/>
          </p:cNvSpPr>
          <p:nvPr>
            <p:ph type="sldNum" sz="quarter" idx="10"/>
          </p:nvPr>
        </p:nvSpPr>
        <p:spPr/>
        <p:txBody>
          <a:bodyPr/>
          <a:lstStyle/>
          <a:p>
            <a:fld id="{4C51C637-B37B-46A9-A5A3-428CB0EC33C3}" type="slidenum">
              <a:rPr lang="hr-HR" altLang="sr-Latn-RS" smtClean="0"/>
              <a:pPr/>
              <a:t>9</a:t>
            </a:fld>
            <a:endParaRPr lang="hr-HR" altLang="sr-Latn-RS"/>
          </a:p>
        </p:txBody>
      </p:sp>
    </p:spTree>
    <p:extLst>
      <p:ext uri="{BB962C8B-B14F-4D97-AF65-F5344CB8AC3E}">
        <p14:creationId xmlns:p14="http://schemas.microsoft.com/office/powerpoint/2010/main" val="4042538200"/>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640</TotalTime>
  <Words>1517</Words>
  <Application>Microsoft Office PowerPoint</Application>
  <PresentationFormat>Prikaz na zaslonu (4:3)</PresentationFormat>
  <Paragraphs>100</Paragraphs>
  <Slides>14</Slides>
  <Notes>1</Notes>
  <HiddenSlides>0</HiddenSlides>
  <MMClips>0</MMClips>
  <ScaleCrop>false</ScaleCrop>
  <HeadingPairs>
    <vt:vector size="6" baseType="variant">
      <vt:variant>
        <vt:lpstr>Korišteni fontovi</vt:lpstr>
      </vt:variant>
      <vt:variant>
        <vt:i4>4</vt:i4>
      </vt:variant>
      <vt:variant>
        <vt:lpstr>Tema</vt:lpstr>
      </vt:variant>
      <vt:variant>
        <vt:i4>1</vt:i4>
      </vt:variant>
      <vt:variant>
        <vt:lpstr>Naslovi slajdova</vt:lpstr>
      </vt:variant>
      <vt:variant>
        <vt:i4>14</vt:i4>
      </vt:variant>
    </vt:vector>
  </HeadingPairs>
  <TitlesOfParts>
    <vt:vector size="19" baseType="lpstr">
      <vt:lpstr>Arial</vt:lpstr>
      <vt:lpstr>Book Antiqua</vt:lpstr>
      <vt:lpstr>Tahoma</vt:lpstr>
      <vt:lpstr>Times New Roman</vt:lpstr>
      <vt:lpstr>Default Design</vt:lpstr>
      <vt:lpstr>PowerPointova prezentacija</vt:lpstr>
      <vt:lpstr>PowerPointova prezentacija</vt:lpstr>
      <vt:lpstr>Člankom 107. Zakona o odgoju i obrazovanju osnovnoj i srednjoj školi propisuje se postupak zasnivanja radnog odnosa  </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lpstr>PowerPointova prezentacija</vt:lpstr>
    </vt:vector>
  </TitlesOfParts>
  <Company>MZT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azurirano 17-1-2018</dc:creator>
  <cp:lastModifiedBy>RAVNATELJ</cp:lastModifiedBy>
  <cp:revision>48</cp:revision>
  <cp:lastPrinted>2019-11-07T13:41:32Z</cp:lastPrinted>
  <dcterms:created xsi:type="dcterms:W3CDTF">2004-06-15T07:55:20Z</dcterms:created>
  <dcterms:modified xsi:type="dcterms:W3CDTF">2019-11-09T16:37:46Z</dcterms:modified>
</cp:coreProperties>
</file>