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11" r:id="rId1"/>
  </p:sldMasterIdLst>
  <p:notesMasterIdLst>
    <p:notesMasterId r:id="rId23"/>
  </p:notesMasterIdLst>
  <p:handoutMasterIdLst>
    <p:handoutMasterId r:id="rId24"/>
  </p:handoutMasterIdLst>
  <p:sldIdLst>
    <p:sldId id="432" r:id="rId2"/>
    <p:sldId id="703" r:id="rId3"/>
    <p:sldId id="438" r:id="rId4"/>
    <p:sldId id="628" r:id="rId5"/>
    <p:sldId id="700" r:id="rId6"/>
    <p:sldId id="283" r:id="rId7"/>
    <p:sldId id="709" r:id="rId8"/>
    <p:sldId id="317" r:id="rId9"/>
    <p:sldId id="321" r:id="rId10"/>
    <p:sldId id="697" r:id="rId11"/>
    <p:sldId id="710" r:id="rId12"/>
    <p:sldId id="711" r:id="rId13"/>
    <p:sldId id="686" r:id="rId14"/>
    <p:sldId id="701" r:id="rId15"/>
    <p:sldId id="708" r:id="rId16"/>
    <p:sldId id="468" r:id="rId17"/>
    <p:sldId id="704" r:id="rId18"/>
    <p:sldId id="702" r:id="rId19"/>
    <p:sldId id="705" r:id="rId20"/>
    <p:sldId id="637" r:id="rId21"/>
    <p:sldId id="445" r:id="rId2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slav Fresl" initials="TF" lastIdx="3" clrIdx="0">
    <p:extLst>
      <p:ext uri="{19B8F6BF-5375-455C-9EA6-DF929625EA0E}">
        <p15:presenceInfo xmlns:p15="http://schemas.microsoft.com/office/powerpoint/2012/main" userId="S-1-5-21-3037709633-1122530910-1676210033-1660" providerId="AD"/>
      </p:ext>
    </p:extLst>
  </p:cmAuthor>
  <p:cmAuthor id="2" name="Tina Matovina" initials="TM" lastIdx="7" clrIdx="1">
    <p:extLst>
      <p:ext uri="{19B8F6BF-5375-455C-9EA6-DF929625EA0E}">
        <p15:presenceInfo xmlns:p15="http://schemas.microsoft.com/office/powerpoint/2012/main" userId="S-1-5-21-3037709633-1122530910-1676210033-1370" providerId="AD"/>
      </p:ext>
    </p:extLst>
  </p:cmAuthor>
  <p:cmAuthor id="3" name="Ivana Puljiz" initials="IP" lastIdx="1" clrIdx="2">
    <p:extLst>
      <p:ext uri="{19B8F6BF-5375-455C-9EA6-DF929625EA0E}">
        <p15:presenceInfo xmlns:p15="http://schemas.microsoft.com/office/powerpoint/2012/main" userId="S-1-5-21-3037709633-1122530910-1676210033-1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CD"/>
    <a:srgbClr val="B6B6B8"/>
    <a:srgbClr val="87888C"/>
    <a:srgbClr val="4BACC6"/>
    <a:srgbClr val="48ACC6"/>
    <a:srgbClr val="245794"/>
    <a:srgbClr val="009999"/>
    <a:srgbClr val="206F88"/>
    <a:srgbClr val="B7DEE8"/>
    <a:srgbClr val="5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9038" autoAdjust="0"/>
  </p:normalViewPr>
  <p:slideViewPr>
    <p:cSldViewPr snapToObjects="1">
      <p:cViewPr varScale="1">
        <p:scale>
          <a:sx n="76" d="100"/>
          <a:sy n="76" d="100"/>
        </p:scale>
        <p:origin x="167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2F205-5F92-45A3-815B-5A64CDA356B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D14612-EF90-4C73-A4AE-D6E9AB0445B6}">
      <dgm:prSet phldrT="[Text]" custT="1"/>
      <dgm:spPr>
        <a:solidFill>
          <a:srgbClr val="4BACC6"/>
        </a:solidFill>
      </dgm:spPr>
      <dgm:t>
        <a:bodyPr/>
        <a:lstStyle/>
        <a:p>
          <a:r>
            <a:rPr lang="hr-HR" sz="1600" b="1" u="sng" dirty="0">
              <a:latin typeface="Arial" panose="020B0604020202020204" pitchFamily="34" charset="0"/>
              <a:cs typeface="Arial" panose="020B0604020202020204" pitchFamily="34" charset="0"/>
            </a:rPr>
            <a:t>ZNATE</a:t>
          </a:r>
        </a:p>
      </dgm:t>
    </dgm:pt>
    <dgm:pt modelId="{D00F9B36-F319-47A9-A0C1-5E5F26DEC8AE}" type="parTrans" cxnId="{FFC44300-C664-426C-A954-652071667C58}">
      <dgm:prSet/>
      <dgm:spPr/>
      <dgm:t>
        <a:bodyPr/>
        <a:lstStyle/>
        <a:p>
          <a:endParaRPr lang="hr-HR"/>
        </a:p>
      </dgm:t>
    </dgm:pt>
    <dgm:pt modelId="{AEE610FF-6E60-41EF-AE19-2D0BE6A64921}" type="sibTrans" cxnId="{FFC44300-C664-426C-A954-652071667C58}">
      <dgm:prSet/>
      <dgm:spPr/>
      <dgm:t>
        <a:bodyPr/>
        <a:lstStyle/>
        <a:p>
          <a:endParaRPr lang="hr-HR"/>
        </a:p>
      </dgm:t>
    </dgm:pt>
    <dgm:pt modelId="{033AA829-727E-482D-80BB-0EECB1ABE349}">
      <dgm:prSet phldrT="[Text]" custT="1"/>
      <dgm:spPr/>
      <dgm:t>
        <a:bodyPr/>
        <a:lstStyle/>
        <a:p>
          <a:pPr>
            <a:buNone/>
          </a:pPr>
          <a:r>
            <a:rPr lang="hr-HR" sz="1800" b="1" dirty="0">
              <a:latin typeface="Arial" panose="020B0604020202020204" pitchFamily="34" charset="0"/>
              <a:cs typeface="Arial" panose="020B0604020202020204" pitchFamily="34" charset="0"/>
            </a:rPr>
            <a:t>POTREBE USTANOVE:</a:t>
          </a:r>
        </a:p>
      </dgm:t>
    </dgm:pt>
    <dgm:pt modelId="{F1D247CE-CE17-4F58-A6A8-C46E9655A992}" type="parTrans" cxnId="{227C6DAD-5670-41B8-990D-7A854D636F10}">
      <dgm:prSet/>
      <dgm:spPr/>
      <dgm:t>
        <a:bodyPr/>
        <a:lstStyle/>
        <a:p>
          <a:endParaRPr lang="hr-HR"/>
        </a:p>
      </dgm:t>
    </dgm:pt>
    <dgm:pt modelId="{D95F3E5D-0790-40E5-BC52-5B9E1CCDA109}" type="sibTrans" cxnId="{227C6DAD-5670-41B8-990D-7A854D636F10}">
      <dgm:prSet/>
      <dgm:spPr/>
      <dgm:t>
        <a:bodyPr/>
        <a:lstStyle/>
        <a:p>
          <a:endParaRPr lang="hr-HR"/>
        </a:p>
      </dgm:t>
    </dgm:pt>
    <dgm:pt modelId="{09C106E9-64A2-40E4-9AC5-44DEC45D482B}">
      <dgm:prSet phldrT="[Text]" custT="1"/>
      <dgm:spPr>
        <a:solidFill>
          <a:srgbClr val="4BACC6"/>
        </a:solidFill>
      </dgm:spPr>
      <dgm:t>
        <a:bodyPr/>
        <a:lstStyle/>
        <a:p>
          <a:r>
            <a:rPr lang="hr-HR" sz="1600" b="1" u="sng" dirty="0">
              <a:latin typeface="Arial" panose="020B0604020202020204" pitchFamily="34" charset="0"/>
              <a:cs typeface="Arial" panose="020B0604020202020204" pitchFamily="34" charset="0"/>
            </a:rPr>
            <a:t>RAZMOTRITE</a:t>
          </a:r>
        </a:p>
      </dgm:t>
    </dgm:pt>
    <dgm:pt modelId="{9AB1F124-E120-41CC-BCD2-6815E349AC88}" type="parTrans" cxnId="{124CA311-7689-4D40-8A77-34E73FCC9998}">
      <dgm:prSet/>
      <dgm:spPr/>
      <dgm:t>
        <a:bodyPr/>
        <a:lstStyle/>
        <a:p>
          <a:endParaRPr lang="hr-HR"/>
        </a:p>
      </dgm:t>
    </dgm:pt>
    <dgm:pt modelId="{88E6A141-D8FE-4820-A0E7-19E5A978F755}" type="sibTrans" cxnId="{124CA311-7689-4D40-8A77-34E73FCC9998}">
      <dgm:prSet/>
      <dgm:spPr/>
      <dgm:t>
        <a:bodyPr/>
        <a:lstStyle/>
        <a:p>
          <a:endParaRPr lang="hr-HR"/>
        </a:p>
      </dgm:t>
    </dgm:pt>
    <dgm:pt modelId="{B52A9300-B547-4A12-AFE1-FAFF6E9F1BFF}">
      <dgm:prSet phldrT="[Text]" custT="1"/>
      <dgm:spPr/>
      <dgm:t>
        <a:bodyPr/>
        <a:lstStyle/>
        <a:p>
          <a:r>
            <a:rPr lang="hr-HR" sz="1800" b="1" dirty="0"/>
            <a:t>ERASMUS+ KAO ODGOVOR NA NEKE OD UOČENIH POTREBA</a:t>
          </a:r>
        </a:p>
      </dgm:t>
    </dgm:pt>
    <dgm:pt modelId="{6228871A-720A-446F-865D-68CD5E36E609}" type="parTrans" cxnId="{EC2B73ED-63E5-414D-AC6B-EC87D3292A1E}">
      <dgm:prSet/>
      <dgm:spPr/>
      <dgm:t>
        <a:bodyPr/>
        <a:lstStyle/>
        <a:p>
          <a:endParaRPr lang="hr-HR"/>
        </a:p>
      </dgm:t>
    </dgm:pt>
    <dgm:pt modelId="{D9994BBA-B809-41DC-9270-9BAFA17E89C4}" type="sibTrans" cxnId="{EC2B73ED-63E5-414D-AC6B-EC87D3292A1E}">
      <dgm:prSet/>
      <dgm:spPr/>
      <dgm:t>
        <a:bodyPr/>
        <a:lstStyle/>
        <a:p>
          <a:endParaRPr lang="hr-HR"/>
        </a:p>
      </dgm:t>
    </dgm:pt>
    <dgm:pt modelId="{F89D1438-4ECA-4564-8814-6D9023E2DFBD}">
      <dgm:prSet phldrT="[Text]" custT="1"/>
      <dgm:spPr>
        <a:solidFill>
          <a:srgbClr val="4BACC6"/>
        </a:solidFill>
      </dgm:spPr>
      <dgm:t>
        <a:bodyPr/>
        <a:lstStyle/>
        <a:p>
          <a:r>
            <a:rPr lang="hr-HR" sz="1600" b="1" u="sng" dirty="0">
              <a:latin typeface="Arial" panose="020B0604020202020204" pitchFamily="34" charset="0"/>
              <a:cs typeface="Arial" panose="020B0604020202020204" pitchFamily="34" charset="0"/>
            </a:rPr>
            <a:t>UVEDITE PROMJENE</a:t>
          </a:r>
        </a:p>
      </dgm:t>
    </dgm:pt>
    <dgm:pt modelId="{293EAC4A-B070-4010-861A-990E6FDAF456}" type="parTrans" cxnId="{E0AF34EB-9798-4A54-AB9F-E6E7B22FD9CA}">
      <dgm:prSet/>
      <dgm:spPr/>
      <dgm:t>
        <a:bodyPr/>
        <a:lstStyle/>
        <a:p>
          <a:endParaRPr lang="hr-HR"/>
        </a:p>
      </dgm:t>
    </dgm:pt>
    <dgm:pt modelId="{5C979CC8-7CF8-492A-A8CC-CA652C2F9E65}" type="sibTrans" cxnId="{E0AF34EB-9798-4A54-AB9F-E6E7B22FD9CA}">
      <dgm:prSet/>
      <dgm:spPr/>
      <dgm:t>
        <a:bodyPr/>
        <a:lstStyle/>
        <a:p>
          <a:endParaRPr lang="hr-HR"/>
        </a:p>
      </dgm:t>
    </dgm:pt>
    <dgm:pt modelId="{6CC2C5AE-3C45-4C6A-A522-F0590598935F}">
      <dgm:prSet phldrT="[Text]" custT="1"/>
      <dgm:spPr/>
      <dgm:t>
        <a:bodyPr/>
        <a:lstStyle/>
        <a:p>
          <a:r>
            <a:rPr lang="hr-HR" sz="1800" b="1" dirty="0">
              <a:latin typeface="Arial" panose="020B0604020202020204" pitchFamily="34" charset="0"/>
              <a:cs typeface="Arial" panose="020B0604020202020204" pitchFamily="34" charset="0"/>
            </a:rPr>
            <a:t>KAO REZULTAT PROJEK(A)TA</a:t>
          </a:r>
        </a:p>
      </dgm:t>
    </dgm:pt>
    <dgm:pt modelId="{5E750A51-6AB5-4948-8941-08B792860E96}" type="parTrans" cxnId="{003071BE-D4C7-460A-BF13-61A3466527C6}">
      <dgm:prSet/>
      <dgm:spPr/>
      <dgm:t>
        <a:bodyPr/>
        <a:lstStyle/>
        <a:p>
          <a:endParaRPr lang="hr-HR"/>
        </a:p>
      </dgm:t>
    </dgm:pt>
    <dgm:pt modelId="{D08354DD-D171-4CDD-9874-CB5623FB128A}" type="sibTrans" cxnId="{003071BE-D4C7-460A-BF13-61A3466527C6}">
      <dgm:prSet/>
      <dgm:spPr/>
      <dgm:t>
        <a:bodyPr/>
        <a:lstStyle/>
        <a:p>
          <a:endParaRPr lang="hr-HR"/>
        </a:p>
      </dgm:t>
    </dgm:pt>
    <dgm:pt modelId="{693773F4-805F-4923-99B9-D5E6B8011667}" type="pres">
      <dgm:prSet presAssocID="{0112F205-5F92-45A3-815B-5A64CDA356BC}" presName="Name0" presStyleCnt="0">
        <dgm:presLayoutVars>
          <dgm:dir/>
          <dgm:animLvl val="lvl"/>
          <dgm:resizeHandles val="exact"/>
        </dgm:presLayoutVars>
      </dgm:prSet>
      <dgm:spPr/>
    </dgm:pt>
    <dgm:pt modelId="{86F897B9-A345-4BC4-A425-72CAB07DAE7B}" type="pres">
      <dgm:prSet presAssocID="{F6D14612-EF90-4C73-A4AE-D6E9AB0445B6}" presName="compositeNode" presStyleCnt="0">
        <dgm:presLayoutVars>
          <dgm:bulletEnabled val="1"/>
        </dgm:presLayoutVars>
      </dgm:prSet>
      <dgm:spPr/>
    </dgm:pt>
    <dgm:pt modelId="{54FF3BE7-52F1-4213-B6E2-B27605BBF984}" type="pres">
      <dgm:prSet presAssocID="{F6D14612-EF90-4C73-A4AE-D6E9AB0445B6}" presName="bgRect" presStyleLbl="node1" presStyleIdx="0" presStyleCnt="3" custLinFactNeighborY="-631"/>
      <dgm:spPr/>
    </dgm:pt>
    <dgm:pt modelId="{1E8F2689-5778-4672-ADF3-B573AF454B60}" type="pres">
      <dgm:prSet presAssocID="{F6D14612-EF90-4C73-A4AE-D6E9AB0445B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D07C394-6F0B-4D23-92EB-47D603DEEF31}" type="pres">
      <dgm:prSet presAssocID="{F6D14612-EF90-4C73-A4AE-D6E9AB0445B6}" presName="childNode" presStyleLbl="node1" presStyleIdx="0" presStyleCnt="3">
        <dgm:presLayoutVars>
          <dgm:bulletEnabled val="1"/>
        </dgm:presLayoutVars>
      </dgm:prSet>
      <dgm:spPr/>
    </dgm:pt>
    <dgm:pt modelId="{2053D737-F656-443B-AEB8-FF04A5CD8DDD}" type="pres">
      <dgm:prSet presAssocID="{AEE610FF-6E60-41EF-AE19-2D0BE6A64921}" presName="hSp" presStyleCnt="0"/>
      <dgm:spPr/>
    </dgm:pt>
    <dgm:pt modelId="{AF663F92-55B9-4314-9DF6-1D81090CCBE6}" type="pres">
      <dgm:prSet presAssocID="{AEE610FF-6E60-41EF-AE19-2D0BE6A64921}" presName="vProcSp" presStyleCnt="0"/>
      <dgm:spPr/>
    </dgm:pt>
    <dgm:pt modelId="{D4C7E14F-D529-4111-9BB7-F8BAEE3852CF}" type="pres">
      <dgm:prSet presAssocID="{AEE610FF-6E60-41EF-AE19-2D0BE6A64921}" presName="vSp1" presStyleCnt="0"/>
      <dgm:spPr/>
    </dgm:pt>
    <dgm:pt modelId="{2D20B72C-41E9-4D70-BEB5-D764729864BE}" type="pres">
      <dgm:prSet presAssocID="{AEE610FF-6E60-41EF-AE19-2D0BE6A64921}" presName="simulatedConn" presStyleLbl="solidFgAcc1" presStyleIdx="0" presStyleCnt="2"/>
      <dgm:spPr>
        <a:ln w="38100">
          <a:solidFill>
            <a:srgbClr val="EF7200"/>
          </a:solidFill>
        </a:ln>
      </dgm:spPr>
    </dgm:pt>
    <dgm:pt modelId="{502903BF-AFAA-49C6-99FB-C774A93ABB0E}" type="pres">
      <dgm:prSet presAssocID="{AEE610FF-6E60-41EF-AE19-2D0BE6A64921}" presName="vSp2" presStyleCnt="0"/>
      <dgm:spPr/>
    </dgm:pt>
    <dgm:pt modelId="{DA4E360D-0C2A-41BB-9DD0-A1E15CC29066}" type="pres">
      <dgm:prSet presAssocID="{AEE610FF-6E60-41EF-AE19-2D0BE6A64921}" presName="sibTrans" presStyleCnt="0"/>
      <dgm:spPr/>
    </dgm:pt>
    <dgm:pt modelId="{BE99F542-F635-4547-86D4-8B6BFB4A6455}" type="pres">
      <dgm:prSet presAssocID="{09C106E9-64A2-40E4-9AC5-44DEC45D482B}" presName="compositeNode" presStyleCnt="0">
        <dgm:presLayoutVars>
          <dgm:bulletEnabled val="1"/>
        </dgm:presLayoutVars>
      </dgm:prSet>
      <dgm:spPr/>
    </dgm:pt>
    <dgm:pt modelId="{546ED99D-663B-4E09-BB81-840AD94CD997}" type="pres">
      <dgm:prSet presAssocID="{09C106E9-64A2-40E4-9AC5-44DEC45D482B}" presName="bgRect" presStyleLbl="node1" presStyleIdx="1" presStyleCnt="3" custLinFactNeighborY="719"/>
      <dgm:spPr/>
    </dgm:pt>
    <dgm:pt modelId="{17ED6DEE-8C91-4440-B796-0C61E132EF67}" type="pres">
      <dgm:prSet presAssocID="{09C106E9-64A2-40E4-9AC5-44DEC45D482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A430B23-8BFA-4F3C-BA53-B08986CE29F1}" type="pres">
      <dgm:prSet presAssocID="{09C106E9-64A2-40E4-9AC5-44DEC45D482B}" presName="childNode" presStyleLbl="node1" presStyleIdx="1" presStyleCnt="3">
        <dgm:presLayoutVars>
          <dgm:bulletEnabled val="1"/>
        </dgm:presLayoutVars>
      </dgm:prSet>
      <dgm:spPr/>
    </dgm:pt>
    <dgm:pt modelId="{224E1131-E014-4C3F-8242-E90E69DB8F8D}" type="pres">
      <dgm:prSet presAssocID="{88E6A141-D8FE-4820-A0E7-19E5A978F755}" presName="hSp" presStyleCnt="0"/>
      <dgm:spPr/>
    </dgm:pt>
    <dgm:pt modelId="{F4568D48-B1B1-47D0-B508-46B5A767564C}" type="pres">
      <dgm:prSet presAssocID="{88E6A141-D8FE-4820-A0E7-19E5A978F755}" presName="vProcSp" presStyleCnt="0"/>
      <dgm:spPr/>
    </dgm:pt>
    <dgm:pt modelId="{291EA312-5887-4A75-8C72-103DA563F21B}" type="pres">
      <dgm:prSet presAssocID="{88E6A141-D8FE-4820-A0E7-19E5A978F755}" presName="vSp1" presStyleCnt="0"/>
      <dgm:spPr/>
    </dgm:pt>
    <dgm:pt modelId="{D9E75052-95E9-427D-A4B0-D140B68B7CCD}" type="pres">
      <dgm:prSet presAssocID="{88E6A141-D8FE-4820-A0E7-19E5A978F755}" presName="simulatedConn" presStyleLbl="solidFgAcc1" presStyleIdx="1" presStyleCnt="2"/>
      <dgm:spPr>
        <a:ln w="38100">
          <a:solidFill>
            <a:srgbClr val="EF7200"/>
          </a:solidFill>
        </a:ln>
      </dgm:spPr>
    </dgm:pt>
    <dgm:pt modelId="{16928C0C-107C-48C6-BBEF-679938074BBE}" type="pres">
      <dgm:prSet presAssocID="{88E6A141-D8FE-4820-A0E7-19E5A978F755}" presName="vSp2" presStyleCnt="0"/>
      <dgm:spPr/>
    </dgm:pt>
    <dgm:pt modelId="{9F45AEE8-D3E4-4D1C-B8B4-2C2F1CAE5A6F}" type="pres">
      <dgm:prSet presAssocID="{88E6A141-D8FE-4820-A0E7-19E5A978F755}" presName="sibTrans" presStyleCnt="0"/>
      <dgm:spPr/>
    </dgm:pt>
    <dgm:pt modelId="{75645B89-0483-464D-80B7-DBAB05EC482C}" type="pres">
      <dgm:prSet presAssocID="{F89D1438-4ECA-4564-8814-6D9023E2DFBD}" presName="compositeNode" presStyleCnt="0">
        <dgm:presLayoutVars>
          <dgm:bulletEnabled val="1"/>
        </dgm:presLayoutVars>
      </dgm:prSet>
      <dgm:spPr/>
    </dgm:pt>
    <dgm:pt modelId="{E5A22940-3314-4A97-B0EB-C525CA4343D4}" type="pres">
      <dgm:prSet presAssocID="{F89D1438-4ECA-4564-8814-6D9023E2DFBD}" presName="bgRect" presStyleLbl="node1" presStyleIdx="2" presStyleCnt="3"/>
      <dgm:spPr/>
    </dgm:pt>
    <dgm:pt modelId="{E1CA5CDD-341C-4E44-8536-D485BD9546BC}" type="pres">
      <dgm:prSet presAssocID="{F89D1438-4ECA-4564-8814-6D9023E2DFB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B78857A-9F2C-4E54-8020-305DB1913B63}" type="pres">
      <dgm:prSet presAssocID="{F89D1438-4ECA-4564-8814-6D9023E2DFB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FC44300-C664-426C-A954-652071667C58}" srcId="{0112F205-5F92-45A3-815B-5A64CDA356BC}" destId="{F6D14612-EF90-4C73-A4AE-D6E9AB0445B6}" srcOrd="0" destOrd="0" parTransId="{D00F9B36-F319-47A9-A0C1-5E5F26DEC8AE}" sibTransId="{AEE610FF-6E60-41EF-AE19-2D0BE6A64921}"/>
    <dgm:cxn modelId="{124CA311-7689-4D40-8A77-34E73FCC9998}" srcId="{0112F205-5F92-45A3-815B-5A64CDA356BC}" destId="{09C106E9-64A2-40E4-9AC5-44DEC45D482B}" srcOrd="1" destOrd="0" parTransId="{9AB1F124-E120-41CC-BCD2-6815E349AC88}" sibTransId="{88E6A141-D8FE-4820-A0E7-19E5A978F755}"/>
    <dgm:cxn modelId="{3E68A019-3B89-4583-BE74-8DC6F88A2BBB}" type="presOf" srcId="{F89D1438-4ECA-4564-8814-6D9023E2DFBD}" destId="{E1CA5CDD-341C-4E44-8536-D485BD9546BC}" srcOrd="1" destOrd="0" presId="urn:microsoft.com/office/officeart/2005/8/layout/hProcess7"/>
    <dgm:cxn modelId="{5AF83777-6CF2-41A9-9559-6D60CE98AE3C}" type="presOf" srcId="{6CC2C5AE-3C45-4C6A-A522-F0590598935F}" destId="{0B78857A-9F2C-4E54-8020-305DB1913B63}" srcOrd="0" destOrd="0" presId="urn:microsoft.com/office/officeart/2005/8/layout/hProcess7"/>
    <dgm:cxn modelId="{62F429A6-EE79-47F9-B02F-05C1BECE3B37}" type="presOf" srcId="{033AA829-727E-482D-80BB-0EECB1ABE349}" destId="{ED07C394-6F0B-4D23-92EB-47D603DEEF31}" srcOrd="0" destOrd="0" presId="urn:microsoft.com/office/officeart/2005/8/layout/hProcess7"/>
    <dgm:cxn modelId="{227C6DAD-5670-41B8-990D-7A854D636F10}" srcId="{F6D14612-EF90-4C73-A4AE-D6E9AB0445B6}" destId="{033AA829-727E-482D-80BB-0EECB1ABE349}" srcOrd="0" destOrd="0" parTransId="{F1D247CE-CE17-4F58-A6A8-C46E9655A992}" sibTransId="{D95F3E5D-0790-40E5-BC52-5B9E1CCDA109}"/>
    <dgm:cxn modelId="{EC2007B5-D8FD-40C1-A849-24ED0DA26D8F}" type="presOf" srcId="{F89D1438-4ECA-4564-8814-6D9023E2DFBD}" destId="{E5A22940-3314-4A97-B0EB-C525CA4343D4}" srcOrd="0" destOrd="0" presId="urn:microsoft.com/office/officeart/2005/8/layout/hProcess7"/>
    <dgm:cxn modelId="{3C8AA2B6-99AD-45C4-B20C-A974B2836449}" type="presOf" srcId="{F6D14612-EF90-4C73-A4AE-D6E9AB0445B6}" destId="{54FF3BE7-52F1-4213-B6E2-B27605BBF984}" srcOrd="0" destOrd="0" presId="urn:microsoft.com/office/officeart/2005/8/layout/hProcess7"/>
    <dgm:cxn modelId="{003071BE-D4C7-460A-BF13-61A3466527C6}" srcId="{F89D1438-4ECA-4564-8814-6D9023E2DFBD}" destId="{6CC2C5AE-3C45-4C6A-A522-F0590598935F}" srcOrd="0" destOrd="0" parTransId="{5E750A51-6AB5-4948-8941-08B792860E96}" sibTransId="{D08354DD-D171-4CDD-9874-CB5623FB128A}"/>
    <dgm:cxn modelId="{A945D4E0-9818-49F9-80BA-58592F969D34}" type="presOf" srcId="{09C106E9-64A2-40E4-9AC5-44DEC45D482B}" destId="{17ED6DEE-8C91-4440-B796-0C61E132EF67}" srcOrd="1" destOrd="0" presId="urn:microsoft.com/office/officeart/2005/8/layout/hProcess7"/>
    <dgm:cxn modelId="{E074BEE6-19D7-45D2-90A6-B6D29A06DB90}" type="presOf" srcId="{09C106E9-64A2-40E4-9AC5-44DEC45D482B}" destId="{546ED99D-663B-4E09-BB81-840AD94CD997}" srcOrd="0" destOrd="0" presId="urn:microsoft.com/office/officeart/2005/8/layout/hProcess7"/>
    <dgm:cxn modelId="{8F6216E7-3262-4E6B-A657-B2E60E57FA9A}" type="presOf" srcId="{F6D14612-EF90-4C73-A4AE-D6E9AB0445B6}" destId="{1E8F2689-5778-4672-ADF3-B573AF454B60}" srcOrd="1" destOrd="0" presId="urn:microsoft.com/office/officeart/2005/8/layout/hProcess7"/>
    <dgm:cxn modelId="{E0AF34EB-9798-4A54-AB9F-E6E7B22FD9CA}" srcId="{0112F205-5F92-45A3-815B-5A64CDA356BC}" destId="{F89D1438-4ECA-4564-8814-6D9023E2DFBD}" srcOrd="2" destOrd="0" parTransId="{293EAC4A-B070-4010-861A-990E6FDAF456}" sibTransId="{5C979CC8-7CF8-492A-A8CC-CA652C2F9E65}"/>
    <dgm:cxn modelId="{EC2B73ED-63E5-414D-AC6B-EC87D3292A1E}" srcId="{09C106E9-64A2-40E4-9AC5-44DEC45D482B}" destId="{B52A9300-B547-4A12-AFE1-FAFF6E9F1BFF}" srcOrd="0" destOrd="0" parTransId="{6228871A-720A-446F-865D-68CD5E36E609}" sibTransId="{D9994BBA-B809-41DC-9270-9BAFA17E89C4}"/>
    <dgm:cxn modelId="{17C857F7-6114-4005-B24D-73CD42E68440}" type="presOf" srcId="{B52A9300-B547-4A12-AFE1-FAFF6E9F1BFF}" destId="{1A430B23-8BFA-4F3C-BA53-B08986CE29F1}" srcOrd="0" destOrd="0" presId="urn:microsoft.com/office/officeart/2005/8/layout/hProcess7"/>
    <dgm:cxn modelId="{C3BEB2FE-D06D-4F9E-BCA3-5BB22AECFD2D}" type="presOf" srcId="{0112F205-5F92-45A3-815B-5A64CDA356BC}" destId="{693773F4-805F-4923-99B9-D5E6B8011667}" srcOrd="0" destOrd="0" presId="urn:microsoft.com/office/officeart/2005/8/layout/hProcess7"/>
    <dgm:cxn modelId="{4C1EEE52-97A3-4DCF-BDC3-B28F7EC651C3}" type="presParOf" srcId="{693773F4-805F-4923-99B9-D5E6B8011667}" destId="{86F897B9-A345-4BC4-A425-72CAB07DAE7B}" srcOrd="0" destOrd="0" presId="urn:microsoft.com/office/officeart/2005/8/layout/hProcess7"/>
    <dgm:cxn modelId="{251F0D65-D0D0-4ED4-A661-1B8208E20601}" type="presParOf" srcId="{86F897B9-A345-4BC4-A425-72CAB07DAE7B}" destId="{54FF3BE7-52F1-4213-B6E2-B27605BBF984}" srcOrd="0" destOrd="0" presId="urn:microsoft.com/office/officeart/2005/8/layout/hProcess7"/>
    <dgm:cxn modelId="{96EC8F47-91BE-4358-B347-FA6D088A4D25}" type="presParOf" srcId="{86F897B9-A345-4BC4-A425-72CAB07DAE7B}" destId="{1E8F2689-5778-4672-ADF3-B573AF454B60}" srcOrd="1" destOrd="0" presId="urn:microsoft.com/office/officeart/2005/8/layout/hProcess7"/>
    <dgm:cxn modelId="{01BD080C-C3AE-4A42-A4EF-0CF102767B37}" type="presParOf" srcId="{86F897B9-A345-4BC4-A425-72CAB07DAE7B}" destId="{ED07C394-6F0B-4D23-92EB-47D603DEEF31}" srcOrd="2" destOrd="0" presId="urn:microsoft.com/office/officeart/2005/8/layout/hProcess7"/>
    <dgm:cxn modelId="{2D10BA22-C247-438B-BA9E-8FE8DA521524}" type="presParOf" srcId="{693773F4-805F-4923-99B9-D5E6B8011667}" destId="{2053D737-F656-443B-AEB8-FF04A5CD8DDD}" srcOrd="1" destOrd="0" presId="urn:microsoft.com/office/officeart/2005/8/layout/hProcess7"/>
    <dgm:cxn modelId="{4F5DE308-61D6-40CB-8515-305CD8349F15}" type="presParOf" srcId="{693773F4-805F-4923-99B9-D5E6B8011667}" destId="{AF663F92-55B9-4314-9DF6-1D81090CCBE6}" srcOrd="2" destOrd="0" presId="urn:microsoft.com/office/officeart/2005/8/layout/hProcess7"/>
    <dgm:cxn modelId="{790D14EE-1758-41A6-97B7-4E000192DC23}" type="presParOf" srcId="{AF663F92-55B9-4314-9DF6-1D81090CCBE6}" destId="{D4C7E14F-D529-4111-9BB7-F8BAEE3852CF}" srcOrd="0" destOrd="0" presId="urn:microsoft.com/office/officeart/2005/8/layout/hProcess7"/>
    <dgm:cxn modelId="{299408A0-8C4C-42FC-9E8E-BA91679F4BF0}" type="presParOf" srcId="{AF663F92-55B9-4314-9DF6-1D81090CCBE6}" destId="{2D20B72C-41E9-4D70-BEB5-D764729864BE}" srcOrd="1" destOrd="0" presId="urn:microsoft.com/office/officeart/2005/8/layout/hProcess7"/>
    <dgm:cxn modelId="{F98687CC-2443-44AE-A910-37763C8DC734}" type="presParOf" srcId="{AF663F92-55B9-4314-9DF6-1D81090CCBE6}" destId="{502903BF-AFAA-49C6-99FB-C774A93ABB0E}" srcOrd="2" destOrd="0" presId="urn:microsoft.com/office/officeart/2005/8/layout/hProcess7"/>
    <dgm:cxn modelId="{D86C5402-8E55-4901-8088-434995445E58}" type="presParOf" srcId="{693773F4-805F-4923-99B9-D5E6B8011667}" destId="{DA4E360D-0C2A-41BB-9DD0-A1E15CC29066}" srcOrd="3" destOrd="0" presId="urn:microsoft.com/office/officeart/2005/8/layout/hProcess7"/>
    <dgm:cxn modelId="{449E18AF-0596-4373-A80E-D657D9B5C31F}" type="presParOf" srcId="{693773F4-805F-4923-99B9-D5E6B8011667}" destId="{BE99F542-F635-4547-86D4-8B6BFB4A6455}" srcOrd="4" destOrd="0" presId="urn:microsoft.com/office/officeart/2005/8/layout/hProcess7"/>
    <dgm:cxn modelId="{A0C6B969-E1D8-4EF4-BB52-83386386AC3B}" type="presParOf" srcId="{BE99F542-F635-4547-86D4-8B6BFB4A6455}" destId="{546ED99D-663B-4E09-BB81-840AD94CD997}" srcOrd="0" destOrd="0" presId="urn:microsoft.com/office/officeart/2005/8/layout/hProcess7"/>
    <dgm:cxn modelId="{DB6C1550-ABC4-42E8-A6E5-8ADF1C9A5F48}" type="presParOf" srcId="{BE99F542-F635-4547-86D4-8B6BFB4A6455}" destId="{17ED6DEE-8C91-4440-B796-0C61E132EF67}" srcOrd="1" destOrd="0" presId="urn:microsoft.com/office/officeart/2005/8/layout/hProcess7"/>
    <dgm:cxn modelId="{1FA4DD1F-CDE2-4A70-9BA8-7F2FFB0B103E}" type="presParOf" srcId="{BE99F542-F635-4547-86D4-8B6BFB4A6455}" destId="{1A430B23-8BFA-4F3C-BA53-B08986CE29F1}" srcOrd="2" destOrd="0" presId="urn:microsoft.com/office/officeart/2005/8/layout/hProcess7"/>
    <dgm:cxn modelId="{BF00DE30-2429-4849-A7EA-3AA2B90944F1}" type="presParOf" srcId="{693773F4-805F-4923-99B9-D5E6B8011667}" destId="{224E1131-E014-4C3F-8242-E90E69DB8F8D}" srcOrd="5" destOrd="0" presId="urn:microsoft.com/office/officeart/2005/8/layout/hProcess7"/>
    <dgm:cxn modelId="{77FE78B1-2C2D-4ECF-A512-FC9126D257A0}" type="presParOf" srcId="{693773F4-805F-4923-99B9-D5E6B8011667}" destId="{F4568D48-B1B1-47D0-B508-46B5A767564C}" srcOrd="6" destOrd="0" presId="urn:microsoft.com/office/officeart/2005/8/layout/hProcess7"/>
    <dgm:cxn modelId="{BB8BD527-00BF-4AB7-A3FA-FE191D97BDAE}" type="presParOf" srcId="{F4568D48-B1B1-47D0-B508-46B5A767564C}" destId="{291EA312-5887-4A75-8C72-103DA563F21B}" srcOrd="0" destOrd="0" presId="urn:microsoft.com/office/officeart/2005/8/layout/hProcess7"/>
    <dgm:cxn modelId="{B225AE3F-B0DE-4418-AEE0-9405BBCE8D71}" type="presParOf" srcId="{F4568D48-B1B1-47D0-B508-46B5A767564C}" destId="{D9E75052-95E9-427D-A4B0-D140B68B7CCD}" srcOrd="1" destOrd="0" presId="urn:microsoft.com/office/officeart/2005/8/layout/hProcess7"/>
    <dgm:cxn modelId="{C2F329DA-0411-4718-838D-0006321C37C4}" type="presParOf" srcId="{F4568D48-B1B1-47D0-B508-46B5A767564C}" destId="{16928C0C-107C-48C6-BBEF-679938074BBE}" srcOrd="2" destOrd="0" presId="urn:microsoft.com/office/officeart/2005/8/layout/hProcess7"/>
    <dgm:cxn modelId="{4821CFAA-74C2-4C7B-B3DA-EFCBFDA71C10}" type="presParOf" srcId="{693773F4-805F-4923-99B9-D5E6B8011667}" destId="{9F45AEE8-D3E4-4D1C-B8B4-2C2F1CAE5A6F}" srcOrd="7" destOrd="0" presId="urn:microsoft.com/office/officeart/2005/8/layout/hProcess7"/>
    <dgm:cxn modelId="{3BB97CBE-E7C8-4FCF-9EC6-E8E944B7D760}" type="presParOf" srcId="{693773F4-805F-4923-99B9-D5E6B8011667}" destId="{75645B89-0483-464D-80B7-DBAB05EC482C}" srcOrd="8" destOrd="0" presId="urn:microsoft.com/office/officeart/2005/8/layout/hProcess7"/>
    <dgm:cxn modelId="{7441DDDD-7A10-42DE-86A7-F2485808B423}" type="presParOf" srcId="{75645B89-0483-464D-80B7-DBAB05EC482C}" destId="{E5A22940-3314-4A97-B0EB-C525CA4343D4}" srcOrd="0" destOrd="0" presId="urn:microsoft.com/office/officeart/2005/8/layout/hProcess7"/>
    <dgm:cxn modelId="{3578232D-82E4-456E-B938-A3435E7BB79A}" type="presParOf" srcId="{75645B89-0483-464D-80B7-DBAB05EC482C}" destId="{E1CA5CDD-341C-4E44-8536-D485BD9546BC}" srcOrd="1" destOrd="0" presId="urn:microsoft.com/office/officeart/2005/8/layout/hProcess7"/>
    <dgm:cxn modelId="{0EBBFBCA-BE7E-4EA4-80CE-48E06D916A0A}" type="presParOf" srcId="{75645B89-0483-464D-80B7-DBAB05EC482C}" destId="{0B78857A-9F2C-4E54-8020-305DB1913B6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1182C-1B96-4AEF-A259-6362820B497D}" type="doc">
      <dgm:prSet loTypeId="urn:microsoft.com/office/officeart/2005/8/layout/gear1" loCatId="cycl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hr-HR"/>
        </a:p>
      </dgm:t>
    </dgm:pt>
    <dgm:pt modelId="{A5B3CFBE-3C97-4F80-85B2-CB396F374E64}">
      <dgm:prSet phldrT="[Text]"/>
      <dgm:spPr/>
      <dgm:t>
        <a:bodyPr/>
        <a:lstStyle/>
        <a:p>
          <a:r>
            <a:rPr lang="hr-HR" b="1" dirty="0"/>
            <a:t>STRUČNO USAVRŠAVANJE</a:t>
          </a:r>
        </a:p>
      </dgm:t>
    </dgm:pt>
    <dgm:pt modelId="{AA4B1846-C261-4B1F-9A96-B359D1E3BCDF}" type="parTrans" cxnId="{722EF97B-FAF2-44C2-8560-0C55918C8699}">
      <dgm:prSet/>
      <dgm:spPr/>
      <dgm:t>
        <a:bodyPr/>
        <a:lstStyle/>
        <a:p>
          <a:endParaRPr lang="hr-HR"/>
        </a:p>
      </dgm:t>
    </dgm:pt>
    <dgm:pt modelId="{1931D8AC-D0D4-4EEF-8D74-2A34244FFE73}" type="sibTrans" cxnId="{722EF97B-FAF2-44C2-8560-0C55918C8699}">
      <dgm:prSet/>
      <dgm:spPr/>
      <dgm:t>
        <a:bodyPr/>
        <a:lstStyle/>
        <a:p>
          <a:endParaRPr lang="hr-HR"/>
        </a:p>
      </dgm:t>
    </dgm:pt>
    <dgm:pt modelId="{9F84219B-BEED-4E6C-AD34-9BA7599574FA}">
      <dgm:prSet phldrT="[Text]"/>
      <dgm:spPr/>
      <dgm:t>
        <a:bodyPr/>
        <a:lstStyle/>
        <a:p>
          <a:r>
            <a:rPr lang="hr-HR" b="1" dirty="0"/>
            <a:t>VIRTUALNI PROJEKTI</a:t>
          </a:r>
        </a:p>
      </dgm:t>
    </dgm:pt>
    <dgm:pt modelId="{FE7B502F-F51A-4DCD-A383-9EB625FA833F}" type="parTrans" cxnId="{DBA65612-BA84-4740-A77E-B60B4693D211}">
      <dgm:prSet/>
      <dgm:spPr/>
      <dgm:t>
        <a:bodyPr/>
        <a:lstStyle/>
        <a:p>
          <a:endParaRPr lang="hr-HR"/>
        </a:p>
      </dgm:t>
    </dgm:pt>
    <dgm:pt modelId="{6D0500BB-CD29-4856-ABF9-DDF3670CDF07}" type="sibTrans" cxnId="{DBA65612-BA84-4740-A77E-B60B4693D211}">
      <dgm:prSet/>
      <dgm:spPr/>
      <dgm:t>
        <a:bodyPr/>
        <a:lstStyle/>
        <a:p>
          <a:endParaRPr lang="hr-HR"/>
        </a:p>
      </dgm:t>
    </dgm:pt>
    <dgm:pt modelId="{7CA12602-0288-4ACC-8720-F2812B411508}">
      <dgm:prSet phldrT="[Text]"/>
      <dgm:spPr/>
      <dgm:t>
        <a:bodyPr/>
        <a:lstStyle/>
        <a:p>
          <a:r>
            <a:rPr lang="hr-HR" b="1" dirty="0"/>
            <a:t>UMREŽAVANJE</a:t>
          </a:r>
        </a:p>
      </dgm:t>
    </dgm:pt>
    <dgm:pt modelId="{F2497A1F-FB63-4D54-8EE9-FF35BDCCE5FA}" type="parTrans" cxnId="{19D883C7-1495-4DD8-8692-773DF64E68BD}">
      <dgm:prSet/>
      <dgm:spPr/>
      <dgm:t>
        <a:bodyPr/>
        <a:lstStyle/>
        <a:p>
          <a:endParaRPr lang="hr-HR"/>
        </a:p>
      </dgm:t>
    </dgm:pt>
    <dgm:pt modelId="{B74C4EFF-97FA-476B-BFB0-C83A187EA413}" type="sibTrans" cxnId="{19D883C7-1495-4DD8-8692-773DF64E68BD}">
      <dgm:prSet/>
      <dgm:spPr/>
      <dgm:t>
        <a:bodyPr/>
        <a:lstStyle/>
        <a:p>
          <a:endParaRPr lang="hr-HR"/>
        </a:p>
      </dgm:t>
    </dgm:pt>
    <dgm:pt modelId="{43F4928F-F6F5-4868-99FF-B65B6486DB73}">
      <dgm:prSet/>
      <dgm:spPr/>
      <dgm:t>
        <a:bodyPr/>
        <a:lstStyle/>
        <a:p>
          <a:endParaRPr lang="hr-HR"/>
        </a:p>
      </dgm:t>
    </dgm:pt>
    <dgm:pt modelId="{B53320B2-2BF8-4D86-A52D-66DFF59DC283}" type="parTrans" cxnId="{822020E4-8598-4625-B2BD-EE53D62778B7}">
      <dgm:prSet/>
      <dgm:spPr/>
      <dgm:t>
        <a:bodyPr/>
        <a:lstStyle/>
        <a:p>
          <a:endParaRPr lang="hr-HR"/>
        </a:p>
      </dgm:t>
    </dgm:pt>
    <dgm:pt modelId="{68232777-0508-4606-B4CC-17C3D3CC82F0}" type="sibTrans" cxnId="{822020E4-8598-4625-B2BD-EE53D62778B7}">
      <dgm:prSet/>
      <dgm:spPr/>
      <dgm:t>
        <a:bodyPr/>
        <a:lstStyle/>
        <a:p>
          <a:endParaRPr lang="hr-HR"/>
        </a:p>
      </dgm:t>
    </dgm:pt>
    <dgm:pt modelId="{F9909C81-29BC-4F97-843A-F791831BDAF3}">
      <dgm:prSet/>
      <dgm:spPr/>
      <dgm:t>
        <a:bodyPr/>
        <a:lstStyle/>
        <a:p>
          <a:endParaRPr lang="hr-HR"/>
        </a:p>
      </dgm:t>
    </dgm:pt>
    <dgm:pt modelId="{7A7439EA-9AB5-4703-A636-A8453126642D}" type="parTrans" cxnId="{958A4961-4D26-4C7D-80CF-FC052C4AE66D}">
      <dgm:prSet/>
      <dgm:spPr/>
      <dgm:t>
        <a:bodyPr/>
        <a:lstStyle/>
        <a:p>
          <a:endParaRPr lang="hr-HR"/>
        </a:p>
      </dgm:t>
    </dgm:pt>
    <dgm:pt modelId="{B8B29393-735B-445A-865D-BAD9F2FF0078}" type="sibTrans" cxnId="{958A4961-4D26-4C7D-80CF-FC052C4AE66D}">
      <dgm:prSet/>
      <dgm:spPr/>
      <dgm:t>
        <a:bodyPr/>
        <a:lstStyle/>
        <a:p>
          <a:endParaRPr lang="hr-HR"/>
        </a:p>
      </dgm:t>
    </dgm:pt>
    <dgm:pt modelId="{6F11DCB0-D2D4-48AE-ADAD-A6DBA5AF252B}">
      <dgm:prSet/>
      <dgm:spPr/>
      <dgm:t>
        <a:bodyPr/>
        <a:lstStyle/>
        <a:p>
          <a:endParaRPr lang="hr-HR"/>
        </a:p>
      </dgm:t>
    </dgm:pt>
    <dgm:pt modelId="{8466754D-D3BF-4B2E-BD8E-1D52BC355CAC}" type="parTrans" cxnId="{10561E11-6196-4ED3-94FB-26A4C885F542}">
      <dgm:prSet/>
      <dgm:spPr/>
      <dgm:t>
        <a:bodyPr/>
        <a:lstStyle/>
        <a:p>
          <a:endParaRPr lang="hr-HR"/>
        </a:p>
      </dgm:t>
    </dgm:pt>
    <dgm:pt modelId="{4EDC574D-3D2E-4FD1-842C-CBBD6343ECE0}" type="sibTrans" cxnId="{10561E11-6196-4ED3-94FB-26A4C885F542}">
      <dgm:prSet/>
      <dgm:spPr/>
      <dgm:t>
        <a:bodyPr/>
        <a:lstStyle/>
        <a:p>
          <a:endParaRPr lang="hr-HR"/>
        </a:p>
      </dgm:t>
    </dgm:pt>
    <dgm:pt modelId="{633EC698-5E5D-4495-8B74-900D106C16E3}">
      <dgm:prSet/>
      <dgm:spPr/>
      <dgm:t>
        <a:bodyPr/>
        <a:lstStyle/>
        <a:p>
          <a:endParaRPr lang="hr-HR" dirty="0"/>
        </a:p>
      </dgm:t>
    </dgm:pt>
    <dgm:pt modelId="{183D626E-CD0C-45FD-B04D-D5A180EAA6B8}" type="parTrans" cxnId="{F47E9E22-6ADE-4247-BB5D-0767C6A1716E}">
      <dgm:prSet/>
      <dgm:spPr/>
      <dgm:t>
        <a:bodyPr/>
        <a:lstStyle/>
        <a:p>
          <a:endParaRPr lang="hr-HR"/>
        </a:p>
      </dgm:t>
    </dgm:pt>
    <dgm:pt modelId="{5EFEBEAD-047D-46E6-BCF3-745F87A94994}" type="sibTrans" cxnId="{F47E9E22-6ADE-4247-BB5D-0767C6A1716E}">
      <dgm:prSet/>
      <dgm:spPr/>
      <dgm:t>
        <a:bodyPr/>
        <a:lstStyle/>
        <a:p>
          <a:endParaRPr lang="hr-HR"/>
        </a:p>
      </dgm:t>
    </dgm:pt>
    <dgm:pt modelId="{C37F4390-07AE-4E63-9538-80344DBB5D2B}">
      <dgm:prSet/>
      <dgm:spPr/>
      <dgm:t>
        <a:bodyPr/>
        <a:lstStyle/>
        <a:p>
          <a:endParaRPr lang="hr-HR"/>
        </a:p>
      </dgm:t>
    </dgm:pt>
    <dgm:pt modelId="{BB512CE4-1E91-4FED-9128-6393A6EE91FA}" type="parTrans" cxnId="{286A0957-BED7-44D3-A23E-5A574F0360FD}">
      <dgm:prSet/>
      <dgm:spPr/>
      <dgm:t>
        <a:bodyPr/>
        <a:lstStyle/>
        <a:p>
          <a:endParaRPr lang="hr-HR"/>
        </a:p>
      </dgm:t>
    </dgm:pt>
    <dgm:pt modelId="{58EEB047-330F-4F9A-BC33-C14E362757EC}" type="sibTrans" cxnId="{286A0957-BED7-44D3-A23E-5A574F0360FD}">
      <dgm:prSet/>
      <dgm:spPr/>
      <dgm:t>
        <a:bodyPr/>
        <a:lstStyle/>
        <a:p>
          <a:endParaRPr lang="hr-HR"/>
        </a:p>
      </dgm:t>
    </dgm:pt>
    <dgm:pt modelId="{5DCD80DC-7948-4627-92C6-76F91D12E8EC}">
      <dgm:prSet/>
      <dgm:spPr/>
      <dgm:t>
        <a:bodyPr/>
        <a:lstStyle/>
        <a:p>
          <a:endParaRPr lang="hr-HR"/>
        </a:p>
      </dgm:t>
    </dgm:pt>
    <dgm:pt modelId="{99FF1BEE-6BFC-4E66-AA0C-BBCA362EFD1E}" type="parTrans" cxnId="{A0886186-714D-486E-B26E-633B006164F7}">
      <dgm:prSet/>
      <dgm:spPr/>
      <dgm:t>
        <a:bodyPr/>
        <a:lstStyle/>
        <a:p>
          <a:endParaRPr lang="hr-HR"/>
        </a:p>
      </dgm:t>
    </dgm:pt>
    <dgm:pt modelId="{9CEFECF7-18FA-4FCE-970F-C5199E5B946F}" type="sibTrans" cxnId="{A0886186-714D-486E-B26E-633B006164F7}">
      <dgm:prSet/>
      <dgm:spPr/>
      <dgm:t>
        <a:bodyPr/>
        <a:lstStyle/>
        <a:p>
          <a:endParaRPr lang="hr-HR"/>
        </a:p>
      </dgm:t>
    </dgm:pt>
    <dgm:pt modelId="{0BAFDC6D-438A-4CA1-8F6F-5FFEDCE49C10}">
      <dgm:prSet/>
      <dgm:spPr/>
      <dgm:t>
        <a:bodyPr/>
        <a:lstStyle/>
        <a:p>
          <a:endParaRPr lang="hr-HR" dirty="0"/>
        </a:p>
      </dgm:t>
    </dgm:pt>
    <dgm:pt modelId="{AD1917A1-8D3B-4523-AAF7-1C85287EA6E5}" type="parTrans" cxnId="{C2309C3F-5004-4A6D-8014-C865734513F1}">
      <dgm:prSet/>
      <dgm:spPr/>
      <dgm:t>
        <a:bodyPr/>
        <a:lstStyle/>
        <a:p>
          <a:endParaRPr lang="hr-HR"/>
        </a:p>
      </dgm:t>
    </dgm:pt>
    <dgm:pt modelId="{880012F2-61C8-4A82-A5AF-88A10CC860FE}" type="sibTrans" cxnId="{C2309C3F-5004-4A6D-8014-C865734513F1}">
      <dgm:prSet/>
      <dgm:spPr/>
      <dgm:t>
        <a:bodyPr/>
        <a:lstStyle/>
        <a:p>
          <a:endParaRPr lang="hr-HR"/>
        </a:p>
      </dgm:t>
    </dgm:pt>
    <dgm:pt modelId="{865C7147-BAFB-47DA-9261-22F104D6C54B}">
      <dgm:prSet/>
      <dgm:spPr/>
      <dgm:t>
        <a:bodyPr/>
        <a:lstStyle/>
        <a:p>
          <a:endParaRPr lang="hr-HR"/>
        </a:p>
      </dgm:t>
    </dgm:pt>
    <dgm:pt modelId="{AE569DD8-220F-45F5-8D0F-0CFF87269E3F}" type="parTrans" cxnId="{AB0B57FC-1D83-46F6-88AF-3BD275865090}">
      <dgm:prSet/>
      <dgm:spPr/>
      <dgm:t>
        <a:bodyPr/>
        <a:lstStyle/>
        <a:p>
          <a:endParaRPr lang="hr-HR"/>
        </a:p>
      </dgm:t>
    </dgm:pt>
    <dgm:pt modelId="{9E64422A-5A0A-4396-9A57-3B5872057B02}" type="sibTrans" cxnId="{AB0B57FC-1D83-46F6-88AF-3BD275865090}">
      <dgm:prSet/>
      <dgm:spPr/>
      <dgm:t>
        <a:bodyPr/>
        <a:lstStyle/>
        <a:p>
          <a:endParaRPr lang="hr-HR"/>
        </a:p>
      </dgm:t>
    </dgm:pt>
    <dgm:pt modelId="{CC791EB3-E10F-4FDF-9942-EA7C2C3D505B}">
      <dgm:prSet/>
      <dgm:spPr/>
      <dgm:t>
        <a:bodyPr/>
        <a:lstStyle/>
        <a:p>
          <a:endParaRPr lang="hr-HR" dirty="0"/>
        </a:p>
      </dgm:t>
    </dgm:pt>
    <dgm:pt modelId="{96478FB0-7B84-42DA-8EC0-69B5B0078803}" type="parTrans" cxnId="{4A8281B0-A02F-4564-9445-BC5CAAA12096}">
      <dgm:prSet/>
      <dgm:spPr/>
      <dgm:t>
        <a:bodyPr/>
        <a:lstStyle/>
        <a:p>
          <a:endParaRPr lang="hr-HR"/>
        </a:p>
      </dgm:t>
    </dgm:pt>
    <dgm:pt modelId="{73F8D702-AD8F-4817-88A6-675823CCE738}" type="sibTrans" cxnId="{4A8281B0-A02F-4564-9445-BC5CAAA12096}">
      <dgm:prSet/>
      <dgm:spPr/>
      <dgm:t>
        <a:bodyPr/>
        <a:lstStyle/>
        <a:p>
          <a:endParaRPr lang="hr-HR"/>
        </a:p>
      </dgm:t>
    </dgm:pt>
    <dgm:pt modelId="{BA047507-7A5E-45B8-830B-1921E6D22DA6}">
      <dgm:prSet/>
      <dgm:spPr/>
      <dgm:t>
        <a:bodyPr/>
        <a:lstStyle/>
        <a:p>
          <a:endParaRPr lang="hr-HR"/>
        </a:p>
      </dgm:t>
    </dgm:pt>
    <dgm:pt modelId="{6D89D7BE-615B-44D2-BC50-A6227AC97338}" type="parTrans" cxnId="{CED58D02-DCFF-4FF3-A9DA-267359446D3C}">
      <dgm:prSet/>
      <dgm:spPr/>
      <dgm:t>
        <a:bodyPr/>
        <a:lstStyle/>
        <a:p>
          <a:endParaRPr lang="hr-HR"/>
        </a:p>
      </dgm:t>
    </dgm:pt>
    <dgm:pt modelId="{79FE041E-4E03-4779-968C-4A91B72D62B8}" type="sibTrans" cxnId="{CED58D02-DCFF-4FF3-A9DA-267359446D3C}">
      <dgm:prSet/>
      <dgm:spPr/>
      <dgm:t>
        <a:bodyPr/>
        <a:lstStyle/>
        <a:p>
          <a:endParaRPr lang="hr-HR"/>
        </a:p>
      </dgm:t>
    </dgm:pt>
    <dgm:pt modelId="{03E765F5-D490-4DF0-8852-4E9AD224D76C}">
      <dgm:prSet/>
      <dgm:spPr/>
      <dgm:t>
        <a:bodyPr/>
        <a:lstStyle/>
        <a:p>
          <a:endParaRPr lang="hr-HR"/>
        </a:p>
      </dgm:t>
    </dgm:pt>
    <dgm:pt modelId="{5744B276-324F-430B-BDB4-01F3507C2336}" type="parTrans" cxnId="{CAC3FAB7-F488-4E1F-8E74-DC4C2A7808E8}">
      <dgm:prSet/>
      <dgm:spPr/>
      <dgm:t>
        <a:bodyPr/>
        <a:lstStyle/>
        <a:p>
          <a:endParaRPr lang="hr-HR"/>
        </a:p>
      </dgm:t>
    </dgm:pt>
    <dgm:pt modelId="{D3B16807-848F-4621-A78C-A84906A76C3C}" type="sibTrans" cxnId="{CAC3FAB7-F488-4E1F-8E74-DC4C2A7808E8}">
      <dgm:prSet/>
      <dgm:spPr/>
      <dgm:t>
        <a:bodyPr/>
        <a:lstStyle/>
        <a:p>
          <a:endParaRPr lang="hr-HR"/>
        </a:p>
      </dgm:t>
    </dgm:pt>
    <dgm:pt modelId="{6C82BE0B-1E65-48FE-A6C6-6C33234D548F}">
      <dgm:prSet/>
      <dgm:spPr/>
      <dgm:t>
        <a:bodyPr/>
        <a:lstStyle/>
        <a:p>
          <a:endParaRPr lang="hr-HR"/>
        </a:p>
      </dgm:t>
    </dgm:pt>
    <dgm:pt modelId="{04F810FF-2283-4575-841C-20C1A6FEBEC3}" type="parTrans" cxnId="{1FEC898E-E950-4ED4-A85A-4A6BE9B6929C}">
      <dgm:prSet/>
      <dgm:spPr/>
      <dgm:t>
        <a:bodyPr/>
        <a:lstStyle/>
        <a:p>
          <a:endParaRPr lang="hr-HR"/>
        </a:p>
      </dgm:t>
    </dgm:pt>
    <dgm:pt modelId="{4EC81247-AB56-49E6-B6D9-8DB0F9435586}" type="sibTrans" cxnId="{1FEC898E-E950-4ED4-A85A-4A6BE9B6929C}">
      <dgm:prSet/>
      <dgm:spPr/>
      <dgm:t>
        <a:bodyPr/>
        <a:lstStyle/>
        <a:p>
          <a:endParaRPr lang="hr-HR"/>
        </a:p>
      </dgm:t>
    </dgm:pt>
    <dgm:pt modelId="{C97018E4-58D0-489E-A87F-E998D5E8FCA2}" type="pres">
      <dgm:prSet presAssocID="{4481182C-1B96-4AEF-A259-6362820B4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EC52C6F-611E-4AEF-BDDA-699A44466026}" type="pres">
      <dgm:prSet presAssocID="{A5B3CFBE-3C97-4F80-85B2-CB396F374E64}" presName="gear1" presStyleLbl="node1" presStyleIdx="0" presStyleCnt="3">
        <dgm:presLayoutVars>
          <dgm:chMax val="1"/>
          <dgm:bulletEnabled val="1"/>
        </dgm:presLayoutVars>
      </dgm:prSet>
      <dgm:spPr/>
    </dgm:pt>
    <dgm:pt modelId="{0BA02D12-2A1E-46A5-BA99-46ADE729FDA9}" type="pres">
      <dgm:prSet presAssocID="{A5B3CFBE-3C97-4F80-85B2-CB396F374E64}" presName="gear1srcNode" presStyleLbl="node1" presStyleIdx="0" presStyleCnt="3"/>
      <dgm:spPr/>
    </dgm:pt>
    <dgm:pt modelId="{EB7EFFB2-E543-4F3F-BA37-4031DC1A9FED}" type="pres">
      <dgm:prSet presAssocID="{A5B3CFBE-3C97-4F80-85B2-CB396F374E64}" presName="gear1dstNode" presStyleLbl="node1" presStyleIdx="0" presStyleCnt="3"/>
      <dgm:spPr/>
    </dgm:pt>
    <dgm:pt modelId="{18AC17CF-6BFD-4220-B64A-3D39DFB83F37}" type="pres">
      <dgm:prSet presAssocID="{9F84219B-BEED-4E6C-AD34-9BA7599574FA}" presName="gear2" presStyleLbl="node1" presStyleIdx="1" presStyleCnt="3">
        <dgm:presLayoutVars>
          <dgm:chMax val="1"/>
          <dgm:bulletEnabled val="1"/>
        </dgm:presLayoutVars>
      </dgm:prSet>
      <dgm:spPr/>
    </dgm:pt>
    <dgm:pt modelId="{4DA46154-8005-4E32-A000-2840383E45AC}" type="pres">
      <dgm:prSet presAssocID="{9F84219B-BEED-4E6C-AD34-9BA7599574FA}" presName="gear2srcNode" presStyleLbl="node1" presStyleIdx="1" presStyleCnt="3"/>
      <dgm:spPr/>
    </dgm:pt>
    <dgm:pt modelId="{2FFBE7AA-5FF6-4BE9-9B80-9A2DC558C7D1}" type="pres">
      <dgm:prSet presAssocID="{9F84219B-BEED-4E6C-AD34-9BA7599574FA}" presName="gear2dstNode" presStyleLbl="node1" presStyleIdx="1" presStyleCnt="3"/>
      <dgm:spPr/>
    </dgm:pt>
    <dgm:pt modelId="{BE7463EC-7CB1-42DA-8416-45AA61A5AD36}" type="pres">
      <dgm:prSet presAssocID="{7CA12602-0288-4ACC-8720-F2812B411508}" presName="gear3" presStyleLbl="node1" presStyleIdx="2" presStyleCnt="3"/>
      <dgm:spPr/>
    </dgm:pt>
    <dgm:pt modelId="{D55F64DF-CB47-4E93-9F21-B4DB48973F01}" type="pres">
      <dgm:prSet presAssocID="{7CA12602-0288-4ACC-8720-F2812B4115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C35CCD2-953D-4DB0-BD60-76E03C129784}" type="pres">
      <dgm:prSet presAssocID="{7CA12602-0288-4ACC-8720-F2812B411508}" presName="gear3srcNode" presStyleLbl="node1" presStyleIdx="2" presStyleCnt="3"/>
      <dgm:spPr/>
    </dgm:pt>
    <dgm:pt modelId="{2E3A0874-EA1E-4F6C-B92E-A72020959249}" type="pres">
      <dgm:prSet presAssocID="{7CA12602-0288-4ACC-8720-F2812B411508}" presName="gear3dstNode" presStyleLbl="node1" presStyleIdx="2" presStyleCnt="3"/>
      <dgm:spPr/>
    </dgm:pt>
    <dgm:pt modelId="{B8FDDA6A-7794-45E0-925A-A48C7F286461}" type="pres">
      <dgm:prSet presAssocID="{1931D8AC-D0D4-4EEF-8D74-2A34244FFE73}" presName="connector1" presStyleLbl="sibTrans2D1" presStyleIdx="0" presStyleCnt="3"/>
      <dgm:spPr/>
    </dgm:pt>
    <dgm:pt modelId="{C050DAE2-821F-4511-AD94-7808EF62ACF8}" type="pres">
      <dgm:prSet presAssocID="{6D0500BB-CD29-4856-ABF9-DDF3670CDF07}" presName="connector2" presStyleLbl="sibTrans2D1" presStyleIdx="1" presStyleCnt="3"/>
      <dgm:spPr/>
    </dgm:pt>
    <dgm:pt modelId="{6B87F1A8-86C9-47DF-B94F-730A407CD771}" type="pres">
      <dgm:prSet presAssocID="{B74C4EFF-97FA-476B-BFB0-C83A187EA413}" presName="connector3" presStyleLbl="sibTrans2D1" presStyleIdx="2" presStyleCnt="3"/>
      <dgm:spPr/>
    </dgm:pt>
  </dgm:ptLst>
  <dgm:cxnLst>
    <dgm:cxn modelId="{CED58D02-DCFF-4FF3-A9DA-267359446D3C}" srcId="{CC791EB3-E10F-4FDF-9942-EA7C2C3D505B}" destId="{BA047507-7A5E-45B8-830B-1921E6D22DA6}" srcOrd="0" destOrd="0" parTransId="{6D89D7BE-615B-44D2-BC50-A6227AC97338}" sibTransId="{79FE041E-4E03-4779-968C-4A91B72D62B8}"/>
    <dgm:cxn modelId="{10561E11-6196-4ED3-94FB-26A4C885F542}" srcId="{43F4928F-F6F5-4868-99FF-B65B6486DB73}" destId="{6F11DCB0-D2D4-48AE-ADAD-A6DBA5AF252B}" srcOrd="1" destOrd="0" parTransId="{8466754D-D3BF-4B2E-BD8E-1D52BC355CAC}" sibTransId="{4EDC574D-3D2E-4FD1-842C-CBBD6343ECE0}"/>
    <dgm:cxn modelId="{DBA65612-BA84-4740-A77E-B60B4693D211}" srcId="{4481182C-1B96-4AEF-A259-6362820B497D}" destId="{9F84219B-BEED-4E6C-AD34-9BA7599574FA}" srcOrd="1" destOrd="0" parTransId="{FE7B502F-F51A-4DCD-A383-9EB625FA833F}" sibTransId="{6D0500BB-CD29-4856-ABF9-DDF3670CDF07}"/>
    <dgm:cxn modelId="{EFFEA81F-7E23-45F3-9C93-CCB30A9AB3FC}" type="presOf" srcId="{9F84219B-BEED-4E6C-AD34-9BA7599574FA}" destId="{18AC17CF-6BFD-4220-B64A-3D39DFB83F37}" srcOrd="0" destOrd="0" presId="urn:microsoft.com/office/officeart/2005/8/layout/gear1"/>
    <dgm:cxn modelId="{F47E9E22-6ADE-4247-BB5D-0767C6A1716E}" srcId="{4481182C-1B96-4AEF-A259-6362820B497D}" destId="{633EC698-5E5D-4495-8B74-900D106C16E3}" srcOrd="4" destOrd="0" parTransId="{183D626E-CD0C-45FD-B04D-D5A180EAA6B8}" sibTransId="{5EFEBEAD-047D-46E6-BCF3-745F87A94994}"/>
    <dgm:cxn modelId="{2FAEDF26-7674-431A-B65D-676028FDA716}" type="presOf" srcId="{A5B3CFBE-3C97-4F80-85B2-CB396F374E64}" destId="{0BA02D12-2A1E-46A5-BA99-46ADE729FDA9}" srcOrd="1" destOrd="0" presId="urn:microsoft.com/office/officeart/2005/8/layout/gear1"/>
    <dgm:cxn modelId="{E36D6831-F373-42D8-8E8B-606E48E92B7F}" type="presOf" srcId="{7CA12602-0288-4ACC-8720-F2812B411508}" destId="{0C35CCD2-953D-4DB0-BD60-76E03C129784}" srcOrd="2" destOrd="0" presId="urn:microsoft.com/office/officeart/2005/8/layout/gear1"/>
    <dgm:cxn modelId="{BE110A33-A9AA-429A-A0A4-FDB553230D54}" type="presOf" srcId="{4481182C-1B96-4AEF-A259-6362820B497D}" destId="{C97018E4-58D0-489E-A87F-E998D5E8FCA2}" srcOrd="0" destOrd="0" presId="urn:microsoft.com/office/officeart/2005/8/layout/gear1"/>
    <dgm:cxn modelId="{DEE46033-E270-482A-A2FE-F9F6EC855D99}" type="presOf" srcId="{A5B3CFBE-3C97-4F80-85B2-CB396F374E64}" destId="{EB7EFFB2-E543-4F3F-BA37-4031DC1A9FED}" srcOrd="2" destOrd="0" presId="urn:microsoft.com/office/officeart/2005/8/layout/gear1"/>
    <dgm:cxn modelId="{C2309C3F-5004-4A6D-8014-C865734513F1}" srcId="{4481182C-1B96-4AEF-A259-6362820B497D}" destId="{0BAFDC6D-438A-4CA1-8F6F-5FFEDCE49C10}" srcOrd="6" destOrd="0" parTransId="{AD1917A1-8D3B-4523-AAF7-1C85287EA6E5}" sibTransId="{880012F2-61C8-4A82-A5AF-88A10CC860FE}"/>
    <dgm:cxn modelId="{958A4961-4D26-4C7D-80CF-FC052C4AE66D}" srcId="{43F4928F-F6F5-4868-99FF-B65B6486DB73}" destId="{F9909C81-29BC-4F97-843A-F791831BDAF3}" srcOrd="0" destOrd="0" parTransId="{7A7439EA-9AB5-4703-A636-A8453126642D}" sibTransId="{B8B29393-735B-445A-865D-BAD9F2FF0078}"/>
    <dgm:cxn modelId="{83BF7E63-B805-4558-AA6A-659E7AC3BDFB}" type="presOf" srcId="{7CA12602-0288-4ACC-8720-F2812B411508}" destId="{BE7463EC-7CB1-42DA-8416-45AA61A5AD36}" srcOrd="0" destOrd="0" presId="urn:microsoft.com/office/officeart/2005/8/layout/gear1"/>
    <dgm:cxn modelId="{286A0957-BED7-44D3-A23E-5A574F0360FD}" srcId="{4481182C-1B96-4AEF-A259-6362820B497D}" destId="{C37F4390-07AE-4E63-9538-80344DBB5D2B}" srcOrd="5" destOrd="0" parTransId="{BB512CE4-1E91-4FED-9128-6393A6EE91FA}" sibTransId="{58EEB047-330F-4F9A-BC33-C14E362757EC}"/>
    <dgm:cxn modelId="{722EF97B-FAF2-44C2-8560-0C55918C8699}" srcId="{4481182C-1B96-4AEF-A259-6362820B497D}" destId="{A5B3CFBE-3C97-4F80-85B2-CB396F374E64}" srcOrd="0" destOrd="0" parTransId="{AA4B1846-C261-4B1F-9A96-B359D1E3BCDF}" sibTransId="{1931D8AC-D0D4-4EEF-8D74-2A34244FFE73}"/>
    <dgm:cxn modelId="{A0886186-714D-486E-B26E-633B006164F7}" srcId="{C37F4390-07AE-4E63-9538-80344DBB5D2B}" destId="{5DCD80DC-7948-4627-92C6-76F91D12E8EC}" srcOrd="0" destOrd="0" parTransId="{99FF1BEE-6BFC-4E66-AA0C-BBCA362EFD1E}" sibTransId="{9CEFECF7-18FA-4FCE-970F-C5199E5B946F}"/>
    <dgm:cxn modelId="{1FEC898E-E950-4ED4-A85A-4A6BE9B6929C}" srcId="{CC791EB3-E10F-4FDF-9942-EA7C2C3D505B}" destId="{6C82BE0B-1E65-48FE-A6C6-6C33234D548F}" srcOrd="2" destOrd="0" parTransId="{04F810FF-2283-4575-841C-20C1A6FEBEC3}" sibTransId="{4EC81247-AB56-49E6-B6D9-8DB0F9435586}"/>
    <dgm:cxn modelId="{7966F5A1-1884-4AC5-935B-05823FA78E7A}" type="presOf" srcId="{9F84219B-BEED-4E6C-AD34-9BA7599574FA}" destId="{2FFBE7AA-5FF6-4BE9-9B80-9A2DC558C7D1}" srcOrd="2" destOrd="0" presId="urn:microsoft.com/office/officeart/2005/8/layout/gear1"/>
    <dgm:cxn modelId="{D864C5AB-A274-4CE6-876B-7724C141EDD6}" type="presOf" srcId="{B74C4EFF-97FA-476B-BFB0-C83A187EA413}" destId="{6B87F1A8-86C9-47DF-B94F-730A407CD771}" srcOrd="0" destOrd="0" presId="urn:microsoft.com/office/officeart/2005/8/layout/gear1"/>
    <dgm:cxn modelId="{232013AD-3CE5-46F9-922F-EF0B8FD7F180}" type="presOf" srcId="{9F84219B-BEED-4E6C-AD34-9BA7599574FA}" destId="{4DA46154-8005-4E32-A000-2840383E45AC}" srcOrd="1" destOrd="0" presId="urn:microsoft.com/office/officeart/2005/8/layout/gear1"/>
    <dgm:cxn modelId="{4A8281B0-A02F-4564-9445-BC5CAAA12096}" srcId="{4481182C-1B96-4AEF-A259-6362820B497D}" destId="{CC791EB3-E10F-4FDF-9942-EA7C2C3D505B}" srcOrd="8" destOrd="0" parTransId="{96478FB0-7B84-42DA-8EC0-69B5B0078803}" sibTransId="{73F8D702-AD8F-4817-88A6-675823CCE738}"/>
    <dgm:cxn modelId="{15E29CB3-7A1D-47FD-B325-9614607F43F4}" type="presOf" srcId="{A5B3CFBE-3C97-4F80-85B2-CB396F374E64}" destId="{7EC52C6F-611E-4AEF-BDDA-699A44466026}" srcOrd="0" destOrd="0" presId="urn:microsoft.com/office/officeart/2005/8/layout/gear1"/>
    <dgm:cxn modelId="{CAC3FAB7-F488-4E1F-8E74-DC4C2A7808E8}" srcId="{CC791EB3-E10F-4FDF-9942-EA7C2C3D505B}" destId="{03E765F5-D490-4DF0-8852-4E9AD224D76C}" srcOrd="1" destOrd="0" parTransId="{5744B276-324F-430B-BDB4-01F3507C2336}" sibTransId="{D3B16807-848F-4621-A78C-A84906A76C3C}"/>
    <dgm:cxn modelId="{19D883C7-1495-4DD8-8692-773DF64E68BD}" srcId="{4481182C-1B96-4AEF-A259-6362820B497D}" destId="{7CA12602-0288-4ACC-8720-F2812B411508}" srcOrd="2" destOrd="0" parTransId="{F2497A1F-FB63-4D54-8EE9-FF35BDCCE5FA}" sibTransId="{B74C4EFF-97FA-476B-BFB0-C83A187EA413}"/>
    <dgm:cxn modelId="{5F9202CD-A05B-4657-89D7-BB26F3F9FBF4}" type="presOf" srcId="{7CA12602-0288-4ACC-8720-F2812B411508}" destId="{2E3A0874-EA1E-4F6C-B92E-A72020959249}" srcOrd="3" destOrd="0" presId="urn:microsoft.com/office/officeart/2005/8/layout/gear1"/>
    <dgm:cxn modelId="{5FD955E2-CA40-4130-8102-D9DE4CAA4126}" type="presOf" srcId="{7CA12602-0288-4ACC-8720-F2812B411508}" destId="{D55F64DF-CB47-4E93-9F21-B4DB48973F01}" srcOrd="1" destOrd="0" presId="urn:microsoft.com/office/officeart/2005/8/layout/gear1"/>
    <dgm:cxn modelId="{822020E4-8598-4625-B2BD-EE53D62778B7}" srcId="{4481182C-1B96-4AEF-A259-6362820B497D}" destId="{43F4928F-F6F5-4868-99FF-B65B6486DB73}" srcOrd="3" destOrd="0" parTransId="{B53320B2-2BF8-4D86-A52D-66DFF59DC283}" sibTransId="{68232777-0508-4606-B4CC-17C3D3CC82F0}"/>
    <dgm:cxn modelId="{EF6C87E8-7AB6-4C93-9B35-3B1059EC3A3B}" type="presOf" srcId="{6D0500BB-CD29-4856-ABF9-DDF3670CDF07}" destId="{C050DAE2-821F-4511-AD94-7808EF62ACF8}" srcOrd="0" destOrd="0" presId="urn:microsoft.com/office/officeart/2005/8/layout/gear1"/>
    <dgm:cxn modelId="{76614CEB-98B0-407E-AC73-C611CCDF81D0}" type="presOf" srcId="{1931D8AC-D0D4-4EEF-8D74-2A34244FFE73}" destId="{B8FDDA6A-7794-45E0-925A-A48C7F286461}" srcOrd="0" destOrd="0" presId="urn:microsoft.com/office/officeart/2005/8/layout/gear1"/>
    <dgm:cxn modelId="{AB0B57FC-1D83-46F6-88AF-3BD275865090}" srcId="{4481182C-1B96-4AEF-A259-6362820B497D}" destId="{865C7147-BAFB-47DA-9261-22F104D6C54B}" srcOrd="7" destOrd="0" parTransId="{AE569DD8-220F-45F5-8D0F-0CFF87269E3F}" sibTransId="{9E64422A-5A0A-4396-9A57-3B5872057B02}"/>
    <dgm:cxn modelId="{ABF3C22F-E956-4937-B6B7-8E72F65F2FB3}" type="presParOf" srcId="{C97018E4-58D0-489E-A87F-E998D5E8FCA2}" destId="{7EC52C6F-611E-4AEF-BDDA-699A44466026}" srcOrd="0" destOrd="0" presId="urn:microsoft.com/office/officeart/2005/8/layout/gear1"/>
    <dgm:cxn modelId="{EF91DEDC-37BD-4EF5-AF1A-70D2634DCF8B}" type="presParOf" srcId="{C97018E4-58D0-489E-A87F-E998D5E8FCA2}" destId="{0BA02D12-2A1E-46A5-BA99-46ADE729FDA9}" srcOrd="1" destOrd="0" presId="urn:microsoft.com/office/officeart/2005/8/layout/gear1"/>
    <dgm:cxn modelId="{88F3D372-78DC-4D5D-B1A0-57E9849BB55D}" type="presParOf" srcId="{C97018E4-58D0-489E-A87F-E998D5E8FCA2}" destId="{EB7EFFB2-E543-4F3F-BA37-4031DC1A9FED}" srcOrd="2" destOrd="0" presId="urn:microsoft.com/office/officeart/2005/8/layout/gear1"/>
    <dgm:cxn modelId="{079AD03E-A66D-4357-A26A-F609DCB26401}" type="presParOf" srcId="{C97018E4-58D0-489E-A87F-E998D5E8FCA2}" destId="{18AC17CF-6BFD-4220-B64A-3D39DFB83F37}" srcOrd="3" destOrd="0" presId="urn:microsoft.com/office/officeart/2005/8/layout/gear1"/>
    <dgm:cxn modelId="{61392063-600F-413C-90E9-395E4F95F63B}" type="presParOf" srcId="{C97018E4-58D0-489E-A87F-E998D5E8FCA2}" destId="{4DA46154-8005-4E32-A000-2840383E45AC}" srcOrd="4" destOrd="0" presId="urn:microsoft.com/office/officeart/2005/8/layout/gear1"/>
    <dgm:cxn modelId="{C1CEF7C3-87BA-4849-A2BE-07CDE649A4F0}" type="presParOf" srcId="{C97018E4-58D0-489E-A87F-E998D5E8FCA2}" destId="{2FFBE7AA-5FF6-4BE9-9B80-9A2DC558C7D1}" srcOrd="5" destOrd="0" presId="urn:microsoft.com/office/officeart/2005/8/layout/gear1"/>
    <dgm:cxn modelId="{460BF28A-281C-4F9F-9AB0-C0ACCA27D787}" type="presParOf" srcId="{C97018E4-58D0-489E-A87F-E998D5E8FCA2}" destId="{BE7463EC-7CB1-42DA-8416-45AA61A5AD36}" srcOrd="6" destOrd="0" presId="urn:microsoft.com/office/officeart/2005/8/layout/gear1"/>
    <dgm:cxn modelId="{8B7FCFCE-76E4-4E99-8411-5CA330292C17}" type="presParOf" srcId="{C97018E4-58D0-489E-A87F-E998D5E8FCA2}" destId="{D55F64DF-CB47-4E93-9F21-B4DB48973F01}" srcOrd="7" destOrd="0" presId="urn:microsoft.com/office/officeart/2005/8/layout/gear1"/>
    <dgm:cxn modelId="{7C3C2271-8FEC-4585-9D26-4D28DFB11D52}" type="presParOf" srcId="{C97018E4-58D0-489E-A87F-E998D5E8FCA2}" destId="{0C35CCD2-953D-4DB0-BD60-76E03C129784}" srcOrd="8" destOrd="0" presId="urn:microsoft.com/office/officeart/2005/8/layout/gear1"/>
    <dgm:cxn modelId="{DA9A6381-F0A2-4344-8CBF-6F87E5AA69AC}" type="presParOf" srcId="{C97018E4-58D0-489E-A87F-E998D5E8FCA2}" destId="{2E3A0874-EA1E-4F6C-B92E-A72020959249}" srcOrd="9" destOrd="0" presId="urn:microsoft.com/office/officeart/2005/8/layout/gear1"/>
    <dgm:cxn modelId="{79CC72B1-F0D8-4CF9-9DD9-94F81E0CCAC5}" type="presParOf" srcId="{C97018E4-58D0-489E-A87F-E998D5E8FCA2}" destId="{B8FDDA6A-7794-45E0-925A-A48C7F286461}" srcOrd="10" destOrd="0" presId="urn:microsoft.com/office/officeart/2005/8/layout/gear1"/>
    <dgm:cxn modelId="{EFA9A993-EFC2-49C3-81BD-B525A1CD6165}" type="presParOf" srcId="{C97018E4-58D0-489E-A87F-E998D5E8FCA2}" destId="{C050DAE2-821F-4511-AD94-7808EF62ACF8}" srcOrd="11" destOrd="0" presId="urn:microsoft.com/office/officeart/2005/8/layout/gear1"/>
    <dgm:cxn modelId="{63A173A6-2DD1-4CC7-B89D-D616B9E247B0}" type="presParOf" srcId="{C97018E4-58D0-489E-A87F-E998D5E8FCA2}" destId="{6B87F1A8-86C9-47DF-B94F-730A407CD7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F3BE7-52F1-4213-B6E2-B27605BBF984}">
      <dsp:nvSpPr>
        <dsp:cNvPr id="0" name=""/>
        <dsp:cNvSpPr/>
      </dsp:nvSpPr>
      <dsp:spPr>
        <a:xfrm>
          <a:off x="622" y="748657"/>
          <a:ext cx="2680245" cy="3216294"/>
        </a:xfrm>
        <a:prstGeom prst="roundRect">
          <a:avLst>
            <a:gd name="adj" fmla="val 5000"/>
          </a:avLst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ZNATE</a:t>
          </a:r>
        </a:p>
      </dsp:txBody>
      <dsp:txXfrm rot="16200000">
        <a:off x="-1050033" y="1799313"/>
        <a:ext cx="2637361" cy="536049"/>
      </dsp:txXfrm>
    </dsp:sp>
    <dsp:sp modelId="{ED07C394-6F0B-4D23-92EB-47D603DEEF31}">
      <dsp:nvSpPr>
        <dsp:cNvPr id="0" name=""/>
        <dsp:cNvSpPr/>
      </dsp:nvSpPr>
      <dsp:spPr>
        <a:xfrm>
          <a:off x="536671" y="748657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Arial" panose="020B0604020202020204" pitchFamily="34" charset="0"/>
              <a:cs typeface="Arial" panose="020B0604020202020204" pitchFamily="34" charset="0"/>
            </a:rPr>
            <a:t>POTREBE USTANOVE:</a:t>
          </a:r>
        </a:p>
      </dsp:txBody>
      <dsp:txXfrm>
        <a:off x="536671" y="748657"/>
        <a:ext cx="1996783" cy="3216294"/>
      </dsp:txXfrm>
    </dsp:sp>
    <dsp:sp modelId="{546ED99D-663B-4E09-BB81-840AD94CD997}">
      <dsp:nvSpPr>
        <dsp:cNvPr id="0" name=""/>
        <dsp:cNvSpPr/>
      </dsp:nvSpPr>
      <dsp:spPr>
        <a:xfrm>
          <a:off x="2774677" y="792077"/>
          <a:ext cx="2680245" cy="3216294"/>
        </a:xfrm>
        <a:prstGeom prst="roundRect">
          <a:avLst>
            <a:gd name="adj" fmla="val 5000"/>
          </a:avLst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RAZMOTRITE</a:t>
          </a:r>
        </a:p>
      </dsp:txBody>
      <dsp:txXfrm rot="16200000">
        <a:off x="1724020" y="1842733"/>
        <a:ext cx="2637361" cy="536049"/>
      </dsp:txXfrm>
    </dsp:sp>
    <dsp:sp modelId="{2D20B72C-41E9-4D70-BEB5-D764729864BE}">
      <dsp:nvSpPr>
        <dsp:cNvPr id="0" name=""/>
        <dsp:cNvSpPr/>
      </dsp:nvSpPr>
      <dsp:spPr>
        <a:xfrm rot="5400000">
          <a:off x="2551893" y="3323422"/>
          <a:ext cx="472369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F7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30B23-8BFA-4F3C-BA53-B08986CE29F1}">
      <dsp:nvSpPr>
        <dsp:cNvPr id="0" name=""/>
        <dsp:cNvSpPr/>
      </dsp:nvSpPr>
      <dsp:spPr>
        <a:xfrm>
          <a:off x="3310726" y="792077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ERASMUS+ KAO ODGOVOR NA NEKE OD UOČENIH POTREBA</a:t>
          </a:r>
        </a:p>
      </dsp:txBody>
      <dsp:txXfrm>
        <a:off x="3310726" y="792077"/>
        <a:ext cx="1996783" cy="3216294"/>
      </dsp:txXfrm>
    </dsp:sp>
    <dsp:sp modelId="{E5A22940-3314-4A97-B0EB-C525CA4343D4}">
      <dsp:nvSpPr>
        <dsp:cNvPr id="0" name=""/>
        <dsp:cNvSpPr/>
      </dsp:nvSpPr>
      <dsp:spPr>
        <a:xfrm>
          <a:off x="5548731" y="768952"/>
          <a:ext cx="2680245" cy="3216294"/>
        </a:xfrm>
        <a:prstGeom prst="roundRect">
          <a:avLst>
            <a:gd name="adj" fmla="val 5000"/>
          </a:avLst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UVEDITE PROMJENE</a:t>
          </a:r>
        </a:p>
      </dsp:txBody>
      <dsp:txXfrm rot="16200000">
        <a:off x="4498075" y="1819608"/>
        <a:ext cx="2637361" cy="536049"/>
      </dsp:txXfrm>
    </dsp:sp>
    <dsp:sp modelId="{D9E75052-95E9-427D-A4B0-D140B68B7CCD}">
      <dsp:nvSpPr>
        <dsp:cNvPr id="0" name=""/>
        <dsp:cNvSpPr/>
      </dsp:nvSpPr>
      <dsp:spPr>
        <a:xfrm rot="5400000">
          <a:off x="5325947" y="3323422"/>
          <a:ext cx="472369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F7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8857A-9F2C-4E54-8020-305DB1913B63}">
      <dsp:nvSpPr>
        <dsp:cNvPr id="0" name=""/>
        <dsp:cNvSpPr/>
      </dsp:nvSpPr>
      <dsp:spPr>
        <a:xfrm>
          <a:off x="6084780" y="768952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Arial" panose="020B0604020202020204" pitchFamily="34" charset="0"/>
              <a:cs typeface="Arial" panose="020B0604020202020204" pitchFamily="34" charset="0"/>
            </a:rPr>
            <a:t>KAO REZULTAT PROJEK(A)TA</a:t>
          </a:r>
        </a:p>
      </dsp:txBody>
      <dsp:txXfrm>
        <a:off x="6084780" y="768952"/>
        <a:ext cx="1996783" cy="321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52C6F-611E-4AEF-BDDA-699A44466026}">
      <dsp:nvSpPr>
        <dsp:cNvPr id="0" name=""/>
        <dsp:cNvSpPr/>
      </dsp:nvSpPr>
      <dsp:spPr>
        <a:xfrm>
          <a:off x="1848471" y="1833809"/>
          <a:ext cx="2241323" cy="2241323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b="1" kern="1200" dirty="0"/>
            <a:t>STRUČNO USAVRŠAVANJE</a:t>
          </a:r>
        </a:p>
      </dsp:txBody>
      <dsp:txXfrm>
        <a:off x="2299077" y="2358828"/>
        <a:ext cx="1340111" cy="1152087"/>
      </dsp:txXfrm>
    </dsp:sp>
    <dsp:sp modelId="{18AC17CF-6BFD-4220-B64A-3D39DFB83F37}">
      <dsp:nvSpPr>
        <dsp:cNvPr id="0" name=""/>
        <dsp:cNvSpPr/>
      </dsp:nvSpPr>
      <dsp:spPr>
        <a:xfrm>
          <a:off x="544428" y="1304042"/>
          <a:ext cx="1630053" cy="1630053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b="1" kern="1200" dirty="0"/>
            <a:t>VIRTUALNI PROJEKTI</a:t>
          </a:r>
        </a:p>
      </dsp:txBody>
      <dsp:txXfrm>
        <a:off x="954799" y="1716893"/>
        <a:ext cx="809311" cy="804351"/>
      </dsp:txXfrm>
    </dsp:sp>
    <dsp:sp modelId="{BE7463EC-7CB1-42DA-8416-45AA61A5AD36}">
      <dsp:nvSpPr>
        <dsp:cNvPr id="0" name=""/>
        <dsp:cNvSpPr/>
      </dsp:nvSpPr>
      <dsp:spPr>
        <a:xfrm rot="20700000">
          <a:off x="1457424" y="179472"/>
          <a:ext cx="1597119" cy="159711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b="1" kern="1200" dirty="0"/>
            <a:t>UMREŽAVANJE</a:t>
          </a:r>
        </a:p>
      </dsp:txBody>
      <dsp:txXfrm rot="-20700000">
        <a:off x="1807720" y="529767"/>
        <a:ext cx="896529" cy="896529"/>
      </dsp:txXfrm>
    </dsp:sp>
    <dsp:sp modelId="{B8FDDA6A-7794-45E0-925A-A48C7F286461}">
      <dsp:nvSpPr>
        <dsp:cNvPr id="0" name=""/>
        <dsp:cNvSpPr/>
      </dsp:nvSpPr>
      <dsp:spPr>
        <a:xfrm>
          <a:off x="1674827" y="1496337"/>
          <a:ext cx="2868893" cy="2868893"/>
        </a:xfrm>
        <a:prstGeom prst="circularArrow">
          <a:avLst>
            <a:gd name="adj1" fmla="val 4688"/>
            <a:gd name="adj2" fmla="val 299029"/>
            <a:gd name="adj3" fmla="val 2513360"/>
            <a:gd name="adj4" fmla="val 15867334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50DAE2-821F-4511-AD94-7808EF62ACF8}">
      <dsp:nvSpPr>
        <dsp:cNvPr id="0" name=""/>
        <dsp:cNvSpPr/>
      </dsp:nvSpPr>
      <dsp:spPr>
        <a:xfrm>
          <a:off x="255749" y="943884"/>
          <a:ext cx="2084430" cy="20844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87F1A8-86C9-47DF-B94F-730A407CD771}">
      <dsp:nvSpPr>
        <dsp:cNvPr id="0" name=""/>
        <dsp:cNvSpPr/>
      </dsp:nvSpPr>
      <dsp:spPr>
        <a:xfrm>
          <a:off x="1087994" y="-169845"/>
          <a:ext cx="2247435" cy="22474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2CA550-BFE1-4A23-B35A-FBDF8EA141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614FC-A4B2-4823-8A63-8A6D034A25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40E6-414B-4E83-86A6-80A60157D05A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7D0E6-FAFA-4CF5-984A-0028D5C265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22E7A-1479-4C4D-99C0-C232A6BFC0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C68A-DB46-4908-A5CE-4B856E716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933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BCE8-EB6A-42E9-BACD-90D61CB2847B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4D2CB-D8E0-4862-AF4C-BB20AB0F72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60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89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događaj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Inspiriraj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se!”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prijave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zatvorene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Nadamo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prisutnima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sudionika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događanja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zahvaljujemo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OŠ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odazvale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objave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tog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događanja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mrežama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r>
              <a:rPr lang="en-US" dirty="0"/>
              <a:t>Za </a:t>
            </a:r>
            <a:r>
              <a:rPr lang="en-US" dirty="0" err="1"/>
              <a:t>prijavu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natječaj</a:t>
            </a:r>
            <a:r>
              <a:rPr lang="en-US" dirty="0"/>
              <a:t> 2020. </a:t>
            </a:r>
            <a:r>
              <a:rPr lang="en-US" dirty="0" err="1"/>
              <a:t>održane</a:t>
            </a:r>
            <a:r>
              <a:rPr lang="en-US" dirty="0"/>
              <a:t> 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regionalne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 – za KA1 u </a:t>
            </a:r>
            <a:r>
              <a:rPr lang="en-US" dirty="0" err="1"/>
              <a:t>Splitu</a:t>
            </a:r>
            <a:r>
              <a:rPr lang="en-US" dirty="0"/>
              <a:t> u </a:t>
            </a:r>
            <a:r>
              <a:rPr lang="en-US" dirty="0" err="1"/>
              <a:t>srpnju</a:t>
            </a:r>
            <a:r>
              <a:rPr lang="en-US" dirty="0"/>
              <a:t>, a za KA2 u </a:t>
            </a:r>
            <a:r>
              <a:rPr lang="en-US" dirty="0" err="1"/>
              <a:t>Lovranu</a:t>
            </a:r>
            <a:r>
              <a:rPr lang="en-US" dirty="0"/>
              <a:t> u </a:t>
            </a:r>
            <a:r>
              <a:rPr lang="en-US" dirty="0" err="1"/>
              <a:t>rujnu</a:t>
            </a:r>
            <a:r>
              <a:rPr lang="en-US" dirty="0"/>
              <a:t> –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naći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našoj</a:t>
            </a:r>
            <a:r>
              <a:rPr lang="en-US" dirty="0"/>
              <a:t> </a:t>
            </a:r>
            <a:r>
              <a:rPr lang="en-US" dirty="0" err="1"/>
              <a:t>stranici</a:t>
            </a:r>
            <a:r>
              <a:rPr lang="en-US" dirty="0"/>
              <a:t>. </a:t>
            </a:r>
          </a:p>
          <a:p>
            <a:r>
              <a:rPr lang="en-US" dirty="0" err="1"/>
              <a:t>Svim</a:t>
            </a:r>
            <a:r>
              <a:rPr lang="en-US" dirty="0"/>
              <a:t> je </a:t>
            </a:r>
            <a:r>
              <a:rPr lang="en-US" dirty="0" err="1"/>
              <a:t>prijaviteljima</a:t>
            </a:r>
            <a:r>
              <a:rPr lang="en-US" dirty="0"/>
              <a:t> bez </a:t>
            </a:r>
            <a:r>
              <a:rPr lang="en-US" dirty="0" err="1"/>
              <a:t>iskustva</a:t>
            </a:r>
            <a:r>
              <a:rPr lang="en-US" dirty="0"/>
              <a:t> u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raspolaganju</a:t>
            </a:r>
            <a:r>
              <a:rPr lang="en-US" dirty="0"/>
              <a:t> </a:t>
            </a:r>
            <a:r>
              <a:rPr lang="en-US" dirty="0" err="1"/>
              <a:t>savjetovanje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– za KA1 </a:t>
            </a:r>
            <a:r>
              <a:rPr lang="en-US" dirty="0" err="1"/>
              <a:t>planirano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siječnja</a:t>
            </a:r>
            <a:r>
              <a:rPr lang="en-US" dirty="0"/>
              <a:t>, a za KA2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veljače</a:t>
            </a:r>
            <a:r>
              <a:rPr lang="en-US" dirty="0"/>
              <a:t>. </a:t>
            </a:r>
            <a:r>
              <a:rPr lang="en-US" dirty="0" err="1"/>
              <a:t>Obrasci</a:t>
            </a:r>
            <a:r>
              <a:rPr lang="en-US" dirty="0"/>
              <a:t> za </a:t>
            </a:r>
            <a:r>
              <a:rPr lang="en-US" dirty="0" err="1"/>
              <a:t>savjetovanje</a:t>
            </a:r>
            <a:r>
              <a:rPr lang="en-US" dirty="0"/>
              <a:t> i </a:t>
            </a:r>
            <a:r>
              <a:rPr lang="en-US" dirty="0" err="1"/>
              <a:t>rokovi</a:t>
            </a:r>
            <a:r>
              <a:rPr lang="en-US" dirty="0"/>
              <a:t> za </a:t>
            </a:r>
            <a:r>
              <a:rPr lang="en-US" dirty="0" err="1"/>
              <a:t>prijavu</a:t>
            </a:r>
            <a:r>
              <a:rPr lang="en-US" dirty="0"/>
              <a:t> </a:t>
            </a:r>
            <a:r>
              <a:rPr lang="en-US" dirty="0" err="1"/>
              <a:t>savjetovanja</a:t>
            </a:r>
            <a:r>
              <a:rPr lang="en-US" dirty="0"/>
              <a:t> bit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objavljeni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podstranici</a:t>
            </a:r>
            <a:r>
              <a:rPr lang="en-US" dirty="0"/>
              <a:t> za </a:t>
            </a:r>
            <a:r>
              <a:rPr lang="en-US" dirty="0" err="1"/>
              <a:t>područje</a:t>
            </a:r>
            <a:r>
              <a:rPr lang="en-US" dirty="0"/>
              <a:t> </a:t>
            </a:r>
            <a:r>
              <a:rPr lang="en-US" dirty="0" err="1"/>
              <a:t>odgoja</a:t>
            </a:r>
            <a:r>
              <a:rPr lang="en-US" dirty="0"/>
              <a:t> i </a:t>
            </a:r>
            <a:r>
              <a:rPr lang="en-US" dirty="0" err="1"/>
              <a:t>općeg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01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95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58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korak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FFC8-9653-41FE-97A5-D0BBC7262A0D}" type="slidenum">
              <a:rPr lang="hr-HR" smtClean="0">
                <a:solidFill>
                  <a:prstClr val="black"/>
                </a:solidFill>
              </a:rPr>
              <a:pPr/>
              <a:t>19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76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73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2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4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7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hr-H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AMPEU kao nacionalna jedinica za </a:t>
            </a:r>
            <a:r>
              <a:rPr lang="hr-HR" sz="12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Eurydice</a:t>
            </a:r>
            <a:r>
              <a:rPr lang="hr-H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bavi se aktivnostima prikupljanja, analiziranja i provjere informacija i podataka u području obrazovanja za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publikacije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koje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hr-H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priprema i objavljuje mreža </a:t>
            </a:r>
            <a:r>
              <a:rPr lang="hr-HR" sz="12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Eurydice</a:t>
            </a:r>
            <a:r>
              <a:rPr lang="hr-H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 Hrvatska aktivna od 2011., mreža postoji od 1980. 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84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Publikacije</a:t>
            </a:r>
            <a:r>
              <a:rPr lang="en-US" dirty="0"/>
              <a:t> </a:t>
            </a:r>
            <a:r>
              <a:rPr lang="en-US" dirty="0" err="1"/>
              <a:t>pružaju</a:t>
            </a:r>
            <a:r>
              <a:rPr lang="en-US" dirty="0"/>
              <a:t> </a:t>
            </a:r>
            <a:r>
              <a:rPr lang="en-US" dirty="0" err="1"/>
              <a:t>pregledne</a:t>
            </a:r>
            <a:r>
              <a:rPr lang="en-US" dirty="0"/>
              <a:t> </a:t>
            </a:r>
            <a:r>
              <a:rPr lang="en-US" dirty="0" err="1"/>
              <a:t>grafičke</a:t>
            </a:r>
            <a:r>
              <a:rPr lang="en-US" dirty="0"/>
              <a:t> </a:t>
            </a:r>
            <a:r>
              <a:rPr lang="en-US" dirty="0" err="1"/>
              <a:t>prikaze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u </a:t>
            </a:r>
            <a:r>
              <a:rPr lang="en-US" dirty="0" err="1"/>
              <a:t>obrazovnim</a:t>
            </a:r>
            <a:r>
              <a:rPr lang="en-US" dirty="0"/>
              <a:t> </a:t>
            </a:r>
            <a:r>
              <a:rPr lang="en-US" dirty="0" err="1"/>
              <a:t>sustavima</a:t>
            </a:r>
            <a:r>
              <a:rPr lang="en-US" dirty="0"/>
              <a:t> u </a:t>
            </a:r>
            <a:r>
              <a:rPr lang="en-US" dirty="0" err="1"/>
              <a:t>Europi</a:t>
            </a:r>
            <a:r>
              <a:rPr lang="en-US" dirty="0"/>
              <a:t>. </a:t>
            </a:r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publikacija</a:t>
            </a:r>
            <a:r>
              <a:rPr lang="en-US" dirty="0"/>
              <a:t> </a:t>
            </a:r>
            <a:r>
              <a:rPr lang="en-US" dirty="0" err="1"/>
              <a:t>objavljenih</a:t>
            </a:r>
            <a:r>
              <a:rPr lang="en-US" dirty="0"/>
              <a:t> 2018.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je </a:t>
            </a:r>
            <a:r>
              <a:rPr lang="en-US" b="1" i="1" u="none" dirty="0" err="1"/>
              <a:t>Nastavnička</a:t>
            </a:r>
            <a:r>
              <a:rPr lang="en-US" b="1" i="1" u="none" dirty="0"/>
              <a:t> </a:t>
            </a:r>
            <a:r>
              <a:rPr lang="en-US" b="1" i="1" u="none" dirty="0" err="1"/>
              <a:t>karijera</a:t>
            </a:r>
            <a:r>
              <a:rPr lang="en-US" b="1" i="1" u="none" dirty="0"/>
              <a:t> u </a:t>
            </a:r>
            <a:r>
              <a:rPr lang="en-US" b="1" i="1" u="none" dirty="0" err="1"/>
              <a:t>Europi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komparativni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politika</a:t>
            </a:r>
            <a:r>
              <a:rPr lang="en-US" dirty="0"/>
              <a:t> o </a:t>
            </a:r>
            <a:r>
              <a:rPr lang="en-US" dirty="0" err="1"/>
              <a:t>karijerama</a:t>
            </a:r>
            <a:r>
              <a:rPr lang="en-US" dirty="0"/>
              <a:t> </a:t>
            </a:r>
            <a:r>
              <a:rPr lang="en-US" dirty="0" err="1"/>
              <a:t>nastavnika</a:t>
            </a:r>
            <a:r>
              <a:rPr lang="en-US" dirty="0"/>
              <a:t> u </a:t>
            </a:r>
            <a:r>
              <a:rPr lang="en-US" dirty="0" err="1"/>
              <a:t>Europi</a:t>
            </a:r>
            <a:r>
              <a:rPr lang="en-US" dirty="0"/>
              <a:t>. </a:t>
            </a:r>
            <a:r>
              <a:rPr lang="en-US" dirty="0" err="1"/>
              <a:t>Fokus</a:t>
            </a:r>
            <a:r>
              <a:rPr lang="en-US" dirty="0"/>
              <a:t> u </a:t>
            </a:r>
            <a:r>
              <a:rPr lang="en-US" dirty="0" err="1"/>
              <a:t>publikaciji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osnovnoškolsko</a:t>
            </a:r>
            <a:r>
              <a:rPr lang="en-US" dirty="0"/>
              <a:t> i </a:t>
            </a:r>
            <a:r>
              <a:rPr lang="en-US" dirty="0" err="1"/>
              <a:t>srednjoškolsko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.</a:t>
            </a:r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 err="1"/>
              <a:t>Napomena</a:t>
            </a:r>
            <a:r>
              <a:rPr lang="en-US" dirty="0"/>
              <a:t>: </a:t>
            </a:r>
            <a:r>
              <a:rPr lang="en-US" dirty="0" err="1"/>
              <a:t>Publikacija</a:t>
            </a:r>
            <a:r>
              <a:rPr lang="en-US" dirty="0"/>
              <a:t> </a:t>
            </a:r>
            <a:r>
              <a:rPr lang="en-US" i="1" dirty="0"/>
              <a:t>Teachers’ and School Heads’ Salaries and Allowances in Europe 2016/17 </a:t>
            </a:r>
            <a:r>
              <a:rPr lang="en-US" dirty="0"/>
              <a:t>ne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za </a:t>
            </a:r>
            <a:r>
              <a:rPr lang="en-US" dirty="0" err="1"/>
              <a:t>Hrvatsku</a:t>
            </a:r>
            <a:r>
              <a:rPr lang="en-US" dirty="0"/>
              <a:t>, no </a:t>
            </a:r>
            <a:r>
              <a:rPr lang="en-US" dirty="0" err="1"/>
              <a:t>ovogodišnje</a:t>
            </a:r>
            <a:r>
              <a:rPr lang="en-US" dirty="0"/>
              <a:t> </a:t>
            </a:r>
            <a:r>
              <a:rPr lang="en-US" dirty="0" err="1"/>
              <a:t>izdanje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uključivati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za RH.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3FA1C-A118-43AB-8E43-E55AD6A2B2C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97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039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37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projektu</a:t>
            </a:r>
            <a:r>
              <a:rPr lang="en-US" dirty="0"/>
              <a:t>: </a:t>
            </a:r>
          </a:p>
          <a:p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odobren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: 41.439,00 EUR; </a:t>
            </a:r>
            <a:r>
              <a:rPr lang="en-US" dirty="0" err="1"/>
              <a:t>trajanje</a:t>
            </a:r>
            <a:r>
              <a:rPr lang="en-US" dirty="0"/>
              <a:t> 18 </a:t>
            </a:r>
            <a:r>
              <a:rPr lang="en-US" dirty="0" err="1"/>
              <a:t>mjeseci</a:t>
            </a:r>
            <a:r>
              <a:rPr lang="en-US" dirty="0"/>
              <a:t>, </a:t>
            </a:r>
            <a:r>
              <a:rPr lang="en-US" dirty="0" err="1"/>
              <a:t>planirane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u </a:t>
            </a:r>
            <a:r>
              <a:rPr lang="en-US" dirty="0" err="1"/>
              <a:t>Italiju</a:t>
            </a:r>
            <a:r>
              <a:rPr lang="en-US" dirty="0"/>
              <a:t>, </a:t>
            </a:r>
            <a:r>
              <a:rPr lang="en-US" dirty="0" err="1"/>
              <a:t>Englesku</a:t>
            </a:r>
            <a:r>
              <a:rPr lang="en-US" dirty="0"/>
              <a:t>, </a:t>
            </a:r>
            <a:r>
              <a:rPr lang="en-US" dirty="0" err="1"/>
              <a:t>Finsku</a:t>
            </a:r>
            <a:r>
              <a:rPr lang="en-US" dirty="0"/>
              <a:t> i </a:t>
            </a:r>
            <a:r>
              <a:rPr lang="en-US" dirty="0" err="1"/>
              <a:t>Španjolsku</a:t>
            </a:r>
            <a:r>
              <a:rPr lang="en-US" dirty="0"/>
              <a:t> - </a:t>
            </a:r>
            <a:r>
              <a:rPr lang="en-US" dirty="0" err="1"/>
              <a:t>sudjelovanje</a:t>
            </a:r>
            <a:r>
              <a:rPr lang="en-US" dirty="0"/>
              <a:t> 20 ravnatelja (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Rijeke</a:t>
            </a:r>
            <a:r>
              <a:rPr lang="en-US" dirty="0"/>
              <a:t>, </a:t>
            </a:r>
            <a:r>
              <a:rPr lang="en-US" dirty="0" err="1"/>
              <a:t>Dubrovnika</a:t>
            </a:r>
            <a:r>
              <a:rPr lang="en-US" dirty="0"/>
              <a:t>, </a:t>
            </a:r>
            <a:r>
              <a:rPr lang="en-US" dirty="0" err="1"/>
              <a:t>Osijeka</a:t>
            </a:r>
            <a:r>
              <a:rPr lang="en-US" dirty="0"/>
              <a:t>, </a:t>
            </a:r>
            <a:r>
              <a:rPr lang="en-US" dirty="0" err="1"/>
              <a:t>Slavonskog</a:t>
            </a:r>
            <a:r>
              <a:rPr lang="en-US" dirty="0"/>
              <a:t> </a:t>
            </a:r>
            <a:r>
              <a:rPr lang="en-US" dirty="0" err="1"/>
              <a:t>Broda</a:t>
            </a:r>
            <a:r>
              <a:rPr lang="en-US" dirty="0"/>
              <a:t>, </a:t>
            </a:r>
            <a:r>
              <a:rPr lang="en-US" dirty="0" err="1"/>
              <a:t>Splita</a:t>
            </a:r>
            <a:r>
              <a:rPr lang="en-US" dirty="0"/>
              <a:t>, Bola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Braču</a:t>
            </a:r>
            <a:r>
              <a:rPr lang="en-US" dirty="0"/>
              <a:t>, </a:t>
            </a:r>
            <a:r>
              <a:rPr lang="en-US" dirty="0" err="1"/>
              <a:t>Karlovca</a:t>
            </a:r>
            <a:r>
              <a:rPr lang="en-US" dirty="0"/>
              <a:t>, Pule, </a:t>
            </a:r>
            <a:r>
              <a:rPr lang="en-US" dirty="0" err="1"/>
              <a:t>Belog</a:t>
            </a:r>
            <a:r>
              <a:rPr lang="en-US" dirty="0"/>
              <a:t> </a:t>
            </a:r>
            <a:r>
              <a:rPr lang="en-US" dirty="0" err="1"/>
              <a:t>Manastira</a:t>
            </a:r>
            <a:r>
              <a:rPr lang="en-US" dirty="0"/>
              <a:t>,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Gorice</a:t>
            </a:r>
            <a:r>
              <a:rPr lang="en-US" dirty="0"/>
              <a:t> i </a:t>
            </a:r>
            <a:r>
              <a:rPr lang="en-US" dirty="0" err="1"/>
              <a:t>Zagreba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tečaju</a:t>
            </a:r>
            <a:r>
              <a:rPr lang="en-US" dirty="0"/>
              <a:t> "School leadership and educational innovation“ (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za 21. </a:t>
            </a:r>
            <a:r>
              <a:rPr lang="en-US" dirty="0" err="1"/>
              <a:t>stoljeće</a:t>
            </a:r>
            <a:r>
              <a:rPr lang="en-US" dirty="0"/>
              <a:t>, </a:t>
            </a:r>
            <a:r>
              <a:rPr lang="en-US" dirty="0" err="1"/>
              <a:t>suradničko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obrnuta</a:t>
            </a:r>
            <a:r>
              <a:rPr lang="en-US" dirty="0"/>
              <a:t> </a:t>
            </a:r>
            <a:r>
              <a:rPr lang="en-US" dirty="0" err="1"/>
              <a:t>učionica</a:t>
            </a:r>
            <a:r>
              <a:rPr lang="en-US" dirty="0"/>
              <a:t>,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neformalno</a:t>
            </a:r>
            <a:r>
              <a:rPr lang="en-US" dirty="0"/>
              <a:t> i </a:t>
            </a:r>
            <a:r>
              <a:rPr lang="en-US" dirty="0" err="1"/>
              <a:t>izvanučioničko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inovativni</a:t>
            </a:r>
            <a:r>
              <a:rPr lang="en-US" dirty="0"/>
              <a:t> IKT </a:t>
            </a:r>
            <a:r>
              <a:rPr lang="en-US" dirty="0" err="1"/>
              <a:t>alati</a:t>
            </a:r>
            <a:r>
              <a:rPr lang="en-US" dirty="0"/>
              <a:t> za </a:t>
            </a:r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školskog</a:t>
            </a:r>
            <a:r>
              <a:rPr lang="en-US" dirty="0"/>
              <a:t> </a:t>
            </a:r>
            <a:r>
              <a:rPr lang="en-US" dirty="0" err="1"/>
              <a:t>vođenja</a:t>
            </a:r>
            <a:r>
              <a:rPr lang="en-US" dirty="0"/>
              <a:t>, </a:t>
            </a:r>
            <a:r>
              <a:rPr lang="en-US" dirty="0" err="1"/>
              <a:t>aplikacije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 i </a:t>
            </a:r>
            <a:r>
              <a:rPr lang="en-US" dirty="0" err="1"/>
              <a:t>poučavanje</a:t>
            </a:r>
            <a:r>
              <a:rPr lang="en-US" dirty="0"/>
              <a:t>, </a:t>
            </a:r>
            <a:r>
              <a:rPr lang="en-US" dirty="0" err="1"/>
              <a:t>suradnički</a:t>
            </a:r>
            <a:r>
              <a:rPr lang="en-US" dirty="0"/>
              <a:t> web </a:t>
            </a:r>
            <a:r>
              <a:rPr lang="en-US" dirty="0" err="1"/>
              <a:t>alati</a:t>
            </a:r>
            <a:r>
              <a:rPr lang="en-US" dirty="0"/>
              <a:t> i </a:t>
            </a:r>
            <a:r>
              <a:rPr lang="en-US" dirty="0" err="1"/>
              <a:t>platforme</a:t>
            </a:r>
            <a:r>
              <a:rPr lang="en-US" dirty="0"/>
              <a:t>)</a:t>
            </a:r>
          </a:p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- </a:t>
            </a:r>
            <a:r>
              <a:rPr lang="en-US" dirty="0" err="1"/>
              <a:t>niz</a:t>
            </a:r>
            <a:r>
              <a:rPr lang="en-US" dirty="0"/>
              <a:t> online i </a:t>
            </a:r>
            <a:r>
              <a:rPr lang="en-US" dirty="0" err="1"/>
              <a:t>fizičkih</a:t>
            </a:r>
            <a:r>
              <a:rPr lang="en-US" dirty="0"/>
              <a:t> </a:t>
            </a:r>
            <a:r>
              <a:rPr lang="en-US" dirty="0" err="1"/>
              <a:t>diseminacija</a:t>
            </a:r>
            <a:r>
              <a:rPr lang="en-US" dirty="0"/>
              <a:t>; eTwinning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vezan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školskog</a:t>
            </a:r>
            <a:r>
              <a:rPr lang="en-US" dirty="0"/>
              <a:t> </a:t>
            </a:r>
            <a:r>
              <a:rPr lang="en-US" dirty="0" err="1"/>
              <a:t>vođenja</a:t>
            </a:r>
            <a:endParaRPr lang="en-US" dirty="0"/>
          </a:p>
          <a:p>
            <a:r>
              <a:rPr lang="en-US" dirty="0"/>
              <a:t>____________________________________________</a:t>
            </a:r>
          </a:p>
          <a:p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moblinosti</a:t>
            </a:r>
            <a:r>
              <a:rPr lang="en-US" dirty="0"/>
              <a:t> </a:t>
            </a:r>
            <a:r>
              <a:rPr lang="en-US" dirty="0" err="1"/>
              <a:t>prijavljuju</a:t>
            </a:r>
            <a:r>
              <a:rPr lang="en-US" dirty="0"/>
              <a:t> </a:t>
            </a:r>
            <a:r>
              <a:rPr lang="en-US" dirty="0" err="1"/>
              <a:t>odgojno-obrazovne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: </a:t>
            </a:r>
            <a:r>
              <a:rPr lang="en-US" dirty="0" err="1"/>
              <a:t>predškolske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, </a:t>
            </a:r>
            <a:r>
              <a:rPr lang="en-US" dirty="0" err="1"/>
              <a:t>osnovne</a:t>
            </a:r>
            <a:r>
              <a:rPr lang="en-US" dirty="0"/>
              <a:t> i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, </a:t>
            </a:r>
            <a:r>
              <a:rPr lang="en-US" dirty="0" err="1"/>
              <a:t>učenički</a:t>
            </a:r>
            <a:r>
              <a:rPr lang="en-US" dirty="0"/>
              <a:t> </a:t>
            </a:r>
            <a:r>
              <a:rPr lang="en-US" dirty="0" err="1"/>
              <a:t>domovi</a:t>
            </a:r>
            <a:r>
              <a:rPr lang="en-US" dirty="0"/>
              <a:t>, </a:t>
            </a:r>
            <a:r>
              <a:rPr lang="en-US" dirty="0" err="1"/>
              <a:t>centri</a:t>
            </a:r>
            <a:r>
              <a:rPr lang="en-US" dirty="0"/>
              <a:t> za </a:t>
            </a:r>
            <a:r>
              <a:rPr lang="en-US" dirty="0" err="1"/>
              <a:t>odgoj</a:t>
            </a:r>
            <a:r>
              <a:rPr lang="en-US" dirty="0"/>
              <a:t> i </a:t>
            </a:r>
            <a:r>
              <a:rPr lang="en-US" dirty="0" err="1"/>
              <a:t>obrazovanje</a:t>
            </a:r>
            <a:r>
              <a:rPr lang="en-US" dirty="0"/>
              <a:t>. </a:t>
            </a:r>
          </a:p>
          <a:p>
            <a:r>
              <a:rPr lang="en-US" dirty="0"/>
              <a:t>Za KA1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b="1" dirty="0" err="1"/>
              <a:t>nacionalnog</a:t>
            </a:r>
            <a:r>
              <a:rPr lang="en-US" b="1" dirty="0"/>
              <a:t> </a:t>
            </a:r>
            <a:r>
              <a:rPr lang="en-US" b="1" dirty="0" err="1"/>
              <a:t>konzorcija</a:t>
            </a:r>
            <a:r>
              <a:rPr lang="en-US" b="1" dirty="0"/>
              <a:t> </a:t>
            </a:r>
            <a:r>
              <a:rPr lang="en-US" dirty="0"/>
              <a:t>to jest da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Ministarstva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 i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ovlaštena</a:t>
            </a:r>
            <a:r>
              <a:rPr lang="en-US" dirty="0"/>
              <a:t> </a:t>
            </a:r>
            <a:r>
              <a:rPr lang="en-US" dirty="0" err="1"/>
              <a:t>krovna</a:t>
            </a:r>
            <a:r>
              <a:rPr lang="en-US" dirty="0"/>
              <a:t> </a:t>
            </a:r>
            <a:r>
              <a:rPr lang="en-US" dirty="0" err="1"/>
              <a:t>nacionalna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prijavi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odgojno-obrazovnih</a:t>
            </a:r>
            <a:r>
              <a:rPr lang="en-US" dirty="0"/>
              <a:t> </a:t>
            </a:r>
            <a:r>
              <a:rPr lang="en-US" dirty="0" err="1"/>
              <a:t>ustanova</a:t>
            </a:r>
            <a:r>
              <a:rPr lang="en-US" dirty="0"/>
              <a:t>. U 2019. MZO je za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nositelje</a:t>
            </a:r>
            <a:r>
              <a:rPr lang="en-US" dirty="0"/>
              <a:t> </a:t>
            </a:r>
            <a:r>
              <a:rPr lang="en-US" dirty="0" err="1"/>
              <a:t>nacionalnoga</a:t>
            </a:r>
            <a:r>
              <a:rPr lang="en-US" dirty="0"/>
              <a:t> </a:t>
            </a:r>
            <a:r>
              <a:rPr lang="en-US" dirty="0" err="1"/>
              <a:t>konzorcija</a:t>
            </a:r>
            <a:r>
              <a:rPr lang="en-US" dirty="0"/>
              <a:t> </a:t>
            </a:r>
            <a:r>
              <a:rPr lang="en-US" dirty="0" err="1"/>
              <a:t>imenovao</a:t>
            </a:r>
            <a:r>
              <a:rPr lang="en-US" dirty="0"/>
              <a:t> </a:t>
            </a:r>
            <a:r>
              <a:rPr lang="en-US" dirty="0" err="1"/>
              <a:t>krovne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agencije</a:t>
            </a:r>
            <a:r>
              <a:rPr lang="en-US" dirty="0"/>
              <a:t> (AZOO, ASOO, NCVVO, CARNET), </a:t>
            </a:r>
            <a:r>
              <a:rPr lang="en-US" b="1" dirty="0" err="1"/>
              <a:t>ali</a:t>
            </a:r>
            <a:r>
              <a:rPr lang="en-US" b="1" dirty="0"/>
              <a:t> i </a:t>
            </a:r>
            <a:r>
              <a:rPr lang="en-US" b="1" dirty="0" err="1"/>
              <a:t>udruge</a:t>
            </a:r>
            <a:r>
              <a:rPr lang="en-US" b="1" dirty="0"/>
              <a:t> ravnatelja UHSR i HUROŠ</a:t>
            </a:r>
            <a:r>
              <a:rPr lang="en-US" dirty="0"/>
              <a:t>. </a:t>
            </a:r>
            <a:r>
              <a:rPr lang="en-US" dirty="0" err="1"/>
              <a:t>Pozivamo</a:t>
            </a:r>
            <a:r>
              <a:rPr lang="en-US" dirty="0"/>
              <a:t> i HUROŠ da u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razmotri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KA1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</a:t>
            </a:r>
            <a:r>
              <a:rPr lang="en-US" dirty="0" err="1"/>
              <a:t>usmjerenog</a:t>
            </a:r>
            <a:r>
              <a:rPr lang="en-US" dirty="0"/>
              <a:t> </a:t>
            </a:r>
            <a:r>
              <a:rPr lang="en-US" dirty="0" err="1"/>
              <a:t>unaprjeđenju</a:t>
            </a:r>
            <a:r>
              <a:rPr lang="en-US" dirty="0"/>
              <a:t> </a:t>
            </a:r>
            <a:r>
              <a:rPr lang="en-US" dirty="0" err="1"/>
              <a:t>školskog</a:t>
            </a:r>
            <a:r>
              <a:rPr lang="en-US" dirty="0"/>
              <a:t> </a:t>
            </a:r>
            <a:r>
              <a:rPr lang="en-US" dirty="0" err="1"/>
              <a:t>vođenja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i HUROŠ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voditelj</a:t>
            </a:r>
            <a:r>
              <a:rPr lang="en-US" dirty="0"/>
              <a:t> </a:t>
            </a:r>
            <a:r>
              <a:rPr lang="en-US" dirty="0" err="1"/>
              <a:t>konzorcija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06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D2CB-D8E0-4862-AF4C-BB20AB0F7205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383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14097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0FAAF5-E068-4FCE-8A8D-5162FD0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88640"/>
            <a:ext cx="5997352" cy="93610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44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6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62275"/>
            <a:ext cx="8229600" cy="4205064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6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736" y="1052735"/>
            <a:ext cx="2057400" cy="4896545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052736"/>
            <a:ext cx="6019800" cy="4896544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1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8F10-C82B-487D-8AAA-9D5EB8FA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9BB9A-9F98-462F-A13D-BE6BDA2C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820D9-D88C-4295-B1EA-AAB3E530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63E5E-D402-4667-8156-736FCEA5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14097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0FAAF5-E068-4FCE-8A8D-5162FD0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88640"/>
            <a:ext cx="5997352" cy="93610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865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9CB6-75BF-4419-BFA8-AB8FF00C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3EF95-B014-4FFB-8E04-3F8FDF6B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F38B3-EC9F-4A01-9566-85CBA183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76CFF-5685-4441-A05D-E9688E4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4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47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2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54363"/>
            <a:ext cx="4038600" cy="3196952"/>
          </a:xfrm>
        </p:spPr>
        <p:txBody>
          <a:bodyPr/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54363"/>
            <a:ext cx="4038600" cy="3196952"/>
          </a:xfrm>
        </p:spPr>
        <p:txBody>
          <a:bodyPr/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5722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96989"/>
            <a:ext cx="4040188" cy="2766293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5722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96989"/>
            <a:ext cx="4041775" cy="2766293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91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020046"/>
          </a:xfr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18842"/>
            <a:ext cx="3008313" cy="3221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25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A199-7F09-FA49-B481-E8685DD530A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mpeu_PP_hr-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46" y="0"/>
            <a:ext cx="9118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24" r:id="rId3"/>
    <p:sldLayoutId id="2147483714" r:id="rId4"/>
    <p:sldLayoutId id="2147483712" r:id="rId5"/>
    <p:sldLayoutId id="2147483715" r:id="rId6"/>
    <p:sldLayoutId id="2147483716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9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AgencijaZaMobilnost/videos?disable_polymer=1" TargetMode="External"/><Relationship Id="rId7" Type="http://schemas.openxmlformats.org/officeDocument/2006/relationships/hyperlink" Target="https://spark.adobe.com/page/nmDsXMd6R5Wru/?w=0_849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programmes/erasmus-plus/projects" TargetMode="External"/><Relationship Id="rId5" Type="http://schemas.openxmlformats.org/officeDocument/2006/relationships/hyperlink" Target="http://mobilnost.hr/cms_files/2017/11/1511258343_europski-razvojni-plan-preduvjet-za-kvalitetnu-prijavu.pdf" TargetMode="External"/><Relationship Id="rId4" Type="http://schemas.openxmlformats.org/officeDocument/2006/relationships/hyperlink" Target="http://www.mobilnost.hr/cms_files/2016/11/1480086278_vodic-hr-web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winning.net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://www.etwinning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menius@mobilnost.h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urydice@mobilnost.hr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470312-4662-47AB-816A-9F41E344B289}"/>
              </a:ext>
            </a:extLst>
          </p:cNvPr>
          <p:cNvSpPr txBox="1"/>
          <p:nvPr/>
        </p:nvSpPr>
        <p:spPr>
          <a:xfrm>
            <a:off x="4677433" y="4005064"/>
            <a:ext cx="43924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Rukovođenje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promjene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osnovnoj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školi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Hrvatske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udruge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ravnatelja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škola</a:t>
            </a:r>
            <a:endParaRPr lang="hr-HR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r-HR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Vodice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11.-13.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studenoga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C35F4A-C905-4019-A982-16E34AADA127}"/>
              </a:ext>
            </a:extLst>
          </p:cNvPr>
          <p:cNvSpPr txBox="1">
            <a:spLocks/>
          </p:cNvSpPr>
          <p:nvPr/>
        </p:nvSpPr>
        <p:spPr>
          <a:xfrm>
            <a:off x="251520" y="772569"/>
            <a:ext cx="2312060" cy="1360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u="none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43BDE-0758-4470-82FA-B6586C2ABB96}"/>
              </a:ext>
            </a:extLst>
          </p:cNvPr>
          <p:cNvSpPr txBox="1"/>
          <p:nvPr/>
        </p:nvSpPr>
        <p:spPr>
          <a:xfrm>
            <a:off x="4854876" y="332943"/>
            <a:ext cx="40376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Erasmus+: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prilika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promjenu</a:t>
            </a:r>
            <a:endParaRPr lang="hr-HR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hr-H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hr-H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hr-HR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hr-H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Antonija Gladović, ravnateljica </a:t>
            </a:r>
          </a:p>
          <a:p>
            <a:pPr lvl="0" algn="ctr">
              <a:defRPr/>
            </a:pPr>
            <a:br>
              <a:rPr lang="hr-H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Agencija za mobilnost i programe Europske unije</a:t>
            </a:r>
          </a:p>
        </p:txBody>
      </p:sp>
    </p:spTree>
    <p:extLst>
      <p:ext uri="{BB962C8B-B14F-4D97-AF65-F5344CB8AC3E}">
        <p14:creationId xmlns:p14="http://schemas.microsoft.com/office/powerpoint/2010/main" val="361170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dea, Empty, Paper, Pen, Light Bulb, No, Creativity">
            <a:extLst>
              <a:ext uri="{FF2B5EF4-FFF2-40B4-BE49-F238E27FC236}">
                <a16:creationId xmlns:a16="http://schemas.microsoft.com/office/drawing/2014/main" id="{BED99F59-05CF-444B-97AD-1EDEA248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CB2276-32F3-4A39-85EA-AD09B0C5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64" y="3933056"/>
            <a:ext cx="4053136" cy="828092"/>
          </a:xfrm>
        </p:spPr>
        <p:txBody>
          <a:bodyPr/>
          <a:lstStyle/>
          <a:p>
            <a:r>
              <a:rPr lang="hr-HR" sz="3800" b="1" dirty="0"/>
              <a:t>Rezultati natječaja 2019. i na</a:t>
            </a:r>
            <a:r>
              <a:rPr lang="en-US" sz="3800" b="1" dirty="0"/>
              <a:t>java </a:t>
            </a:r>
            <a:r>
              <a:rPr lang="en-US" sz="3800" b="1" dirty="0" err="1"/>
              <a:t>natječaja</a:t>
            </a:r>
            <a:r>
              <a:rPr lang="en-US" sz="3800" b="1" dirty="0"/>
              <a:t> 2020.</a:t>
            </a:r>
            <a:r>
              <a:rPr lang="hr-HR" sz="3800" b="1" dirty="0"/>
              <a:t> te novog programa</a:t>
            </a:r>
          </a:p>
        </p:txBody>
      </p:sp>
    </p:spTree>
    <p:extLst>
      <p:ext uri="{BB962C8B-B14F-4D97-AF65-F5344CB8AC3E}">
        <p14:creationId xmlns:p14="http://schemas.microsoft.com/office/powerpoint/2010/main" val="66799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CB271C-60F5-4354-9549-7B924C8B42ED}"/>
              </a:ext>
            </a:extLst>
          </p:cNvPr>
          <p:cNvSpPr txBox="1">
            <a:spLocks/>
          </p:cNvSpPr>
          <p:nvPr/>
        </p:nvSpPr>
        <p:spPr>
          <a:xfrm>
            <a:off x="755576" y="154677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800" b="1" dirty="0">
                <a:solidFill>
                  <a:srgbClr val="00B4CD"/>
                </a:solidFill>
                <a:latin typeface="Arial" pitchFamily="34" charset="0"/>
                <a:cs typeface="Arial" pitchFamily="34" charset="0"/>
              </a:rPr>
              <a:t>Erasmus+ statistika</a:t>
            </a:r>
            <a:br>
              <a:rPr lang="hr-HR" sz="4000" b="1" dirty="0">
                <a:solidFill>
                  <a:srgbClr val="00B4CD"/>
                </a:solidFill>
                <a:latin typeface="Arial" pitchFamily="34" charset="0"/>
                <a:cs typeface="Arial" pitchFamily="34" charset="0"/>
              </a:rPr>
            </a:br>
            <a:r>
              <a:rPr lang="hr-HR" sz="2000" b="1" dirty="0">
                <a:solidFill>
                  <a:srgbClr val="00B4CD"/>
                </a:solidFill>
                <a:latin typeface="Arial" pitchFamily="34" charset="0"/>
                <a:cs typeface="Arial" pitchFamily="34" charset="0"/>
              </a:rPr>
              <a:t>~Natječaj 201</a:t>
            </a:r>
            <a:r>
              <a:rPr lang="en-US" sz="2000" b="1" dirty="0">
                <a:solidFill>
                  <a:srgbClr val="00B4CD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hr-HR" sz="2000" b="1" dirty="0">
                <a:solidFill>
                  <a:srgbClr val="00B4CD"/>
                </a:solidFill>
                <a:latin typeface="Arial" pitchFamily="34" charset="0"/>
                <a:cs typeface="Arial" pitchFamily="34" charset="0"/>
              </a:rPr>
              <a:t>.~</a:t>
            </a:r>
            <a:endParaRPr lang="hr-HR" sz="2000" dirty="0">
              <a:solidFill>
                <a:srgbClr val="00B4C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7D9E62-732E-4791-B923-890AB3F998D5}"/>
              </a:ext>
            </a:extLst>
          </p:cNvPr>
          <p:cNvGrpSpPr/>
          <p:nvPr/>
        </p:nvGrpSpPr>
        <p:grpSpPr>
          <a:xfrm>
            <a:off x="323528" y="1304765"/>
            <a:ext cx="8496944" cy="4248470"/>
            <a:chOff x="151758" y="1018773"/>
            <a:chExt cx="8173287" cy="4248470"/>
          </a:xfrm>
        </p:grpSpPr>
        <p:graphicFrame>
          <p:nvGraphicFramePr>
            <p:cNvPr id="8" name="Content Placeholder 12">
              <a:extLst>
                <a:ext uri="{FF2B5EF4-FFF2-40B4-BE49-F238E27FC236}">
                  <a16:creationId xmlns:a16="http://schemas.microsoft.com/office/drawing/2014/main" id="{B2525372-792E-42F5-A844-EBB6EFCC41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7565314"/>
                </p:ext>
              </p:extLst>
            </p:nvPr>
          </p:nvGraphicFramePr>
          <p:xfrm>
            <a:off x="151758" y="1450331"/>
            <a:ext cx="8173287" cy="3816912"/>
          </p:xfrm>
          <a:graphic>
            <a:graphicData uri="http://schemas.openxmlformats.org/drawingml/2006/table">
              <a:tbl>
                <a:tblPr firstRow="1" bandRow="1"/>
                <a:tblGrid>
                  <a:gridCol w="161193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3042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30425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276502">
                    <a:extLst>
                      <a:ext uri="{9D8B030D-6E8A-4147-A177-3AD203B41FA5}">
                        <a16:colId xmlns:a16="http://schemas.microsoft.com/office/drawing/2014/main" val="1401184450"/>
                      </a:ext>
                    </a:extLst>
                  </a:gridCol>
                </a:tblGrid>
                <a:tr h="608812">
                  <a:tc>
                    <a:txBody>
                      <a:bodyPr/>
                      <a:lstStyle/>
                      <a:p>
                        <a:endParaRPr lang="hr-HR" sz="1600" dirty="0"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Ključna aktivnost 1</a:t>
                        </a:r>
                      </a:p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Projekti mobilnosti</a:t>
                        </a: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Ključna aktivnost 2</a:t>
                        </a:r>
                      </a:p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Školska </a:t>
                        </a:r>
                        <a:r>
                          <a:rPr lang="hr-HR" sz="1600" b="1" dirty="0" err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partners</a:t>
                        </a:r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t</a:t>
                        </a:r>
                        <a:r>
                          <a:rPr lang="hr-HR" sz="1600" b="1" dirty="0" err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va</a:t>
                        </a: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Ključna aktivnost 2</a:t>
                        </a:r>
                      </a:p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Strateška partnerstva</a:t>
                        </a: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08812">
                  <a:tc>
                    <a:txBody>
                      <a:bodyPr/>
                      <a:lstStyle/>
                      <a:p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Broj prijava</a:t>
                        </a: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124</a:t>
                        </a: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53</a:t>
                        </a:r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 </a:t>
                        </a:r>
                        <a:r>
                          <a:rPr lang="en-US" sz="1600" b="1" dirty="0" err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koordinatori</a:t>
                        </a: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15</a:t>
                        </a:r>
                      </a:p>
                      <a:p>
                        <a:pPr algn="ctr"/>
                        <a:endPara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608812">
                  <a:tc>
                    <a:txBody>
                      <a:bodyPr/>
                      <a:lstStyle/>
                      <a:p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Odobreni broj projekata</a:t>
                        </a: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62</a:t>
                        </a: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1</a:t>
                        </a: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67</a:t>
                        </a:r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 (</a:t>
                        </a: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15 koordinatori i </a:t>
                        </a:r>
                        <a:endPara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algn="ctr"/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152 partneri</a:t>
                        </a:r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)</a:t>
                        </a: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</a:t>
                        </a:r>
                      </a:p>
                      <a:p>
                        <a:pPr algn="ctr"/>
                        <a:endPara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644681">
                  <a:tc>
                    <a:txBody>
                      <a:bodyPr/>
                      <a:lstStyle/>
                      <a:p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Odobreni iznos</a:t>
                        </a: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1.174.986,00 EUR </a:t>
                        </a: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4.234.675,22 EUR</a:t>
                        </a:r>
                      </a:p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hr-H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1.185.497,00</a:t>
                        </a:r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 EUR</a:t>
                        </a: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hr-H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608812">
                  <a:tc>
                    <a:txBody>
                      <a:bodyPr/>
                      <a:lstStyle/>
                      <a:p>
                        <a:r>
                          <a:rPr lang="en-US" sz="1600" b="1" dirty="0" err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Ukupno</a:t>
                        </a:r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 po </a:t>
                        </a:r>
                        <a:r>
                          <a:rPr lang="en-US" sz="1600" b="1" dirty="0" err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aktivnosti</a:t>
                        </a: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r-HR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1.174.986,00 EUR </a:t>
                        </a:r>
                      </a:p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gridSpan="2"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5.420.172,22 EUR</a:t>
                        </a: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771982827"/>
                    </a:ext>
                  </a:extLst>
                </a:tr>
                <a:tr h="736983">
                  <a:tc>
                    <a:txBody>
                      <a:bodyPr/>
                      <a:lstStyle/>
                      <a:p>
                        <a:r>
                          <a:rPr lang="en-US" sz="16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a:t>UKUPNO</a:t>
                        </a: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r-HR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a:t>6</a:t>
                        </a:r>
                        <a:r>
                          <a: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a:t>.</a:t>
                        </a:r>
                        <a:r>
                          <a:rPr kumimoji="0" lang="hr-HR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a:t>595</a:t>
                        </a:r>
                        <a:r>
                          <a: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a:t>.</a:t>
                        </a:r>
                        <a:r>
                          <a:rPr kumimoji="0" lang="hr-HR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a:t>158</a:t>
                        </a:r>
                        <a:r>
                          <a: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a:t>,</a:t>
                        </a:r>
                        <a:r>
                          <a:rPr kumimoji="0" lang="hr-HR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a:t>22</a:t>
                        </a:r>
                        <a:r>
                          <a: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a:t> EUR</a:t>
                        </a:r>
                        <a:endParaRPr kumimoji="0" lang="hr-H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hr-H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hr-HR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057164166"/>
                    </a:ext>
                  </a:extLst>
                </a:tr>
              </a:tbl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4490EA-8F5D-4BBA-87F8-6B7C210C09B4}"/>
                </a:ext>
              </a:extLst>
            </p:cNvPr>
            <p:cNvSpPr txBox="1"/>
            <p:nvPr/>
          </p:nvSpPr>
          <p:spPr>
            <a:xfrm>
              <a:off x="1518516" y="1018773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Odgoj i opće obrazovanje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28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9CB9D8-C21D-4986-99CC-6BB854EF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733376"/>
            <a:ext cx="8229600" cy="5140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Unapređivanje</a:t>
            </a:r>
            <a:r>
              <a:rPr lang="en-US" dirty="0"/>
              <a:t> </a:t>
            </a:r>
            <a:r>
              <a:rPr lang="en-US" dirty="0" err="1"/>
              <a:t>školskog</a:t>
            </a:r>
            <a:r>
              <a:rPr lang="en-US" dirty="0"/>
              <a:t> </a:t>
            </a:r>
            <a:r>
              <a:rPr lang="en-US" dirty="0" err="1"/>
              <a:t>vođenja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sz="2000" dirty="0"/>
              <a:t>KA1 </a:t>
            </a:r>
            <a:r>
              <a:rPr lang="en-US" sz="2000" dirty="0" err="1"/>
              <a:t>projekt</a:t>
            </a:r>
            <a:r>
              <a:rPr lang="en-US" sz="2000" dirty="0"/>
              <a:t> </a:t>
            </a:r>
            <a:r>
              <a:rPr lang="en-US" sz="2000" dirty="0" err="1"/>
              <a:t>odobren</a:t>
            </a:r>
            <a:r>
              <a:rPr lang="en-US" sz="2000" dirty="0"/>
              <a:t> 2019.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Udruga </a:t>
            </a:r>
            <a:r>
              <a:rPr lang="en-US" sz="2000" b="1" dirty="0" err="1"/>
              <a:t>hrvatskih</a:t>
            </a:r>
            <a:r>
              <a:rPr lang="en-US" sz="2000" b="1" dirty="0"/>
              <a:t> </a:t>
            </a:r>
            <a:r>
              <a:rPr lang="en-US" sz="2000" b="1" dirty="0" err="1"/>
              <a:t>srednjoškolskih</a:t>
            </a:r>
            <a:r>
              <a:rPr lang="en-US" sz="2000" b="1" dirty="0"/>
              <a:t> ravnatelja </a:t>
            </a:r>
            <a:r>
              <a:rPr lang="en-US" sz="2000" dirty="0"/>
              <a:t>(</a:t>
            </a:r>
            <a:r>
              <a:rPr lang="en-US" sz="2000" dirty="0" err="1"/>
              <a:t>voditelj</a:t>
            </a:r>
            <a:r>
              <a:rPr lang="en-US" sz="2000" dirty="0"/>
              <a:t> </a:t>
            </a:r>
            <a:r>
              <a:rPr lang="en-US" sz="2000" dirty="0" err="1"/>
              <a:t>konzorcija</a:t>
            </a:r>
            <a:r>
              <a:rPr lang="en-US" sz="2000" dirty="0"/>
              <a:t>)</a:t>
            </a:r>
          </a:p>
          <a:p>
            <a:r>
              <a:rPr lang="en-US" sz="2000" dirty="0"/>
              <a:t>3 </a:t>
            </a:r>
            <a:r>
              <a:rPr lang="en-US" sz="2000" dirty="0" err="1"/>
              <a:t>gimnazije</a:t>
            </a:r>
            <a:endParaRPr lang="en-US" sz="2000" dirty="0"/>
          </a:p>
          <a:p>
            <a:r>
              <a:rPr lang="en-US" sz="2000" dirty="0"/>
              <a:t>10 </a:t>
            </a:r>
            <a:r>
              <a:rPr lang="en-US" sz="2000" dirty="0" err="1"/>
              <a:t>strukovnih</a:t>
            </a:r>
            <a:r>
              <a:rPr lang="en-US" sz="2000" dirty="0"/>
              <a:t> škola </a:t>
            </a:r>
          </a:p>
          <a:p>
            <a:r>
              <a:rPr lang="en-US" sz="2000" dirty="0"/>
              <a:t>7 </a:t>
            </a:r>
            <a:r>
              <a:rPr lang="en-US" sz="2000" dirty="0" err="1"/>
              <a:t>učeničkih</a:t>
            </a:r>
            <a:r>
              <a:rPr lang="en-US" sz="2000" dirty="0"/>
              <a:t> </a:t>
            </a:r>
            <a:r>
              <a:rPr lang="en-US" sz="2000" dirty="0" err="1"/>
              <a:t>domova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CILJ: </a:t>
            </a: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err="1"/>
              <a:t>kompetencija</a:t>
            </a:r>
            <a:r>
              <a:rPr lang="en-US" sz="2000" dirty="0"/>
              <a:t> </a:t>
            </a:r>
            <a:r>
              <a:rPr lang="en-US" sz="2000" dirty="0" err="1"/>
              <a:t>školskog</a:t>
            </a:r>
            <a:r>
              <a:rPr lang="en-US" sz="2000" dirty="0"/>
              <a:t> </a:t>
            </a:r>
            <a:r>
              <a:rPr lang="en-US" sz="2000" dirty="0" err="1"/>
              <a:t>vođenja</a:t>
            </a:r>
            <a:r>
              <a:rPr lang="en-US" sz="2000" dirty="0"/>
              <a:t>, </a:t>
            </a:r>
            <a:r>
              <a:rPr lang="en-US" sz="2000" dirty="0" err="1"/>
              <a:t>rukovođenja</a:t>
            </a:r>
            <a:r>
              <a:rPr lang="en-US" sz="2000" dirty="0"/>
              <a:t> i </a:t>
            </a:r>
            <a:r>
              <a:rPr lang="en-US" sz="2000" dirty="0" err="1"/>
              <a:t>upravljanja</a:t>
            </a:r>
            <a:r>
              <a:rPr lang="en-US" sz="2000" dirty="0"/>
              <a:t> s </a:t>
            </a:r>
            <a:r>
              <a:rPr lang="en-US" sz="2000" dirty="0" err="1"/>
              <a:t>primjenom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razini</a:t>
            </a:r>
            <a:r>
              <a:rPr lang="en-US" sz="2000" dirty="0"/>
              <a:t> </a:t>
            </a:r>
            <a:r>
              <a:rPr lang="en-US" sz="2000" dirty="0" err="1"/>
              <a:t>škole</a:t>
            </a:r>
            <a:r>
              <a:rPr lang="en-US" sz="2000" dirty="0"/>
              <a:t> i </a:t>
            </a:r>
            <a:r>
              <a:rPr lang="en-US" sz="2000" dirty="0" err="1"/>
              <a:t>učeničkog</a:t>
            </a:r>
            <a:r>
              <a:rPr lang="en-US" sz="2000" dirty="0"/>
              <a:t> </a:t>
            </a:r>
            <a:r>
              <a:rPr lang="en-US" sz="2000" dirty="0" err="1"/>
              <a:t>doma</a:t>
            </a:r>
            <a:r>
              <a:rPr lang="en-US" sz="2000" dirty="0"/>
              <a:t>; </a:t>
            </a:r>
            <a:r>
              <a:rPr lang="en-US" sz="2000" dirty="0" err="1"/>
              <a:t>jačanje</a:t>
            </a:r>
            <a:r>
              <a:rPr lang="en-US" sz="2000" dirty="0"/>
              <a:t> </a:t>
            </a:r>
            <a:r>
              <a:rPr lang="en-US" sz="2000" dirty="0" err="1"/>
              <a:t>jezičnih</a:t>
            </a:r>
            <a:r>
              <a:rPr lang="en-US" sz="2000" dirty="0"/>
              <a:t>, </a:t>
            </a:r>
            <a:r>
              <a:rPr lang="en-US" sz="2000" dirty="0" err="1"/>
              <a:t>digitalnih</a:t>
            </a:r>
            <a:r>
              <a:rPr lang="en-US" sz="2000" dirty="0"/>
              <a:t> i </a:t>
            </a:r>
            <a:r>
              <a:rPr lang="en-US" sz="2000" dirty="0" err="1"/>
              <a:t>komunikacijskih</a:t>
            </a:r>
            <a:r>
              <a:rPr lang="en-US" sz="2000" dirty="0"/>
              <a:t> </a:t>
            </a:r>
            <a:r>
              <a:rPr lang="en-US" sz="2000" dirty="0" err="1"/>
              <a:t>kompetencija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A44A9-AB1D-4D22-952B-785B85C4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589640" cy="936104"/>
          </a:xfrm>
        </p:spPr>
        <p:txBody>
          <a:bodyPr/>
          <a:lstStyle/>
          <a:p>
            <a:pPr algn="r"/>
            <a:r>
              <a:rPr lang="en-US" dirty="0"/>
              <a:t>              </a:t>
            </a:r>
            <a:r>
              <a:rPr lang="en-US" b="1" dirty="0">
                <a:solidFill>
                  <a:srgbClr val="00B4CD"/>
                </a:solidFill>
              </a:rPr>
              <a:t>Primjer – KA1 </a:t>
            </a:r>
            <a:r>
              <a:rPr lang="en-US" b="1" dirty="0" err="1">
                <a:solidFill>
                  <a:srgbClr val="00B4CD"/>
                </a:solidFill>
              </a:rPr>
              <a:t>Projekt</a:t>
            </a:r>
            <a:r>
              <a:rPr lang="en-US" b="1" dirty="0">
                <a:solidFill>
                  <a:srgbClr val="00B4CD"/>
                </a:solidFill>
              </a:rPr>
              <a:t> </a:t>
            </a:r>
            <a:r>
              <a:rPr lang="en-US" b="1" dirty="0" err="1">
                <a:solidFill>
                  <a:srgbClr val="00B4CD"/>
                </a:solidFill>
              </a:rPr>
              <a:t>mobilnosti</a:t>
            </a:r>
            <a:r>
              <a:rPr lang="en-US" b="1" dirty="0">
                <a:solidFill>
                  <a:srgbClr val="00B4CD"/>
                </a:solidFill>
              </a:rPr>
              <a:t> (</a:t>
            </a:r>
            <a:r>
              <a:rPr lang="en-US" b="1" dirty="0" err="1">
                <a:solidFill>
                  <a:srgbClr val="00B4CD"/>
                </a:solidFill>
              </a:rPr>
              <a:t>konzorcijski</a:t>
            </a:r>
            <a:r>
              <a:rPr lang="en-US" b="1" dirty="0">
                <a:solidFill>
                  <a:srgbClr val="00B4CD"/>
                </a:solidFill>
              </a:rPr>
              <a:t> </a:t>
            </a:r>
            <a:r>
              <a:rPr lang="en-US" b="1" dirty="0" err="1">
                <a:solidFill>
                  <a:srgbClr val="00B4CD"/>
                </a:solidFill>
              </a:rPr>
              <a:t>projekt</a:t>
            </a:r>
            <a:r>
              <a:rPr lang="en-US" b="1" dirty="0">
                <a:solidFill>
                  <a:srgbClr val="00B4CD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069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1E2E89-EC52-4ADB-85B4-4DE0D8F9D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37448"/>
              </p:ext>
            </p:extLst>
          </p:nvPr>
        </p:nvGraphicFramePr>
        <p:xfrm>
          <a:off x="467544" y="1133694"/>
          <a:ext cx="6853880" cy="41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770">
                  <a:extLst>
                    <a:ext uri="{9D8B030D-6E8A-4147-A177-3AD203B41FA5}">
                      <a16:colId xmlns:a16="http://schemas.microsoft.com/office/drawing/2014/main" val="4281840495"/>
                    </a:ext>
                  </a:extLst>
                </a:gridCol>
                <a:gridCol w="3545110">
                  <a:extLst>
                    <a:ext uri="{9D8B030D-6E8A-4147-A177-3AD203B41FA5}">
                      <a16:colId xmlns:a16="http://schemas.microsoft.com/office/drawing/2014/main" val="4266388225"/>
                    </a:ext>
                  </a:extLst>
                </a:gridCol>
              </a:tblGrid>
              <a:tr h="480694">
                <a:tc gridSpan="2">
                  <a:txBody>
                    <a:bodyPr/>
                    <a:lstStyle/>
                    <a:p>
                      <a:pPr algn="l"/>
                      <a:r>
                        <a:rPr lang="hr-HR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Najavljeni proračun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066940"/>
                  </a:ext>
                </a:extLst>
              </a:tr>
              <a:tr h="865252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chemeClr val="bg1"/>
                          </a:solidFill>
                        </a:rPr>
                        <a:t>Odgoj i opće obrazovanje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06436"/>
                  </a:ext>
                </a:extLst>
              </a:tr>
              <a:tr h="1249808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Ključna aktivnost 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Ključna aktivnost 2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00836"/>
                  </a:ext>
                </a:extLst>
              </a:tr>
              <a:tr h="865252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1.155,823,00 EUR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3.763,180,00 EUR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15178"/>
                  </a:ext>
                </a:extLst>
              </a:tr>
              <a:tr h="643451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chemeClr val="bg1"/>
                          </a:solidFill>
                        </a:rPr>
                        <a:t>4.919,003,00 EUR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2188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F744646-61A1-40A1-AB0A-7DB25112E10D}"/>
              </a:ext>
            </a:extLst>
          </p:cNvPr>
          <p:cNvSpPr txBox="1">
            <a:spLocks/>
          </p:cNvSpPr>
          <p:nvPr/>
        </p:nvSpPr>
        <p:spPr>
          <a:xfrm>
            <a:off x="1259632" y="217856"/>
            <a:ext cx="7350202" cy="8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Erasmus+ -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hr-H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Natječa</a:t>
            </a:r>
            <a:r>
              <a:rPr lang="hr-HR" sz="2600" b="1" dirty="0">
                <a:solidFill>
                  <a:srgbClr val="00B4CD"/>
                </a:solidFill>
                <a:latin typeface="Arial"/>
                <a:cs typeface="Arial"/>
              </a:rPr>
              <a:t>j 2020.</a:t>
            </a: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740DE0-C3BD-4996-BEEE-0705D72EBB82}"/>
              </a:ext>
            </a:extLst>
          </p:cNvPr>
          <p:cNvSpPr txBox="1">
            <a:spLocks/>
          </p:cNvSpPr>
          <p:nvPr/>
        </p:nvSpPr>
        <p:spPr>
          <a:xfrm>
            <a:off x="467544" y="5301210"/>
            <a:ext cx="7350202" cy="8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Napomena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Dodatna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sredstva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za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financiranje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Školskih</a:t>
            </a:r>
            <a:r>
              <a:rPr kumimoji="0" lang="en-US" sz="26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partnerstava</a:t>
            </a:r>
            <a:r>
              <a:rPr kumimoji="0" lang="en-US" sz="26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bit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će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pridijeljena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naknadno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pa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će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ukupni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proračun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konačnici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biti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veći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od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ukupnoga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ovogodišnjega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</a:t>
            </a: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595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158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EUR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).</a:t>
            </a:r>
            <a:endParaRPr kumimoji="0" lang="hr-HR" sz="2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56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26900-507C-4733-B49A-138049E00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66785"/>
            <a:ext cx="8363272" cy="514097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400" dirty="0"/>
              <a:t>rokovi: </a:t>
            </a:r>
            <a:r>
              <a:rPr lang="hr-HR" sz="2400" b="1" dirty="0"/>
              <a:t>KA1 – </a:t>
            </a:r>
            <a:r>
              <a:rPr lang="en-US" sz="2400" b="1" dirty="0"/>
              <a:t>5. </a:t>
            </a:r>
            <a:r>
              <a:rPr lang="hr-HR" sz="2400" b="1" dirty="0" err="1"/>
              <a:t>veljač</a:t>
            </a:r>
            <a:r>
              <a:rPr lang="en-US" sz="2400" b="1" dirty="0"/>
              <a:t>e</a:t>
            </a:r>
            <a:r>
              <a:rPr lang="hr-HR" sz="2400" dirty="0"/>
              <a:t> 2020., </a:t>
            </a:r>
            <a:r>
              <a:rPr lang="hr-HR" sz="2400" b="1" dirty="0"/>
              <a:t>KA2 – </a:t>
            </a:r>
            <a:r>
              <a:rPr lang="en-US" sz="2400" b="1" dirty="0"/>
              <a:t>24. </a:t>
            </a:r>
            <a:r>
              <a:rPr lang="hr-HR" sz="2400" b="1" dirty="0" err="1"/>
              <a:t>ožuj</a:t>
            </a:r>
            <a:r>
              <a:rPr lang="en-US" sz="2400" b="1" dirty="0"/>
              <a:t>ka</a:t>
            </a:r>
            <a:r>
              <a:rPr lang="hr-HR" sz="2400" b="1" dirty="0"/>
              <a:t> </a:t>
            </a:r>
            <a:r>
              <a:rPr lang="hr-HR" sz="2400" dirty="0"/>
              <a:t>2020.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hr-HR" sz="1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600" dirty="0"/>
              <a:t>pomoć i podrška Agencije kroz </a:t>
            </a:r>
            <a:r>
              <a:rPr lang="hr-HR" sz="2600" b="1" u="sng" dirty="0">
                <a:solidFill>
                  <a:schemeClr val="accent6">
                    <a:lumMod val="75000"/>
                  </a:schemeClr>
                </a:solidFill>
              </a:rPr>
              <a:t>regionalne radionice </a:t>
            </a:r>
            <a:r>
              <a:rPr lang="hr-HR" sz="2600" dirty="0"/>
              <a:t>usmjerene na pisanje kvalitetnih projektnih prijedloga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hr-HR" sz="1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600" dirty="0"/>
              <a:t>na raspolaganju i </a:t>
            </a:r>
            <a:r>
              <a:rPr lang="hr-HR" sz="2600" b="1" i="1" u="sng" dirty="0" err="1">
                <a:solidFill>
                  <a:schemeClr val="accent6">
                    <a:lumMod val="75000"/>
                  </a:schemeClr>
                </a:solidFill>
              </a:rPr>
              <a:t>webinari</a:t>
            </a:r>
            <a:r>
              <a:rPr lang="hr-HR" sz="2600" dirty="0"/>
              <a:t> usmjereni na novosti na natječajima ili pomoć u pripremi za natječaj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hr-HR" sz="1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600" dirty="0"/>
              <a:t>mogućnosti održavanja </a:t>
            </a:r>
            <a:r>
              <a:rPr lang="hr-HR" sz="2600" b="1" u="sng" dirty="0">
                <a:solidFill>
                  <a:schemeClr val="accent6">
                    <a:lumMod val="75000"/>
                  </a:schemeClr>
                </a:solidFill>
              </a:rPr>
              <a:t>savjetodavnih sastanaka</a:t>
            </a:r>
            <a:r>
              <a:rPr lang="hr-HR" sz="2600" dirty="0"/>
              <a:t> i </a:t>
            </a:r>
            <a:r>
              <a:rPr lang="hr-HR" sz="2600" b="1" u="sng" dirty="0">
                <a:solidFill>
                  <a:schemeClr val="accent6">
                    <a:lumMod val="75000"/>
                  </a:schemeClr>
                </a:solidFill>
              </a:rPr>
              <a:t>individualnih savjetovanja</a:t>
            </a:r>
            <a:r>
              <a:rPr lang="hr-HR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600" dirty="0"/>
              <a:t>(</a:t>
            </a:r>
            <a:r>
              <a:rPr lang="en-US" sz="2600" dirty="0" err="1"/>
              <a:t>oko</a:t>
            </a:r>
            <a:r>
              <a:rPr lang="en-US" sz="2600" dirty="0"/>
              <a:t> </a:t>
            </a:r>
            <a:r>
              <a:rPr lang="en-US" sz="2600" dirty="0" err="1"/>
              <a:t>mjesec</a:t>
            </a:r>
            <a:r>
              <a:rPr lang="en-US" sz="2600" dirty="0"/>
              <a:t> dana </a:t>
            </a:r>
            <a:r>
              <a:rPr lang="en-US" sz="2600" dirty="0" err="1"/>
              <a:t>prije</a:t>
            </a:r>
            <a:r>
              <a:rPr lang="en-US" sz="2600" dirty="0"/>
              <a:t> </a:t>
            </a:r>
            <a:r>
              <a:rPr lang="en-US" sz="2600" dirty="0" err="1"/>
              <a:t>roka</a:t>
            </a:r>
            <a:r>
              <a:rPr lang="en-US" sz="2600" dirty="0"/>
              <a:t> - </a:t>
            </a:r>
            <a:r>
              <a:rPr lang="hr-HR" sz="2600" dirty="0"/>
              <a:t>rokovi će biti objavljeni na mrežnim stranicama Agencije)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DEB2C5-0ABB-4882-B329-02DA7D76BFF8}"/>
              </a:ext>
            </a:extLst>
          </p:cNvPr>
          <p:cNvSpPr txBox="1">
            <a:spLocks/>
          </p:cNvSpPr>
          <p:nvPr/>
        </p:nvSpPr>
        <p:spPr>
          <a:xfrm>
            <a:off x="1437634" y="251108"/>
            <a:ext cx="7134178" cy="8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Erasmus+ -</a:t>
            </a:r>
            <a:r>
              <a:rPr kumimoji="0" lang="hr-H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Natječa</a:t>
            </a:r>
            <a:r>
              <a:rPr lang="hr-HR" sz="3200" b="1" dirty="0">
                <a:solidFill>
                  <a:srgbClr val="00B4CD"/>
                </a:solidFill>
                <a:latin typeface="Arial"/>
                <a:cs typeface="Arial"/>
              </a:rPr>
              <a:t>j 2020.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49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1AF1938-F348-4BF9-B263-BCD727CE9306}"/>
              </a:ext>
            </a:extLst>
          </p:cNvPr>
          <p:cNvGrpSpPr/>
          <p:nvPr/>
        </p:nvGrpSpPr>
        <p:grpSpPr>
          <a:xfrm>
            <a:off x="457200" y="1124745"/>
            <a:ext cx="8332496" cy="1656183"/>
            <a:chOff x="457200" y="1124744"/>
            <a:chExt cx="8332496" cy="1656183"/>
          </a:xfrm>
        </p:grpSpPr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553D43CF-209C-4697-BF69-C4B47A4449E0}"/>
                </a:ext>
              </a:extLst>
            </p:cNvPr>
            <p:cNvSpPr/>
            <p:nvPr/>
          </p:nvSpPr>
          <p:spPr>
            <a:xfrm>
              <a:off x="457200" y="1762281"/>
              <a:ext cx="822960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EAC79A-BB05-48E4-8E26-199E771E0CA9}"/>
                </a:ext>
              </a:extLst>
            </p:cNvPr>
            <p:cNvSpPr/>
            <p:nvPr/>
          </p:nvSpPr>
          <p:spPr>
            <a:xfrm>
              <a:off x="2699792" y="1124744"/>
              <a:ext cx="6089904" cy="564676"/>
            </a:xfrm>
            <a:custGeom>
              <a:avLst/>
              <a:gdLst>
                <a:gd name="connsiteX0" fmla="*/ 0 w 6089904"/>
                <a:gd name="connsiteY0" fmla="*/ 0 h 564676"/>
                <a:gd name="connsiteX1" fmla="*/ 6089904 w 6089904"/>
                <a:gd name="connsiteY1" fmla="*/ 0 h 564676"/>
                <a:gd name="connsiteX2" fmla="*/ 6089904 w 6089904"/>
                <a:gd name="connsiteY2" fmla="*/ 564676 h 564676"/>
                <a:gd name="connsiteX3" fmla="*/ 0 w 6089904"/>
                <a:gd name="connsiteY3" fmla="*/ 564676 h 564676"/>
                <a:gd name="connsiteX4" fmla="*/ 0 w 6089904"/>
                <a:gd name="connsiteY4" fmla="*/ 0 h 56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564676">
                  <a:moveTo>
                    <a:pt x="0" y="0"/>
                  </a:moveTo>
                  <a:lnTo>
                    <a:pt x="6089904" y="0"/>
                  </a:lnTo>
                  <a:lnTo>
                    <a:pt x="6089904" y="564676"/>
                  </a:lnTo>
                  <a:lnTo>
                    <a:pt x="0" y="56467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40005" rIns="40005" bIns="40005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1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Online prezentacije za korisnike i prijavitelje 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02B5AE-6C91-4A85-A599-CCE26B3C8FBC}"/>
                </a:ext>
              </a:extLst>
            </p:cNvPr>
            <p:cNvSpPr/>
            <p:nvPr/>
          </p:nvSpPr>
          <p:spPr>
            <a:xfrm>
              <a:off x="457200" y="1124744"/>
              <a:ext cx="2139696" cy="564676"/>
            </a:xfrm>
            <a:custGeom>
              <a:avLst/>
              <a:gdLst>
                <a:gd name="connsiteX0" fmla="*/ 94131 w 2139696"/>
                <a:gd name="connsiteY0" fmla="*/ 0 h 564676"/>
                <a:gd name="connsiteX1" fmla="*/ 2045565 w 2139696"/>
                <a:gd name="connsiteY1" fmla="*/ 0 h 564676"/>
                <a:gd name="connsiteX2" fmla="*/ 2139696 w 2139696"/>
                <a:gd name="connsiteY2" fmla="*/ 94131 h 564676"/>
                <a:gd name="connsiteX3" fmla="*/ 2139696 w 2139696"/>
                <a:gd name="connsiteY3" fmla="*/ 564676 h 564676"/>
                <a:gd name="connsiteX4" fmla="*/ 2139696 w 2139696"/>
                <a:gd name="connsiteY4" fmla="*/ 564676 h 564676"/>
                <a:gd name="connsiteX5" fmla="*/ 0 w 2139696"/>
                <a:gd name="connsiteY5" fmla="*/ 564676 h 564676"/>
                <a:gd name="connsiteX6" fmla="*/ 0 w 2139696"/>
                <a:gd name="connsiteY6" fmla="*/ 564676 h 564676"/>
                <a:gd name="connsiteX7" fmla="*/ 0 w 2139696"/>
                <a:gd name="connsiteY7" fmla="*/ 94131 h 564676"/>
                <a:gd name="connsiteX8" fmla="*/ 94131 w 2139696"/>
                <a:gd name="connsiteY8" fmla="*/ 0 h 56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696" h="564676">
                  <a:moveTo>
                    <a:pt x="94131" y="0"/>
                  </a:moveTo>
                  <a:lnTo>
                    <a:pt x="2045565" y="0"/>
                  </a:lnTo>
                  <a:cubicBezTo>
                    <a:pt x="2097552" y="0"/>
                    <a:pt x="2139696" y="42144"/>
                    <a:pt x="2139696" y="94131"/>
                  </a:cubicBezTo>
                  <a:lnTo>
                    <a:pt x="2139696" y="564676"/>
                  </a:lnTo>
                  <a:lnTo>
                    <a:pt x="2139696" y="564676"/>
                  </a:lnTo>
                  <a:lnTo>
                    <a:pt x="0" y="564676"/>
                  </a:lnTo>
                  <a:lnTo>
                    <a:pt x="0" y="564676"/>
                  </a:lnTo>
                  <a:lnTo>
                    <a:pt x="0" y="94131"/>
                  </a:lnTo>
                  <a:cubicBezTo>
                    <a:pt x="0" y="42144"/>
                    <a:pt x="42144" y="0"/>
                    <a:pt x="9413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25" tIns="86625" rIns="86625" bIns="5905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100" kern="1200" dirty="0" err="1"/>
                <a:t>Webinari</a:t>
              </a:r>
              <a:endParaRPr lang="hr-HR" sz="31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1DB011-B29A-45E5-85B0-DAC51CF6A926}"/>
                </a:ext>
              </a:extLst>
            </p:cNvPr>
            <p:cNvSpPr/>
            <p:nvPr/>
          </p:nvSpPr>
          <p:spPr>
            <a:xfrm>
              <a:off x="457200" y="1762281"/>
              <a:ext cx="8229600" cy="1018646"/>
            </a:xfrm>
            <a:custGeom>
              <a:avLst/>
              <a:gdLst>
                <a:gd name="connsiteX0" fmla="*/ 0 w 8229600"/>
                <a:gd name="connsiteY0" fmla="*/ 0 h 1129522"/>
                <a:gd name="connsiteX1" fmla="*/ 8229600 w 8229600"/>
                <a:gd name="connsiteY1" fmla="*/ 0 h 1129522"/>
                <a:gd name="connsiteX2" fmla="*/ 8229600 w 8229600"/>
                <a:gd name="connsiteY2" fmla="*/ 1129522 h 1129522"/>
                <a:gd name="connsiteX3" fmla="*/ 0 w 8229600"/>
                <a:gd name="connsiteY3" fmla="*/ 1129522 h 1129522"/>
                <a:gd name="connsiteX4" fmla="*/ 0 w 8229600"/>
                <a:gd name="connsiteY4" fmla="*/ 0 h 11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129522">
                  <a:moveTo>
                    <a:pt x="0" y="0"/>
                  </a:moveTo>
                  <a:lnTo>
                    <a:pt x="8229600" y="0"/>
                  </a:lnTo>
                  <a:lnTo>
                    <a:pt x="8229600" y="1129522"/>
                  </a:lnTo>
                  <a:lnTo>
                    <a:pt x="0" y="11295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625" tIns="47625" rIns="47625" bIns="47625" numCol="1" spcCol="1270" anchor="t" anchorCtr="0">
              <a:noAutofit/>
            </a:bodyPr>
            <a:lstStyle/>
            <a:p>
              <a:pPr marL="228600" lvl="1" indent="-228600" algn="just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2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snimljeni </a:t>
              </a:r>
              <a:r>
                <a:rPr lang="hr-HR" sz="2200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webinari</a:t>
              </a:r>
              <a:r>
                <a:rPr lang="hr-HR" sz="2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nalaze se na agencijskom </a:t>
              </a:r>
              <a:r>
                <a:rPr lang="hr-HR" sz="2200" kern="1200" dirty="0" err="1">
                  <a:hlinkClick r:id="rId3"/>
                </a:rPr>
                <a:t>youtube</a:t>
              </a:r>
              <a:r>
                <a:rPr lang="hr-HR" sz="2200" kern="1200" dirty="0">
                  <a:hlinkClick r:id="rId3"/>
                </a:rPr>
                <a:t> kanalu</a:t>
              </a:r>
              <a:endParaRPr lang="hr-HR" sz="2200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D73921-4590-4789-A5EC-0CA34DE73B2C}"/>
              </a:ext>
            </a:extLst>
          </p:cNvPr>
          <p:cNvGrpSpPr/>
          <p:nvPr/>
        </p:nvGrpSpPr>
        <p:grpSpPr>
          <a:xfrm>
            <a:off x="457200" y="2348880"/>
            <a:ext cx="8229600" cy="1800200"/>
            <a:chOff x="457200" y="2708920"/>
            <a:chExt cx="8229600" cy="1800200"/>
          </a:xfrm>
        </p:grpSpPr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44342043-D279-4278-96B6-F4A7F77B0DE8}"/>
                </a:ext>
              </a:extLst>
            </p:cNvPr>
            <p:cNvSpPr/>
            <p:nvPr/>
          </p:nvSpPr>
          <p:spPr>
            <a:xfrm>
              <a:off x="457200" y="3356992"/>
              <a:ext cx="822960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E69F0E-566F-4699-ABCD-11C57BF4E754}"/>
                </a:ext>
              </a:extLst>
            </p:cNvPr>
            <p:cNvSpPr/>
            <p:nvPr/>
          </p:nvSpPr>
          <p:spPr>
            <a:xfrm>
              <a:off x="2596895" y="2708920"/>
              <a:ext cx="6089904" cy="564676"/>
            </a:xfrm>
            <a:custGeom>
              <a:avLst/>
              <a:gdLst>
                <a:gd name="connsiteX0" fmla="*/ 0 w 6089904"/>
                <a:gd name="connsiteY0" fmla="*/ 0 h 564676"/>
                <a:gd name="connsiteX1" fmla="*/ 6089904 w 6089904"/>
                <a:gd name="connsiteY1" fmla="*/ 0 h 564676"/>
                <a:gd name="connsiteX2" fmla="*/ 6089904 w 6089904"/>
                <a:gd name="connsiteY2" fmla="*/ 564676 h 564676"/>
                <a:gd name="connsiteX3" fmla="*/ 0 w 6089904"/>
                <a:gd name="connsiteY3" fmla="*/ 564676 h 564676"/>
                <a:gd name="connsiteX4" fmla="*/ 0 w 6089904"/>
                <a:gd name="connsiteY4" fmla="*/ 0 h 56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564676">
                  <a:moveTo>
                    <a:pt x="0" y="0"/>
                  </a:moveTo>
                  <a:lnTo>
                    <a:pt x="6089904" y="0"/>
                  </a:lnTo>
                  <a:lnTo>
                    <a:pt x="6089904" y="564676"/>
                  </a:lnTo>
                  <a:lnTo>
                    <a:pt x="0" y="564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40005" rIns="40005" bIns="40005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1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Priručnici i korisne informacije za prijavu projekata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20410B2-F897-4FAE-BFED-6E11711DB398}"/>
                </a:ext>
              </a:extLst>
            </p:cNvPr>
            <p:cNvSpPr/>
            <p:nvPr/>
          </p:nvSpPr>
          <p:spPr>
            <a:xfrm>
              <a:off x="457200" y="2708920"/>
              <a:ext cx="2139696" cy="564676"/>
            </a:xfrm>
            <a:custGeom>
              <a:avLst/>
              <a:gdLst>
                <a:gd name="connsiteX0" fmla="*/ 94131 w 2139696"/>
                <a:gd name="connsiteY0" fmla="*/ 0 h 564676"/>
                <a:gd name="connsiteX1" fmla="*/ 2045565 w 2139696"/>
                <a:gd name="connsiteY1" fmla="*/ 0 h 564676"/>
                <a:gd name="connsiteX2" fmla="*/ 2139696 w 2139696"/>
                <a:gd name="connsiteY2" fmla="*/ 94131 h 564676"/>
                <a:gd name="connsiteX3" fmla="*/ 2139696 w 2139696"/>
                <a:gd name="connsiteY3" fmla="*/ 564676 h 564676"/>
                <a:gd name="connsiteX4" fmla="*/ 2139696 w 2139696"/>
                <a:gd name="connsiteY4" fmla="*/ 564676 h 564676"/>
                <a:gd name="connsiteX5" fmla="*/ 0 w 2139696"/>
                <a:gd name="connsiteY5" fmla="*/ 564676 h 564676"/>
                <a:gd name="connsiteX6" fmla="*/ 0 w 2139696"/>
                <a:gd name="connsiteY6" fmla="*/ 564676 h 564676"/>
                <a:gd name="connsiteX7" fmla="*/ 0 w 2139696"/>
                <a:gd name="connsiteY7" fmla="*/ 94131 h 564676"/>
                <a:gd name="connsiteX8" fmla="*/ 94131 w 2139696"/>
                <a:gd name="connsiteY8" fmla="*/ 0 h 56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696" h="564676">
                  <a:moveTo>
                    <a:pt x="94131" y="0"/>
                  </a:moveTo>
                  <a:lnTo>
                    <a:pt x="2045565" y="0"/>
                  </a:lnTo>
                  <a:cubicBezTo>
                    <a:pt x="2097552" y="0"/>
                    <a:pt x="2139696" y="42144"/>
                    <a:pt x="2139696" y="94131"/>
                  </a:cubicBezTo>
                  <a:lnTo>
                    <a:pt x="2139696" y="564676"/>
                  </a:lnTo>
                  <a:lnTo>
                    <a:pt x="2139696" y="564676"/>
                  </a:lnTo>
                  <a:lnTo>
                    <a:pt x="0" y="564676"/>
                  </a:lnTo>
                  <a:lnTo>
                    <a:pt x="0" y="564676"/>
                  </a:lnTo>
                  <a:lnTo>
                    <a:pt x="0" y="94131"/>
                  </a:lnTo>
                  <a:cubicBezTo>
                    <a:pt x="0" y="42144"/>
                    <a:pt x="42144" y="0"/>
                    <a:pt x="9413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25" tIns="86625" rIns="86625" bIns="5905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100" kern="1200" dirty="0"/>
                <a:t>Priručnici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34D3B92-497B-423A-A8C2-005806E61101}"/>
                </a:ext>
              </a:extLst>
            </p:cNvPr>
            <p:cNvSpPr/>
            <p:nvPr/>
          </p:nvSpPr>
          <p:spPr>
            <a:xfrm>
              <a:off x="457200" y="3490479"/>
              <a:ext cx="8229600" cy="1018641"/>
            </a:xfrm>
            <a:custGeom>
              <a:avLst/>
              <a:gdLst>
                <a:gd name="connsiteX0" fmla="*/ 0 w 8229600"/>
                <a:gd name="connsiteY0" fmla="*/ 0 h 1129522"/>
                <a:gd name="connsiteX1" fmla="*/ 8229600 w 8229600"/>
                <a:gd name="connsiteY1" fmla="*/ 0 h 1129522"/>
                <a:gd name="connsiteX2" fmla="*/ 8229600 w 8229600"/>
                <a:gd name="connsiteY2" fmla="*/ 1129522 h 1129522"/>
                <a:gd name="connsiteX3" fmla="*/ 0 w 8229600"/>
                <a:gd name="connsiteY3" fmla="*/ 1129522 h 1129522"/>
                <a:gd name="connsiteX4" fmla="*/ 0 w 8229600"/>
                <a:gd name="connsiteY4" fmla="*/ 0 h 11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129522">
                  <a:moveTo>
                    <a:pt x="0" y="0"/>
                  </a:moveTo>
                  <a:lnTo>
                    <a:pt x="8229600" y="0"/>
                  </a:lnTo>
                  <a:lnTo>
                    <a:pt x="8229600" y="1129522"/>
                  </a:lnTo>
                  <a:lnTo>
                    <a:pt x="0" y="11295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625" tIns="47625" rIns="47625" bIns="47625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2200" kern="1200" dirty="0">
                  <a:hlinkClick r:id="rId4"/>
                </a:rPr>
                <a:t>Praktičan vodič za ravnatelje i stručne timove u školama</a:t>
              </a:r>
              <a:endParaRPr lang="hr-HR" sz="22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2200" kern="1200" dirty="0">
                  <a:hlinkClick r:id="rId5"/>
                </a:rPr>
                <a:t>Članak o Europskom razvojnom planu </a:t>
              </a:r>
              <a:endParaRPr lang="hr-HR" sz="22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r-HR" sz="16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5974D0-4B09-4B45-918D-4D43850AB10E}"/>
              </a:ext>
            </a:extLst>
          </p:cNvPr>
          <p:cNvGrpSpPr/>
          <p:nvPr/>
        </p:nvGrpSpPr>
        <p:grpSpPr>
          <a:xfrm>
            <a:off x="425930" y="4032683"/>
            <a:ext cx="8291758" cy="1988605"/>
            <a:chOff x="425930" y="4437112"/>
            <a:chExt cx="8291758" cy="1988605"/>
          </a:xfrm>
        </p:grpSpPr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9CE6D160-5BF7-4B54-8437-C01C6E599A47}"/>
                </a:ext>
              </a:extLst>
            </p:cNvPr>
            <p:cNvSpPr/>
            <p:nvPr/>
          </p:nvSpPr>
          <p:spPr>
            <a:xfrm>
              <a:off x="457200" y="5085184"/>
              <a:ext cx="822960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A6AE73-A965-44E4-9B00-8101D017EA10}"/>
                </a:ext>
              </a:extLst>
            </p:cNvPr>
            <p:cNvSpPr/>
            <p:nvPr/>
          </p:nvSpPr>
          <p:spPr>
            <a:xfrm>
              <a:off x="2627784" y="4448500"/>
              <a:ext cx="6089904" cy="564676"/>
            </a:xfrm>
            <a:custGeom>
              <a:avLst/>
              <a:gdLst>
                <a:gd name="connsiteX0" fmla="*/ 0 w 6089904"/>
                <a:gd name="connsiteY0" fmla="*/ 0 h 564676"/>
                <a:gd name="connsiteX1" fmla="*/ 6089904 w 6089904"/>
                <a:gd name="connsiteY1" fmla="*/ 0 h 564676"/>
                <a:gd name="connsiteX2" fmla="*/ 6089904 w 6089904"/>
                <a:gd name="connsiteY2" fmla="*/ 564676 h 564676"/>
                <a:gd name="connsiteX3" fmla="*/ 0 w 6089904"/>
                <a:gd name="connsiteY3" fmla="*/ 564676 h 564676"/>
                <a:gd name="connsiteX4" fmla="*/ 0 w 6089904"/>
                <a:gd name="connsiteY4" fmla="*/ 0 h 56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564676">
                  <a:moveTo>
                    <a:pt x="0" y="0"/>
                  </a:moveTo>
                  <a:lnTo>
                    <a:pt x="6089904" y="0"/>
                  </a:lnTo>
                  <a:lnTo>
                    <a:pt x="6089904" y="564676"/>
                  </a:lnTo>
                  <a:lnTo>
                    <a:pt x="0" y="564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40005" rIns="40005" bIns="40005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21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65A332-FFC4-413A-A8D3-B86A44C33A37}"/>
                </a:ext>
              </a:extLst>
            </p:cNvPr>
            <p:cNvSpPr/>
            <p:nvPr/>
          </p:nvSpPr>
          <p:spPr>
            <a:xfrm>
              <a:off x="457200" y="4437112"/>
              <a:ext cx="2139696" cy="564676"/>
            </a:xfrm>
            <a:custGeom>
              <a:avLst/>
              <a:gdLst>
                <a:gd name="connsiteX0" fmla="*/ 94131 w 2139696"/>
                <a:gd name="connsiteY0" fmla="*/ 0 h 564676"/>
                <a:gd name="connsiteX1" fmla="*/ 2045565 w 2139696"/>
                <a:gd name="connsiteY1" fmla="*/ 0 h 564676"/>
                <a:gd name="connsiteX2" fmla="*/ 2139696 w 2139696"/>
                <a:gd name="connsiteY2" fmla="*/ 94131 h 564676"/>
                <a:gd name="connsiteX3" fmla="*/ 2139696 w 2139696"/>
                <a:gd name="connsiteY3" fmla="*/ 564676 h 564676"/>
                <a:gd name="connsiteX4" fmla="*/ 2139696 w 2139696"/>
                <a:gd name="connsiteY4" fmla="*/ 564676 h 564676"/>
                <a:gd name="connsiteX5" fmla="*/ 0 w 2139696"/>
                <a:gd name="connsiteY5" fmla="*/ 564676 h 564676"/>
                <a:gd name="connsiteX6" fmla="*/ 0 w 2139696"/>
                <a:gd name="connsiteY6" fmla="*/ 564676 h 564676"/>
                <a:gd name="connsiteX7" fmla="*/ 0 w 2139696"/>
                <a:gd name="connsiteY7" fmla="*/ 94131 h 564676"/>
                <a:gd name="connsiteX8" fmla="*/ 94131 w 2139696"/>
                <a:gd name="connsiteY8" fmla="*/ 0 h 56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696" h="564676">
                  <a:moveTo>
                    <a:pt x="94131" y="0"/>
                  </a:moveTo>
                  <a:lnTo>
                    <a:pt x="2045565" y="0"/>
                  </a:lnTo>
                  <a:cubicBezTo>
                    <a:pt x="2097552" y="0"/>
                    <a:pt x="2139696" y="42144"/>
                    <a:pt x="2139696" y="94131"/>
                  </a:cubicBezTo>
                  <a:lnTo>
                    <a:pt x="2139696" y="564676"/>
                  </a:lnTo>
                  <a:lnTo>
                    <a:pt x="2139696" y="564676"/>
                  </a:lnTo>
                  <a:lnTo>
                    <a:pt x="0" y="564676"/>
                  </a:lnTo>
                  <a:lnTo>
                    <a:pt x="0" y="564676"/>
                  </a:lnTo>
                  <a:lnTo>
                    <a:pt x="0" y="94131"/>
                  </a:lnTo>
                  <a:cubicBezTo>
                    <a:pt x="0" y="42144"/>
                    <a:pt x="42144" y="0"/>
                    <a:pt x="9413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25" tIns="86625" rIns="86625" bIns="5905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100" kern="1200" dirty="0"/>
                <a:t>Inspiracija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067E02E-2652-4FB1-B949-49E794B7339F}"/>
                </a:ext>
              </a:extLst>
            </p:cNvPr>
            <p:cNvSpPr/>
            <p:nvPr/>
          </p:nvSpPr>
          <p:spPr>
            <a:xfrm>
              <a:off x="425930" y="5157192"/>
              <a:ext cx="8229600" cy="1268525"/>
            </a:xfrm>
            <a:custGeom>
              <a:avLst/>
              <a:gdLst>
                <a:gd name="connsiteX0" fmla="*/ 0 w 8229600"/>
                <a:gd name="connsiteY0" fmla="*/ 0 h 1129522"/>
                <a:gd name="connsiteX1" fmla="*/ 8229600 w 8229600"/>
                <a:gd name="connsiteY1" fmla="*/ 0 h 1129522"/>
                <a:gd name="connsiteX2" fmla="*/ 8229600 w 8229600"/>
                <a:gd name="connsiteY2" fmla="*/ 1129522 h 1129522"/>
                <a:gd name="connsiteX3" fmla="*/ 0 w 8229600"/>
                <a:gd name="connsiteY3" fmla="*/ 1129522 h 1129522"/>
                <a:gd name="connsiteX4" fmla="*/ 0 w 8229600"/>
                <a:gd name="connsiteY4" fmla="*/ 0 h 11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129522">
                  <a:moveTo>
                    <a:pt x="0" y="0"/>
                  </a:moveTo>
                  <a:lnTo>
                    <a:pt x="8229600" y="0"/>
                  </a:lnTo>
                  <a:lnTo>
                    <a:pt x="8229600" y="1129522"/>
                  </a:lnTo>
                  <a:lnTo>
                    <a:pt x="0" y="11295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625" tIns="47625" rIns="47625" bIns="47625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l-PL" sz="2200" b="0" i="0" kern="1200" dirty="0">
                  <a:hlinkClick r:id="rId6"/>
                </a:rPr>
                <a:t>Platforma za rezultate projekata Erasmus+</a:t>
              </a:r>
              <a:endParaRPr lang="pl-PL" sz="2200" b="0" i="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l-PL" sz="2200" dirty="0">
                  <a:hlinkClick r:id="rId7"/>
                </a:rPr>
                <a:t>Projektni mozaik iz općeg obrazovanja </a:t>
              </a:r>
              <a:endParaRPr lang="pl-PL" sz="2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hr-HR" sz="2500" kern="1200" dirty="0"/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AC0B846-D8BC-48B2-BF96-DF17B34F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sz="3600" b="1" dirty="0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Podrška Agencije</a:t>
            </a:r>
          </a:p>
        </p:txBody>
      </p:sp>
    </p:spTree>
    <p:extLst>
      <p:ext uri="{BB962C8B-B14F-4D97-AF65-F5344CB8AC3E}">
        <p14:creationId xmlns:p14="http://schemas.microsoft.com/office/powerpoint/2010/main" val="322035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4C3F43-E3D5-49AB-8C39-0EE2746B3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627766"/>
              </p:ext>
            </p:extLst>
          </p:nvPr>
        </p:nvGraphicFramePr>
        <p:xfrm>
          <a:off x="303213" y="1844824"/>
          <a:ext cx="8437608" cy="3506991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3064937">
                  <a:extLst>
                    <a:ext uri="{9D8B030D-6E8A-4147-A177-3AD203B41FA5}">
                      <a16:colId xmlns:a16="http://schemas.microsoft.com/office/drawing/2014/main" val="2752330687"/>
                    </a:ext>
                  </a:extLst>
                </a:gridCol>
                <a:gridCol w="1543576">
                  <a:extLst>
                    <a:ext uri="{9D8B030D-6E8A-4147-A177-3AD203B41FA5}">
                      <a16:colId xmlns:a16="http://schemas.microsoft.com/office/drawing/2014/main" val="26708704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69462424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79463667"/>
                    </a:ext>
                  </a:extLst>
                </a:gridCol>
                <a:gridCol w="876767">
                  <a:extLst>
                    <a:ext uri="{9D8B030D-6E8A-4147-A177-3AD203B41FA5}">
                      <a16:colId xmlns:a16="http://schemas.microsoft.com/office/drawing/2014/main" val="4084550626"/>
                    </a:ext>
                  </a:extLst>
                </a:gridCol>
              </a:tblGrid>
              <a:tr h="5695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Događanje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Sektor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Ciljana skupina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Vrijeme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Mjesto</a:t>
                      </a:r>
                      <a:endParaRPr lang="en-U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472879"/>
                  </a:ext>
                </a:extLst>
              </a:tr>
              <a:tr h="113911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Inspiriraj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se!” </a:t>
                      </a: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Međusektorsko događanje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Potencijalni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prijavitelji</a:t>
                      </a:r>
                      <a:r>
                        <a:rPr lang="en-US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Erasmus+ i ESS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15.11.2019.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Zagreb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851330"/>
                  </a:ext>
                </a:extLst>
              </a:tr>
              <a:tr h="8642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Regionalna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radionica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za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pisanje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projekata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Ključna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aktivnost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2 -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Strateška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partnerstva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dgoj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</a:t>
                      </a: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ć</a:t>
                      </a: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obrazovanje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Škole, ali i ostale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organizacije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(sveučilišta,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udruge, tvrtke,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knjižnice, lokalne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regionalne vlasti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ulogom u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obrazovanju i sl.)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prosinac 2019.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Zagreb</a:t>
                      </a:r>
                      <a:endParaRPr 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8033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B36D4EC-B9DA-47CF-B6D5-77C3D50715F8}"/>
              </a:ext>
            </a:extLst>
          </p:cNvPr>
          <p:cNvSpPr txBox="1">
            <a:spLocks/>
          </p:cNvSpPr>
          <p:nvPr/>
        </p:nvSpPr>
        <p:spPr>
          <a:xfrm>
            <a:off x="3275856" y="332656"/>
            <a:ext cx="548527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b="1" dirty="0" err="1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Planirana</a:t>
            </a:r>
            <a:r>
              <a:rPr lang="en-US" sz="3200" b="1" dirty="0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događanja</a:t>
            </a:r>
            <a:r>
              <a:rPr lang="en-US" sz="3200" b="1" dirty="0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za </a:t>
            </a:r>
            <a:r>
              <a:rPr lang="en-US" sz="3200" b="1" dirty="0" err="1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natječaj</a:t>
            </a:r>
            <a:r>
              <a:rPr lang="en-US" sz="3200" b="1" dirty="0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</a:t>
            </a:r>
            <a:r>
              <a:rPr lang="hr-HR" sz="3200" b="1" dirty="0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lang="en-US" sz="3200" b="1" dirty="0">
                <a:solidFill>
                  <a:srgbClr val="00B4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3200" b="1" dirty="0">
              <a:solidFill>
                <a:srgbClr val="00B4C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8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5CBD44-7641-43E8-A03D-729E7FC2FC68}"/>
              </a:ext>
            </a:extLst>
          </p:cNvPr>
          <p:cNvSpPr txBox="1">
            <a:spLocks/>
          </p:cNvSpPr>
          <p:nvPr/>
        </p:nvSpPr>
        <p:spPr>
          <a:xfrm>
            <a:off x="4355976" y="332656"/>
            <a:ext cx="440515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Novi program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Erasmus+ 2021.-2027.</a:t>
            </a:r>
            <a:endParaRPr lang="hr-HR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6A465-20B9-4469-9A91-C4ABD2E299A7}"/>
              </a:ext>
            </a:extLst>
          </p:cNvPr>
          <p:cNvSpPr txBox="1"/>
          <p:nvPr/>
        </p:nvSpPr>
        <p:spPr>
          <a:xfrm>
            <a:off x="323528" y="1484784"/>
            <a:ext cx="84376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zalaganje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za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trostruko povećanje proračuna u odnosu na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postojeć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program</a:t>
            </a:r>
          </a:p>
          <a:p>
            <a:pPr algn="just"/>
            <a:endParaRPr lang="hr-H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Cilj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evolucija, ne revolucija – planiraju se aktivnosti i struktura slični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postojećem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programu</a:t>
            </a:r>
          </a:p>
          <a:p>
            <a:pPr algn="just"/>
            <a:endParaRPr lang="hr-H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naglasak na dugoročnom sudjelovanju ustanova u programu – razvoj novog koncepta prijave i sudjelovanja</a:t>
            </a:r>
          </a:p>
          <a:p>
            <a:pPr algn="just"/>
            <a:endParaRPr lang="hr-H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 na pojednostavljenju procesa prijave i približavanju koncepta i ideja programa korisnicima</a:t>
            </a:r>
          </a:p>
        </p:txBody>
      </p:sp>
    </p:spTree>
    <p:extLst>
      <p:ext uri="{BB962C8B-B14F-4D97-AF65-F5344CB8AC3E}">
        <p14:creationId xmlns:p14="http://schemas.microsoft.com/office/powerpoint/2010/main" val="232096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possible, Possible, Attitude, Positive, Cut, Two">
            <a:extLst>
              <a:ext uri="{FF2B5EF4-FFF2-40B4-BE49-F238E27FC236}">
                <a16:creationId xmlns:a16="http://schemas.microsoft.com/office/drawing/2014/main" id="{9B9A3E42-B56C-4991-867E-0CC28A15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" y="0"/>
            <a:ext cx="9146946" cy="68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F77D65-AF04-4339-BA83-72DA5E55DD63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82809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Dodatne mogućnosti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</a:t>
            </a:r>
            <a:r>
              <a:rPr lang="hr-HR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sklopu programa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Erasmus+</a:t>
            </a:r>
            <a:endParaRPr lang="hr-HR" sz="40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2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2917" y="0"/>
            <a:ext cx="7077472" cy="11430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5"/>
                </a:solidFill>
              </a:rPr>
              <a:t> 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4250657" y="836712"/>
          <a:ext cx="4104456" cy="407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457804"/>
            <a:ext cx="47023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hr-HR" b="1" dirty="0">
                <a:solidFill>
                  <a:srgbClr val="48ACC6"/>
                </a:solidFill>
                <a:cs typeface="Arial" panose="020B0604020202020204" pitchFamily="34" charset="0"/>
              </a:rPr>
              <a:t>ŠTO:</a:t>
            </a:r>
            <a:r>
              <a:rPr lang="en-US" b="1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endParaRPr lang="hr-HR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online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platforma za suradnju odgojno-obrazovnih ustanova</a:t>
            </a:r>
          </a:p>
          <a:p>
            <a:pPr algn="just">
              <a:defRPr/>
            </a:pPr>
            <a:endParaRPr lang="hr-HR" sz="800" dirty="0">
              <a:solidFill>
                <a:srgbClr val="80828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b="1" dirty="0">
                <a:solidFill>
                  <a:schemeClr val="accent5"/>
                </a:solidFill>
                <a:cs typeface="Arial" panose="020B0604020202020204" pitchFamily="34" charset="0"/>
              </a:rPr>
              <a:t>ZA KOGA: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odgojno-obrazovn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djelatnike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chemeClr val="accent5"/>
              </a:buClr>
              <a:defRPr/>
            </a:pPr>
            <a:endParaRPr lang="hr-HR" sz="800" dirty="0">
              <a:solidFill>
                <a:srgbClr val="80828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b="1" dirty="0">
                <a:solidFill>
                  <a:schemeClr val="accent5"/>
                </a:solidFill>
                <a:cs typeface="Arial" panose="020B0604020202020204" pitchFamily="34" charset="0"/>
              </a:rPr>
              <a:t>ŠTO NUDI?</a:t>
            </a:r>
            <a:endParaRPr lang="hr-HR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hr-HR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komunikaciju, razmjenu iskustava i različitih materijala</a:t>
            </a:r>
          </a:p>
          <a:p>
            <a:pPr marL="285750" indent="-285750" algn="just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hr-HR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mogućnosti </a:t>
            </a:r>
            <a:r>
              <a:rPr lang="hr-HR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stručnog usavršavanja</a:t>
            </a:r>
            <a:r>
              <a:rPr 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natječaje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za </a:t>
            </a:r>
            <a:r>
              <a:rPr lang="en-US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mobilnosti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raspisuje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Agencija</a:t>
            </a:r>
            <a:endParaRPr lang="hr-HR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hr-HR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ugrađene alate za provedbu </a:t>
            </a:r>
            <a:r>
              <a:rPr lang="hr-HR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virtualnih projekata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61D4D-1210-4773-9902-B36CCF17BA5C}"/>
              </a:ext>
            </a:extLst>
          </p:cNvPr>
          <p:cNvSpPr txBox="1"/>
          <p:nvPr/>
        </p:nvSpPr>
        <p:spPr>
          <a:xfrm>
            <a:off x="359532" y="5282624"/>
            <a:ext cx="8424936" cy="738664"/>
          </a:xfrm>
          <a:prstGeom prst="rect">
            <a:avLst/>
          </a:prstGeom>
          <a:ln w="57150">
            <a:solidFill>
              <a:srgbClr val="2FB1CC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sz="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eTwinning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portal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eTwinning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Hrvatska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hlinkClick r:id="rId8"/>
              </a:rPr>
              <a:t>www.etwinning.net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hlinkClick r:id="rId9"/>
              </a:rPr>
              <a:t>http://www.etwinning.hr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endParaRPr lang="hr-HR" sz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sz="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8A0457-8B1C-4F64-8FC9-526959782B8A}"/>
              </a:ext>
            </a:extLst>
          </p:cNvPr>
          <p:cNvSpPr txBox="1">
            <a:spLocks/>
          </p:cNvSpPr>
          <p:nvPr/>
        </p:nvSpPr>
        <p:spPr>
          <a:xfrm>
            <a:off x="3707904" y="250245"/>
            <a:ext cx="5189962" cy="8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Osnovne informacije o </a:t>
            </a:r>
            <a:r>
              <a:rPr kumimoji="0" lang="hr-H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eTwinningu</a:t>
            </a:r>
            <a:endParaRPr kumimoji="0" lang="hr-HR" sz="26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51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C8C7-3FB4-4151-A10E-ADA7C40C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24234"/>
            <a:ext cx="5997352" cy="936104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00B4CD"/>
                </a:solidFill>
              </a:rPr>
              <a:t>Sadržaj</a:t>
            </a:r>
            <a:endParaRPr lang="hr-HR" b="1" dirty="0">
              <a:solidFill>
                <a:srgbClr val="00B4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60BD-601A-42CB-8F27-9AD5BE50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758"/>
            <a:ext cx="8229600" cy="5140970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Agenciji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Erasmus+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ogućnosti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nutar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Erasmus+: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područj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odgoja i općeg obrazovanja</a:t>
            </a:r>
          </a:p>
          <a:p>
            <a:pPr marL="0" indent="0" algn="just">
              <a:buNone/>
            </a:pPr>
            <a:endParaRPr lang="hr-H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Kako Erasmus+ može odgovoriti na potrebe škole</a:t>
            </a:r>
          </a:p>
          <a:p>
            <a:pPr marL="0" indent="0" algn="just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Rezultati natječaja 2019. i najava natječaja 2020. te novog programa</a:t>
            </a:r>
          </a:p>
          <a:p>
            <a:pPr marL="0" indent="0" algn="just">
              <a:buNone/>
            </a:pPr>
            <a:endParaRPr lang="hr-H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Dodatne mogućnosti u sklopu programa Erasmus+ 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transnacionalne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suradnje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eTwinning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154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688D46-AC3E-4546-AAC3-D84F970A5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351431"/>
              </p:ext>
            </p:extLst>
          </p:nvPr>
        </p:nvGraphicFramePr>
        <p:xfrm>
          <a:off x="323528" y="1052736"/>
          <a:ext cx="8712971" cy="56435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6166">
                  <a:extLst>
                    <a:ext uri="{9D8B030D-6E8A-4147-A177-3AD203B41FA5}">
                      <a16:colId xmlns:a16="http://schemas.microsoft.com/office/drawing/2014/main" val="2116642897"/>
                    </a:ext>
                  </a:extLst>
                </a:gridCol>
                <a:gridCol w="2556285">
                  <a:extLst>
                    <a:ext uri="{9D8B030D-6E8A-4147-A177-3AD203B41FA5}">
                      <a16:colId xmlns:a16="http://schemas.microsoft.com/office/drawing/2014/main" val="317742044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0973429"/>
                    </a:ext>
                  </a:extLst>
                </a:gridCol>
                <a:gridCol w="1377838">
                  <a:extLst>
                    <a:ext uri="{9D8B030D-6E8A-4147-A177-3AD203B41FA5}">
                      <a16:colId xmlns:a16="http://schemas.microsoft.com/office/drawing/2014/main" val="6089128"/>
                    </a:ext>
                  </a:extLst>
                </a:gridCol>
                <a:gridCol w="1574490">
                  <a:extLst>
                    <a:ext uri="{9D8B030D-6E8A-4147-A177-3AD203B41FA5}">
                      <a16:colId xmlns:a16="http://schemas.microsoft.com/office/drawing/2014/main" val="4285362305"/>
                    </a:ext>
                  </a:extLst>
                </a:gridCol>
              </a:tblGrid>
              <a:tr h="54370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Sektor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Naziv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Vrijeme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Država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Broj sudionika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5168338"/>
                  </a:ext>
                </a:extLst>
              </a:tr>
              <a:tr h="10972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Odgoj i </a:t>
                      </a: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opće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obrazovanje</a:t>
                      </a:r>
                      <a:endParaRPr kumimoji="0" lang="hr-H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 of ICT in pre-primary and primary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14.-17. 1. 2020. </a:t>
                      </a:r>
                      <a:endParaRPr lang="hr-HR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Norveška</a:t>
                      </a:r>
                      <a:endParaRPr lang="hr-HR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r-HR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24438"/>
                  </a:ext>
                </a:extLst>
              </a:tr>
              <a:tr h="10972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Odgoj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 i </a:t>
                      </a: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opće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obrazovanje</a:t>
                      </a:r>
                      <a:endParaRPr kumimoji="0" lang="hr-H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“Anything International!?- Building the Foundation for International Mobility”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13.4.</a:t>
                      </a: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hr-HR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15.4.2020.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Irska</a:t>
                      </a:r>
                      <a:endParaRPr lang="hr-HR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hr-HR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413048"/>
                  </a:ext>
                </a:extLst>
              </a:tr>
              <a:tr h="13204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Odgoj i </a:t>
                      </a:r>
                      <a:r>
                        <a:rPr lang="en-US" sz="14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opće</a:t>
                      </a: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obrazovanje</a:t>
                      </a:r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Pupil mobility in Europe – making inclusion a reality</a:t>
                      </a:r>
                      <a:endParaRPr lang="en-US" sz="14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11.</a:t>
                      </a:r>
                      <a:r>
                        <a:rPr lang="hr-HR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5.</a:t>
                      </a: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-13.5.2020.</a:t>
                      </a:r>
                      <a:endParaRPr lang="en-US" sz="14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</a:t>
                      </a:r>
                    </a:p>
                    <a:p>
                      <a:pPr marL="0" algn="ctr" defTabSz="457200" rtl="0" eaLnBrk="1" latinLnBrk="0" hangingPunct="1"/>
                      <a:r>
                        <a:rPr lang="hr-HR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Njemačka</a:t>
                      </a:r>
                      <a:endParaRPr lang="hr-HR" sz="14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lang="hr-HR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4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255146"/>
                  </a:ext>
                </a:extLst>
              </a:tr>
              <a:tr h="13204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Odgoj i </a:t>
                      </a: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opće</a:t>
                      </a:r>
                      <a:endParaRPr kumimoji="0" lang="en-US" sz="14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obrazovanje</a:t>
                      </a:r>
                      <a:endParaRPr kumimoji="0" lang="en-US" sz="14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Towards high quality in KA1 mobility projects for school education staff, local or regional school authorities - a dialogue between National Agencies, Course providers, Authorities</a:t>
                      </a:r>
                      <a:endParaRPr lang="en-US" sz="14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14.-16.06.2020.</a:t>
                      </a:r>
                      <a:endParaRPr lang="en-US" sz="14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Njemačka</a:t>
                      </a:r>
                      <a:endParaRPr lang="hr-HR" sz="14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r-HR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9841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047F2C-03DB-40A7-806A-B63719AD9D91}"/>
              </a:ext>
            </a:extLst>
          </p:cNvPr>
          <p:cNvSpPr/>
          <p:nvPr/>
        </p:nvSpPr>
        <p:spPr>
          <a:xfrm>
            <a:off x="2051720" y="405233"/>
            <a:ext cx="6840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Aktivnosti transnacionalne suradnje </a:t>
            </a:r>
          </a:p>
        </p:txBody>
      </p:sp>
    </p:spTree>
    <p:extLst>
      <p:ext uri="{BB962C8B-B14F-4D97-AF65-F5344CB8AC3E}">
        <p14:creationId xmlns:p14="http://schemas.microsoft.com/office/powerpoint/2010/main" val="1961032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D49F5A-79ED-4687-8115-5A2B4D10C6AA}"/>
              </a:ext>
            </a:extLst>
          </p:cNvPr>
          <p:cNvSpPr txBox="1"/>
          <p:nvPr/>
        </p:nvSpPr>
        <p:spPr>
          <a:xfrm>
            <a:off x="189972" y="1556792"/>
            <a:ext cx="47965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6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</a:t>
            </a:r>
          </a:p>
          <a:p>
            <a:pPr algn="ctr"/>
            <a:r>
              <a:rPr lang="en-US" sz="6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66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ozornosti</a:t>
            </a:r>
            <a:r>
              <a:rPr lang="en-US" sz="6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comenius@mobilnost.hr</a:t>
            </a:r>
            <a:endParaRPr lang="hr-H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519A6-F0A1-4813-B367-D5E396DA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540" y="1193044"/>
            <a:ext cx="3813103" cy="44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0B63330-5034-48F1-8A08-88D024F4A339}"/>
              </a:ext>
            </a:extLst>
          </p:cNvPr>
          <p:cNvSpPr/>
          <p:nvPr/>
        </p:nvSpPr>
        <p:spPr>
          <a:xfrm>
            <a:off x="179512" y="1196752"/>
            <a:ext cx="4796154" cy="4968552"/>
          </a:xfrm>
          <a:prstGeom prst="round2DiagRect">
            <a:avLst/>
          </a:prstGeom>
          <a:noFill/>
          <a:ln w="38100" cap="flat" cmpd="sng" algn="ctr">
            <a:solidFill>
              <a:srgbClr val="206F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PĆI PODATCI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Naziv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Agencija za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mobilnost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Europske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AMPEU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Osnivač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RH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osnivanja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listopada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2007.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Sektori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brazovanje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osposobljavanje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mladi i znanost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Ključni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Erasmus+,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Obzor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Europske snage solidarnosti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Nadležna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tijela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MDOMSP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Europska komisija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zaposlenih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r-HR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Prosječna dob: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87F88C-2C19-46AF-8101-415B583A485C}"/>
              </a:ext>
            </a:extLst>
          </p:cNvPr>
          <p:cNvSpPr/>
          <p:nvPr/>
        </p:nvSpPr>
        <p:spPr>
          <a:xfrm>
            <a:off x="5226192" y="1196752"/>
            <a:ext cx="3451212" cy="2088232"/>
          </a:xfrm>
          <a:prstGeom prst="round2Same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  <a:ln w="38100" cap="flat" cmpd="sng" algn="ctr">
            <a:solidFill>
              <a:srgbClr val="206F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7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MISIJA</a:t>
            </a:r>
            <a:r>
              <a:rPr kumimoji="0" lang="hr-HR" sz="17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7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Omogućuje provedbu programa Europske unije u području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7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znanosti,</a:t>
            </a:r>
            <a:r>
              <a:rPr kumimoji="0" lang="en-US" sz="175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7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obrazovanja i osposobljavanja te mladih u Republici Hrvatskoj.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D077A3-F5C3-44B1-9536-F1538EAC7131}"/>
              </a:ext>
            </a:extLst>
          </p:cNvPr>
          <p:cNvGrpSpPr/>
          <p:nvPr/>
        </p:nvGrpSpPr>
        <p:grpSpPr>
          <a:xfrm>
            <a:off x="5226192" y="3573016"/>
            <a:ext cx="3457140" cy="2592288"/>
            <a:chOff x="5226192" y="3573016"/>
            <a:chExt cx="3457140" cy="2592288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EEE39E2F-218E-4D11-B64B-43D1086B1B1B}"/>
                </a:ext>
              </a:extLst>
            </p:cNvPr>
            <p:cNvSpPr/>
            <p:nvPr/>
          </p:nvSpPr>
          <p:spPr>
            <a:xfrm rot="10800000">
              <a:off x="5226192" y="3573016"/>
              <a:ext cx="3457140" cy="2592288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  <a:alpha val="18000"/>
              </a:schemeClr>
            </a:solidFill>
            <a:ln w="38100" cap="flat" cmpd="sng" algn="ctr">
              <a:solidFill>
                <a:srgbClr val="206F8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75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DAF769-17E0-45F9-A324-BD98D6AB484E}"/>
                </a:ext>
              </a:extLst>
            </p:cNvPr>
            <p:cNvSpPr txBox="1"/>
            <p:nvPr/>
          </p:nvSpPr>
          <p:spPr>
            <a:xfrm>
              <a:off x="5436096" y="3717032"/>
              <a:ext cx="3096344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 Europske komisije akreditirana nacionalna agencija nadležna za provedbu decentraliziranih (nacionalnih) aktivnosti programa Erasmus+ te njemu pripadajućih mreža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hr-H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inicijativa.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DB6CF27-C81C-47DD-B456-E22A277AA3E4}"/>
              </a:ext>
            </a:extLst>
          </p:cNvPr>
          <p:cNvSpPr txBox="1">
            <a:spLocks/>
          </p:cNvSpPr>
          <p:nvPr/>
        </p:nvSpPr>
        <p:spPr>
          <a:xfrm>
            <a:off x="3707904" y="250245"/>
            <a:ext cx="5189962" cy="8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AMPEU – osobna iskaznica </a:t>
            </a:r>
          </a:p>
        </p:txBody>
      </p:sp>
    </p:spTree>
    <p:extLst>
      <p:ext uri="{BB962C8B-B14F-4D97-AF65-F5344CB8AC3E}">
        <p14:creationId xmlns:p14="http://schemas.microsoft.com/office/powerpoint/2010/main" val="329210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B2DB87-4445-416F-9094-EBEDC9EAFE90}"/>
              </a:ext>
            </a:extLst>
          </p:cNvPr>
          <p:cNvGrpSpPr/>
          <p:nvPr/>
        </p:nvGrpSpPr>
        <p:grpSpPr>
          <a:xfrm>
            <a:off x="380244" y="1196752"/>
            <a:ext cx="8383512" cy="4858642"/>
            <a:chOff x="567577" y="1483280"/>
            <a:chExt cx="8103664" cy="4419485"/>
          </a:xfrm>
        </p:grpSpPr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235070FC-E2FA-419C-987E-6259A841747A}"/>
                </a:ext>
              </a:extLst>
            </p:cNvPr>
            <p:cNvSpPr/>
            <p:nvPr/>
          </p:nvSpPr>
          <p:spPr>
            <a:xfrm>
              <a:off x="622400" y="1483280"/>
              <a:ext cx="1800423" cy="1234252"/>
            </a:xfrm>
            <a:prstGeom prst="roundRect">
              <a:avLst>
                <a:gd name="adj" fmla="val 1034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lt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ljučna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aktivnost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" name="Rounded Rectangle 18">
              <a:extLst>
                <a:ext uri="{FF2B5EF4-FFF2-40B4-BE49-F238E27FC236}">
                  <a16:creationId xmlns:a16="http://schemas.microsoft.com/office/drawing/2014/main" id="{322FA1B5-8BC8-4C3D-8B41-AF32D8213585}"/>
                </a:ext>
              </a:extLst>
            </p:cNvPr>
            <p:cNvSpPr/>
            <p:nvPr/>
          </p:nvSpPr>
          <p:spPr>
            <a:xfrm>
              <a:off x="2547044" y="1515563"/>
              <a:ext cx="6069374" cy="578747"/>
            </a:xfrm>
            <a:prstGeom prst="roundRect">
              <a:avLst>
                <a:gd name="adj" fmla="val 1034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Mobilnost u svrhu učenja za pojedince</a:t>
              </a:r>
              <a:endPara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1609A438-900E-4BC2-A903-C61882C6D343}"/>
                </a:ext>
              </a:extLst>
            </p:cNvPr>
            <p:cNvSpPr/>
            <p:nvPr/>
          </p:nvSpPr>
          <p:spPr>
            <a:xfrm>
              <a:off x="2547044" y="2122550"/>
              <a:ext cx="6069374" cy="569149"/>
            </a:xfrm>
            <a:prstGeom prst="roundRect">
              <a:avLst>
                <a:gd name="adj" fmla="val 17387"/>
              </a:avLst>
            </a:prstGeom>
            <a:solidFill>
              <a:schemeClr val="accent6">
                <a:lumMod val="75000"/>
                <a:alpha val="50000"/>
              </a:schemeClr>
            </a:solidFill>
            <a:ln w="9525">
              <a:solidFill>
                <a:schemeClr val="l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Projekti mobilnosti</a:t>
              </a:r>
            </a:p>
          </p:txBody>
        </p:sp>
        <p:sp>
          <p:nvSpPr>
            <p:cNvPr id="8" name="Rounded Rectangle 20">
              <a:extLst>
                <a:ext uri="{FF2B5EF4-FFF2-40B4-BE49-F238E27FC236}">
                  <a16:creationId xmlns:a16="http://schemas.microsoft.com/office/drawing/2014/main" id="{A96A766A-7564-423A-BF0A-F3FB56054413}"/>
                </a:ext>
              </a:extLst>
            </p:cNvPr>
            <p:cNvSpPr/>
            <p:nvPr/>
          </p:nvSpPr>
          <p:spPr>
            <a:xfrm>
              <a:off x="622400" y="2825490"/>
              <a:ext cx="1816298" cy="1162577"/>
            </a:xfrm>
            <a:prstGeom prst="roundRect">
              <a:avLst>
                <a:gd name="adj" fmla="val 10340"/>
              </a:avLst>
            </a:prstGeom>
            <a:solidFill>
              <a:srgbClr val="4BACC6"/>
            </a:solidFill>
            <a:ln w="9525">
              <a:solidFill>
                <a:schemeClr val="lt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Ključna</a:t>
              </a:r>
              <a:r>
                <a:rPr lang="en-US" sz="2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aktivnost</a:t>
              </a:r>
              <a:r>
                <a:rPr lang="en-US" sz="2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ounded Rectangle 21">
              <a:extLst>
                <a:ext uri="{FF2B5EF4-FFF2-40B4-BE49-F238E27FC236}">
                  <a16:creationId xmlns:a16="http://schemas.microsoft.com/office/drawing/2014/main" id="{BDF2FBCE-2069-4688-97A1-C96D233ED452}"/>
                </a:ext>
              </a:extLst>
            </p:cNvPr>
            <p:cNvSpPr/>
            <p:nvPr/>
          </p:nvSpPr>
          <p:spPr>
            <a:xfrm>
              <a:off x="2547042" y="2825490"/>
              <a:ext cx="6069376" cy="536544"/>
            </a:xfrm>
            <a:prstGeom prst="roundRect">
              <a:avLst>
                <a:gd name="adj" fmla="val 10340"/>
              </a:avLst>
            </a:prstGeom>
            <a:solidFill>
              <a:srgbClr val="4BACC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Suradnja za inovacije i razmjenu dobre prakse</a:t>
              </a:r>
              <a:endPara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ounded Rectangle 22">
              <a:extLst>
                <a:ext uri="{FF2B5EF4-FFF2-40B4-BE49-F238E27FC236}">
                  <a16:creationId xmlns:a16="http://schemas.microsoft.com/office/drawing/2014/main" id="{F74CD880-A65F-4DC1-8C8B-58EA2356D2B9}"/>
                </a:ext>
              </a:extLst>
            </p:cNvPr>
            <p:cNvSpPr/>
            <p:nvPr/>
          </p:nvSpPr>
          <p:spPr>
            <a:xfrm>
              <a:off x="2547044" y="3422879"/>
              <a:ext cx="6069374" cy="589807"/>
            </a:xfrm>
            <a:prstGeom prst="roundRect">
              <a:avLst>
                <a:gd name="adj" fmla="val 17387"/>
              </a:avLst>
            </a:prstGeom>
            <a:solidFill>
              <a:srgbClr val="4BACC6">
                <a:alpha val="50000"/>
              </a:srgbClr>
            </a:solidFill>
            <a:ln w="9525">
              <a:solidFill>
                <a:schemeClr val="l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Strateška partnerstva</a:t>
              </a:r>
            </a:p>
          </p:txBody>
        </p:sp>
        <p:sp>
          <p:nvSpPr>
            <p:cNvPr id="12" name="Rounded Rectangle 23">
              <a:extLst>
                <a:ext uri="{FF2B5EF4-FFF2-40B4-BE49-F238E27FC236}">
                  <a16:creationId xmlns:a16="http://schemas.microsoft.com/office/drawing/2014/main" id="{239520F8-DE35-4952-9447-BFFB295B5737}"/>
                </a:ext>
              </a:extLst>
            </p:cNvPr>
            <p:cNvSpPr/>
            <p:nvPr/>
          </p:nvSpPr>
          <p:spPr>
            <a:xfrm>
              <a:off x="622400" y="4140467"/>
              <a:ext cx="1816298" cy="835923"/>
            </a:xfrm>
            <a:prstGeom prst="roundRect">
              <a:avLst>
                <a:gd name="adj" fmla="val 1034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lt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ljučna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aktivnost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7E38B4DE-3BC1-4F7C-8FFA-4E4EFD455237}"/>
                </a:ext>
              </a:extLst>
            </p:cNvPr>
            <p:cNvSpPr/>
            <p:nvPr/>
          </p:nvSpPr>
          <p:spPr>
            <a:xfrm>
              <a:off x="2571218" y="4160538"/>
              <a:ext cx="6045200" cy="815852"/>
            </a:xfrm>
            <a:prstGeom prst="roundRect">
              <a:avLst>
                <a:gd name="adj" fmla="val 1034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Podrška reformi politika</a:t>
              </a:r>
            </a:p>
          </p:txBody>
        </p:sp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FF8636F9-B650-4961-BB01-28A962B7CFAF}"/>
                </a:ext>
              </a:extLst>
            </p:cNvPr>
            <p:cNvSpPr/>
            <p:nvPr/>
          </p:nvSpPr>
          <p:spPr>
            <a:xfrm>
              <a:off x="567577" y="5086913"/>
              <a:ext cx="8103664" cy="815852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Mreže i inicijative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hr-H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dodatni programi: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aktivnosti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transnacionalne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suradnje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hr-H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eTwinning</a:t>
              </a:r>
              <a:r>
                <a:rPr lang="hr-H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, ECVET, </a:t>
              </a:r>
              <a:r>
                <a:rPr lang="hr-H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Europass</a:t>
              </a:r>
              <a:r>
                <a:rPr lang="hr-H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hr-H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Euroguidance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, Eurydice,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Eurodesk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Europska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oznaka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jezika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Youthpass</a:t>
              </a:r>
              <a:endParaRPr kumimoji="0" lang="hr-HR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6A4B626-5C0F-4F79-962A-F7AEC7E6B886}"/>
              </a:ext>
            </a:extLst>
          </p:cNvPr>
          <p:cNvSpPr txBox="1">
            <a:spLocks/>
          </p:cNvSpPr>
          <p:nvPr/>
        </p:nvSpPr>
        <p:spPr>
          <a:xfrm>
            <a:off x="2237241" y="182538"/>
            <a:ext cx="6469799" cy="8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truktura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programa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Erasmus+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33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CE2F3-5FDD-4A07-84B2-A5699DC7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024E8-BD47-4B4A-8AD7-8A8F4CA9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11" y="302452"/>
            <a:ext cx="5997352" cy="936104"/>
          </a:xfrm>
        </p:spPr>
        <p:txBody>
          <a:bodyPr/>
          <a:lstStyle/>
          <a:p>
            <a:r>
              <a:rPr lang="hr-HR" sz="1800" b="1" dirty="0">
                <a:solidFill>
                  <a:schemeClr val="bg1">
                    <a:lumMod val="50000"/>
                  </a:schemeClr>
                </a:solidFill>
              </a:rPr>
              <a:t>EURYDICE -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europska mreža koja prikuplja, obrađuje i objavljuje informacije i statističke podatke o nacionalnim propisima i politikama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0A8662-E794-485D-93EF-39A4125FE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9572" y="1322552"/>
            <a:ext cx="7937233" cy="429689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1DAF6-E303-4CC2-97EE-1B1B06EF1FA0}"/>
              </a:ext>
            </a:extLst>
          </p:cNvPr>
          <p:cNvSpPr txBox="1"/>
          <p:nvPr/>
        </p:nvSpPr>
        <p:spPr>
          <a:xfrm>
            <a:off x="739572" y="5619444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Kontakt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eurydice@mobilnost.hr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endParaRPr lang="hr-HR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5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CE2F3-5FDD-4A07-84B2-A5699DC7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024E8-BD47-4B4A-8AD7-8A8F4CA9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116632"/>
            <a:ext cx="5997352" cy="936104"/>
          </a:xfrm>
        </p:spPr>
        <p:txBody>
          <a:bodyPr/>
          <a:lstStyle/>
          <a:p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Publikacije mreže </a:t>
            </a:r>
            <a:r>
              <a:rPr lang="hr-HR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Eurydice</a:t>
            </a:r>
            <a:endParaRPr lang="hr-H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5BC4-C28B-4EBF-895B-7DDCAB09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0" algn="just"/>
            <a:r>
              <a:rPr lang="hr-H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Obuhvaćaju različite teme u području obrazovanja</a:t>
            </a:r>
          </a:p>
          <a:p>
            <a:pPr lvl="0" algn="just"/>
            <a:r>
              <a:rPr lang="hr-HR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plaće nastavnika i ravnatelja, financiranje obrazovanja, struktura europskih obrazovnih sustava, preporučeni godišnji broj sati u redovnom obveznom obrazovanju, nastavnička karijera, poučavanje jezika u školama, integracija osoba migrantskog porijekla u obrazovanje (…)</a:t>
            </a:r>
          </a:p>
          <a:p>
            <a:pPr lvl="0" algn="just"/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D7869-01D9-4902-AC1A-2991BA8E1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112" y="2660417"/>
            <a:ext cx="2483776" cy="3514247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797E68A-E679-4463-8594-ECC85EB51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64981"/>
            <a:ext cx="2480417" cy="3514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00B7F-1945-4C47-AA69-FC8953BA0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655" y="2633884"/>
            <a:ext cx="2483708" cy="35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137837B-700A-4C0A-AC38-47D581FC3ED4}"/>
              </a:ext>
            </a:extLst>
          </p:cNvPr>
          <p:cNvSpPr txBox="1"/>
          <p:nvPr/>
        </p:nvSpPr>
        <p:spPr>
          <a:xfrm>
            <a:off x="2123728" y="116633"/>
            <a:ext cx="684289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Mogućnosti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 </a:t>
            </a:r>
            <a:r>
              <a:rPr 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programu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E+ </a:t>
            </a: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 području </a:t>
            </a:r>
            <a:r>
              <a:rPr lang="en-US" sz="2600" b="1" dirty="0" err="1">
                <a:solidFill>
                  <a:schemeClr val="accent5"/>
                </a:solidFill>
                <a:latin typeface="Arial" charset="0"/>
                <a:cs typeface="Arial" charset="0"/>
              </a:rPr>
              <a:t>odgoj</a:t>
            </a:r>
            <a:r>
              <a:rPr lang="hr-HR" sz="2600" b="1" dirty="0">
                <a:solidFill>
                  <a:schemeClr val="accent5"/>
                </a:solidFill>
                <a:latin typeface="Arial" charset="0"/>
                <a:cs typeface="Arial" charset="0"/>
              </a:rPr>
              <a:t>a</a:t>
            </a:r>
            <a:r>
              <a:rPr lang="en-US" sz="2600" b="1" dirty="0">
                <a:solidFill>
                  <a:schemeClr val="accent5"/>
                </a:solidFill>
                <a:latin typeface="Arial" charset="0"/>
                <a:cs typeface="Arial" charset="0"/>
              </a:rPr>
              <a:t> i </a:t>
            </a:r>
            <a:r>
              <a:rPr lang="en-US" sz="2600" b="1" dirty="0" err="1">
                <a:solidFill>
                  <a:schemeClr val="accent5"/>
                </a:solidFill>
                <a:latin typeface="Arial" charset="0"/>
                <a:cs typeface="Arial" charset="0"/>
              </a:rPr>
              <a:t>opće</a:t>
            </a:r>
            <a:r>
              <a:rPr lang="hr-HR" sz="2600" b="1" dirty="0">
                <a:solidFill>
                  <a:schemeClr val="accent5"/>
                </a:solidFill>
                <a:latin typeface="Arial" charset="0"/>
                <a:cs typeface="Arial" charset="0"/>
              </a:rPr>
              <a:t>g</a:t>
            </a:r>
            <a:r>
              <a:rPr lang="en-US" sz="2600" b="1" dirty="0">
                <a:solidFill>
                  <a:schemeClr val="accent5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Arial" charset="0"/>
                <a:cs typeface="Arial" charset="0"/>
              </a:rPr>
              <a:t>obrazovanj</a:t>
            </a:r>
            <a:r>
              <a:rPr lang="hr-HR" sz="2600" b="1" dirty="0">
                <a:solidFill>
                  <a:schemeClr val="accent5"/>
                </a:solidFill>
                <a:latin typeface="Arial" charset="0"/>
                <a:cs typeface="Arial" charset="0"/>
              </a:rPr>
              <a:t>a</a:t>
            </a:r>
            <a:r>
              <a:rPr lang="en-US" sz="2600" b="1" dirty="0">
                <a:solidFill>
                  <a:schemeClr val="accent5"/>
                </a:solidFill>
                <a:latin typeface="Arial" charset="0"/>
                <a:cs typeface="Arial" charset="0"/>
              </a:rPr>
              <a:t> </a:t>
            </a:r>
            <a:endParaRPr lang="hr-HR" sz="2600" b="1" dirty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odnaslov 4">
            <a:extLst>
              <a:ext uri="{FF2B5EF4-FFF2-40B4-BE49-F238E27FC236}">
                <a16:creationId xmlns:a16="http://schemas.microsoft.com/office/drawing/2014/main" id="{890B4E3C-D34F-4029-9895-9D43BA417D6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1520" y="1052736"/>
            <a:ext cx="8715104" cy="5400600"/>
          </a:xfrm>
        </p:spPr>
        <p:txBody>
          <a:bodyPr>
            <a:norm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r-HR" sz="14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1: Projekti mobilnosti odgojno-obrazovnih djelatnika</a:t>
            </a:r>
            <a:endParaRPr lang="hr-HR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Aktivnosti: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osposobljavanje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(strukturirani tečajevi i seminari, </a:t>
            </a:r>
            <a:r>
              <a:rPr lang="hr-HR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hr-H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shadowing</a:t>
            </a:r>
            <a:r>
              <a:rPr lang="hr-H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promatranje rada), 	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podučavanje u partnerskim ustanovama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hr-H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2: Strateška partnerstva 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Formati: Školska partnerstva (2-6 škola iz min. 2 zemlje) / SP za potporu inovacijama, SP za razmjenu 	dobrih praksi (3 organizacije iz 3 zemlje)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Aktivnosti: razmjena skupina učenika i djelatnika (školska partnerstva), razmjena dobrih praksi u okviru 	zajedničkih sastanaka više partnera, izrada intelektualnih rezultata (istraživanja, stručni materijali i sl.)  </a:t>
            </a:r>
          </a:p>
          <a:p>
            <a:pPr algn="just"/>
            <a:endParaRPr lang="hr-HR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SURADNJA, UMREŽAVANJA I PROFESIONALNA USAVRŠAVANJA</a:t>
            </a:r>
          </a:p>
          <a:p>
            <a:pPr algn="just"/>
            <a:endParaRPr lang="hr-HR" sz="5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 transnacionalne suradnje 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Profesionalna usavršavanja u okviru </a:t>
            </a:r>
            <a:r>
              <a:rPr lang="hr-H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Erasmusa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(konferencije, seminari – </a:t>
            </a:r>
            <a:r>
              <a:rPr lang="hr-H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 početnike i za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iskusne!) </a:t>
            </a:r>
          </a:p>
          <a:p>
            <a:pPr algn="just"/>
            <a:endParaRPr lang="hr-H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r-HR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r-HR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endParaRPr lang="hr-HR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Online baza informacija, pružatelja seminara i potencijalnih partnera na projektima</a:t>
            </a:r>
          </a:p>
          <a:p>
            <a:pPr algn="just"/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</a:t>
            </a:r>
            <a:endParaRPr lang="hr-HR" sz="1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siness, Idea, Strategy, Marketing, Plan, Vision">
            <a:extLst>
              <a:ext uri="{FF2B5EF4-FFF2-40B4-BE49-F238E27FC236}">
                <a16:creationId xmlns:a16="http://schemas.microsoft.com/office/drawing/2014/main" id="{76B5A139-76E6-4DDA-BF8A-050559AB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1" y="548680"/>
            <a:ext cx="46684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0E1F909-D9DA-4BC9-8E15-DA5B82B9F556}"/>
              </a:ext>
            </a:extLst>
          </p:cNvPr>
          <p:cNvSpPr txBox="1">
            <a:spLocks/>
          </p:cNvSpPr>
          <p:nvPr/>
        </p:nvSpPr>
        <p:spPr>
          <a:xfrm>
            <a:off x="3699743" y="2348880"/>
            <a:ext cx="5189962" cy="8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Kako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program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Erasmus+ može odgovoriti na potrebe škole</a:t>
            </a:r>
          </a:p>
        </p:txBody>
      </p:sp>
    </p:spTree>
    <p:extLst>
      <p:ext uri="{BB962C8B-B14F-4D97-AF65-F5344CB8AC3E}">
        <p14:creationId xmlns:p14="http://schemas.microsoft.com/office/powerpoint/2010/main" val="15479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282F47-6E07-4CCB-A1D2-25A3956C8A5F}"/>
              </a:ext>
            </a:extLst>
          </p:cNvPr>
          <p:cNvGraphicFramePr/>
          <p:nvPr/>
        </p:nvGraphicFramePr>
        <p:xfrm>
          <a:off x="446856" y="692696"/>
          <a:ext cx="8229600" cy="475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52D65D-FE26-4E82-AB81-2D8244972214}"/>
              </a:ext>
            </a:extLst>
          </p:cNvPr>
          <p:cNvSpPr txBox="1"/>
          <p:nvPr/>
        </p:nvSpPr>
        <p:spPr>
          <a:xfrm>
            <a:off x="6363751" y="2283837"/>
            <a:ext cx="2383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nova znanja i vještine osoblja i/ili učenika </a:t>
            </a:r>
          </a:p>
          <a:p>
            <a:endParaRPr lang="hr-HR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razmjena dobre prakse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razvoj novih materijala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40A57-778D-45A3-83D8-57DB90460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35" y="4854136"/>
            <a:ext cx="3426387" cy="145361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093DE3-BB35-45F5-9379-EDEF36A89B41}"/>
              </a:ext>
            </a:extLst>
          </p:cNvPr>
          <p:cNvSpPr txBox="1">
            <a:spLocks/>
          </p:cNvSpPr>
          <p:nvPr/>
        </p:nvSpPr>
        <p:spPr>
          <a:xfrm>
            <a:off x="3707904" y="250245"/>
            <a:ext cx="5189962" cy="8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Kako program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Erasmus+ </a:t>
            </a: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može odgovoriti na potrebe škole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D0D69-03BE-4524-AB5A-1C1B55DEFB0A}"/>
              </a:ext>
            </a:extLst>
          </p:cNvPr>
          <p:cNvSpPr txBox="1"/>
          <p:nvPr/>
        </p:nvSpPr>
        <p:spPr>
          <a:xfrm>
            <a:off x="517738" y="2222282"/>
            <a:ext cx="25420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usavršavanje osoblja s ciljem stjecanja novih znanja i/ili vještina </a:t>
            </a:r>
          </a:p>
          <a:p>
            <a:pPr lvl="0"/>
            <a:endParaRPr lang="hr-H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r-H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obrazovni materijali, nastavne metode, alati…</a:t>
            </a:r>
          </a:p>
          <a:p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2B2B9-95C6-487B-B20E-6D81F1E0BDF5}"/>
              </a:ext>
            </a:extLst>
          </p:cNvPr>
          <p:cNvSpPr txBox="1"/>
          <p:nvPr/>
        </p:nvSpPr>
        <p:spPr>
          <a:xfrm>
            <a:off x="3245887" y="2926008"/>
            <a:ext cx="26276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chemeClr val="bg1"/>
                </a:solidFill>
              </a:rPr>
              <a:t>mobilnost osoblja i/ili učenika</a:t>
            </a:r>
          </a:p>
          <a:p>
            <a:pPr lvl="0"/>
            <a:endParaRPr lang="hr-HR" sz="1000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chemeClr val="bg1"/>
                </a:solidFill>
              </a:rPr>
              <a:t>strateška partnerstva s ciljem razmjene znanja i iskustva i/ili razvoja novih materijala</a:t>
            </a:r>
          </a:p>
        </p:txBody>
      </p:sp>
    </p:spTree>
    <p:extLst>
      <p:ext uri="{BB962C8B-B14F-4D97-AF65-F5344CB8AC3E}">
        <p14:creationId xmlns:p14="http://schemas.microsoft.com/office/powerpoint/2010/main" val="7040900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ja_predlozak_HR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ija_predlozak_HR" id="{B6DAE178-68BF-7641-8EFE-8FC7B88AAC72}" vid="{C188EB32-5606-934C-B7C6-BBCAD5DDC7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10305</TotalTime>
  <Words>1785</Words>
  <Application>Microsoft Office PowerPoint</Application>
  <PresentationFormat>On-screen Show (4:3)</PresentationFormat>
  <Paragraphs>295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Prezentacija_predlozak_HR_template</vt:lpstr>
      <vt:lpstr>PowerPoint Presentation</vt:lpstr>
      <vt:lpstr>Sadržaj</vt:lpstr>
      <vt:lpstr>PowerPoint Presentation</vt:lpstr>
      <vt:lpstr>PowerPoint Presentation</vt:lpstr>
      <vt:lpstr>EURYDICE - europska mreža koja prikuplja, obrađuje i objavljuje informacije i statističke podatke o nacionalnim propisima i politikama</vt:lpstr>
      <vt:lpstr>Publikacije mreže Eurydice</vt:lpstr>
      <vt:lpstr>PowerPoint Presentation</vt:lpstr>
      <vt:lpstr>PowerPoint Presentation</vt:lpstr>
      <vt:lpstr>PowerPoint Presentation</vt:lpstr>
      <vt:lpstr>Rezultati natječaja 2019. i najava natječaja 2020. te novog programa</vt:lpstr>
      <vt:lpstr>PowerPoint Presentation</vt:lpstr>
      <vt:lpstr>              Primjer – KA1 Projekt mobilnosti (konzorcijski projekt)</vt:lpstr>
      <vt:lpstr>PowerPoint Presentation</vt:lpstr>
      <vt:lpstr>PowerPoint Presentation</vt:lpstr>
      <vt:lpstr>Podrška Agencije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Ime Prezime</dc:creator>
  <cp:lastModifiedBy>Antonija Gladović</cp:lastModifiedBy>
  <cp:revision>658</cp:revision>
  <cp:lastPrinted>2018-06-18T06:29:44Z</cp:lastPrinted>
  <dcterms:created xsi:type="dcterms:W3CDTF">2015-02-04T12:01:34Z</dcterms:created>
  <dcterms:modified xsi:type="dcterms:W3CDTF">2019-11-10T17:23:39Z</dcterms:modified>
</cp:coreProperties>
</file>