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9"/>
  </p:notesMasterIdLst>
  <p:sldIdLst>
    <p:sldId id="387" r:id="rId2"/>
    <p:sldId id="741" r:id="rId3"/>
    <p:sldId id="548" r:id="rId4"/>
    <p:sldId id="732" r:id="rId5"/>
    <p:sldId id="671" r:id="rId6"/>
    <p:sldId id="679" r:id="rId7"/>
    <p:sldId id="733" r:id="rId8"/>
    <p:sldId id="727" r:id="rId9"/>
    <p:sldId id="728" r:id="rId10"/>
    <p:sldId id="734" r:id="rId11"/>
    <p:sldId id="738" r:id="rId12"/>
    <p:sldId id="735" r:id="rId13"/>
    <p:sldId id="740" r:id="rId14"/>
    <p:sldId id="724" r:id="rId15"/>
    <p:sldId id="737" r:id="rId16"/>
    <p:sldId id="726" r:id="rId17"/>
    <p:sldId id="731" r:id="rId18"/>
  </p:sldIdLst>
  <p:sldSz cx="8229600" cy="59436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25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1F1F1F"/>
    <a:srgbClr val="1F1F0D"/>
    <a:srgbClr val="202020"/>
    <a:srgbClr val="C0C0C0"/>
    <a:srgbClr val="808080"/>
    <a:srgbClr val="969696"/>
    <a:srgbClr val="F0F0F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94676" autoAdjust="0"/>
  </p:normalViewPr>
  <p:slideViewPr>
    <p:cSldViewPr snapToGrid="0">
      <p:cViewPr varScale="1">
        <p:scale>
          <a:sx n="81" d="100"/>
          <a:sy n="81" d="100"/>
        </p:scale>
        <p:origin x="786" y="84"/>
      </p:cViewPr>
      <p:guideLst>
        <p:guide orient="horz" pos="1872"/>
        <p:guide pos="259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22325" y="744538"/>
            <a:ext cx="51530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5154"/>
            <a:ext cx="498496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8A426B-0D8A-43F9-9B66-25B9A234D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76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5A9518B-7E4C-4629-9582-DF759AA3B97E}" type="slidenum">
              <a:rPr lang="en-US" altLang="sr-Latn-RS"/>
              <a:pPr algn="r" eaLnBrk="1" hangingPunct="1">
                <a:spcBef>
                  <a:spcPct val="0"/>
                </a:spcBef>
              </a:pPr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17030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51276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9DAC60D-4F47-4F42-8ECA-A0699255D0A3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87091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4655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4655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1B095A-1CD1-4E2A-9833-E0A40DAF89C0}" type="slidenum">
              <a:rPr lang="en-US" altLang="sr-Latn-RS"/>
              <a:pPr algn="r" eaLnBrk="1" hangingPunct="1">
                <a:spcBef>
                  <a:spcPct val="0"/>
                </a:spcBef>
              </a:pPr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51250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154628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B43376-F825-4580-B90C-E6A04E3655A3}" type="slidenum">
              <a:rPr lang="en-US" sz="1200"/>
              <a:pPr algn="r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855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  <p:sp>
        <p:nvSpPr>
          <p:cNvPr id="63492" name="Slide Number Placeholder 3"/>
          <p:cNvSpPr txBox="1">
            <a:spLocks noGrp="1"/>
          </p:cNvSpPr>
          <p:nvPr/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91DD5B-3DC3-48FA-886C-893D7274F4E1}" type="slidenum">
              <a:rPr lang="en-US" sz="1200"/>
              <a:pPr algn="r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0390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  <p:sp>
        <p:nvSpPr>
          <p:cNvPr id="63492" name="Slide Number Placeholder 3"/>
          <p:cNvSpPr txBox="1">
            <a:spLocks noGrp="1"/>
          </p:cNvSpPr>
          <p:nvPr/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91DD5B-3DC3-48FA-886C-893D7274F4E1}" type="slidenum">
              <a:rPr lang="en-US" sz="1200"/>
              <a:pPr algn="r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0390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dirty="0" smtClean="0">
              <a:latin typeface="Arial" charset="0"/>
            </a:endParaRPr>
          </a:p>
        </p:txBody>
      </p:sp>
      <p:sp>
        <p:nvSpPr>
          <p:cNvPr id="91140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54B08BE-847D-495E-8166-900D7CE19DFA}" type="slidenum">
              <a:rPr lang="en-US" sz="1200"/>
              <a:pPr algn="r"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787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2242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22422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8203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4655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charset="0"/>
            </a:endParaRPr>
          </a:p>
        </p:txBody>
      </p:sp>
      <p:sp>
        <p:nvSpPr>
          <p:cNvPr id="305156" name="Slide Number Placeholder 3"/>
          <p:cNvSpPr txBox="1">
            <a:spLocks noGrp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48635-7D3B-4DDD-B244-3FC38D3D5E15}" type="slidenum">
              <a:rPr lang="en-US" sz="1200"/>
              <a:pPr algn="r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4655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238125"/>
            <a:ext cx="1912938" cy="5400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238125"/>
            <a:ext cx="5589587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538" y="1846263"/>
            <a:ext cx="6994525" cy="1274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5075" y="3368675"/>
            <a:ext cx="5759450" cy="1517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19525"/>
            <a:ext cx="6994525" cy="1179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519363"/>
            <a:ext cx="6994525" cy="13001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97000"/>
            <a:ext cx="3727450" cy="424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7050" y="1397000"/>
            <a:ext cx="3729038" cy="424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3" y="238125"/>
            <a:ext cx="7407275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163" y="1330325"/>
            <a:ext cx="3636962" cy="554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163" y="1884363"/>
            <a:ext cx="3636962" cy="3424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79888" y="1330325"/>
            <a:ext cx="3638550" cy="554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9888" y="1884363"/>
            <a:ext cx="3638550" cy="3424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3" y="236538"/>
            <a:ext cx="2708275" cy="1006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863" y="236538"/>
            <a:ext cx="4600575" cy="5072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163" y="1243013"/>
            <a:ext cx="2708275" cy="4065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900" y="4160838"/>
            <a:ext cx="4938713" cy="490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2900" y="531813"/>
            <a:ext cx="4938713" cy="3565525"/>
          </a:xfrm>
        </p:spPr>
        <p:txBody>
          <a:bodyPr lIns="80980" tIns="40490" rIns="80980" bIns="4049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2900" y="4651375"/>
            <a:ext cx="4938713" cy="69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412750" y="1338263"/>
            <a:ext cx="7705725" cy="4349750"/>
          </a:xfrm>
          <a:prstGeom prst="rect">
            <a:avLst/>
          </a:prstGeom>
          <a:solidFill>
            <a:srgbClr val="EEE3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11163" y="238125"/>
            <a:ext cx="7637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76" tIns="40488" rIns="80976" bIns="404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97000"/>
            <a:ext cx="7608888" cy="424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80976" tIns="40488" rIns="80976" bIns="404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-3175" y="0"/>
            <a:ext cx="8229600" cy="236538"/>
          </a:xfrm>
          <a:prstGeom prst="rect">
            <a:avLst/>
          </a:prstGeom>
          <a:solidFill>
            <a:srgbClr val="8AA01C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233488"/>
            <a:ext cx="8229600" cy="147637"/>
          </a:xfrm>
          <a:prstGeom prst="rect">
            <a:avLst/>
          </a:prstGeom>
          <a:solidFill>
            <a:srgbClr val="219CD9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0163" y="327025"/>
            <a:ext cx="269875" cy="808038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0163" y="1414463"/>
            <a:ext cx="269875" cy="808037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0163" y="2503488"/>
            <a:ext cx="269875" cy="635000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0163" y="3419475"/>
            <a:ext cx="269875" cy="509588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0163" y="4208463"/>
            <a:ext cx="269875" cy="374650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163" y="4864100"/>
            <a:ext cx="269875" cy="288925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0163" y="5434013"/>
            <a:ext cx="269875" cy="201612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-3175" y="0"/>
            <a:ext cx="8229600" cy="236538"/>
          </a:xfrm>
          <a:prstGeom prst="rect">
            <a:avLst/>
          </a:prstGeom>
          <a:solidFill>
            <a:srgbClr val="8AA01C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1233488"/>
            <a:ext cx="8229600" cy="147637"/>
          </a:xfrm>
          <a:prstGeom prst="rect">
            <a:avLst/>
          </a:prstGeom>
          <a:solidFill>
            <a:srgbClr val="219CD9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0163" y="327025"/>
            <a:ext cx="269875" cy="808038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30163" y="1414463"/>
            <a:ext cx="269875" cy="808037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0163" y="2503488"/>
            <a:ext cx="269875" cy="635000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30163" y="3419475"/>
            <a:ext cx="269875" cy="509588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30163" y="4208463"/>
            <a:ext cx="269875" cy="374650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30163" y="4864100"/>
            <a:ext cx="269875" cy="288925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30163" y="5434013"/>
            <a:ext cx="269875" cy="201612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>
              <a:defRPr/>
            </a:pPr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7818438" y="-33338"/>
            <a:ext cx="40005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>
              <a:defRPr/>
            </a:pPr>
            <a:fld id="{42A94A2D-5F6C-4A83-9BE1-291C57A41270}" type="slidenum">
              <a:rPr lang="en-US" sz="1400" b="1">
                <a:solidFill>
                  <a:schemeClr val="tx2"/>
                </a:solidFill>
              </a:rPr>
              <a:pPr>
                <a:defRPr/>
              </a:pPr>
              <a:t>‹#›</a:t>
            </a:fld>
            <a:endParaRPr lang="en-US" sz="1400" b="1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bldLvl="2" autoUpdateAnimBg="0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922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922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922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/>
                        <p:tgtEl>
                          <p:spTgt spid="92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8096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096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2pPr>
      <a:lvl3pPr algn="ctr" defTabSz="8096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3pPr>
      <a:lvl4pPr algn="ctr" defTabSz="8096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4pPr>
      <a:lvl5pPr algn="ctr" defTabSz="8096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5pPr>
      <a:lvl6pPr marL="457200" algn="ctr" defTabSz="809625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6pPr>
      <a:lvl7pPr marL="914400" algn="ctr" defTabSz="809625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7pPr>
      <a:lvl8pPr marL="1371600" algn="ctr" defTabSz="809625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8pPr>
      <a:lvl9pPr marL="1828800" algn="ctr" defTabSz="809625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9pPr>
    </p:titleStyle>
    <p:bodyStyle>
      <a:lvl1pPr marL="287338" indent="-287338" algn="l" defTabSz="809625" rtl="0" eaLnBrk="0" fontAlgn="base" hangingPunct="0">
        <a:spcBef>
          <a:spcPct val="0"/>
        </a:spcBef>
        <a:spcAft>
          <a:spcPct val="25000"/>
        </a:spcAft>
        <a:buClr>
          <a:schemeClr val="accent1"/>
        </a:buClr>
        <a:buSzPct val="9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3888" indent="-222250" algn="l" defTabSz="809625" rtl="0" eaLnBrk="0" fontAlgn="base" hangingPunct="0">
        <a:spcBef>
          <a:spcPct val="0"/>
        </a:spcBef>
        <a:spcAft>
          <a:spcPct val="25000"/>
        </a:spcAft>
        <a:buClr>
          <a:schemeClr val="hlink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969963" indent="-231775" algn="l" defTabSz="809625" rtl="0" eaLnBrk="0" fontAlgn="base" hangingPunct="0">
        <a:spcBef>
          <a:spcPct val="0"/>
        </a:spcBef>
        <a:spcAft>
          <a:spcPct val="2500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14450" indent="-230188" algn="l" defTabSz="809625" rtl="0" eaLnBrk="0" fontAlgn="base" hangingPunct="0">
        <a:spcBef>
          <a:spcPct val="0"/>
        </a:spcBef>
        <a:spcAft>
          <a:spcPct val="25000"/>
        </a:spcAft>
        <a:buClr>
          <a:srgbClr val="BC005E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649413" indent="-220663" algn="l" defTabSz="809625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ù"/>
        <a:defRPr sz="2000">
          <a:solidFill>
            <a:schemeClr val="tx1"/>
          </a:solidFill>
          <a:latin typeface="+mn-lt"/>
        </a:defRPr>
      </a:lvl5pPr>
      <a:lvl6pPr marL="2106613" indent="-220663" algn="l" defTabSz="809625" rtl="0" fontAlgn="base">
        <a:spcBef>
          <a:spcPct val="20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ù"/>
        <a:defRPr>
          <a:solidFill>
            <a:schemeClr val="tx1"/>
          </a:solidFill>
          <a:latin typeface="+mn-lt"/>
        </a:defRPr>
      </a:lvl6pPr>
      <a:lvl7pPr marL="2563813" indent="-220663" algn="l" defTabSz="809625" rtl="0" fontAlgn="base">
        <a:spcBef>
          <a:spcPct val="20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ù"/>
        <a:defRPr>
          <a:solidFill>
            <a:schemeClr val="tx1"/>
          </a:solidFill>
          <a:latin typeface="+mn-lt"/>
        </a:defRPr>
      </a:lvl7pPr>
      <a:lvl8pPr marL="3021013" indent="-220663" algn="l" defTabSz="809625" rtl="0" fontAlgn="base">
        <a:spcBef>
          <a:spcPct val="20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ù"/>
        <a:defRPr>
          <a:solidFill>
            <a:schemeClr val="tx1"/>
          </a:solidFill>
          <a:latin typeface="+mn-lt"/>
        </a:defRPr>
      </a:lvl8pPr>
      <a:lvl9pPr marL="3478213" indent="-220663" algn="l" defTabSz="809625" rtl="0" fontAlgn="base">
        <a:spcBef>
          <a:spcPct val="20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ù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vgotovac@pravo.hr" TargetMode="External"/><Relationship Id="rId2" Type="http://schemas.openxmlformats.org/officeDocument/2006/relationships/hyperlink" Target="mailto:vgotov@hotmail.com" TargetMode="Externa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Štrajk u obrazovanju, prava i obveze te uloga ravnatelja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i="1" dirty="0" smtClean="0">
                <a:sym typeface="Symbol" pitchFamily="18" charset="2"/>
              </a:rPr>
              <a:t>Ratione materiae</a:t>
            </a:r>
            <a:r>
              <a:rPr lang="pl-PL" dirty="0" smtClean="0">
                <a:sym typeface="Symbol" pitchFamily="18" charset="2"/>
              </a:rPr>
              <a:t>: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sz="2000" dirty="0" smtClean="0">
                <a:sym typeface="Symbol" pitchFamily="18" charset="2"/>
              </a:rPr>
              <a:t>Pravni spor: neisplata plaće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sz="2000" dirty="0" smtClean="0">
                <a:sym typeface="Symbol" pitchFamily="18" charset="2"/>
              </a:rPr>
              <a:t>Interesni spor: sklapanje, izmjena ili obnova kolektivnog ugovora (kolektivni pregovori) 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i="1" dirty="0" smtClean="0">
                <a:sym typeface="Symbol" pitchFamily="18" charset="2"/>
              </a:rPr>
              <a:t>Ratione personae</a:t>
            </a:r>
            <a:r>
              <a:rPr lang="pl-PL" dirty="0" smtClean="0">
                <a:sym typeface="Symbol" pitchFamily="18" charset="2"/>
              </a:rPr>
              <a:t>:  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sz="2000" dirty="0" smtClean="0">
                <a:sym typeface="Symbol" pitchFamily="18" charset="2"/>
              </a:rPr>
              <a:t>Sindikat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sz="2000" dirty="0" smtClean="0">
                <a:sym typeface="Symbol" pitchFamily="18" charset="2"/>
              </a:rPr>
              <a:t>Reprezentativni sindikat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Mirenje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Najava štrajka (razlozi, mjesto, vrijeme i način) </a:t>
            </a:r>
          </a:p>
          <a:p>
            <a:pPr algn="just">
              <a:spcAft>
                <a:spcPct val="0"/>
              </a:spcAft>
            </a:pPr>
            <a:r>
              <a:rPr lang="hr-HR" altLang="sr-Latn-RS" dirty="0" smtClean="0">
                <a:ea typeface="ＭＳ Ｐゴシック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Poslovi koji se ne smiju prekidati za vrijeme štrajka (sporazum/arbitraža)</a:t>
            </a:r>
            <a:endParaRPr lang="hr-HR" altLang="sr-Latn-RS" dirty="0">
              <a:ea typeface="ＭＳ Ｐゴシック" panose="020B0600070205080204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Štrajk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Hodogram štrajka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810034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  <a:ea typeface="ＭＳ Ｐゴシック" pitchFamily="34" charset="-128"/>
              </a:rPr>
              <a:t>Štrajk u obrazovanju</a:t>
            </a:r>
            <a:endParaRPr lang="en-US" dirty="0" smtClean="0">
              <a:solidFill>
                <a:srgbClr val="F0F0F0"/>
              </a:solidFill>
              <a:ea typeface="ＭＳ Ｐゴシック" pitchFamily="34" charset="-128"/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>
              <a:spcAft>
                <a:spcPct val="0"/>
              </a:spcAft>
            </a:pPr>
            <a:r>
              <a:rPr lang="hr-HR" dirty="0" smtClean="0">
                <a:ea typeface="ＭＳ Ｐゴシック" pitchFamily="34" charset="-128"/>
                <a:cs typeface="Times New Roman" pitchFamily="18" charset="0"/>
              </a:rPr>
              <a:t>Štrajkovi su “teatar apsurda”:</a:t>
            </a:r>
          </a:p>
          <a:p>
            <a:pPr lvl="1" algn="just">
              <a:spcAft>
                <a:spcPct val="0"/>
              </a:spcAft>
            </a:pP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Pitanje I: što je to “zaštita i promicanje gospodarskih i socijalnih interesa”? </a:t>
            </a:r>
            <a:endParaRPr lang="hr-HR" sz="2000" dirty="0" smtClean="0">
              <a:ea typeface="ＭＳ Ｐゴシック" pitchFamily="34" charset="-128"/>
              <a:cs typeface="Times New Roman" pitchFamily="18" charset="0"/>
            </a:endParaRPr>
          </a:p>
          <a:p>
            <a:pPr lvl="1" algn="just">
              <a:spcAft>
                <a:spcPct val="0"/>
              </a:spcAft>
            </a:pP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Pitanje</a:t>
            </a: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	II: tko ima stranačku sposobnost za organizaciju i provedbu štrajka? </a:t>
            </a:r>
          </a:p>
          <a:p>
            <a:pPr lvl="1" algn="just">
              <a:spcAft>
                <a:spcPct val="0"/>
              </a:spcAft>
            </a:pP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Paradoks I: </a:t>
            </a: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nelogičnost razloga za štrajk radi pravnog spora postala je najčešći razlog za štrajk </a:t>
            </a:r>
          </a:p>
          <a:p>
            <a:pPr lvl="1" algn="just">
              <a:spcAft>
                <a:spcPct val="0"/>
              </a:spcAft>
            </a:pP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Paradoks II: </a:t>
            </a: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sindikati žele štrajk radi neisplate plaće </a:t>
            </a: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odmah </a:t>
            </a: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po danu dospijeća iste – sindikati ne pokreću </a:t>
            </a: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štrajkove do iscrpljenja</a:t>
            </a:r>
            <a:endParaRPr lang="hr-HR" sz="2000" dirty="0">
              <a:ea typeface="ＭＳ Ｐゴシック" pitchFamily="34" charset="-128"/>
              <a:cs typeface="Times New Roman" pitchFamily="18" charset="0"/>
            </a:endParaRPr>
          </a:p>
          <a:p>
            <a:pPr lvl="1" algn="just">
              <a:spcAft>
                <a:spcPct val="0"/>
              </a:spcAft>
            </a:pP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Je </a:t>
            </a: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li štrajk uopće odgovor? I na što?</a:t>
            </a: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Štrajk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Otvorena pitanja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5427387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0" grpId="0" animBg="1" autoUpdateAnimBg="0"/>
      <p:bldP spid="17716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S kime se kolektivno pregovara?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Protiv koga se štrajka (najava)?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Tko može osporavati zakonitost štrajka?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Nadoknada vremena izgubljenog u štrajku?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Tko odlučuje o sporazumu? 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Rad u štrajku (i nadoknada)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Pravo na štrajk i druga temeljna prava (pravo djece na obrazovanje)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Može li štrajk protekom vremena postati nezakonit?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Prava za vrijeme i zbog štrajka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endParaRPr lang="en-US" dirty="0" smtClean="0">
              <a:sym typeface="Symbol" pitchFamily="18" charset="2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Štrajk u obrazovanju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Otvorena pitanja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0452554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vi-VN" dirty="0">
                <a:sym typeface="Symbol" pitchFamily="18" charset="2"/>
              </a:rPr>
              <a:t>Pitanje uređenja “obveznih” alternativnih načina rješavanja radnih sporova kroz kolektivne ugovore kao “redoviti” pravni put (pitanje arbitrabilnosti radnih sporova i kako – odluka VSRH, 2008.)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vi-VN" dirty="0">
                <a:sym typeface="Symbol" pitchFamily="18" charset="2"/>
              </a:rPr>
              <a:t>Pitanje zabrane štrajka  supstitucije štrajka (odluka USUD o ukidanju odredbi Zakona o osnutku HKZP, 2000.)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vi-VN" dirty="0">
                <a:sym typeface="Symbol" pitchFamily="18" charset="2"/>
              </a:rPr>
              <a:t>Pitanje uređenja “obveznih” alternativnih načina rješavanja radnih sporova kroz posebne zakone/propise kao “redoviti” pravni put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endParaRPr lang="en-US" dirty="0" smtClean="0">
              <a:sym typeface="Symbol" pitchFamily="18" charset="2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Štrajk u obrazovanju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Neke mogućnosti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1963030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altLang="sr-Latn-RS" dirty="0" smtClean="0">
              <a:solidFill>
                <a:srgbClr val="F0F0F0"/>
              </a:solidFill>
              <a:ea typeface="ＭＳ Ｐゴシック" pitchFamily="34" charset="-128"/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marL="0" indent="0" algn="ctr">
              <a:spcAft>
                <a:spcPct val="0"/>
              </a:spcAft>
              <a:buFont typeface="Wingdings" pitchFamily="2" charset="2"/>
              <a:buNone/>
            </a:pPr>
            <a:endParaRPr lang="hr-HR" altLang="sr-Latn-RS" smtClean="0">
              <a:ea typeface="ＭＳ Ｐゴシック" pitchFamily="34" charset="-128"/>
            </a:endParaRPr>
          </a:p>
          <a:p>
            <a:pPr marL="0" indent="0" algn="ctr">
              <a:spcAft>
                <a:spcPct val="0"/>
              </a:spcAft>
              <a:buFont typeface="Wingdings" pitchFamily="2" charset="2"/>
              <a:buNone/>
            </a:pPr>
            <a:r>
              <a:rPr lang="hr-HR" altLang="sr-Latn-RS" smtClean="0">
                <a:ea typeface="ＭＳ Ｐゴシック" pitchFamily="34" charset="-128"/>
              </a:rPr>
              <a:t>Parafrazirajmo:</a:t>
            </a:r>
          </a:p>
          <a:p>
            <a:pPr marL="0" indent="0" algn="ctr">
              <a:spcAft>
                <a:spcPct val="0"/>
              </a:spcAft>
              <a:buFont typeface="Wingdings" pitchFamily="2" charset="2"/>
              <a:buNone/>
            </a:pPr>
            <a:r>
              <a:rPr lang="en-US" altLang="sr-Latn-RS" smtClean="0">
                <a:ea typeface="ＭＳ Ｐゴシック" pitchFamily="34" charset="-128"/>
              </a:rPr>
              <a:t>‟E</a:t>
            </a:r>
            <a:r>
              <a:rPr lang="hr-HR" altLang="sr-Latn-RS" smtClean="0">
                <a:ea typeface="ＭＳ Ｐゴシック" pitchFamily="34" charset="-128"/>
              </a:rPr>
              <a:t>k</a:t>
            </a:r>
            <a:r>
              <a:rPr lang="en-US" altLang="sr-Latn-RS" smtClean="0">
                <a:ea typeface="ＭＳ Ｐゴシック" pitchFamily="34" charset="-128"/>
              </a:rPr>
              <a:t>onom</a:t>
            </a:r>
            <a:r>
              <a:rPr lang="hr-HR" altLang="sr-Latn-RS" smtClean="0">
                <a:ea typeface="ＭＳ Ｐゴシック" pitchFamily="34" charset="-128"/>
              </a:rPr>
              <a:t>ija je silno korisna za zapošljavanja ekonomista</a:t>
            </a:r>
            <a:r>
              <a:rPr lang="en-US" altLang="sr-Latn-RS" smtClean="0">
                <a:ea typeface="ＭＳ Ｐゴシック" pitchFamily="34" charset="-128"/>
              </a:rPr>
              <a:t>.”</a:t>
            </a:r>
            <a:endParaRPr lang="hr-HR" altLang="sr-Latn-RS" smtClean="0">
              <a:ea typeface="ＭＳ Ｐゴシック" pitchFamily="34" charset="-128"/>
            </a:endParaRPr>
          </a:p>
          <a:p>
            <a:pPr marL="0" indent="0" algn="r">
              <a:spcAft>
                <a:spcPct val="0"/>
              </a:spcAft>
              <a:buFont typeface="Wingdings" pitchFamily="2" charset="2"/>
              <a:buNone/>
            </a:pPr>
            <a:r>
              <a:rPr lang="en-US" altLang="sr-Latn-RS" smtClean="0">
                <a:ea typeface="ＭＳ Ｐゴシック" pitchFamily="34" charset="-128"/>
              </a:rPr>
              <a:t>John Kenneth Galbraith</a:t>
            </a:r>
            <a:endParaRPr lang="hr-HR" altLang="sr-Latn-RS" smtClean="0">
              <a:ea typeface="ＭＳ Ｐゴシック" pitchFamily="34" charset="-128"/>
            </a:endParaRPr>
          </a:p>
          <a:p>
            <a:pPr marL="0" indent="0" algn="r">
              <a:spcAft>
                <a:spcPct val="0"/>
              </a:spcAft>
              <a:buFont typeface="Wingdings" pitchFamily="2" charset="2"/>
              <a:buNone/>
            </a:pPr>
            <a:endParaRPr lang="hr-HR" altLang="sr-Latn-RS" smtClean="0">
              <a:ea typeface="ＭＳ Ｐゴシック" pitchFamily="34" charset="-128"/>
            </a:endParaRPr>
          </a:p>
          <a:p>
            <a:pPr marL="0" indent="0" algn="just">
              <a:spcAft>
                <a:spcPct val="0"/>
              </a:spcAft>
              <a:buFont typeface="Wingdings" pitchFamily="2" charset="2"/>
              <a:buNone/>
            </a:pPr>
            <a:endParaRPr lang="hr-HR" altLang="sr-Latn-RS" smtClean="0">
              <a:ea typeface="ＭＳ Ｐゴシック" pitchFamily="34" charset="-128"/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hr-HR" altLang="sr-Latn-RS" sz="2400" b="1" dirty="0" smtClean="0">
                <a:solidFill>
                  <a:schemeClr val="bg1"/>
                </a:solidFill>
              </a:rPr>
              <a:t>Zaključak</a:t>
            </a:r>
            <a:endParaRPr lang="en-US" altLang="sr-Latn-RS" sz="2400" b="1" dirty="0">
              <a:solidFill>
                <a:schemeClr val="bg1"/>
              </a:solidFill>
            </a:endParaRPr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sr-Latn-RS" altLang="sr-Latn-RS" sz="2400"/>
          </a:p>
        </p:txBody>
      </p:sp>
    </p:spTree>
    <p:extLst>
      <p:ext uri="{BB962C8B-B14F-4D97-AF65-F5344CB8AC3E}">
        <p14:creationId xmlns:p14="http://schemas.microsoft.com/office/powerpoint/2010/main" val="1329628268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Kolektivni radni odnosi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5775" y="2057400"/>
            <a:ext cx="7580313" cy="3581400"/>
          </a:xfrm>
          <a:solidFill>
            <a:srgbClr val="EEE3AE"/>
          </a:solidFill>
        </p:spPr>
        <p:txBody>
          <a:bodyPr/>
          <a:lstStyle/>
          <a:p>
            <a:pPr marL="0" indent="0" algn="just" eaLnBrk="1" hangingPunct="1">
              <a:spcAft>
                <a:spcPts val="0"/>
              </a:spcAft>
              <a:buNone/>
            </a:pPr>
            <a:endParaRPr lang="hr-HR" dirty="0" smtClean="0"/>
          </a:p>
          <a:p>
            <a:pPr marL="0" indent="0" algn="just" eaLnBrk="1" hangingPunct="1">
              <a:spcAft>
                <a:spcPts val="0"/>
              </a:spcAft>
              <a:buNone/>
            </a:pPr>
            <a:endParaRPr lang="hr-HR" dirty="0"/>
          </a:p>
          <a:p>
            <a:pPr marL="0" indent="0" algn="just" eaLnBrk="1" hangingPunct="1">
              <a:spcAft>
                <a:spcPts val="0"/>
              </a:spcAft>
              <a:buNone/>
            </a:pPr>
            <a:endParaRPr lang="hr-HR" dirty="0" smtClean="0"/>
          </a:p>
          <a:p>
            <a:pPr marL="0" indent="0" algn="ctr" eaLnBrk="1" hangingPunct="1">
              <a:spcAft>
                <a:spcPts val="0"/>
              </a:spcAft>
              <a:buNone/>
            </a:pPr>
            <a:r>
              <a:rPr lang="en-US" dirty="0" smtClean="0"/>
              <a:t>“</a:t>
            </a:r>
            <a:r>
              <a:rPr lang="hr-HR" dirty="0" smtClean="0"/>
              <a:t>Još jedna ovakva pobjeda i izgubili smo!</a:t>
            </a:r>
            <a:r>
              <a:rPr lang="en-US" dirty="0" smtClean="0"/>
              <a:t>”</a:t>
            </a:r>
            <a:endParaRPr lang="hr-HR" dirty="0" smtClean="0"/>
          </a:p>
          <a:p>
            <a:pPr marL="0" indent="0" algn="r" eaLnBrk="1" hangingPunct="1">
              <a:spcAft>
                <a:spcPts val="0"/>
              </a:spcAft>
              <a:buNone/>
            </a:pPr>
            <a:r>
              <a:rPr lang="hr-HR" dirty="0" smtClean="0"/>
              <a:t>Pir (</a:t>
            </a:r>
            <a:r>
              <a:rPr lang="hr-HR" dirty="0" err="1" smtClean="0"/>
              <a:t>Pyrrhos</a:t>
            </a:r>
            <a:r>
              <a:rPr lang="hr-HR" dirty="0" smtClean="0"/>
              <a:t>), kralj Epira, </a:t>
            </a:r>
          </a:p>
          <a:p>
            <a:pPr marL="0" indent="0" algn="r" eaLnBrk="1" hangingPunct="1">
              <a:spcAft>
                <a:spcPts val="0"/>
              </a:spcAft>
              <a:buNone/>
            </a:pPr>
            <a:r>
              <a:rPr lang="hr-HR" dirty="0" smtClean="0"/>
              <a:t>nakon bitke kod </a:t>
            </a:r>
            <a:r>
              <a:rPr lang="hr-HR" dirty="0" err="1" smtClean="0"/>
              <a:t>Askula</a:t>
            </a:r>
            <a:r>
              <a:rPr lang="hr-HR" dirty="0" smtClean="0"/>
              <a:t> </a:t>
            </a:r>
            <a:endParaRPr lang="en-US" dirty="0" smtClean="0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417513" y="1285875"/>
            <a:ext cx="7685087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Za kraj…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0371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 autoUpdateAnimBg="0"/>
      <p:bldP spid="101386" grpId="0" animBg="1" autoUpdateAnimBg="0"/>
      <p:bldP spid="10138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  <a:t>Zahvaljujem na pozornosti!</a:t>
            </a:r>
            <a:b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hr-HR" dirty="0" smtClean="0">
                <a:solidFill>
                  <a:schemeClr val="tx1"/>
                </a:solidFill>
                <a:ea typeface="ＭＳ Ｐゴシック" pitchFamily="34" charset="-128"/>
                <a:hlinkClick r:id="rId2"/>
              </a:rPr>
              <a:t>vgotov@hotmail.com</a:t>
            </a:r>
            <a: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hr-H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hr-HR" dirty="0" smtClean="0">
                <a:solidFill>
                  <a:schemeClr val="tx1"/>
                </a:solidFill>
                <a:ea typeface="ＭＳ Ｐゴシック" pitchFamily="34" charset="-128"/>
                <a:hlinkClick r:id="rId3"/>
              </a:rPr>
              <a:t>vgotovac@pravo.hr</a:t>
            </a:r>
            <a:endParaRPr lang="hr-HR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14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Štrajk u obrazovanju, prava i obveze te uloga ravnatelja</a:t>
            </a:r>
          </a:p>
        </p:txBody>
      </p:sp>
    </p:spTree>
    <p:extLst>
      <p:ext uri="{BB962C8B-B14F-4D97-AF65-F5344CB8AC3E}">
        <p14:creationId xmlns:p14="http://schemas.microsoft.com/office/powerpoint/2010/main" val="3310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altLang="sr-Latn-RS" dirty="0" smtClean="0">
              <a:solidFill>
                <a:srgbClr val="F0F0F0"/>
              </a:solidFill>
              <a:ea typeface="ＭＳ Ｐゴシック" pitchFamily="34" charset="-128"/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marL="0" indent="0" algn="ctr">
              <a:spcAft>
                <a:spcPct val="0"/>
              </a:spcAft>
              <a:buFont typeface="Wingdings" pitchFamily="2" charset="2"/>
              <a:buNone/>
            </a:pPr>
            <a:r>
              <a:rPr lang="en-US" altLang="sr-Latn-RS" smtClean="0">
                <a:ea typeface="ＭＳ Ｐゴシック" pitchFamily="34" charset="-128"/>
              </a:rPr>
              <a:t>‟Jer u tome je moj nauk: tko hoće jednom da nauči letjeti, taj mora prvo naučiti stajati i hodati, trčati i uspuzati se i igrati, ne nauči se u letu letjeti!”</a:t>
            </a:r>
            <a:endParaRPr lang="hr-HR" altLang="sr-Latn-RS" smtClean="0">
              <a:ea typeface="ＭＳ Ｐゴシック" pitchFamily="34" charset="-128"/>
            </a:endParaRPr>
          </a:p>
          <a:p>
            <a:pPr marL="0" indent="0" algn="r">
              <a:spcAft>
                <a:spcPct val="0"/>
              </a:spcAft>
              <a:buFont typeface="Wingdings" pitchFamily="2" charset="2"/>
              <a:buNone/>
            </a:pPr>
            <a:r>
              <a:rPr lang="en-US" altLang="sr-Latn-RS" smtClean="0">
                <a:ea typeface="ＭＳ Ｐゴシック" pitchFamily="34" charset="-128"/>
              </a:rPr>
              <a:t>Friedrich </a:t>
            </a:r>
            <a:r>
              <a:rPr lang="hr-HR" altLang="sr-Latn-RS" smtClean="0">
                <a:ea typeface="ＭＳ Ｐゴシック" pitchFamily="34" charset="-128"/>
              </a:rPr>
              <a:t>N</a:t>
            </a:r>
            <a:r>
              <a:rPr lang="en-US" altLang="sr-Latn-RS" smtClean="0">
                <a:ea typeface="ＭＳ Ｐゴシック" pitchFamily="34" charset="-128"/>
              </a:rPr>
              <a:t>ietzsche</a:t>
            </a:r>
            <a:endParaRPr lang="hr-HR" altLang="sr-Latn-RS" smtClean="0">
              <a:ea typeface="ＭＳ Ｐゴシック" pitchFamily="34" charset="-128"/>
            </a:endParaRPr>
          </a:p>
          <a:p>
            <a:pPr marL="0" indent="0" algn="r">
              <a:spcAft>
                <a:spcPct val="0"/>
              </a:spcAft>
              <a:buFont typeface="Wingdings" pitchFamily="2" charset="2"/>
              <a:buNone/>
            </a:pPr>
            <a:endParaRPr lang="hr-HR" altLang="sr-Latn-RS" smtClean="0">
              <a:ea typeface="ＭＳ Ｐゴシック" pitchFamily="34" charset="-128"/>
            </a:endParaRPr>
          </a:p>
          <a:p>
            <a:pPr marL="0" indent="0" algn="ctr">
              <a:spcAft>
                <a:spcPct val="0"/>
              </a:spcAft>
              <a:buFont typeface="Wingdings" pitchFamily="2" charset="2"/>
              <a:buNone/>
            </a:pPr>
            <a:r>
              <a:rPr lang="hr-HR" altLang="sr-Latn-RS" smtClean="0">
                <a:ea typeface="ＭＳ Ｐゴシック" pitchFamily="34" charset="-128"/>
              </a:rPr>
              <a:t>“Ako ne znaš letjeti – brzo uči padati!!”</a:t>
            </a:r>
          </a:p>
          <a:p>
            <a:pPr marL="0" indent="0" algn="r">
              <a:spcAft>
                <a:spcPct val="0"/>
              </a:spcAft>
              <a:buFont typeface="Wingdings" pitchFamily="2" charset="2"/>
              <a:buNone/>
            </a:pPr>
            <a:endParaRPr lang="hr-HR" altLang="sr-Latn-RS" smtClean="0">
              <a:ea typeface="ＭＳ Ｐゴシック" pitchFamily="34" charset="-128"/>
            </a:endParaRPr>
          </a:p>
          <a:p>
            <a:pPr marL="0" indent="0" algn="r">
              <a:spcAft>
                <a:spcPct val="0"/>
              </a:spcAft>
              <a:buFont typeface="Wingdings" pitchFamily="2" charset="2"/>
              <a:buNone/>
            </a:pPr>
            <a:endParaRPr lang="en-US" altLang="sr-Latn-RS" smtClean="0">
              <a:ea typeface="ＭＳ Ｐゴシック" pitchFamily="34" charset="-128"/>
            </a:endParaRPr>
          </a:p>
          <a:p>
            <a:pPr marL="0" indent="0" algn="just">
              <a:spcAft>
                <a:spcPct val="0"/>
              </a:spcAft>
              <a:buFont typeface="Wingdings" pitchFamily="2" charset="2"/>
              <a:buNone/>
            </a:pPr>
            <a:endParaRPr lang="hr-HR" altLang="sr-Latn-RS" smtClean="0">
              <a:ea typeface="ＭＳ Ｐゴシック" pitchFamily="34" charset="-128"/>
            </a:endParaRP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hr-HR" altLang="sr-Latn-RS" sz="2400" b="1" dirty="0" smtClean="0">
                <a:solidFill>
                  <a:schemeClr val="bg1"/>
                </a:solidFill>
              </a:rPr>
              <a:t>Krenimo</a:t>
            </a:r>
            <a:endParaRPr lang="en-US" altLang="sr-Latn-RS" sz="2400" b="1" dirty="0">
              <a:solidFill>
                <a:schemeClr val="bg1"/>
              </a:solidFill>
            </a:endParaRPr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sr-Latn-RS" altLang="sr-Latn-RS" sz="2400"/>
          </a:p>
        </p:txBody>
      </p:sp>
    </p:spTree>
    <p:extLst>
      <p:ext uri="{BB962C8B-B14F-4D97-AF65-F5344CB8AC3E}">
        <p14:creationId xmlns:p14="http://schemas.microsoft.com/office/powerpoint/2010/main" val="947866350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 smtClean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5775" y="2057400"/>
            <a:ext cx="7580313" cy="35814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Definicija</a:t>
            </a:r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Izvori prava</a:t>
            </a:r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Načini rješavanja radnih sporova</a:t>
            </a:r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Štrajk</a:t>
            </a:r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Štrajk u obrazovanju</a:t>
            </a:r>
            <a:endParaRPr lang="hr-HR" dirty="0"/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417513" y="1285875"/>
            <a:ext cx="7685087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Sadržaj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uiExpand="1" build="p" bldLvl="2" autoUpdateAnimBg="0"/>
      <p:bldP spid="101386" grpId="0" animBg="1" autoUpdateAnimBg="0"/>
      <p:bldP spid="10138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 smtClean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5775" y="2057400"/>
            <a:ext cx="7580313" cy="35814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Štrajk </a:t>
            </a:r>
            <a:r>
              <a:rPr lang="hr-HR" dirty="0"/>
              <a:t>(engl. </a:t>
            </a:r>
            <a:r>
              <a:rPr lang="hr-HR" i="1" dirty="0"/>
              <a:t>strike</a:t>
            </a:r>
            <a:r>
              <a:rPr lang="hr-HR" dirty="0"/>
              <a:t>; njem. </a:t>
            </a:r>
            <a:r>
              <a:rPr lang="hr-HR" i="1" dirty="0" err="1"/>
              <a:t>Streik</a:t>
            </a:r>
            <a:r>
              <a:rPr lang="hr-HR" dirty="0"/>
              <a:t>; franc. </a:t>
            </a:r>
            <a:r>
              <a:rPr lang="hr-HR" i="1" dirty="0" err="1"/>
              <a:t>grève</a:t>
            </a:r>
            <a:r>
              <a:rPr lang="hr-HR" dirty="0" smtClean="0"/>
              <a:t>): </a:t>
            </a:r>
            <a:r>
              <a:rPr lang="hr-HR" dirty="0"/>
              <a:t>industrijska akcija radnika koji organiziranim, koordiniranim i kolektivnim prekidom rada nastoje od poslodavca, ili neke druge osobe u neposrednoj ili posrednoj vezi s poslodavcem, iznuditi ustupke, odnosno prisiliti na prihvaćanje zahtjeva radnika povodom njihovih zajedničkih </a:t>
            </a:r>
            <a:r>
              <a:rPr lang="hr-HR" dirty="0" smtClean="0"/>
              <a:t>interesa</a:t>
            </a:r>
            <a:endParaRPr lang="hr-HR" dirty="0"/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Štrajk = pravo na štrajk</a:t>
            </a:r>
          </a:p>
          <a:p>
            <a:pPr algn="just" eaLnBrk="1" hangingPunct="1">
              <a:spcAft>
                <a:spcPts val="0"/>
              </a:spcAft>
            </a:pPr>
            <a:r>
              <a:rPr lang="hr-HR" dirty="0" smtClean="0"/>
              <a:t>Podijeljeno pravo i ovlasti: i radnici</a:t>
            </a: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417513" y="1285875"/>
            <a:ext cx="7685087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Definicija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200397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 autoUpdateAnimBg="0"/>
      <p:bldP spid="101386" grpId="0" animBg="1" autoUpdateAnimBg="0"/>
      <p:bldP spid="10138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62163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Ustav Republike </a:t>
            </a:r>
            <a:r>
              <a:rPr lang="hr-HR" dirty="0"/>
              <a:t>Hrvatske (Narodne novine 56/90, 135/97, 8/98 - pročišćeni tekst, 113/00, 124/00 - pročišćeni tekst, 28/01, 41/01 - pročišćeni tekst, 55/01. - ispravak, 76/10, 85/10 - pročišćeni tekst i 5/14. - odluka Ustavnog suda Republike Hrvatske broj: SuP-O-1/2014 od dana 14. siječnja 2014. godine)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Zakon o radu (Narodne novine </a:t>
            </a:r>
            <a:r>
              <a:rPr lang="pl-PL" dirty="0" smtClean="0"/>
              <a:t>93/14 </a:t>
            </a:r>
            <a:r>
              <a:rPr lang="pl-PL" dirty="0"/>
              <a:t>i 127/17</a:t>
            </a:r>
            <a:r>
              <a:rPr lang="pl-PL" dirty="0" smtClean="0"/>
              <a:t>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/>
              <a:t>Zakon o reprezentativnosti udruga poslodavaca i </a:t>
            </a:r>
            <a:r>
              <a:rPr lang="pl-PL" dirty="0" smtClean="0"/>
              <a:t>sindikata (</a:t>
            </a:r>
            <a:r>
              <a:rPr lang="pl-PL" dirty="0"/>
              <a:t>Narodne </a:t>
            </a:r>
            <a:r>
              <a:rPr lang="pl-PL" dirty="0" smtClean="0"/>
              <a:t>novine 93/14 i 26/15</a:t>
            </a:r>
            <a:r>
              <a:rPr lang="pl-PL" dirty="0"/>
              <a:t>)</a:t>
            </a:r>
          </a:p>
        </p:txBody>
      </p:sp>
      <p:sp>
        <p:nvSpPr>
          <p:cNvPr id="4301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  <a:cs typeface="Arial" charset="0"/>
              </a:rPr>
              <a:t>Izvori prava</a:t>
            </a:r>
            <a:endParaRPr lang="hr-HR" sz="2400" b="1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33219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uiExpand="1" build="p"/>
      <p:bldP spid="17716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>
              <a:spcAft>
                <a:spcPct val="0"/>
              </a:spcAft>
            </a:pPr>
            <a:r>
              <a:rPr lang="hr-HR" dirty="0" smtClean="0">
                <a:ea typeface="ＭＳ Ｐゴシック" pitchFamily="34" charset="-128"/>
                <a:cs typeface="Times New Roman" pitchFamily="18" charset="0"/>
              </a:rPr>
              <a:t>Članak 61.: “(1) </a:t>
            </a:r>
            <a:r>
              <a:rPr lang="vi-VN" dirty="0">
                <a:ea typeface="ＭＳ Ｐゴシック" pitchFamily="34" charset="-128"/>
                <a:cs typeface="Times New Roman" pitchFamily="18" charset="0"/>
              </a:rPr>
              <a:t>Jamči se pravo na štrajk.</a:t>
            </a:r>
          </a:p>
          <a:p>
            <a:pPr marL="288000" indent="0" algn="just">
              <a:spcAft>
                <a:spcPct val="0"/>
              </a:spcAft>
              <a:buNone/>
            </a:pPr>
            <a:r>
              <a:rPr lang="hr-HR" dirty="0" smtClean="0">
                <a:ea typeface="ＭＳ Ｐゴシック" pitchFamily="34" charset="-128"/>
                <a:cs typeface="Times New Roman" pitchFamily="18" charset="0"/>
              </a:rPr>
              <a:t>(2) </a:t>
            </a:r>
            <a:r>
              <a:rPr lang="vi-VN" dirty="0" smtClean="0">
                <a:ea typeface="ＭＳ Ｐゴシック" pitchFamily="34" charset="-128"/>
                <a:cs typeface="Times New Roman" pitchFamily="18" charset="0"/>
              </a:rPr>
              <a:t>U </a:t>
            </a:r>
            <a:r>
              <a:rPr lang="vi-VN" dirty="0">
                <a:ea typeface="ＭＳ Ｐゴシック" pitchFamily="34" charset="-128"/>
                <a:cs typeface="Times New Roman" pitchFamily="18" charset="0"/>
              </a:rPr>
              <a:t>oružanim snagama, redarstvu, državnoj upravi i javnim službama određenima zakonom može se ograničiti pravo na štrajk</a:t>
            </a:r>
            <a:r>
              <a:rPr lang="vi-VN" dirty="0" smtClean="0">
                <a:ea typeface="ＭＳ Ｐゴシック" pitchFamily="34" charset="-128"/>
                <a:cs typeface="Times New Roman" pitchFamily="18" charset="0"/>
              </a:rPr>
              <a:t>.”</a:t>
            </a:r>
            <a:endParaRPr lang="hr-HR" dirty="0"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Izvori prava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Ustav Republike Hrvatske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9125840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0" grpId="0" animBg="1" autoUpdateAnimBg="0"/>
      <p:bldP spid="17716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>
              <a:spcAft>
                <a:spcPct val="0"/>
              </a:spcAft>
            </a:pPr>
            <a:r>
              <a:rPr lang="hr-HR" dirty="0">
                <a:ea typeface="ＭＳ Ｐゴシック" pitchFamily="34" charset="-128"/>
                <a:cs typeface="Times New Roman" pitchFamily="18" charset="0"/>
              </a:rPr>
              <a:t>Glava IV. “Kolektivni radni odnosi”</a:t>
            </a:r>
          </a:p>
          <a:p>
            <a:pPr lvl="1" algn="just">
              <a:spcAft>
                <a:spcPct val="0"/>
              </a:spcAft>
            </a:pP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Interesne udruge radnika i poslodavaca (5  poglavlja!)</a:t>
            </a:r>
          </a:p>
          <a:p>
            <a:pPr lvl="1" algn="just">
              <a:spcAft>
                <a:spcPct val="0"/>
              </a:spcAft>
            </a:pP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Kolektivni ugovori</a:t>
            </a:r>
          </a:p>
          <a:p>
            <a:pPr lvl="1" algn="just">
              <a:spcAft>
                <a:spcPct val="0"/>
              </a:spcAft>
            </a:pP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Štrajk i rješavanje kolektivnih radnih sporova</a:t>
            </a:r>
          </a:p>
          <a:p>
            <a:pPr lvl="1" algn="just">
              <a:spcAft>
                <a:spcPct val="0"/>
              </a:spcAft>
            </a:pPr>
            <a:r>
              <a:rPr lang="hr-HR" sz="2000" dirty="0">
                <a:ea typeface="ＭＳ Ｐゴシック" pitchFamily="34" charset="-128"/>
                <a:cs typeface="Times New Roman" pitchFamily="18" charset="0"/>
              </a:rPr>
              <a:t>Gospodarsko-socijalno </a:t>
            </a:r>
            <a:r>
              <a:rPr lang="hr-HR" sz="2000" dirty="0" smtClean="0">
                <a:ea typeface="ＭＳ Ｐゴシック" pitchFamily="34" charset="-128"/>
                <a:cs typeface="Times New Roman" pitchFamily="18" charset="0"/>
              </a:rPr>
              <a:t>vijeće</a:t>
            </a:r>
            <a:endParaRPr lang="hr-HR" dirty="0" smtClean="0">
              <a:sym typeface="Symbol" pitchFamily="18" charset="2"/>
            </a:endParaRP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endParaRPr lang="en-US" dirty="0" smtClean="0">
              <a:sym typeface="Symbol" pitchFamily="18" charset="2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>
                <a:solidFill>
                  <a:schemeClr val="bg1"/>
                </a:solidFill>
              </a:rPr>
              <a:t>Izvori prava</a:t>
            </a: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Zakon o radu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8710185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0" grpId="0" animBg="1" autoUpdateAnimBg="0"/>
      <p:bldP spid="17716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Vrste radnih sporova: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 smtClean="0">
                <a:sym typeface="Symbol" pitchFamily="18" charset="2"/>
              </a:rPr>
              <a:t>Individualni i kolektivni radni sporovi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 smtClean="0">
                <a:sym typeface="Symbol" pitchFamily="18" charset="2"/>
              </a:rPr>
              <a:t>Pravni i interesni radni sporovi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dirty="0" smtClean="0">
                <a:sym typeface="Symbol" pitchFamily="18" charset="2"/>
              </a:rPr>
              <a:t>Individualni radni sporovi  pravni radni sporovi: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 smtClean="0">
                <a:sym typeface="Symbol" pitchFamily="18" charset="2"/>
              </a:rPr>
              <a:t>Sudsko rješavanje sporova = redoviti pravni put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 smtClean="0">
                <a:sym typeface="Symbol" pitchFamily="18" charset="2"/>
              </a:rPr>
              <a:t>Mirenje + arbitraža (+ sporazumno) = alternativni načini rješavanja radnih sporova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Kolektivni radni </a:t>
            </a:r>
            <a:r>
              <a:rPr lang="pl-PL" dirty="0">
                <a:sym typeface="Symbol" pitchFamily="18" charset="2"/>
              </a:rPr>
              <a:t>sporovi  pravni radni sporovi</a:t>
            </a:r>
            <a:r>
              <a:rPr lang="pl-PL" dirty="0" smtClean="0">
                <a:sym typeface="Symbol" pitchFamily="18" charset="2"/>
              </a:rPr>
              <a:t>: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>
                <a:sym typeface="Symbol" pitchFamily="18" charset="2"/>
              </a:rPr>
              <a:t>Sudsko rješavanje sporova = redoviti pravni put</a:t>
            </a: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>
                <a:sym typeface="Symbol" pitchFamily="18" charset="2"/>
              </a:rPr>
              <a:t>Mirenje + arbitraža (+ sporazumno) = alternativni načini rješavanja radnih </a:t>
            </a:r>
            <a:r>
              <a:rPr lang="hr-HR" sz="2000" dirty="0" smtClean="0">
                <a:sym typeface="Symbol" pitchFamily="18" charset="2"/>
              </a:rPr>
              <a:t>sporova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Radni sporovi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Vrste i načini rješavanja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870343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dirty="0">
                <a:solidFill>
                  <a:srgbClr val="F0F0F0"/>
                </a:solidFill>
              </a:rPr>
              <a:t>Štrajk u obrazovanju</a:t>
            </a:r>
            <a:endParaRPr lang="en-US" dirty="0" smtClean="0">
              <a:solidFill>
                <a:srgbClr val="F0F0F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2133600"/>
            <a:ext cx="7531100" cy="3505200"/>
          </a:xfrm>
          <a:solidFill>
            <a:srgbClr val="EEE3AE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Kolektivni interesni radni sporovi? Redoviti pravni put?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Sudsko rješavanje interesnih radnih sporova?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Štrajk!</a:t>
            </a:r>
          </a:p>
          <a:p>
            <a:pPr algn="just">
              <a:spcAft>
                <a:spcPct val="0"/>
              </a:spcAft>
            </a:pPr>
            <a:r>
              <a:rPr lang="hr-HR" altLang="sr-Latn-RS" i="1" dirty="0">
                <a:ea typeface="ＭＳ Ｐゴシック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Modus </a:t>
            </a:r>
            <a:r>
              <a:rPr lang="hr-HR" altLang="sr-Latn-RS" i="1" dirty="0" smtClean="0">
                <a:ea typeface="ＭＳ Ｐゴシック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operandi </a:t>
            </a:r>
            <a:r>
              <a:rPr lang="hr-HR" altLang="sr-Latn-RS" dirty="0" smtClean="0">
                <a:ea typeface="ＭＳ Ｐゴシック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štrajka: </a:t>
            </a:r>
            <a:r>
              <a:rPr lang="hr-HR" altLang="sr-Latn-RS" dirty="0">
                <a:ea typeface="ＭＳ Ｐゴシック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kolektivne akcije su legalizirale radno pravo  kolektivne akcije su razriješile interesni spor  kolektivna akcija kao sredstvo odvraćanja (A-bomba koja promovira dogovor)</a:t>
            </a:r>
          </a:p>
          <a:p>
            <a:pPr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pl-PL" dirty="0" smtClean="0">
                <a:sym typeface="Symbol" pitchFamily="18" charset="2"/>
              </a:rPr>
              <a:t>Potreba preveniranja upotrebe štrajka i ograničenja njegovih posljedica:</a:t>
            </a:r>
            <a:endParaRPr lang="pl-PL" dirty="0">
              <a:sym typeface="Symbol" pitchFamily="18" charset="2"/>
            </a:endParaRPr>
          </a:p>
          <a:p>
            <a:pPr lvl="1" algn="just" eaLnBrk="1" hangingPunct="1">
              <a:lnSpc>
                <a:spcPct val="90000"/>
              </a:lnSpc>
              <a:spcAft>
                <a:spcPct val="10000"/>
              </a:spcAft>
            </a:pPr>
            <a:r>
              <a:rPr lang="hr-HR" sz="2000" dirty="0" smtClean="0">
                <a:sym typeface="Symbol" pitchFamily="18" charset="2"/>
              </a:rPr>
              <a:t>Mirenje </a:t>
            </a:r>
            <a:r>
              <a:rPr lang="hr-HR" sz="2000" dirty="0">
                <a:sym typeface="Symbol" pitchFamily="18" charset="2"/>
              </a:rPr>
              <a:t>+ arbitraža (+ sporazumno) = </a:t>
            </a:r>
            <a:r>
              <a:rPr lang="hr-HR" sz="2000" dirty="0" smtClean="0">
                <a:sym typeface="Symbol" pitchFamily="18" charset="2"/>
              </a:rPr>
              <a:t>redoviti put </a:t>
            </a:r>
            <a:r>
              <a:rPr lang="hr-HR" sz="2000" dirty="0">
                <a:sym typeface="Symbol" pitchFamily="18" charset="2"/>
              </a:rPr>
              <a:t>rješavanja radnih </a:t>
            </a:r>
            <a:r>
              <a:rPr lang="hr-HR" sz="2000" dirty="0" smtClean="0">
                <a:sym typeface="Symbol" pitchFamily="18" charset="2"/>
              </a:rPr>
              <a:t>sporova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304132" name="Rectangle 7"/>
          <p:cNvSpPr>
            <a:spLocks noChangeArrowheads="1"/>
          </p:cNvSpPr>
          <p:nvPr/>
        </p:nvSpPr>
        <p:spPr bwMode="auto">
          <a:xfrm>
            <a:off x="428625" y="1285875"/>
            <a:ext cx="7673975" cy="7715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57200" y="1285875"/>
            <a:ext cx="3851275" cy="7715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/>
            <a:r>
              <a:rPr lang="hr-HR" sz="2400" b="1" dirty="0" smtClean="0">
                <a:solidFill>
                  <a:schemeClr val="bg1"/>
                </a:solidFill>
              </a:rPr>
              <a:t>Radni sporovi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04134" name="Rectangle 9"/>
          <p:cNvSpPr>
            <a:spLocks noChangeArrowheads="1"/>
          </p:cNvSpPr>
          <p:nvPr/>
        </p:nvSpPr>
        <p:spPr bwMode="auto">
          <a:xfrm>
            <a:off x="4211638" y="1311275"/>
            <a:ext cx="3860800" cy="735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endParaRPr lang="hr-HR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4170363" y="1290638"/>
            <a:ext cx="3851275" cy="771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just">
              <a:spcBef>
                <a:spcPct val="50000"/>
              </a:spcBef>
            </a:pPr>
            <a:r>
              <a:rPr lang="hr-HR" sz="2400" dirty="0" smtClean="0"/>
              <a:t>Kolektivni interesni radni sporovi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618239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build="p" bldLvl="2" autoUpdateAnimBg="0"/>
      <p:bldP spid="177160" grpId="0" animBg="1" autoUpdateAnimBg="0"/>
      <p:bldP spid="177162" grpId="0" autoUpdateAnimBg="0"/>
    </p:bldLst>
  </p:timing>
</p:sld>
</file>

<file path=ppt/theme/theme1.xml><?xml version="1.0" encoding="utf-8"?>
<a:theme xmlns:a="http://schemas.openxmlformats.org/drawingml/2006/main" name="Hodgetts-Template">
  <a:themeElements>
    <a:clrScheme name="">
      <a:dk1>
        <a:srgbClr val="333333"/>
      </a:dk1>
      <a:lt1>
        <a:srgbClr val="DCDCB4"/>
      </a:lt1>
      <a:dk2>
        <a:srgbClr val="F0F0F0"/>
      </a:dk2>
      <a:lt2>
        <a:srgbClr val="008080"/>
      </a:lt2>
      <a:accent1>
        <a:srgbClr val="2896DC"/>
      </a:accent1>
      <a:accent2>
        <a:srgbClr val="F0F0F0"/>
      </a:accent2>
      <a:accent3>
        <a:srgbClr val="EBEBD6"/>
      </a:accent3>
      <a:accent4>
        <a:srgbClr val="2A2A2A"/>
      </a:accent4>
      <a:accent5>
        <a:srgbClr val="ACC9EB"/>
      </a:accent5>
      <a:accent6>
        <a:srgbClr val="D9D9D9"/>
      </a:accent6>
      <a:hlink>
        <a:srgbClr val="2896DC"/>
      </a:hlink>
      <a:folHlink>
        <a:srgbClr val="2896DC"/>
      </a:folHlink>
    </a:clrScheme>
    <a:fontScheme name="Hodgetts-Templat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096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096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Hodgett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3">
        <a:dk1>
          <a:srgbClr val="008080"/>
        </a:dk1>
        <a:lt1>
          <a:srgbClr val="333333"/>
        </a:lt1>
        <a:dk2>
          <a:srgbClr val="000000"/>
        </a:dk2>
        <a:lt2>
          <a:srgbClr val="E3EBF1"/>
        </a:lt2>
        <a:accent1>
          <a:srgbClr val="00CC00"/>
        </a:accent1>
        <a:accent2>
          <a:srgbClr val="468A4B"/>
        </a:accent2>
        <a:accent3>
          <a:srgbClr val="AAAAAA"/>
        </a:accent3>
        <a:accent4>
          <a:srgbClr val="2A2A2A"/>
        </a:accent4>
        <a:accent5>
          <a:srgbClr val="AAE2A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4">
        <a:dk1>
          <a:srgbClr val="333333"/>
        </a:dk1>
        <a:lt1>
          <a:srgbClr val="EDE2AB"/>
        </a:lt1>
        <a:dk2>
          <a:srgbClr val="E3EBF1"/>
        </a:dk2>
        <a:lt2>
          <a:srgbClr val="008080"/>
        </a:lt2>
        <a:accent1>
          <a:srgbClr val="8AA01C"/>
        </a:accent1>
        <a:accent2>
          <a:srgbClr val="EECCAA"/>
        </a:accent2>
        <a:accent3>
          <a:srgbClr val="F4EED2"/>
        </a:accent3>
        <a:accent4>
          <a:srgbClr val="2A2A2A"/>
        </a:accent4>
        <a:accent5>
          <a:srgbClr val="C4CDAB"/>
        </a:accent5>
        <a:accent6>
          <a:srgbClr val="D8B99A"/>
        </a:accent6>
        <a:hlink>
          <a:srgbClr val="219CD9"/>
        </a:hlink>
        <a:folHlink>
          <a:srgbClr val="E5E9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3">
        <a:dk1>
          <a:srgbClr val="008080"/>
        </a:dk1>
        <a:lt1>
          <a:srgbClr val="333333"/>
        </a:lt1>
        <a:dk2>
          <a:srgbClr val="000000"/>
        </a:dk2>
        <a:lt2>
          <a:srgbClr val="E3EBF1"/>
        </a:lt2>
        <a:accent1>
          <a:srgbClr val="00CC00"/>
        </a:accent1>
        <a:accent2>
          <a:srgbClr val="468A4B"/>
        </a:accent2>
        <a:accent3>
          <a:srgbClr val="AAAAAA"/>
        </a:accent3>
        <a:accent4>
          <a:srgbClr val="2A2A2A"/>
        </a:accent4>
        <a:accent5>
          <a:srgbClr val="AAE2A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dgetts-Template 14">
        <a:dk1>
          <a:srgbClr val="333333"/>
        </a:dk1>
        <a:lt1>
          <a:srgbClr val="EDE2AB"/>
        </a:lt1>
        <a:dk2>
          <a:srgbClr val="E3EBF1"/>
        </a:dk2>
        <a:lt2>
          <a:srgbClr val="008080"/>
        </a:lt2>
        <a:accent1>
          <a:srgbClr val="8AA01C"/>
        </a:accent1>
        <a:accent2>
          <a:srgbClr val="EECCAA"/>
        </a:accent2>
        <a:accent3>
          <a:srgbClr val="F4EED2"/>
        </a:accent3>
        <a:accent4>
          <a:srgbClr val="2A2A2A"/>
        </a:accent4>
        <a:accent5>
          <a:srgbClr val="C4CDAB"/>
        </a:accent5>
        <a:accent6>
          <a:srgbClr val="D8B99A"/>
        </a:accent6>
        <a:hlink>
          <a:srgbClr val="219CD9"/>
        </a:hlink>
        <a:folHlink>
          <a:srgbClr val="E5E9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15">
        <a:dk1>
          <a:srgbClr val="333333"/>
        </a:dk1>
        <a:lt1>
          <a:srgbClr val="EDE2AB"/>
        </a:lt1>
        <a:dk2>
          <a:srgbClr val="E3EBF1"/>
        </a:dk2>
        <a:lt2>
          <a:srgbClr val="008080"/>
        </a:lt2>
        <a:accent1>
          <a:srgbClr val="1BA16E"/>
        </a:accent1>
        <a:accent2>
          <a:srgbClr val="EECCAA"/>
        </a:accent2>
        <a:accent3>
          <a:srgbClr val="F4EED2"/>
        </a:accent3>
        <a:accent4>
          <a:srgbClr val="2A2A2A"/>
        </a:accent4>
        <a:accent5>
          <a:srgbClr val="ABCDBA"/>
        </a:accent5>
        <a:accent6>
          <a:srgbClr val="D8B99A"/>
        </a:accent6>
        <a:hlink>
          <a:srgbClr val="219CD9"/>
        </a:hlink>
        <a:folHlink>
          <a:srgbClr val="E5E9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dgetts-Template 16">
        <a:dk1>
          <a:srgbClr val="333333"/>
        </a:dk1>
        <a:lt1>
          <a:srgbClr val="E6DCB4"/>
        </a:lt1>
        <a:dk2>
          <a:srgbClr val="E3EBF1"/>
        </a:dk2>
        <a:lt2>
          <a:srgbClr val="008080"/>
        </a:lt2>
        <a:accent1>
          <a:srgbClr val="1BA16E"/>
        </a:accent1>
        <a:accent2>
          <a:srgbClr val="EECCAA"/>
        </a:accent2>
        <a:accent3>
          <a:srgbClr val="F0EBD6"/>
        </a:accent3>
        <a:accent4>
          <a:srgbClr val="2A2A2A"/>
        </a:accent4>
        <a:accent5>
          <a:srgbClr val="ABCDBA"/>
        </a:accent5>
        <a:accent6>
          <a:srgbClr val="D8B99A"/>
        </a:accent6>
        <a:hlink>
          <a:srgbClr val="219CD9"/>
        </a:hlink>
        <a:folHlink>
          <a:srgbClr val="E5E9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14540</TotalTime>
  <Words>779</Words>
  <Application>Microsoft Office PowerPoint</Application>
  <PresentationFormat>Custom</PresentationFormat>
  <Paragraphs>129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Symbol</vt:lpstr>
      <vt:lpstr>Times New Roman</vt:lpstr>
      <vt:lpstr>Wingdings</vt:lpstr>
      <vt:lpstr>Hodgetts-Template</vt:lpstr>
      <vt:lpstr>Štrajk u obrazovanju, prava i obveze te uloga ravnatelja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Štrajk u obrazovanju</vt:lpstr>
      <vt:lpstr>Kolektivni radni odnosi</vt:lpstr>
      <vt:lpstr>  Zahvaljujem na pozornosti! vgotov@hotmail.com vgotovac@pravo.hr</vt:lpstr>
      <vt:lpstr>Štrajk u obrazovanju, prava i obveze te uloga ravnatelja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Sudjelovanje radnika u odlučivanju u Europskoj uniji</dc:title>
  <dc:creator>Administrator</dc:creator>
  <cp:lastModifiedBy>Admin</cp:lastModifiedBy>
  <cp:revision>542</cp:revision>
  <cp:lastPrinted>2013-02-28T00:25:54Z</cp:lastPrinted>
  <dcterms:created xsi:type="dcterms:W3CDTF">2004-11-29T18:12:39Z</dcterms:created>
  <dcterms:modified xsi:type="dcterms:W3CDTF">2019-11-12T09:07:41Z</dcterms:modified>
</cp:coreProperties>
</file>