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91" r:id="rId3"/>
    <p:sldId id="260" r:id="rId4"/>
    <p:sldId id="262" r:id="rId5"/>
    <p:sldId id="258" r:id="rId6"/>
    <p:sldId id="275" r:id="rId7"/>
    <p:sldId id="263" r:id="rId8"/>
    <p:sldId id="277" r:id="rId9"/>
    <p:sldId id="278" r:id="rId10"/>
    <p:sldId id="259" r:id="rId11"/>
    <p:sldId id="264" r:id="rId12"/>
    <p:sldId id="279" r:id="rId13"/>
    <p:sldId id="266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72" r:id="rId22"/>
    <p:sldId id="267" r:id="rId23"/>
    <p:sldId id="269" r:id="rId24"/>
    <p:sldId id="268" r:id="rId25"/>
    <p:sldId id="273" r:id="rId26"/>
    <p:sldId id="274" r:id="rId27"/>
    <p:sldId id="280" r:id="rId28"/>
    <p:sldId id="281" r:id="rId29"/>
    <p:sldId id="289" r:id="rId30"/>
    <p:sldId id="290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C5AAFC"/>
    <a:srgbClr val="BCD6EE"/>
    <a:srgbClr val="FFFFB7"/>
    <a:srgbClr val="FF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38C2D-859C-464C-A6E5-E62905FE8F2C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D4F50-07AE-46AC-852E-EFE8464F9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29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A5D3-BE1E-424A-ACBA-5DEAD0CA9A2C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48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418F6-BF26-409D-B5BC-92E46540110B}" type="slidenum">
              <a:rPr lang="hr-HR" altLang="sr-Latn-RS"/>
              <a:pPr/>
              <a:t>4</a:t>
            </a:fld>
            <a:endParaRPr lang="hr-HR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2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D4F50-07AE-46AC-852E-EFE8464F96D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5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D4F50-07AE-46AC-852E-EFE8464F96DD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404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463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634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17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59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79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7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24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61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513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8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56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B7"/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F18F-125B-4DA9-91F7-90300D77B924}" type="datetimeFigureOut">
              <a:rPr lang="hr-HR" smtClean="0"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5E22D-3D9C-4D1E-80A2-1202E1EDD5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10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083300"/>
            <a:ext cx="9358184" cy="638175"/>
          </a:xfrm>
        </p:spPr>
        <p:txBody>
          <a:bodyPr/>
          <a:lstStyle/>
          <a:p>
            <a:endParaRPr lang="en-GB" sz="1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092" y="1282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997528" y="519545"/>
            <a:ext cx="10351054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hr-HR" sz="1600" b="1" dirty="0" smtClean="0">
                <a:latin typeface="Calibri Light" pitchFamily="34" charset="0"/>
              </a:rPr>
              <a:t>Državni skup ravnatelja u organizacije Hrvatske udruge ravnatelja osnovnih škola</a:t>
            </a:r>
          </a:p>
          <a:p>
            <a:pPr algn="ctr" fontAlgn="base"/>
            <a:r>
              <a:rPr lang="hr-HR" sz="1600" b="1" dirty="0" smtClean="0"/>
              <a:t>Rukovođenje i promjene u osnovnoj školi</a:t>
            </a:r>
            <a:endParaRPr lang="hr-HR" sz="1600" b="1" dirty="0" smtClean="0">
              <a:latin typeface="Calibri Light" pitchFamily="34" charset="0"/>
            </a:endParaRPr>
          </a:p>
          <a:p>
            <a:pPr algn="ctr" fontAlgn="base"/>
            <a:r>
              <a:rPr lang="hr-HR" sz="1600" b="1" dirty="0" smtClean="0">
                <a:latin typeface="Calibri Light" pitchFamily="34" charset="0"/>
              </a:rPr>
              <a:t>Vodice, 11. - 13. studenoga 2019. godine</a:t>
            </a:r>
            <a:endParaRPr lang="hr-HR" sz="1600" b="1" dirty="0">
              <a:latin typeface="Calibri Light" pitchFamily="34" charset="0"/>
            </a:endParaRPr>
          </a:p>
          <a:p>
            <a:pPr algn="ctr" fontAlgn="base"/>
            <a:endParaRPr lang="hr-HR" dirty="0">
              <a:latin typeface="Calibri Light" pitchFamily="34" charset="0"/>
            </a:endParaRPr>
          </a:p>
          <a:p>
            <a:pPr algn="ctr" fontAlgn="base"/>
            <a:endParaRPr lang="hr-HR" sz="3600" b="1" dirty="0" smtClean="0">
              <a:solidFill>
                <a:schemeClr val="accent1">
                  <a:lumMod val="75000"/>
                </a:schemeClr>
              </a:solidFill>
              <a:latin typeface="Calibri Light" pitchFamily="34" charset="0"/>
            </a:endParaRPr>
          </a:p>
          <a:p>
            <a:pPr algn="ctr" fontAlgn="base"/>
            <a:endParaRPr lang="hr-HR" sz="4400" b="1" dirty="0">
              <a:solidFill>
                <a:srgbClr val="0070C0"/>
              </a:solidFill>
              <a:latin typeface="Calibri Light" pitchFamily="34" charset="0"/>
            </a:endParaRPr>
          </a:p>
          <a:p>
            <a:pPr algn="ctr" fontAlgn="base"/>
            <a:r>
              <a:rPr lang="hr-H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Calibri Light" pitchFamily="34" charset="0"/>
              </a:rPr>
              <a:t>LICENCIRANJE RAVNATELJA U HRVATSKOJ: </a:t>
            </a:r>
          </a:p>
          <a:p>
            <a:pPr algn="ctr" fontAlgn="base"/>
            <a:r>
              <a:rPr lang="hr-H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Calibri Light" pitchFamily="34" charset="0"/>
              </a:rPr>
              <a:t>AKTUALNOSTI I POGLED UNAPRIJED</a:t>
            </a:r>
            <a:endParaRPr lang="hr-HR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Calibri Light" pitchFamily="34" charset="0"/>
            </a:endParaRPr>
          </a:p>
          <a:p>
            <a:pPr algn="ctr" fontAlgn="base"/>
            <a:endParaRPr lang="hr-HR" sz="2000" b="1" dirty="0" smtClean="0">
              <a:latin typeface="Calibri Light" pitchFamily="34" charset="0"/>
            </a:endParaRPr>
          </a:p>
          <a:p>
            <a:pPr algn="ctr" fontAlgn="base"/>
            <a:endParaRPr lang="hr-HR" sz="2000" b="1" dirty="0" smtClean="0">
              <a:latin typeface="Calibri Light" pitchFamily="34" charset="0"/>
            </a:endParaRPr>
          </a:p>
          <a:p>
            <a:pPr algn="ctr" fontAlgn="base"/>
            <a:r>
              <a:rPr lang="hr-HR" sz="2000" b="1" dirty="0" smtClean="0">
                <a:latin typeface="Calibri Light" pitchFamily="34" charset="0"/>
              </a:rPr>
              <a:t>Prof. dr. sc. Vesna </a:t>
            </a:r>
            <a:r>
              <a:rPr lang="hr-HR" sz="2000" b="1" dirty="0">
                <a:latin typeface="Calibri Light" pitchFamily="34" charset="0"/>
              </a:rPr>
              <a:t>Kovač </a:t>
            </a:r>
            <a:r>
              <a:rPr lang="hr-HR" sz="2000" b="1" dirty="0" smtClean="0">
                <a:latin typeface="Calibri Light" pitchFamily="34" charset="0"/>
              </a:rPr>
              <a:t> </a:t>
            </a:r>
          </a:p>
          <a:p>
            <a:pPr algn="ctr" fontAlgn="base"/>
            <a:r>
              <a:rPr lang="hr-HR" sz="1600" dirty="0" smtClean="0">
                <a:latin typeface="Calibri Light" pitchFamily="34" charset="0"/>
              </a:rPr>
              <a:t>Sveučilište u Rijeci</a:t>
            </a:r>
            <a:endParaRPr lang="hr-HR" sz="1600" dirty="0">
              <a:latin typeface="Calibri Light" pitchFamily="34" charset="0"/>
            </a:endParaRPr>
          </a:p>
          <a:p>
            <a:pPr algn="ctr" fontAlgn="base"/>
            <a:r>
              <a:rPr lang="hr-HR" sz="1600" dirty="0" smtClean="0">
                <a:latin typeface="Calibri Light" pitchFamily="34" charset="0"/>
              </a:rPr>
              <a:t>Filozofski fakultet u Rijeci</a:t>
            </a:r>
            <a:endParaRPr lang="hr-HR" sz="1600" dirty="0">
              <a:latin typeface="Calibri Light" pitchFamily="34" charset="0"/>
            </a:endParaRPr>
          </a:p>
          <a:p>
            <a:pPr algn="ctr" fontAlgn="base"/>
            <a:endParaRPr lang="hr-HR" dirty="0"/>
          </a:p>
          <a:p>
            <a:pPr algn="ctr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17044" r="29304" b="11480"/>
          <a:stretch/>
        </p:blipFill>
        <p:spPr>
          <a:xfrm>
            <a:off x="2881423" y="0"/>
            <a:ext cx="9540951" cy="6857999"/>
          </a:xfrm>
          <a:prstGeom prst="rect">
            <a:avLst/>
          </a:prstGeom>
          <a:ln>
            <a:solidFill>
              <a:srgbClr val="BCD6EE"/>
            </a:solidFill>
          </a:ln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" y="1790492"/>
            <a:ext cx="3042683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O VREDNOVANJU RADA RAVNATELJA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865" y="1825625"/>
            <a:ext cx="7674935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U mnogim zemljama bilježi se implementacija politika i praksi vrednovanja uspješnosti rada ravnatelja</a:t>
            </a:r>
          </a:p>
          <a:p>
            <a:r>
              <a:rPr lang="hr-HR" dirty="0" smtClean="0"/>
              <a:t>Svrha vrednovanja najčešće je povezana s odlukama o radnom statusu ravnatelja</a:t>
            </a:r>
          </a:p>
          <a:p>
            <a:endParaRPr lang="hr-HR" dirty="0"/>
          </a:p>
          <a:p>
            <a:pPr marL="0" indent="0" algn="ctr">
              <a:buNone/>
            </a:pPr>
            <a:r>
              <a:rPr lang="hr-HR" i="1" dirty="0" smtClean="0">
                <a:solidFill>
                  <a:schemeClr val="accent2"/>
                </a:solidFill>
              </a:rPr>
              <a:t>„</a:t>
            </a:r>
            <a:r>
              <a:rPr lang="hr-HR" i="1" dirty="0" err="1" smtClean="0">
                <a:solidFill>
                  <a:schemeClr val="accent2"/>
                </a:solidFill>
              </a:rPr>
              <a:t>With</a:t>
            </a:r>
            <a:r>
              <a:rPr lang="hr-HR" i="1" dirty="0" smtClean="0">
                <a:solidFill>
                  <a:schemeClr val="accent2"/>
                </a:solidFill>
              </a:rPr>
              <a:t> </a:t>
            </a:r>
            <a:r>
              <a:rPr lang="hr-HR" i="1" dirty="0" err="1" smtClean="0">
                <a:solidFill>
                  <a:schemeClr val="accent2"/>
                </a:solidFill>
              </a:rPr>
              <a:t>the</a:t>
            </a:r>
            <a:r>
              <a:rPr lang="hr-HR" i="1" dirty="0" smtClean="0">
                <a:solidFill>
                  <a:schemeClr val="accent2"/>
                </a:solidFill>
              </a:rPr>
              <a:t> </a:t>
            </a:r>
            <a:r>
              <a:rPr lang="hr-HR" i="1" dirty="0" err="1" smtClean="0">
                <a:solidFill>
                  <a:schemeClr val="accent2"/>
                </a:solidFill>
              </a:rPr>
              <a:t>exception</a:t>
            </a:r>
            <a:r>
              <a:rPr lang="hr-HR" i="1" dirty="0" smtClean="0">
                <a:solidFill>
                  <a:schemeClr val="accent2"/>
                </a:solidFill>
              </a:rPr>
              <a:t> </a:t>
            </a:r>
            <a:r>
              <a:rPr lang="hr-HR" i="1" dirty="0" err="1" smtClean="0">
                <a:solidFill>
                  <a:schemeClr val="accent2"/>
                </a:solidFill>
              </a:rPr>
              <a:t>of</a:t>
            </a:r>
            <a:r>
              <a:rPr lang="hr-HR" i="1" dirty="0" smtClean="0">
                <a:solidFill>
                  <a:schemeClr val="accent2"/>
                </a:solidFill>
              </a:rPr>
              <a:t> </a:t>
            </a:r>
            <a:r>
              <a:rPr lang="hr-HR" i="1" dirty="0" err="1" smtClean="0">
                <a:solidFill>
                  <a:schemeClr val="accent2"/>
                </a:solidFill>
              </a:rPr>
              <a:t>Poland</a:t>
            </a:r>
            <a:r>
              <a:rPr lang="hr-HR" i="1" dirty="0" smtClean="0">
                <a:solidFill>
                  <a:schemeClr val="accent2"/>
                </a:solidFill>
              </a:rPr>
              <a:t> </a:t>
            </a:r>
            <a:r>
              <a:rPr lang="hr-HR" i="1" dirty="0" err="1" smtClean="0">
                <a:solidFill>
                  <a:schemeClr val="accent2"/>
                </a:solidFill>
              </a:rPr>
              <a:t>and</a:t>
            </a:r>
            <a:r>
              <a:rPr lang="hr-HR" i="1" dirty="0" smtClean="0">
                <a:solidFill>
                  <a:schemeClr val="accent2"/>
                </a:solidFill>
              </a:rPr>
              <a:t> Croatia </a:t>
            </a:r>
            <a:r>
              <a:rPr lang="hr-HR" i="1" dirty="0" err="1" smtClean="0">
                <a:solidFill>
                  <a:schemeClr val="accent2"/>
                </a:solidFill>
              </a:rPr>
              <a:t>where</a:t>
            </a:r>
            <a:r>
              <a:rPr lang="hr-HR" i="1" dirty="0" smtClean="0">
                <a:solidFill>
                  <a:schemeClr val="accent2"/>
                </a:solidFill>
              </a:rPr>
              <a:t> </a:t>
            </a:r>
            <a:r>
              <a:rPr lang="hr-HR" i="1" dirty="0" err="1" smtClean="0">
                <a:solidFill>
                  <a:schemeClr val="accent2"/>
                </a:solidFill>
              </a:rPr>
              <a:t>it</a:t>
            </a:r>
            <a:r>
              <a:rPr lang="hr-HR" i="1" dirty="0" smtClean="0">
                <a:solidFill>
                  <a:schemeClr val="accent2"/>
                </a:solidFill>
              </a:rPr>
              <a:t> </a:t>
            </a:r>
            <a:r>
              <a:rPr lang="hr-HR" i="1" dirty="0" err="1">
                <a:solidFill>
                  <a:schemeClr val="accent2"/>
                </a:solidFill>
              </a:rPr>
              <a:t>is</a:t>
            </a:r>
            <a:r>
              <a:rPr lang="hr-HR" i="1" dirty="0">
                <a:solidFill>
                  <a:schemeClr val="accent2"/>
                </a:solidFill>
              </a:rPr>
              <a:t> </a:t>
            </a:r>
            <a:r>
              <a:rPr lang="hr-HR" i="1" dirty="0" err="1">
                <a:solidFill>
                  <a:schemeClr val="accent2"/>
                </a:solidFill>
              </a:rPr>
              <a:t>voluntary</a:t>
            </a:r>
            <a:r>
              <a:rPr lang="hr-HR" i="1" dirty="0">
                <a:solidFill>
                  <a:schemeClr val="accent2"/>
                </a:solidFill>
              </a:rPr>
              <a:t>, </a:t>
            </a:r>
            <a:r>
              <a:rPr lang="hr-HR" i="1" dirty="0" err="1">
                <a:solidFill>
                  <a:schemeClr val="accent2"/>
                </a:solidFill>
              </a:rPr>
              <a:t>in</a:t>
            </a:r>
            <a:r>
              <a:rPr lang="hr-HR" i="1" dirty="0">
                <a:solidFill>
                  <a:schemeClr val="accent2"/>
                </a:solidFill>
              </a:rPr>
              <a:t> </a:t>
            </a:r>
            <a:r>
              <a:rPr lang="hr-HR" i="1" dirty="0" err="1">
                <a:solidFill>
                  <a:schemeClr val="accent2"/>
                </a:solidFill>
              </a:rPr>
              <a:t>all</a:t>
            </a:r>
            <a:r>
              <a:rPr lang="hr-HR" i="1" dirty="0">
                <a:solidFill>
                  <a:schemeClr val="accent2"/>
                </a:solidFill>
              </a:rPr>
              <a:t> </a:t>
            </a:r>
            <a:r>
              <a:rPr lang="hr-HR" i="1" dirty="0" err="1">
                <a:solidFill>
                  <a:schemeClr val="accent2"/>
                </a:solidFill>
              </a:rPr>
              <a:t>other</a:t>
            </a:r>
            <a:r>
              <a:rPr lang="hr-HR" i="1" dirty="0">
                <a:solidFill>
                  <a:schemeClr val="accent2"/>
                </a:solidFill>
              </a:rPr>
              <a:t> </a:t>
            </a:r>
            <a:r>
              <a:rPr lang="hr-HR" i="1" dirty="0" err="1">
                <a:solidFill>
                  <a:schemeClr val="accent2"/>
                </a:solidFill>
              </a:rPr>
              <a:t>countries</a:t>
            </a:r>
            <a:r>
              <a:rPr lang="hr-HR" i="1" dirty="0">
                <a:solidFill>
                  <a:schemeClr val="accent2"/>
                </a:solidFill>
              </a:rPr>
              <a:t> </a:t>
            </a:r>
            <a:r>
              <a:rPr lang="hr-HR" i="1" dirty="0" err="1">
                <a:solidFill>
                  <a:schemeClr val="accent2"/>
                </a:solidFill>
              </a:rPr>
              <a:t>with</a:t>
            </a:r>
            <a:r>
              <a:rPr lang="hr-HR" i="1" dirty="0">
                <a:solidFill>
                  <a:schemeClr val="accent2"/>
                </a:solidFill>
              </a:rPr>
              <a:t> </a:t>
            </a:r>
            <a:r>
              <a:rPr lang="hr-HR" i="1" dirty="0" err="1">
                <a:solidFill>
                  <a:schemeClr val="accent2"/>
                </a:solidFill>
              </a:rPr>
              <a:t>available</a:t>
            </a:r>
            <a:r>
              <a:rPr lang="hr-HR" i="1" dirty="0">
                <a:solidFill>
                  <a:schemeClr val="accent2"/>
                </a:solidFill>
              </a:rPr>
              <a:t> data </a:t>
            </a:r>
            <a:r>
              <a:rPr lang="hr-HR" i="1" dirty="0" err="1">
                <a:solidFill>
                  <a:schemeClr val="accent2"/>
                </a:solidFill>
              </a:rPr>
              <a:t>school</a:t>
            </a:r>
            <a:r>
              <a:rPr lang="hr-HR" i="1" dirty="0">
                <a:solidFill>
                  <a:schemeClr val="accent2"/>
                </a:solidFill>
              </a:rPr>
              <a:t> leader </a:t>
            </a:r>
            <a:r>
              <a:rPr lang="hr-HR" i="1" dirty="0" err="1">
                <a:solidFill>
                  <a:schemeClr val="accent2"/>
                </a:solidFill>
              </a:rPr>
              <a:t>appraisal</a:t>
            </a:r>
            <a:r>
              <a:rPr lang="hr-HR" i="1" dirty="0">
                <a:solidFill>
                  <a:schemeClr val="accent2"/>
                </a:solidFill>
              </a:rPr>
              <a:t> </a:t>
            </a:r>
            <a:r>
              <a:rPr lang="hr-HR" i="1" dirty="0" err="1">
                <a:solidFill>
                  <a:schemeClr val="accent2"/>
                </a:solidFill>
              </a:rPr>
              <a:t>is</a:t>
            </a:r>
            <a:r>
              <a:rPr lang="hr-HR" i="1" dirty="0">
                <a:solidFill>
                  <a:schemeClr val="accent2"/>
                </a:solidFill>
              </a:rPr>
              <a:t> </a:t>
            </a:r>
            <a:r>
              <a:rPr lang="hr-HR" i="1" dirty="0" err="1" smtClean="0">
                <a:solidFill>
                  <a:schemeClr val="accent2"/>
                </a:solidFill>
              </a:rPr>
              <a:t>mandatory</a:t>
            </a:r>
            <a:r>
              <a:rPr lang="hr-HR" i="1" dirty="0" smtClean="0">
                <a:solidFill>
                  <a:schemeClr val="accent2"/>
                </a:solidFill>
              </a:rPr>
              <a:t>” </a:t>
            </a:r>
            <a:endParaRPr lang="hr-HR" i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9" y="1862138"/>
            <a:ext cx="32385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60000"/>
                </a:solidFill>
              </a:rPr>
              <a:t>SMJERNICE ZA OBRAZOVNU POLITIKU</a:t>
            </a:r>
            <a:endParaRPr lang="hr-HR" b="1" dirty="0">
              <a:solidFill>
                <a:srgbClr val="F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320" y="1825625"/>
            <a:ext cx="8440479" cy="4351338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Standardizirati zanimanje ravnatelja odgojno-obrazovnih ustanova - popis ključnih poslova i kompetencija</a:t>
            </a:r>
          </a:p>
          <a:p>
            <a:r>
              <a:rPr lang="hr-HR" dirty="0" smtClean="0"/>
              <a:t>Osigurati pravovremeno stjecanje kompetencija potrebnih za učinkovito obnašanje ravnateljskih dužnosti - programi za inicijalno osposobljavanje ravnatelja</a:t>
            </a:r>
          </a:p>
          <a:p>
            <a:r>
              <a:rPr lang="hr-HR" dirty="0" smtClean="0"/>
              <a:t>Prilikom imenovanja ravnatelja razmatrati stečene kompetencije relevantne za vođenje ustanove </a:t>
            </a:r>
          </a:p>
          <a:p>
            <a:r>
              <a:rPr lang="hr-HR" dirty="0" smtClean="0"/>
              <a:t>Periodično vrednovati uspješnost rada ravnatelja</a:t>
            </a:r>
          </a:p>
          <a:p>
            <a:r>
              <a:rPr lang="hr-HR" dirty="0" smtClean="0"/>
              <a:t>Poboljšati uvjete rada ravnatelja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1988288"/>
            <a:ext cx="2679403" cy="34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NUŽNE PRETPOSTAVKE ZA PRIMJENU LICENCIRANJA RAVNATELJA U RH – 5. cilj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657" y="2148288"/>
            <a:ext cx="6797408" cy="4189931"/>
          </a:xfrm>
        </p:spPr>
        <p:txBody>
          <a:bodyPr>
            <a:normAutofit/>
          </a:bodyPr>
          <a:lstStyle/>
          <a:p>
            <a:r>
              <a:rPr lang="hr-HR" dirty="0" smtClean="0"/>
              <a:t>Redefinirati ulogu ravnatelja</a:t>
            </a:r>
          </a:p>
          <a:p>
            <a:r>
              <a:rPr lang="hr-HR" dirty="0" smtClean="0"/>
              <a:t>Izraditi kompetencijske standarde za ravnatelje</a:t>
            </a:r>
          </a:p>
          <a:p>
            <a:r>
              <a:rPr lang="hr-HR" dirty="0" smtClean="0"/>
              <a:t>Institucionalizirati obrazovanje budućih ravnatelja</a:t>
            </a:r>
          </a:p>
          <a:p>
            <a:r>
              <a:rPr lang="hr-HR" dirty="0" smtClean="0"/>
              <a:t>Izraditi program i postupak licenciranja</a:t>
            </a:r>
            <a:endParaRPr lang="hr-HR" dirty="0"/>
          </a:p>
        </p:txBody>
      </p:sp>
      <p:pic>
        <p:nvPicPr>
          <p:cNvPr id="8194" name="Picture 2" descr="Slikovni rezultat za strategija obrazovanja znanosti i tehnologije narodne no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972"/>
            <a:ext cx="4660135" cy="35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72" y="1825625"/>
            <a:ext cx="7313428" cy="4351338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hr-HR" dirty="0"/>
              <a:t>MJERA 5.1.1. Definirati ulogu ravnatelja. Izraditi dokumente koji reguliraju uloge ravnatelja u pojedinim dijelovima sustava (dječji vrtići, osnovne škole, srednje škole, učenički domovi) </a:t>
            </a:r>
          </a:p>
          <a:p>
            <a:r>
              <a:rPr lang="hr-HR" dirty="0"/>
              <a:t>NADLEŽNOST: MZOS, AZOO </a:t>
            </a:r>
          </a:p>
          <a:p>
            <a:r>
              <a:rPr lang="hr-HR" dirty="0"/>
              <a:t>PROVEDBA: Ekspertni tim u području rukovođenja/upravljanja odgojno-obrazovnim ustanovama </a:t>
            </a:r>
          </a:p>
          <a:p>
            <a:r>
              <a:rPr lang="hr-HR" dirty="0"/>
              <a:t>POKAZATELJI PROVEDBE: Izrađeni i prihvaćeni dokumenti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92" y="3084724"/>
            <a:ext cx="1443210" cy="14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990" y="1825625"/>
            <a:ext cx="8025809" cy="4351338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r>
              <a:rPr lang="hr-HR" dirty="0"/>
              <a:t>MJERA 5.2.1. Izraditi kompetencijske standarde za ravnatelje </a:t>
            </a:r>
          </a:p>
          <a:p>
            <a:r>
              <a:rPr lang="pl-PL" dirty="0"/>
              <a:t>NADLEŽNOST: MZOS, Nacionalno vijeće za odgoj i obrazovanje </a:t>
            </a:r>
          </a:p>
          <a:p>
            <a:r>
              <a:rPr lang="hr-HR" dirty="0"/>
              <a:t>PROVEDBA: Ekspertni tim u području rukovođenja/upravljanja odgojno-obrazovnim ustanovama </a:t>
            </a:r>
          </a:p>
          <a:p>
            <a:r>
              <a:rPr lang="hr-HR" dirty="0"/>
              <a:t>POKAZATELJI PROVEDBE: Izrađeni i usvojeni standardi. Razina kvalitete standarda (relevantnost, jasnoća, realističnost, mjerljivost). Razina usklađenosti s definiranom ulogom ravnatelja te strategijom i vizijom razvoja hrvatskoga odgojno-obrazovnog sustava.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9" y="3108928"/>
            <a:ext cx="1443210" cy="14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562" y="1825625"/>
            <a:ext cx="8100237" cy="4351338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MJERA 5.3.1. Stvoriti zakonske pretpostavke za institucionalno obrazovanje i osposobljavanje ravnatelja </a:t>
            </a:r>
          </a:p>
          <a:p>
            <a:r>
              <a:rPr lang="hr-HR" dirty="0"/>
              <a:t>NADLEŽNOST: MZOS </a:t>
            </a:r>
          </a:p>
          <a:p>
            <a:r>
              <a:rPr lang="hr-HR" dirty="0"/>
              <a:t>PROVEDBA: Ekspertni tim u području rukovođenja/upravljanja odgojno-obrazovnim ustanovama </a:t>
            </a:r>
          </a:p>
          <a:p>
            <a:r>
              <a:rPr lang="pl-PL" dirty="0"/>
              <a:t>POKAZATELJI PROVEDBE: Usvojeni zakonski akti 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71" y="3262218"/>
            <a:ext cx="1322023" cy="14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237" y="1825625"/>
            <a:ext cx="8206562" cy="4564542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MJERA 5.3.2. Akreditirati ustanove koje bi provodile specijalističko obrazovanje </a:t>
            </a:r>
          </a:p>
          <a:p>
            <a:r>
              <a:rPr lang="hr-HR" dirty="0"/>
              <a:t>NADLEŽNOST: AZVO </a:t>
            </a:r>
          </a:p>
          <a:p>
            <a:r>
              <a:rPr lang="hr-HR" dirty="0"/>
              <a:t>PROVEDBA: AZVO </a:t>
            </a:r>
          </a:p>
          <a:p>
            <a:r>
              <a:rPr lang="hr-HR" dirty="0"/>
              <a:t>POKAZATELJI PROVEDBE: Broj akreditiranih ustanova. Razina kvalitete procesa akreditiranja.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7" y="2963539"/>
            <a:ext cx="1443210" cy="14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194" y="1825625"/>
            <a:ext cx="8089605" cy="4351338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MJERA 5.3.3. Prihvatiti izvedbeni plan i program obrazovanja i osposobljavanja ravnatelja </a:t>
            </a:r>
          </a:p>
          <a:p>
            <a:r>
              <a:rPr lang="hr-HR" dirty="0"/>
              <a:t>NADLEŽNOST: MZOS, AZVO </a:t>
            </a:r>
          </a:p>
          <a:p>
            <a:r>
              <a:rPr lang="hr-HR" dirty="0"/>
              <a:t>PROVEDBA: Zainteresirane visokoškolske ustanove </a:t>
            </a:r>
          </a:p>
          <a:p>
            <a:r>
              <a:rPr lang="hr-HR" dirty="0"/>
              <a:t>POKAZATELJI PROVEDBE: Prihvaćeni specijalistički programi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39" y="2963539"/>
            <a:ext cx="1443210" cy="14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292" y="1825625"/>
            <a:ext cx="7600507" cy="4351338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hr-HR" dirty="0"/>
              <a:t>MJERA 5.4.1. Razviti sustav vrednovanja rada ravnatelja. Donošenje kriterija i instrumenata za provedbu vrednovanja. </a:t>
            </a:r>
          </a:p>
          <a:p>
            <a:r>
              <a:rPr lang="hr-HR" dirty="0"/>
              <a:t>NADLEŽNOST: MZOS </a:t>
            </a:r>
          </a:p>
          <a:p>
            <a:r>
              <a:rPr lang="pl-PL" dirty="0"/>
              <a:t>PROVEDBA: AZOO, Nacionalno vijeće za odgoj i obrazovanje </a:t>
            </a:r>
          </a:p>
          <a:p>
            <a:r>
              <a:rPr lang="hr-HR" dirty="0"/>
              <a:t>POKAZATELJI PROVEDBE: Uspostavljeni kriteriji i postupci vrednovanja rada. Razina usklađenosti s kompetencijskim okvirom za ravnatelje; izrađeni instrumenti. Stupanj operativnosti sustava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07" y="3141033"/>
            <a:ext cx="1322023" cy="14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46" y="1031216"/>
            <a:ext cx="6771701" cy="5837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3" y="132202"/>
            <a:ext cx="5578527" cy="59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152" y="1825625"/>
            <a:ext cx="7972647" cy="4351338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dirty="0"/>
              <a:t>MJERA 5.4.2. Izraditi Pravilnik o programu i postupku licenciranja </a:t>
            </a:r>
          </a:p>
          <a:p>
            <a:r>
              <a:rPr lang="hr-HR" dirty="0"/>
              <a:t>NADLEŽNOST: MZOS </a:t>
            </a:r>
          </a:p>
          <a:p>
            <a:r>
              <a:rPr lang="hr-HR" dirty="0"/>
              <a:t>PROVEDBA: MZOS, Nacionalno vijeće za odgoj i obrazovanje </a:t>
            </a:r>
          </a:p>
          <a:p>
            <a:r>
              <a:rPr lang="hr-HR" dirty="0"/>
              <a:t>POKAZATELJI PROVEDBE: Prihvaćen model licenciranja, usvojeni pravni akti (Pravilnik o licenciranju) i razvijeni mehanizmi za provedbu licenciranja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71" y="3262218"/>
            <a:ext cx="1322023" cy="14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2031"/>
            <a:ext cx="10515600" cy="3055716"/>
          </a:xfrm>
        </p:spPr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KLJUČNE TEME U IZRADI OKVIRA PRAVILNIKA</a:t>
            </a:r>
            <a:endParaRPr lang="hr-H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TEMELJNI DOKUMENT: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Prijedlog </a:t>
            </a:r>
            <a:r>
              <a:rPr lang="hr-HR" dirty="0"/>
              <a:t>modela licenciranja ravnatelja odgojno-obrazovnih ustanova (Izvještaj Ministarstvu znanosti i obrazovanja o ostvarenju 3. zadaće Ekspertne radne skupine za provedbu 5. cilja Strategije obrazovanja, znanosti i tehnologije - ERS-e5, dostavljen je MZO-u 12. prosinca 2016</a:t>
            </a:r>
            <a:r>
              <a:rPr lang="hr-HR" dirty="0" smtClean="0"/>
              <a:t>.)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2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b="1" dirty="0">
              <a:solidFill>
                <a:srgbClr val="F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Pravilnik</a:t>
            </a:r>
            <a:r>
              <a:rPr lang="hr-HR" dirty="0"/>
              <a:t> o programu, postupku i načinu stjecanja, izdavanja i obnavljanja licencije za rad ravnatelja je </a:t>
            </a:r>
            <a:r>
              <a:rPr lang="hr-HR" dirty="0" err="1"/>
              <a:t>podzakonski</a:t>
            </a:r>
            <a:r>
              <a:rPr lang="hr-HR" dirty="0"/>
              <a:t> akt kojim se uređuje licenciranje ravnatelja odgojno-obrazovnih ustanova na </a:t>
            </a:r>
            <a:r>
              <a:rPr lang="hr-HR" dirty="0" err="1"/>
              <a:t>predtercijarnoj</a:t>
            </a:r>
            <a:r>
              <a:rPr lang="hr-HR" dirty="0"/>
              <a:t> razini. Njime se uređuju:</a:t>
            </a:r>
          </a:p>
          <a:p>
            <a:pPr lvl="1"/>
            <a:r>
              <a:rPr lang="hr-HR" dirty="0"/>
              <a:t>Sadržaji provjere u postupku licenciranja - program licenciranja,</a:t>
            </a:r>
          </a:p>
          <a:p>
            <a:pPr lvl="1"/>
            <a:r>
              <a:rPr lang="hr-HR" dirty="0"/>
              <a:t>Postupak provedbe licenciranja - poslovnik,</a:t>
            </a:r>
          </a:p>
          <a:p>
            <a:pPr lvl="1"/>
            <a:r>
              <a:rPr lang="hr-HR" dirty="0"/>
              <a:t>Način izdavanja licence,</a:t>
            </a:r>
          </a:p>
          <a:p>
            <a:pPr lvl="1"/>
            <a:r>
              <a:rPr lang="hr-HR" dirty="0"/>
              <a:t>Način obnavljanja licence i</a:t>
            </a:r>
          </a:p>
          <a:p>
            <a:pPr lvl="1"/>
            <a:r>
              <a:rPr lang="hr-HR" dirty="0"/>
              <a:t>Dokumentacija </a:t>
            </a:r>
            <a:r>
              <a:rPr lang="hr-HR" dirty="0" smtClean="0"/>
              <a:t>koja </a:t>
            </a:r>
            <a:r>
              <a:rPr lang="hr-HR" dirty="0"/>
              <a:t>se primjenjuje u </a:t>
            </a:r>
            <a:r>
              <a:rPr lang="hr-HR" dirty="0" smtClean="0"/>
              <a:t>pripremi </a:t>
            </a:r>
            <a:r>
              <a:rPr lang="hr-HR" dirty="0"/>
              <a:t>i provedbi licenciranja.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52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470"/>
          </a:xfrm>
        </p:spPr>
        <p:txBody>
          <a:bodyPr>
            <a:normAutofit/>
          </a:bodyPr>
          <a:lstStyle/>
          <a:p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4" y="1099595"/>
            <a:ext cx="10433233" cy="5046024"/>
          </a:xfrm>
        </p:spPr>
        <p:txBody>
          <a:bodyPr>
            <a:normAutofit/>
          </a:bodyPr>
          <a:lstStyle/>
          <a:p>
            <a:pPr algn="just"/>
            <a:endParaRPr lang="hr-HR" dirty="0" smtClean="0"/>
          </a:p>
          <a:p>
            <a:pPr algn="just"/>
            <a:r>
              <a:rPr lang="hr-HR" b="1" dirty="0" smtClean="0"/>
              <a:t>Program </a:t>
            </a:r>
            <a:r>
              <a:rPr lang="hr-HR" b="1" dirty="0"/>
              <a:t>licenciranja </a:t>
            </a:r>
            <a:r>
              <a:rPr lang="hr-HR" dirty="0"/>
              <a:t>je dokument u kojem se pobliže definiraju ključni elementi koji usmjeravaju postupak provjere osposobljenosti pristupnika za uspješno ostvarivanje uloge ravnatelja odgojno obrazovne ustanove:</a:t>
            </a:r>
          </a:p>
          <a:p>
            <a:pPr lvl="1" algn="just"/>
            <a:r>
              <a:rPr lang="hr-HR" dirty="0"/>
              <a:t>Inventar temeljnih znanja, vještina i sposobnosti izražen u terminima ishoda učenja;</a:t>
            </a:r>
          </a:p>
          <a:p>
            <a:pPr lvl="1" algn="just"/>
            <a:r>
              <a:rPr lang="hr-HR" dirty="0"/>
              <a:t>Način vrednovanja pojedinih ishoda učenja;</a:t>
            </a:r>
          </a:p>
          <a:p>
            <a:pPr lvl="1" algn="just"/>
            <a:r>
              <a:rPr lang="hr-HR" dirty="0"/>
              <a:t>Upute za stjecanje kompetencija i pripremu pristupnika za provjeru ishoda učenja.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85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97456"/>
            <a:ext cx="10515600" cy="67670"/>
          </a:xfrm>
        </p:spPr>
        <p:txBody>
          <a:bodyPr>
            <a:normAutofit fontScale="90000"/>
          </a:bodyPr>
          <a:lstStyle/>
          <a:p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630" y="297456"/>
            <a:ext cx="9635169" cy="6246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900" b="1" dirty="0"/>
              <a:t>Poslovnik o licenciranju -</a:t>
            </a:r>
            <a:r>
              <a:rPr lang="hr-HR" sz="1900" b="1" dirty="0" smtClean="0"/>
              <a:t> </a:t>
            </a:r>
            <a:r>
              <a:rPr lang="hr-HR" sz="1900" b="1" dirty="0"/>
              <a:t>dokument kojim se uređuje postupak licenciranja, odnosno priprema i provedba licenciranja postojećih i budućih ravnatelja</a:t>
            </a:r>
            <a:r>
              <a:rPr lang="hr-HR" sz="1900" b="1" dirty="0" smtClean="0"/>
              <a:t>.</a:t>
            </a:r>
          </a:p>
          <a:p>
            <a:pPr marL="0" indent="0">
              <a:buNone/>
            </a:pPr>
            <a:endParaRPr lang="hr-HR" sz="1900" b="1" dirty="0"/>
          </a:p>
          <a:p>
            <a:pPr marL="0" indent="0">
              <a:buNone/>
            </a:pPr>
            <a:r>
              <a:rPr lang="hr-HR" sz="1900" dirty="0"/>
              <a:t> </a:t>
            </a:r>
            <a:r>
              <a:rPr lang="hr-HR" sz="1900" dirty="0" smtClean="0"/>
              <a:t>(</a:t>
            </a:r>
            <a:r>
              <a:rPr lang="hr-HR" sz="1900" dirty="0"/>
              <a:t>1) </a:t>
            </a:r>
            <a:r>
              <a:rPr lang="hr-HR" sz="1900" b="1" i="1" dirty="0"/>
              <a:t>Priprema</a:t>
            </a:r>
            <a:r>
              <a:rPr lang="hr-HR" sz="1900" dirty="0"/>
              <a:t> licenciranja odnosi se na sljedeće:</a:t>
            </a:r>
          </a:p>
          <a:p>
            <a:pPr marL="0" indent="0">
              <a:buNone/>
            </a:pPr>
            <a:r>
              <a:rPr lang="hr-HR" sz="1900" dirty="0"/>
              <a:t>a) upoznavanje s postupkom licenciranja</a:t>
            </a:r>
          </a:p>
          <a:p>
            <a:pPr marL="0" indent="0">
              <a:buNone/>
            </a:pPr>
            <a:r>
              <a:rPr lang="hr-HR" sz="1900" dirty="0"/>
              <a:t>b) pomoć kvalificiranih i ovlaštenih stručnjaka</a:t>
            </a:r>
          </a:p>
          <a:p>
            <a:pPr marL="0" indent="0">
              <a:buNone/>
            </a:pPr>
            <a:r>
              <a:rPr lang="hr-HR" sz="1900" dirty="0"/>
              <a:t>c) prijavljivanje licenciranja</a:t>
            </a:r>
          </a:p>
          <a:p>
            <a:pPr marL="0" indent="0">
              <a:buNone/>
            </a:pPr>
            <a:r>
              <a:rPr lang="hr-HR" sz="1900" dirty="0"/>
              <a:t>d) dokumentaciju o spremnosti za licenciranje</a:t>
            </a:r>
          </a:p>
          <a:p>
            <a:pPr marL="0" indent="0">
              <a:buNone/>
            </a:pPr>
            <a:r>
              <a:rPr lang="hr-HR" sz="1900" dirty="0"/>
              <a:t> </a:t>
            </a:r>
            <a:endParaRPr lang="hr-HR" sz="1900" dirty="0" smtClean="0"/>
          </a:p>
          <a:p>
            <a:pPr marL="0" indent="0">
              <a:buNone/>
            </a:pPr>
            <a:r>
              <a:rPr lang="hr-HR" sz="1900" dirty="0" smtClean="0"/>
              <a:t>(</a:t>
            </a:r>
            <a:r>
              <a:rPr lang="hr-HR" sz="1900" dirty="0"/>
              <a:t>2) </a:t>
            </a:r>
            <a:r>
              <a:rPr lang="hr-HR" sz="1900" b="1" i="1" dirty="0"/>
              <a:t>Provedba</a:t>
            </a:r>
            <a:r>
              <a:rPr lang="hr-HR" sz="1900" dirty="0"/>
              <a:t> licenciranja uključuje sljedeće:</a:t>
            </a:r>
          </a:p>
          <a:p>
            <a:pPr marL="0" indent="0">
              <a:buNone/>
            </a:pPr>
            <a:r>
              <a:rPr lang="hr-HR" sz="1900" dirty="0"/>
              <a:t>a) zaprimanje prijave i utvrđivanje njezine pravne valjanosti</a:t>
            </a:r>
          </a:p>
          <a:p>
            <a:pPr marL="0" indent="0">
              <a:buNone/>
            </a:pPr>
            <a:r>
              <a:rPr lang="hr-HR" sz="1900" dirty="0"/>
              <a:t>b) sastav i rad povjerenstva za licenciranje</a:t>
            </a:r>
          </a:p>
          <a:p>
            <a:pPr marL="0" indent="0">
              <a:buNone/>
            </a:pPr>
            <a:r>
              <a:rPr lang="hr-HR" sz="1900" dirty="0"/>
              <a:t>c) vrednovanje osposobljenosti/kompetencija kandidata na temelju dokumentacije </a:t>
            </a:r>
          </a:p>
          <a:p>
            <a:pPr marL="0" indent="0">
              <a:buNone/>
            </a:pPr>
            <a:r>
              <a:rPr lang="hr-HR" sz="1900" dirty="0"/>
              <a:t>d) neposredna provjera osposobljenosti/kompetencija kandidata </a:t>
            </a:r>
          </a:p>
          <a:p>
            <a:pPr marL="0" indent="0">
              <a:buNone/>
            </a:pPr>
            <a:r>
              <a:rPr lang="hr-HR" sz="1900" dirty="0"/>
              <a:t>e) vođenje zapisnika o licenciranju</a:t>
            </a:r>
          </a:p>
          <a:p>
            <a:pPr marL="0" indent="0">
              <a:buNone/>
            </a:pPr>
            <a:r>
              <a:rPr lang="hr-HR" sz="1900" dirty="0"/>
              <a:t>f) izdavanje potvrde o licenciranju</a:t>
            </a:r>
          </a:p>
          <a:p>
            <a:pPr marL="0" indent="0">
              <a:buNone/>
            </a:pPr>
            <a:r>
              <a:rPr lang="hr-HR" sz="1900" dirty="0"/>
              <a:t> </a:t>
            </a:r>
          </a:p>
          <a:p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25306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KLJUČNA NAČELA U IZRADI OKVIRA PRAVILNIKA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Fleksibilnost puteva prema stjecanju licencije s obzirom na različiti status kandidata (kandidati za ulazak u ravnateljsku profesiju, ravnatelji u prvom mandatu, ravnatelji u višem mandatu)</a:t>
            </a:r>
          </a:p>
          <a:p>
            <a:r>
              <a:rPr lang="hr-HR" dirty="0" smtClean="0"/>
              <a:t>Osiguravanje odgovarajućih uvjeta za stjecanje ravnateljskih kompetencija za kandidate zatečene u različitom statusu u trenutku prijave za licenciranje</a:t>
            </a:r>
          </a:p>
          <a:p>
            <a:r>
              <a:rPr lang="hr-HR" dirty="0" smtClean="0"/>
              <a:t>Priznavanje ranije stečenih kompetencija</a:t>
            </a:r>
          </a:p>
          <a:p>
            <a:r>
              <a:rPr lang="hr-HR" dirty="0" smtClean="0"/>
              <a:t>Osiguravanje dostojanstva kandidata tijekom trajanja postupka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21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60000"/>
                </a:solidFill>
              </a:rPr>
              <a:t>LICENCIRANJE - ZA BUDUĆE RAVNATELJE</a:t>
            </a:r>
            <a:endParaRPr lang="hr-HR" b="1" dirty="0">
              <a:solidFill>
                <a:srgbClr val="F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Stjecanje inicijalne (privremene) licence kao uvjet za preuzimanje ravnateljske dužnosti do isteka prvog mandata - završetkom </a:t>
            </a:r>
            <a:r>
              <a:rPr lang="hr-HR" dirty="0"/>
              <a:t>akreditiranog programa za stjecanje ravnateljskih kompetencija </a:t>
            </a:r>
            <a:endParaRPr lang="hr-HR" dirty="0" smtClean="0"/>
          </a:p>
          <a:p>
            <a:r>
              <a:rPr lang="hr-HR" dirty="0" smtClean="0"/>
              <a:t>Stjecanje dugotrajne licence – nakon isteka prvog mandata – prijava na postupak licenciranja</a:t>
            </a:r>
          </a:p>
          <a:p>
            <a:r>
              <a:rPr lang="hr-HR" dirty="0"/>
              <a:t>O</a:t>
            </a:r>
            <a:r>
              <a:rPr lang="hr-HR" dirty="0" smtClean="0"/>
              <a:t>bnavljanje licence (</a:t>
            </a:r>
            <a:r>
              <a:rPr lang="hr-HR" dirty="0" err="1" smtClean="0"/>
              <a:t>relicenciranje</a:t>
            </a:r>
            <a:r>
              <a:rPr lang="hr-HR" dirty="0" smtClean="0"/>
              <a:t>) – na osobni zahtjev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65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60000"/>
                </a:solidFill>
              </a:rPr>
              <a:t>LICENCIRANJE - ZA ISKUSNE RAVNATELJE KOJI SU VEĆ U SUSTAVU</a:t>
            </a:r>
            <a:endParaRPr lang="hr-HR" b="1" dirty="0">
              <a:solidFill>
                <a:srgbClr val="F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Prijava na postupak licenciranja</a:t>
            </a:r>
          </a:p>
          <a:p>
            <a:r>
              <a:rPr lang="hr-HR" dirty="0" smtClean="0"/>
              <a:t>Ravnateljski </a:t>
            </a:r>
            <a:r>
              <a:rPr lang="hr-HR" dirty="0" err="1" smtClean="0"/>
              <a:t>portfolio</a:t>
            </a:r>
            <a:r>
              <a:rPr lang="hr-HR" dirty="0" smtClean="0"/>
              <a:t> – analiza dokumentacije i utvrđivanje razine osposobljenosti temeljem analize dokumentacije</a:t>
            </a:r>
          </a:p>
          <a:p>
            <a:r>
              <a:rPr lang="hr-HR" dirty="0" smtClean="0"/>
              <a:t>Priznavanje ranije stečenih kompetencija</a:t>
            </a:r>
          </a:p>
          <a:p>
            <a:r>
              <a:rPr lang="hr-HR" dirty="0" smtClean="0"/>
              <a:t>Povjerenstvo odlučuje treba li pristupnik nastaviti postupak licenciranja ili </a:t>
            </a:r>
            <a:r>
              <a:rPr lang="hr-HR" dirty="0" err="1" smtClean="0"/>
              <a:t>portfolio</a:t>
            </a:r>
            <a:r>
              <a:rPr lang="hr-HR" dirty="0" smtClean="0"/>
              <a:t> sadržava dovoljno dokaza o osposobljenosti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5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60000"/>
                </a:solidFill>
              </a:rPr>
              <a:t>UMJESTO ZAKLJUČKA: POGLED UNAPRIJED</a:t>
            </a:r>
            <a:endParaRPr lang="hr-HR" b="1" dirty="0">
              <a:solidFill>
                <a:srgbClr val="F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60" y="1825625"/>
            <a:ext cx="7068239" cy="4351338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Stvoriti zakonske pretpostavke za profesionalizaciju ravnatelja</a:t>
            </a:r>
          </a:p>
          <a:p>
            <a:r>
              <a:rPr lang="hr-HR" dirty="0" smtClean="0"/>
              <a:t>Registrirati standard zanimanja i standard kvalifikacije za ravnatelje</a:t>
            </a:r>
          </a:p>
          <a:p>
            <a:r>
              <a:rPr lang="hr-HR" dirty="0" smtClean="0"/>
              <a:t>Poboljšati uvjete rada ravnatelja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4" y="2379643"/>
            <a:ext cx="3773794" cy="24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254661" cy="6070398"/>
          </a:xfrm>
        </p:spPr>
        <p:txBody>
          <a:bodyPr>
            <a:noAutofit/>
          </a:bodyPr>
          <a:lstStyle/>
          <a:p>
            <a:r>
              <a:rPr lang="hr-HR" sz="2800" b="1" i="1" dirty="0"/>
              <a:t>Povjerenstvo za izradu Nacrta Pravilnika o programu, postupku i načinu stjecanja, izdavanja i obnavljanja licencije za rad ravnatelja: imenovano </a:t>
            </a:r>
            <a:r>
              <a:rPr lang="hr-HR" sz="2800" b="1" i="1" dirty="0" smtClean="0"/>
              <a:t>u lipnju 2019</a:t>
            </a:r>
            <a:r>
              <a:rPr lang="hr-HR" sz="2800" b="1" i="1" dirty="0"/>
              <a:t>. </a:t>
            </a:r>
            <a:r>
              <a:rPr lang="hr-HR" sz="2800" b="1" i="1" dirty="0" smtClean="0"/>
              <a:t>godine Odlukom Ministrice znanosti i obrazovanja</a:t>
            </a:r>
            <a:r>
              <a:rPr lang="hr-HR" sz="2800" b="1" i="1" dirty="0"/>
              <a:t/>
            </a:r>
            <a:br>
              <a:rPr lang="hr-HR" sz="2800" b="1" i="1" dirty="0"/>
            </a:br>
            <a:endParaRPr lang="hr-HR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61" y="365125"/>
            <a:ext cx="6539696" cy="622086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/>
              <a:t/>
            </a:r>
            <a:br>
              <a:rPr lang="hr-HR" sz="1600" dirty="0"/>
            </a:b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Prof. dr. sc. Vesna Kovač, voditeljica Povjerenstva</a:t>
            </a:r>
          </a:p>
          <a:p>
            <a:pPr marL="0" indent="0">
              <a:buNone/>
            </a:pPr>
            <a:r>
              <a:rPr lang="hr-HR" sz="1600" dirty="0" smtClean="0"/>
              <a:t>Dr. sc. Stjepan Staničić, zamjenik predsjednice Povjerenstva</a:t>
            </a:r>
          </a:p>
          <a:p>
            <a:pPr marL="0" indent="0">
              <a:buNone/>
            </a:pPr>
            <a:r>
              <a:rPr lang="hr-HR" sz="1600" dirty="0" smtClean="0"/>
              <a:t>Dr. sc. Oleg Đaković</a:t>
            </a:r>
          </a:p>
          <a:p>
            <a:pPr marL="0" indent="0">
              <a:buNone/>
            </a:pPr>
            <a:r>
              <a:rPr lang="hr-HR" sz="1600" dirty="0" smtClean="0"/>
              <a:t>Ivana Katavić, prof. </a:t>
            </a:r>
          </a:p>
          <a:p>
            <a:pPr marL="0" indent="0">
              <a:buNone/>
            </a:pPr>
            <a:r>
              <a:rPr lang="hr-HR" sz="1600" dirty="0" smtClean="0"/>
              <a:t>Suzana Hitrec, prof.</a:t>
            </a:r>
          </a:p>
          <a:p>
            <a:pPr marL="0" indent="0">
              <a:buNone/>
            </a:pPr>
            <a:r>
              <a:rPr lang="hr-HR" sz="1600" dirty="0" smtClean="0"/>
              <a:t>Nikica Mihaljević, prof.</a:t>
            </a:r>
          </a:p>
          <a:p>
            <a:pPr marL="0" indent="0">
              <a:buNone/>
            </a:pPr>
            <a:r>
              <a:rPr lang="hr-HR" sz="1600" dirty="0" smtClean="0"/>
              <a:t>Vlado Prskalo, prof.</a:t>
            </a:r>
          </a:p>
          <a:p>
            <a:pPr marL="0" indent="0">
              <a:buNone/>
            </a:pPr>
            <a:r>
              <a:rPr lang="hr-HR" sz="1600" dirty="0" smtClean="0"/>
              <a:t>Josipa Češnovar, prof.</a:t>
            </a:r>
          </a:p>
          <a:p>
            <a:pPr marL="0" indent="0">
              <a:buNone/>
            </a:pPr>
            <a:r>
              <a:rPr lang="hr-HR" sz="1600" dirty="0" smtClean="0"/>
              <a:t>Momir Karin, prof.</a:t>
            </a:r>
          </a:p>
          <a:p>
            <a:pPr marL="0" indent="0">
              <a:buNone/>
            </a:pPr>
            <a:r>
              <a:rPr lang="hr-HR" sz="1600" dirty="0" smtClean="0"/>
              <a:t>Vlade Matas, prof.</a:t>
            </a:r>
          </a:p>
          <a:p>
            <a:pPr marL="0" indent="0">
              <a:buNone/>
            </a:pPr>
            <a:r>
              <a:rPr lang="hr-HR" sz="1600" dirty="0" smtClean="0"/>
              <a:t>Mario Rogač, prof.</a:t>
            </a:r>
          </a:p>
          <a:p>
            <a:pPr marL="0" indent="0">
              <a:buNone/>
            </a:pPr>
            <a:r>
              <a:rPr lang="hr-HR" sz="1600" dirty="0" smtClean="0"/>
              <a:t>Mr. sc. Inga </a:t>
            </a:r>
            <a:r>
              <a:rPr lang="hr-HR" sz="1600" dirty="0" err="1"/>
              <a:t>S</a:t>
            </a:r>
            <a:r>
              <a:rPr lang="hr-HR" sz="1600" dirty="0" err="1" smtClean="0"/>
              <a:t>eme</a:t>
            </a:r>
            <a:r>
              <a:rPr lang="hr-HR" sz="1600" dirty="0" smtClean="0"/>
              <a:t> </a:t>
            </a:r>
            <a:r>
              <a:rPr lang="hr-HR" sz="1600" dirty="0" err="1" smtClean="0"/>
              <a:t>Stojnović</a:t>
            </a: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Ljubica Banović, prof.</a:t>
            </a:r>
          </a:p>
          <a:p>
            <a:pPr marL="0" indent="0">
              <a:buNone/>
            </a:pPr>
            <a:r>
              <a:rPr lang="hr-HR" sz="1600" dirty="0" smtClean="0"/>
              <a:t>Marijana Pernar, prof.</a:t>
            </a:r>
          </a:p>
          <a:p>
            <a:pPr marL="0" indent="0">
              <a:buNone/>
            </a:pPr>
            <a:r>
              <a:rPr lang="hr-HR" sz="1600" dirty="0" smtClean="0"/>
              <a:t>Zdravka </a:t>
            </a:r>
            <a:r>
              <a:rPr lang="hr-HR" sz="1600" dirty="0" err="1" smtClean="0"/>
              <a:t>Grđan</a:t>
            </a:r>
            <a:r>
              <a:rPr lang="hr-HR" sz="1600" dirty="0" smtClean="0"/>
              <a:t>, prof.</a:t>
            </a:r>
          </a:p>
          <a:p>
            <a:pPr marL="0" indent="0">
              <a:buNone/>
            </a:pPr>
            <a:r>
              <a:rPr lang="hr-HR" sz="1600" dirty="0" smtClean="0"/>
              <a:t>Zdenko </a:t>
            </a:r>
            <a:r>
              <a:rPr lang="hr-HR" sz="1600" dirty="0" err="1" smtClean="0"/>
              <a:t>Kobeščak</a:t>
            </a:r>
            <a:r>
              <a:rPr lang="hr-HR" sz="1600" dirty="0" smtClean="0"/>
              <a:t>, prof.</a:t>
            </a:r>
          </a:p>
          <a:p>
            <a:pPr mar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1036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400" b="1" dirty="0" smtClean="0">
              <a:solidFill>
                <a:srgbClr val="F60000"/>
              </a:solidFill>
            </a:endParaRPr>
          </a:p>
          <a:p>
            <a:pPr marL="0" indent="0" algn="ctr">
              <a:buNone/>
            </a:pPr>
            <a:endParaRPr lang="hr-HR" sz="4400" b="1" dirty="0">
              <a:solidFill>
                <a:srgbClr val="F60000"/>
              </a:solidFill>
            </a:endParaRPr>
          </a:p>
          <a:p>
            <a:pPr marL="0" indent="0" algn="ctr">
              <a:buNone/>
            </a:pPr>
            <a:r>
              <a:rPr lang="hr-HR" sz="4400" b="1" dirty="0" smtClean="0">
                <a:solidFill>
                  <a:srgbClr val="F60000"/>
                </a:solidFill>
              </a:rPr>
              <a:t>HVALA NA PAŽNJI!</a:t>
            </a:r>
            <a:endParaRPr lang="hr-HR" sz="4400" b="1" dirty="0">
              <a:solidFill>
                <a:srgbClr val="F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vni poveznik 11"/>
          <p:cNvCxnSpPr/>
          <p:nvPr/>
        </p:nvCxnSpPr>
        <p:spPr>
          <a:xfrm>
            <a:off x="2351088" y="908050"/>
            <a:ext cx="76327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2495550" y="6165850"/>
            <a:ext cx="7416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2208214" y="404814"/>
            <a:ext cx="22764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Licenciranje ravnatelja</a:t>
            </a:r>
          </a:p>
        </p:txBody>
      </p:sp>
      <p:sp>
        <p:nvSpPr>
          <p:cNvPr id="30726" name="Pravokutnik 9"/>
          <p:cNvSpPr>
            <a:spLocks noChangeArrowheads="1"/>
          </p:cNvSpPr>
          <p:nvPr/>
        </p:nvSpPr>
        <p:spPr bwMode="auto">
          <a:xfrm>
            <a:off x="5524195" y="404813"/>
            <a:ext cx="5493363" cy="46166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4625" indent="-1746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tragu licenciranju u </a:t>
            </a:r>
            <a:r>
              <a:rPr lang="hr-HR" altLang="sr-Latn-R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 (Staničić, 2016)</a:t>
            </a:r>
            <a:endParaRPr lang="hr-HR" altLang="sr-Latn-R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7" name="Rectangle 1"/>
          <p:cNvSpPr>
            <a:spLocks noChangeArrowheads="1"/>
          </p:cNvSpPr>
          <p:nvPr/>
        </p:nvSpPr>
        <p:spPr bwMode="auto">
          <a:xfrm>
            <a:off x="2495550" y="1969293"/>
            <a:ext cx="939164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1992. Zakon o srednjem školstvu – </a:t>
            </a:r>
            <a:r>
              <a:rPr lang="hr-HR" altLang="sr-Latn-RS" sz="24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ravnateljski ispit 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altLang="sr-Latn-R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1993. </a:t>
            </a:r>
            <a:r>
              <a:rPr lang="hr-HR" altLang="sr-Latn-RS" sz="24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polaganju </a:t>
            </a:r>
            <a:r>
              <a:rPr lang="hr-HR" altLang="sr-Latn-R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r-HR" altLang="sr-Latn-RS" sz="24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Škola za ravnatelje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1994. </a:t>
            </a:r>
            <a:r>
              <a:rPr lang="hr-HR" altLang="sr-Latn-RS" sz="24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ravnateljskog ispita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2005. </a:t>
            </a:r>
            <a:r>
              <a:rPr lang="hr-HR" altLang="sr-Latn-RS" sz="24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osposobljavanja 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ravnatelja (i o licenciranju)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2008. Zakon o </a:t>
            </a:r>
            <a:r>
              <a:rPr lang="hr-HR" altLang="sr-Latn-R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OiO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hr-HR" altLang="sr-Latn-R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OiSŠ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r-HR" altLang="sr-Latn-RS" sz="24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obvezna licenca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2013. </a:t>
            </a:r>
            <a:r>
              <a:rPr lang="hr-HR" altLang="sr-Latn-RS" sz="24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Strategija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5. cilj – Unapređivanje kvalitete rukovođenja – Profesionalizacija - licenciranje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2015. </a:t>
            </a:r>
            <a:r>
              <a:rPr lang="hr-HR" altLang="sr-Latn-RS" sz="24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ERS-a5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7 godina nakon donošenja Zakona. Izrada Standarda/podloga za licenciranje i </a:t>
            </a:r>
            <a:r>
              <a:rPr lang="hr-HR" altLang="sr-Latn-RS" sz="24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licenciranja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2017. Licenca - </a:t>
            </a:r>
            <a:r>
              <a:rPr lang="hr-HR" altLang="sr-Latn-RS" sz="2400" b="1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uvjet</a:t>
            </a:r>
            <a:r>
              <a:rPr lang="hr-HR" altLang="sr-Latn-R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hr-HR" alt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ravnatelja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2019. Izrada Nacrta pravilnika…</a:t>
            </a:r>
            <a:endParaRPr lang="hr-HR" altLang="sr-Latn-R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8" y="2774951"/>
            <a:ext cx="2251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</a:rPr>
              <a:t>PREGLED IZLAGANJA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828" y="2379643"/>
            <a:ext cx="6885972" cy="379732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Aktualni trendovi i naglasci obrazovne politike – prema profesionalizaciji ravnatelja</a:t>
            </a:r>
          </a:p>
          <a:p>
            <a:r>
              <a:rPr lang="hr-HR" dirty="0" smtClean="0"/>
              <a:t>Ključne teme u izradi okvira Pravilnika</a:t>
            </a:r>
          </a:p>
          <a:p>
            <a:r>
              <a:rPr lang="hr-HR" dirty="0" smtClean="0"/>
              <a:t>Pogled unaprijed</a:t>
            </a:r>
            <a:endParaRPr lang="hr-HR" dirty="0"/>
          </a:p>
        </p:txBody>
      </p:sp>
      <p:pic>
        <p:nvPicPr>
          <p:cNvPr id="1026" name="Picture 2" descr="Slikovni rezultat za principal ex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2" y="2291787"/>
            <a:ext cx="4027990" cy="32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4519"/>
            <a:ext cx="10515600" cy="3842426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2"/>
                </a:solidFill>
              </a:rPr>
              <a:t>AKTUALNI TRENDOVI I NAGLASCI OBRAZOVNE POLITIKE: </a:t>
            </a:r>
            <a:br>
              <a:rPr lang="hr-HR" b="1" dirty="0" smtClean="0">
                <a:solidFill>
                  <a:schemeClr val="accent2"/>
                </a:solidFill>
              </a:rPr>
            </a:br>
            <a:r>
              <a:rPr lang="hr-HR" b="1" dirty="0" smtClean="0">
                <a:solidFill>
                  <a:schemeClr val="accent2"/>
                </a:solidFill>
              </a:rPr>
              <a:t/>
            </a:r>
            <a:br>
              <a:rPr lang="hr-HR" b="1" dirty="0" smtClean="0">
                <a:solidFill>
                  <a:schemeClr val="accent2"/>
                </a:solidFill>
              </a:rPr>
            </a:br>
            <a:r>
              <a:rPr lang="hr-HR" sz="3600" b="1" dirty="0" smtClean="0">
                <a:solidFill>
                  <a:schemeClr val="bg1">
                    <a:lumMod val="65000"/>
                  </a:schemeClr>
                </a:solidFill>
              </a:rPr>
              <a:t>PREMA PROFESIONALIZACIJI RAVNATELJA</a:t>
            </a:r>
            <a:endParaRPr lang="hr-HR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2"/>
                </a:solidFill>
              </a:rPr>
              <a:t>O IZAZOVIMA RAVNATELJSKE PROFESIJE</a:t>
            </a:r>
            <a:endParaRPr lang="hr-HR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465" y="1825625"/>
            <a:ext cx="8296470" cy="492241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Trendovi jačanja decentralizacije i školske autonomije, uvođenje mjera odgovornosti i snažne promjene u društvu i obrazovanju povećali su potrebu za učinkovitim vođenjem u školama i vrednovanjem ravnatelja</a:t>
            </a:r>
          </a:p>
          <a:p>
            <a:r>
              <a:rPr lang="hr-HR" dirty="0" smtClean="0"/>
              <a:t>Istovremeno, ove promjene utjecale su na promjenu uloga i odgovornosti ravnatelja i povećali njihovo radno opterećenje</a:t>
            </a:r>
          </a:p>
          <a:p>
            <a:r>
              <a:rPr lang="hr-HR" dirty="0" smtClean="0"/>
              <a:t>Profesija školskih ravnatelja suočava se s velikim izazovima:</a:t>
            </a:r>
          </a:p>
          <a:p>
            <a:pPr lvl="1"/>
            <a:r>
              <a:rPr lang="hr-HR" dirty="0" smtClean="0"/>
              <a:t>Nedostatna priprema i osposobljavanje kandidata za ravnateljske uloge;</a:t>
            </a:r>
          </a:p>
          <a:p>
            <a:pPr lvl="1"/>
            <a:r>
              <a:rPr lang="hr-HR" dirty="0" smtClean="0"/>
              <a:t>Ograničenja u napredovanju i neadekvatni mehanizmi potpore i nagrađivanja ravnatelja</a:t>
            </a:r>
          </a:p>
          <a:p>
            <a:pPr lvl="1"/>
            <a:r>
              <a:rPr lang="hr-HR" dirty="0" smtClean="0"/>
              <a:t>Sve manje zainteresiranih kandidata za obnašanje  ravnateljske dužnosti</a:t>
            </a: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9" y="1825625"/>
            <a:ext cx="3007146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60000"/>
                </a:solidFill>
              </a:rPr>
              <a:t>O NAČINU IZBORA RAVNATELJA</a:t>
            </a:r>
            <a:endParaRPr lang="hr-HR" b="1" dirty="0">
              <a:solidFill>
                <a:srgbClr val="F6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" y="2085621"/>
            <a:ext cx="3033409" cy="399806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00" y="1523739"/>
            <a:ext cx="6219825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996" y="2497931"/>
            <a:ext cx="2955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69" y="1336503"/>
            <a:ext cx="9712954" cy="5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098" y="127591"/>
            <a:ext cx="11164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accent2"/>
                </a:solidFill>
              </a:rPr>
              <a:t>O STRUČNOM OSPOSOBLJAVANJU RAVNATELJA PRIJE STUPANJA NA DUŽNOST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2208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1162</Words>
  <Application>Microsoft Office PowerPoint</Application>
  <PresentationFormat>Widescreen</PresentationFormat>
  <Paragraphs>167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Povjerenstvo za izradu Nacrta Pravilnika o programu, postupku i načinu stjecanja, izdavanja i obnavljanja licencije za rad ravnatelja: imenovano u lipnju 2019. godine Odlukom Ministrice znanosti i obrazovanja </vt:lpstr>
      <vt:lpstr>PowerPoint Presentation</vt:lpstr>
      <vt:lpstr>PREGLED IZLAGANJA</vt:lpstr>
      <vt:lpstr>AKTUALNI TRENDOVI I NAGLASCI OBRAZOVNE POLITIKE:   PREMA PROFESIONALIZACIJI RAVNATELJA</vt:lpstr>
      <vt:lpstr>O IZAZOVIMA RAVNATELJSKE PROFESIJE</vt:lpstr>
      <vt:lpstr>O NAČINU IZBORA RAVNATELJA</vt:lpstr>
      <vt:lpstr>PowerPoint Presentation</vt:lpstr>
      <vt:lpstr>PowerPoint Presentation</vt:lpstr>
      <vt:lpstr>O VREDNOVANJU RADA RAVNATELJA</vt:lpstr>
      <vt:lpstr>SMJERNICE ZA OBRAZOVNU POLITIKU</vt:lpstr>
      <vt:lpstr>NUŽNE PRETPOSTAVKE ZA PRIMJENU LICENCIRANJA RAVNATELJA U RH – 5. cilj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KLJUČNE TEME U IZRADI OKVIRA PRAVILNIKA</vt:lpstr>
      <vt:lpstr>TEMELJNI DOKUMENT:</vt:lpstr>
      <vt:lpstr>PowerPoint Presentation</vt:lpstr>
      <vt:lpstr>PowerPoint Presentation</vt:lpstr>
      <vt:lpstr>PowerPoint Presentation</vt:lpstr>
      <vt:lpstr>KLJUČNA NAČELA U IZRADI OKVIRA PRAVILNIKA</vt:lpstr>
      <vt:lpstr>LICENCIRANJE - ZA BUDUĆE RAVNATELJE</vt:lpstr>
      <vt:lpstr>LICENCIRANJE - ZA ISKUSNE RAVNATELJE KOJI SU VEĆ U SUSTAVU</vt:lpstr>
      <vt:lpstr>UMJESTO ZAKLJUČKA: POGLED UNAPRIJED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 Kovač</dc:creator>
  <cp:lastModifiedBy>Vesna Kovač</cp:lastModifiedBy>
  <cp:revision>53</cp:revision>
  <dcterms:created xsi:type="dcterms:W3CDTF">2019-11-01T12:42:49Z</dcterms:created>
  <dcterms:modified xsi:type="dcterms:W3CDTF">2019-11-10T11:56:33Z</dcterms:modified>
</cp:coreProperties>
</file>