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1"/>
  </p:notesMasterIdLst>
  <p:sldIdLst>
    <p:sldId id="276" r:id="rId5"/>
    <p:sldId id="263" r:id="rId6"/>
    <p:sldId id="264" r:id="rId7"/>
    <p:sldId id="265" r:id="rId8"/>
    <p:sldId id="261" r:id="rId9"/>
    <p:sldId id="512" r:id="rId10"/>
    <p:sldId id="495" r:id="rId11"/>
    <p:sldId id="513" r:id="rId12"/>
    <p:sldId id="300" r:id="rId13"/>
    <p:sldId id="301" r:id="rId14"/>
    <p:sldId id="501" r:id="rId15"/>
    <p:sldId id="307" r:id="rId16"/>
    <p:sldId id="312" r:id="rId17"/>
    <p:sldId id="516" r:id="rId18"/>
    <p:sldId id="517" r:id="rId19"/>
    <p:sldId id="518" r:id="rId20"/>
    <p:sldId id="492" r:id="rId21"/>
    <p:sldId id="325" r:id="rId22"/>
    <p:sldId id="508" r:id="rId23"/>
    <p:sldId id="326" r:id="rId24"/>
    <p:sldId id="496" r:id="rId25"/>
    <p:sldId id="497" r:id="rId26"/>
    <p:sldId id="519" r:id="rId27"/>
    <p:sldId id="466" r:id="rId28"/>
    <p:sldId id="521" r:id="rId29"/>
    <p:sldId id="266" r:id="rId30"/>
    <p:sldId id="522" r:id="rId31"/>
    <p:sldId id="487" r:id="rId32"/>
    <p:sldId id="428" r:id="rId33"/>
    <p:sldId id="503" r:id="rId34"/>
    <p:sldId id="524" r:id="rId35"/>
    <p:sldId id="500" r:id="rId36"/>
    <p:sldId id="520" r:id="rId37"/>
    <p:sldId id="514" r:id="rId38"/>
    <p:sldId id="525" r:id="rId39"/>
    <p:sldId id="275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Korda" initials="AK" lastIdx="2" clrIdx="0">
    <p:extLst>
      <p:ext uri="{19B8F6BF-5375-455C-9EA6-DF929625EA0E}">
        <p15:presenceInfo xmlns:p15="http://schemas.microsoft.com/office/powerpoint/2012/main" userId="S::akorda@carnet.hr::c85dc663-d8b9-49cf-8f50-89c710b77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EF6"/>
    <a:srgbClr val="E71A7A"/>
    <a:srgbClr val="299991"/>
    <a:srgbClr val="009BEA"/>
    <a:srgbClr val="F8851B"/>
    <a:srgbClr val="84BC2E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4737"/>
  </p:normalViewPr>
  <p:slideViewPr>
    <p:cSldViewPr snapToGrid="0" snapToObjects="1">
      <p:cViewPr varScale="1">
        <p:scale>
          <a:sx n="93" d="100"/>
          <a:sy n="93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55196107493746E-2"/>
          <c:y val="4.6474984467267895E-2"/>
          <c:w val="0.89184512445869424"/>
          <c:h val="0.82896521898486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Digitalno zrele</c:v>
                </c:pt>
                <c:pt idx="1">
                  <c:v>Digitalno napredne</c:v>
                </c:pt>
                <c:pt idx="2">
                  <c:v>Digitalno osposobljene</c:v>
                </c:pt>
                <c:pt idx="3">
                  <c:v>Digitalne početnice</c:v>
                </c:pt>
                <c:pt idx="4">
                  <c:v>Digitalno neosviještene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124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0-4908-B659-95BFB41920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2018.</c:v>
                </c:pt>
              </c:strCache>
            </c:strRef>
          </c:tx>
          <c:spPr>
            <a:solidFill>
              <a:srgbClr val="60CE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Digitalno zrele</c:v>
                </c:pt>
                <c:pt idx="1">
                  <c:v>Digitalno napredne</c:v>
                </c:pt>
                <c:pt idx="2">
                  <c:v>Digitalno osposobljene</c:v>
                </c:pt>
                <c:pt idx="3">
                  <c:v>Digitalne početnice</c:v>
                </c:pt>
                <c:pt idx="4">
                  <c:v>Digitalno neosviještene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48</c:v>
                </c:pt>
                <c:pt idx="2">
                  <c:v>93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0-4908-B659-95BFB41920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Digitalno zrele</c:v>
                </c:pt>
                <c:pt idx="1">
                  <c:v>Digitalno napredne</c:v>
                </c:pt>
                <c:pt idx="2">
                  <c:v>Digitalno osposobljene</c:v>
                </c:pt>
                <c:pt idx="3">
                  <c:v>Digitalne početnice</c:v>
                </c:pt>
                <c:pt idx="4">
                  <c:v>Digitalno neosviještene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EA0-4908-B659-95BFB41920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0700975"/>
        <c:axId val="277218319"/>
      </c:barChart>
      <c:catAx>
        <c:axId val="28070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7218319"/>
        <c:crosses val="autoZero"/>
        <c:auto val="1"/>
        <c:lblAlgn val="ctr"/>
        <c:lblOffset val="100"/>
        <c:noMultiLvlLbl val="0"/>
      </c:catAx>
      <c:valAx>
        <c:axId val="277218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070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Digitalni</a:t>
            </a:r>
            <a:r>
              <a:rPr lang="hr-HR" baseline="0" dirty="0"/>
              <a:t> obrazovni sadržaji – jedinstveni korisnici</a:t>
            </a:r>
            <a:endParaRPr lang="hr-HR" dirty="0"/>
          </a:p>
        </c:rich>
      </c:tx>
      <c:layout>
        <c:manualLayout>
          <c:xMode val="edge"/>
          <c:yMode val="edge"/>
          <c:x val="0.29513425542201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5.9203532946539579E-2"/>
          <c:y val="7.815791100045659E-2"/>
          <c:w val="0.92873506354468849"/>
          <c:h val="0.80136528230780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15.6.2018.</c:v>
                </c:pt>
              </c:strCache>
            </c:strRef>
          </c:tx>
          <c:spPr>
            <a:solidFill>
              <a:srgbClr val="009B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Biologija</c:v>
                </c:pt>
                <c:pt idx="1">
                  <c:v>Fizika</c:v>
                </c:pt>
                <c:pt idx="2">
                  <c:v>Kemija</c:v>
                </c:pt>
                <c:pt idx="3">
                  <c:v>Matematika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11459</c:v>
                </c:pt>
                <c:pt idx="1">
                  <c:v>23338</c:v>
                </c:pt>
                <c:pt idx="2">
                  <c:v>12058</c:v>
                </c:pt>
                <c:pt idx="3">
                  <c:v>19510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D-46BC-ADF7-D6A2260DD5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14.6.2019.</c:v>
                </c:pt>
              </c:strCache>
            </c:strRef>
          </c:tx>
          <c:spPr>
            <a:solidFill>
              <a:srgbClr val="F885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Biologija</c:v>
                </c:pt>
                <c:pt idx="1">
                  <c:v>Fizika</c:v>
                </c:pt>
                <c:pt idx="2">
                  <c:v>Kemija</c:v>
                </c:pt>
                <c:pt idx="3">
                  <c:v>Matematika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158792</c:v>
                </c:pt>
                <c:pt idx="1">
                  <c:v>278714</c:v>
                </c:pt>
                <c:pt idx="2">
                  <c:v>260216</c:v>
                </c:pt>
                <c:pt idx="3">
                  <c:v>285108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D-46BC-ADF7-D6A2260DD5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31.10.2019.</c:v>
                </c:pt>
              </c:strCache>
            </c:strRef>
          </c:tx>
          <c:spPr>
            <a:solidFill>
              <a:srgbClr val="E71A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Biologija</c:v>
                </c:pt>
                <c:pt idx="1">
                  <c:v>Fizika</c:v>
                </c:pt>
                <c:pt idx="2">
                  <c:v>Kemija</c:v>
                </c:pt>
                <c:pt idx="3">
                  <c:v>Matematika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222799</c:v>
                </c:pt>
                <c:pt idx="1">
                  <c:v>376863</c:v>
                </c:pt>
                <c:pt idx="2">
                  <c:v>362820</c:v>
                </c:pt>
                <c:pt idx="3">
                  <c:v>419936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D-46BC-ADF7-D6A2260DD5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8998351"/>
        <c:axId val="284070191"/>
      </c:barChart>
      <c:catAx>
        <c:axId val="100899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4070191"/>
        <c:crosses val="autoZero"/>
        <c:auto val="1"/>
        <c:lblAlgn val="ctr"/>
        <c:lblOffset val="100"/>
        <c:noMultiLvlLbl val="0"/>
      </c:catAx>
      <c:valAx>
        <c:axId val="28407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00899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38289128332641"/>
          <c:y val="0.93099457910495953"/>
          <c:w val="0.26323421743334713"/>
          <c:h val="6.900542089504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7A3B4-9761-47CF-8251-D60A6E70306F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</dgm:pt>
    <dgm:pt modelId="{3D623E9B-6972-4E9A-9C4E-B0DE104B0592}">
      <dgm:prSet phldrT="[Text]"/>
      <dgm:spPr>
        <a:solidFill>
          <a:srgbClr val="009BEA"/>
        </a:solidFill>
      </dgm:spPr>
      <dgm:t>
        <a:bodyPr/>
        <a:lstStyle/>
        <a:p>
          <a:pPr algn="ctr"/>
          <a:r>
            <a:rPr lang="hr-HR" dirty="0"/>
            <a:t>osnovne škole</a:t>
          </a:r>
        </a:p>
      </dgm:t>
    </dgm:pt>
    <dgm:pt modelId="{CD526C79-54A9-40B8-9340-D68D3869D9CF}" type="parTrans" cxnId="{CAF6F45A-6706-439C-A6FF-C3DDD34E6653}">
      <dgm:prSet/>
      <dgm:spPr/>
      <dgm:t>
        <a:bodyPr/>
        <a:lstStyle/>
        <a:p>
          <a:endParaRPr lang="hr-HR"/>
        </a:p>
      </dgm:t>
    </dgm:pt>
    <dgm:pt modelId="{27685D7E-B9B9-4BBA-817F-D39E2D6046B5}" type="sibTrans" cxnId="{CAF6F45A-6706-439C-A6FF-C3DDD34E6653}">
      <dgm:prSet/>
      <dgm:spPr/>
      <dgm:t>
        <a:bodyPr/>
        <a:lstStyle/>
        <a:p>
          <a:endParaRPr lang="hr-HR"/>
        </a:p>
      </dgm:t>
    </dgm:pt>
    <dgm:pt modelId="{369CF344-7DA0-4D9A-A60A-6B88C161E3C0}">
      <dgm:prSet phldrT="[Text]"/>
      <dgm:spPr>
        <a:solidFill>
          <a:srgbClr val="84BC2E"/>
        </a:solidFill>
      </dgm:spPr>
      <dgm:t>
        <a:bodyPr/>
        <a:lstStyle/>
        <a:p>
          <a:pPr algn="ctr"/>
          <a:r>
            <a:rPr lang="hr-HR" dirty="0"/>
            <a:t>srednjih škola</a:t>
          </a:r>
        </a:p>
      </dgm:t>
    </dgm:pt>
    <dgm:pt modelId="{DEEE13CB-7FAA-48BD-8D0B-7FD9D7037293}" type="parTrans" cxnId="{5EE3E7A7-91E7-49D3-9309-0C9FCB5960E6}">
      <dgm:prSet/>
      <dgm:spPr/>
      <dgm:t>
        <a:bodyPr/>
        <a:lstStyle/>
        <a:p>
          <a:endParaRPr lang="hr-HR"/>
        </a:p>
      </dgm:t>
    </dgm:pt>
    <dgm:pt modelId="{8D8C511C-675B-43DA-9531-127E134C1901}" type="sibTrans" cxnId="{5EE3E7A7-91E7-49D3-9309-0C9FCB5960E6}">
      <dgm:prSet/>
      <dgm:spPr/>
      <dgm:t>
        <a:bodyPr/>
        <a:lstStyle/>
        <a:p>
          <a:endParaRPr lang="hr-HR"/>
        </a:p>
      </dgm:t>
    </dgm:pt>
    <dgm:pt modelId="{DA9538C1-F09C-4241-8D54-2027A88C07F4}">
      <dgm:prSet phldrT="[Text]"/>
      <dgm:spPr>
        <a:solidFill>
          <a:srgbClr val="E71A7A"/>
        </a:solidFill>
      </dgm:spPr>
      <dgm:t>
        <a:bodyPr/>
        <a:lstStyle/>
        <a:p>
          <a:r>
            <a:rPr lang="hr-HR" dirty="0"/>
            <a:t>umjetničkih škola i CZOO</a:t>
          </a:r>
        </a:p>
      </dgm:t>
    </dgm:pt>
    <dgm:pt modelId="{81E2FB22-F0F4-4959-8AF9-0F229AD09C2F}" type="parTrans" cxnId="{4251E144-5543-4E86-A087-818564225F47}">
      <dgm:prSet/>
      <dgm:spPr/>
      <dgm:t>
        <a:bodyPr/>
        <a:lstStyle/>
        <a:p>
          <a:endParaRPr lang="hr-HR"/>
        </a:p>
      </dgm:t>
    </dgm:pt>
    <dgm:pt modelId="{DE80A21B-19DA-441A-B6FC-4F9BB724F522}" type="sibTrans" cxnId="{4251E144-5543-4E86-A087-818564225F47}">
      <dgm:prSet/>
      <dgm:spPr/>
      <dgm:t>
        <a:bodyPr/>
        <a:lstStyle/>
        <a:p>
          <a:endParaRPr lang="hr-HR"/>
        </a:p>
      </dgm:t>
    </dgm:pt>
    <dgm:pt modelId="{DDF1E092-11A4-41B9-B1BF-1C7B7013A89C}" type="pres">
      <dgm:prSet presAssocID="{5897A3B4-9761-47CF-8251-D60A6E70306F}" presName="Name0" presStyleCnt="0">
        <dgm:presLayoutVars>
          <dgm:chMax val="7"/>
          <dgm:chPref val="7"/>
          <dgm:dir/>
        </dgm:presLayoutVars>
      </dgm:prSet>
      <dgm:spPr/>
    </dgm:pt>
    <dgm:pt modelId="{E0CD7AFE-8354-4D58-97DD-CA26F5C01A36}" type="pres">
      <dgm:prSet presAssocID="{5897A3B4-9761-47CF-8251-D60A6E70306F}" presName="Name1" presStyleCnt="0"/>
      <dgm:spPr/>
    </dgm:pt>
    <dgm:pt modelId="{3E414069-91B8-4DE4-ADD4-8ECFA49B8388}" type="pres">
      <dgm:prSet presAssocID="{5897A3B4-9761-47CF-8251-D60A6E70306F}" presName="cycle" presStyleCnt="0"/>
      <dgm:spPr/>
    </dgm:pt>
    <dgm:pt modelId="{96A74CF7-06CE-480B-A8F6-3B3F0B4EE89E}" type="pres">
      <dgm:prSet presAssocID="{5897A3B4-9761-47CF-8251-D60A6E70306F}" presName="srcNode" presStyleLbl="node1" presStyleIdx="0" presStyleCnt="3"/>
      <dgm:spPr/>
    </dgm:pt>
    <dgm:pt modelId="{A56804F0-7088-4CFC-AD1D-8AEB4B6280E4}" type="pres">
      <dgm:prSet presAssocID="{5897A3B4-9761-47CF-8251-D60A6E70306F}" presName="conn" presStyleLbl="parChTrans1D2" presStyleIdx="0" presStyleCnt="1"/>
      <dgm:spPr/>
    </dgm:pt>
    <dgm:pt modelId="{CB81C1F4-8A10-4187-9EB6-A094AD161093}" type="pres">
      <dgm:prSet presAssocID="{5897A3B4-9761-47CF-8251-D60A6E70306F}" presName="extraNode" presStyleLbl="node1" presStyleIdx="0" presStyleCnt="3"/>
      <dgm:spPr/>
    </dgm:pt>
    <dgm:pt modelId="{BA9F5C39-2C6F-4DCE-80B4-ECB90F8308B9}" type="pres">
      <dgm:prSet presAssocID="{5897A3B4-9761-47CF-8251-D60A6E70306F}" presName="dstNode" presStyleLbl="node1" presStyleIdx="0" presStyleCnt="3"/>
      <dgm:spPr/>
    </dgm:pt>
    <dgm:pt modelId="{009A4370-A13C-4D92-ABD7-BA67C0007A26}" type="pres">
      <dgm:prSet presAssocID="{3D623E9B-6972-4E9A-9C4E-B0DE104B0592}" presName="text_1" presStyleLbl="node1" presStyleIdx="0" presStyleCnt="3">
        <dgm:presLayoutVars>
          <dgm:bulletEnabled val="1"/>
        </dgm:presLayoutVars>
      </dgm:prSet>
      <dgm:spPr/>
    </dgm:pt>
    <dgm:pt modelId="{5598BA14-85CC-4434-82AB-F3A512ACBC7E}" type="pres">
      <dgm:prSet presAssocID="{3D623E9B-6972-4E9A-9C4E-B0DE104B0592}" presName="accent_1" presStyleCnt="0"/>
      <dgm:spPr/>
    </dgm:pt>
    <dgm:pt modelId="{1473CC65-989D-4856-B057-6FDA7BA09DD3}" type="pres">
      <dgm:prSet presAssocID="{3D623E9B-6972-4E9A-9C4E-B0DE104B0592}" presName="accentRepeatNode" presStyleLbl="solidFgAcc1" presStyleIdx="0" presStyleCnt="3"/>
      <dgm:spPr>
        <a:ln>
          <a:solidFill>
            <a:srgbClr val="009BEA"/>
          </a:solidFill>
        </a:ln>
      </dgm:spPr>
    </dgm:pt>
    <dgm:pt modelId="{C1889A4B-63F4-4368-9EC6-671DB6DD37B9}" type="pres">
      <dgm:prSet presAssocID="{369CF344-7DA0-4D9A-A60A-6B88C161E3C0}" presName="text_2" presStyleLbl="node1" presStyleIdx="1" presStyleCnt="3">
        <dgm:presLayoutVars>
          <dgm:bulletEnabled val="1"/>
        </dgm:presLayoutVars>
      </dgm:prSet>
      <dgm:spPr/>
    </dgm:pt>
    <dgm:pt modelId="{6EF7FA3E-B342-4096-8DC6-AEE95D8F7300}" type="pres">
      <dgm:prSet presAssocID="{369CF344-7DA0-4D9A-A60A-6B88C161E3C0}" presName="accent_2" presStyleCnt="0"/>
      <dgm:spPr/>
    </dgm:pt>
    <dgm:pt modelId="{0895FB8E-BFF8-48EF-9FBB-50F7E4C05839}" type="pres">
      <dgm:prSet presAssocID="{369CF344-7DA0-4D9A-A60A-6B88C161E3C0}" presName="accentRepeatNode" presStyleLbl="solidFgAcc1" presStyleIdx="1" presStyleCnt="3"/>
      <dgm:spPr/>
    </dgm:pt>
    <dgm:pt modelId="{0C44E8AD-02F3-4880-809A-841E314F03DC}" type="pres">
      <dgm:prSet presAssocID="{DA9538C1-F09C-4241-8D54-2027A88C07F4}" presName="text_3" presStyleLbl="node1" presStyleIdx="2" presStyleCnt="3">
        <dgm:presLayoutVars>
          <dgm:bulletEnabled val="1"/>
        </dgm:presLayoutVars>
      </dgm:prSet>
      <dgm:spPr/>
    </dgm:pt>
    <dgm:pt modelId="{DCEFEFC0-A08D-4D7C-8FAA-1E562ADDC9DD}" type="pres">
      <dgm:prSet presAssocID="{DA9538C1-F09C-4241-8D54-2027A88C07F4}" presName="accent_3" presStyleCnt="0"/>
      <dgm:spPr/>
    </dgm:pt>
    <dgm:pt modelId="{676E476E-4381-4FE6-835A-7ADD8F06B80B}" type="pres">
      <dgm:prSet presAssocID="{DA9538C1-F09C-4241-8D54-2027A88C07F4}" presName="accentRepeatNode" presStyleLbl="solidFgAcc1" presStyleIdx="2" presStyleCnt="3"/>
      <dgm:spPr/>
    </dgm:pt>
  </dgm:ptLst>
  <dgm:cxnLst>
    <dgm:cxn modelId="{64442906-BE2D-46E7-89FE-28FFF2650DBC}" type="presOf" srcId="{27685D7E-B9B9-4BBA-817F-D39E2D6046B5}" destId="{A56804F0-7088-4CFC-AD1D-8AEB4B6280E4}" srcOrd="0" destOrd="0" presId="urn:microsoft.com/office/officeart/2008/layout/VerticalCurvedList"/>
    <dgm:cxn modelId="{4251E144-5543-4E86-A087-818564225F47}" srcId="{5897A3B4-9761-47CF-8251-D60A6E70306F}" destId="{DA9538C1-F09C-4241-8D54-2027A88C07F4}" srcOrd="2" destOrd="0" parTransId="{81E2FB22-F0F4-4959-8AF9-0F229AD09C2F}" sibTransId="{DE80A21B-19DA-441A-B6FC-4F9BB724F522}"/>
    <dgm:cxn modelId="{CFB11257-C084-43FF-A731-6A999BE26CE8}" type="presOf" srcId="{3D623E9B-6972-4E9A-9C4E-B0DE104B0592}" destId="{009A4370-A13C-4D92-ABD7-BA67C0007A26}" srcOrd="0" destOrd="0" presId="urn:microsoft.com/office/officeart/2008/layout/VerticalCurvedList"/>
    <dgm:cxn modelId="{CAF6F45A-6706-439C-A6FF-C3DDD34E6653}" srcId="{5897A3B4-9761-47CF-8251-D60A6E70306F}" destId="{3D623E9B-6972-4E9A-9C4E-B0DE104B0592}" srcOrd="0" destOrd="0" parTransId="{CD526C79-54A9-40B8-9340-D68D3869D9CF}" sibTransId="{27685D7E-B9B9-4BBA-817F-D39E2D6046B5}"/>
    <dgm:cxn modelId="{128D9D6D-EC43-4DC8-B2FD-282C092DB0D6}" type="presOf" srcId="{5897A3B4-9761-47CF-8251-D60A6E70306F}" destId="{DDF1E092-11A4-41B9-B1BF-1C7B7013A89C}" srcOrd="0" destOrd="0" presId="urn:microsoft.com/office/officeart/2008/layout/VerticalCurvedList"/>
    <dgm:cxn modelId="{79368780-EF90-4F7E-AF0A-785C769E1558}" type="presOf" srcId="{369CF344-7DA0-4D9A-A60A-6B88C161E3C0}" destId="{C1889A4B-63F4-4368-9EC6-671DB6DD37B9}" srcOrd="0" destOrd="0" presId="urn:microsoft.com/office/officeart/2008/layout/VerticalCurvedList"/>
    <dgm:cxn modelId="{5EE3E7A7-91E7-49D3-9309-0C9FCB5960E6}" srcId="{5897A3B4-9761-47CF-8251-D60A6E70306F}" destId="{369CF344-7DA0-4D9A-A60A-6B88C161E3C0}" srcOrd="1" destOrd="0" parTransId="{DEEE13CB-7FAA-48BD-8D0B-7FD9D7037293}" sibTransId="{8D8C511C-675B-43DA-9531-127E134C1901}"/>
    <dgm:cxn modelId="{8D558AEB-AA1A-4D4D-AF6F-A805C1C20DAF}" type="presOf" srcId="{DA9538C1-F09C-4241-8D54-2027A88C07F4}" destId="{0C44E8AD-02F3-4880-809A-841E314F03DC}" srcOrd="0" destOrd="0" presId="urn:microsoft.com/office/officeart/2008/layout/VerticalCurvedList"/>
    <dgm:cxn modelId="{A5C1E75E-630B-4AC7-8843-16400D8E9E81}" type="presParOf" srcId="{DDF1E092-11A4-41B9-B1BF-1C7B7013A89C}" destId="{E0CD7AFE-8354-4D58-97DD-CA26F5C01A36}" srcOrd="0" destOrd="0" presId="urn:microsoft.com/office/officeart/2008/layout/VerticalCurvedList"/>
    <dgm:cxn modelId="{FD12F464-CED7-4CB6-9558-A5FA4BA362BC}" type="presParOf" srcId="{E0CD7AFE-8354-4D58-97DD-CA26F5C01A36}" destId="{3E414069-91B8-4DE4-ADD4-8ECFA49B8388}" srcOrd="0" destOrd="0" presId="urn:microsoft.com/office/officeart/2008/layout/VerticalCurvedList"/>
    <dgm:cxn modelId="{AC763BB8-AEA1-46C7-8D7E-8FD59B91A634}" type="presParOf" srcId="{3E414069-91B8-4DE4-ADD4-8ECFA49B8388}" destId="{96A74CF7-06CE-480B-A8F6-3B3F0B4EE89E}" srcOrd="0" destOrd="0" presId="urn:microsoft.com/office/officeart/2008/layout/VerticalCurvedList"/>
    <dgm:cxn modelId="{28FDD7EE-81A8-4506-AB8E-FCC9285E078B}" type="presParOf" srcId="{3E414069-91B8-4DE4-ADD4-8ECFA49B8388}" destId="{A56804F0-7088-4CFC-AD1D-8AEB4B6280E4}" srcOrd="1" destOrd="0" presId="urn:microsoft.com/office/officeart/2008/layout/VerticalCurvedList"/>
    <dgm:cxn modelId="{6CC7D028-61E5-4D70-8F0A-56962174ADF5}" type="presParOf" srcId="{3E414069-91B8-4DE4-ADD4-8ECFA49B8388}" destId="{CB81C1F4-8A10-4187-9EB6-A094AD161093}" srcOrd="2" destOrd="0" presId="urn:microsoft.com/office/officeart/2008/layout/VerticalCurvedList"/>
    <dgm:cxn modelId="{78104047-C52A-4243-A99E-C7CF83AE5F24}" type="presParOf" srcId="{3E414069-91B8-4DE4-ADD4-8ECFA49B8388}" destId="{BA9F5C39-2C6F-4DCE-80B4-ECB90F8308B9}" srcOrd="3" destOrd="0" presId="urn:microsoft.com/office/officeart/2008/layout/VerticalCurvedList"/>
    <dgm:cxn modelId="{55486FBB-056E-4AD0-B229-95AEAB9C74D5}" type="presParOf" srcId="{E0CD7AFE-8354-4D58-97DD-CA26F5C01A36}" destId="{009A4370-A13C-4D92-ABD7-BA67C0007A26}" srcOrd="1" destOrd="0" presId="urn:microsoft.com/office/officeart/2008/layout/VerticalCurvedList"/>
    <dgm:cxn modelId="{CBF09694-9870-43DE-A165-7AC52031E9BA}" type="presParOf" srcId="{E0CD7AFE-8354-4D58-97DD-CA26F5C01A36}" destId="{5598BA14-85CC-4434-82AB-F3A512ACBC7E}" srcOrd="2" destOrd="0" presId="urn:microsoft.com/office/officeart/2008/layout/VerticalCurvedList"/>
    <dgm:cxn modelId="{3B097C82-8A5F-4520-A449-622083A1DD13}" type="presParOf" srcId="{5598BA14-85CC-4434-82AB-F3A512ACBC7E}" destId="{1473CC65-989D-4856-B057-6FDA7BA09DD3}" srcOrd="0" destOrd="0" presId="urn:microsoft.com/office/officeart/2008/layout/VerticalCurvedList"/>
    <dgm:cxn modelId="{7B6781F0-36C2-481D-9C5C-71491A921541}" type="presParOf" srcId="{E0CD7AFE-8354-4D58-97DD-CA26F5C01A36}" destId="{C1889A4B-63F4-4368-9EC6-671DB6DD37B9}" srcOrd="3" destOrd="0" presId="urn:microsoft.com/office/officeart/2008/layout/VerticalCurvedList"/>
    <dgm:cxn modelId="{F95C2460-55B4-4AB2-9751-B83D7079830D}" type="presParOf" srcId="{E0CD7AFE-8354-4D58-97DD-CA26F5C01A36}" destId="{6EF7FA3E-B342-4096-8DC6-AEE95D8F7300}" srcOrd="4" destOrd="0" presId="urn:microsoft.com/office/officeart/2008/layout/VerticalCurvedList"/>
    <dgm:cxn modelId="{B786A333-7422-45B0-8D48-9B10874F5575}" type="presParOf" srcId="{6EF7FA3E-B342-4096-8DC6-AEE95D8F7300}" destId="{0895FB8E-BFF8-48EF-9FBB-50F7E4C05839}" srcOrd="0" destOrd="0" presId="urn:microsoft.com/office/officeart/2008/layout/VerticalCurvedList"/>
    <dgm:cxn modelId="{A04E66AC-496A-43BB-B122-700AFA2CA782}" type="presParOf" srcId="{E0CD7AFE-8354-4D58-97DD-CA26F5C01A36}" destId="{0C44E8AD-02F3-4880-809A-841E314F03DC}" srcOrd="5" destOrd="0" presId="urn:microsoft.com/office/officeart/2008/layout/VerticalCurvedList"/>
    <dgm:cxn modelId="{B333A521-CF5F-400F-8CDB-1C905E595BF6}" type="presParOf" srcId="{E0CD7AFE-8354-4D58-97DD-CA26F5C01A36}" destId="{DCEFEFC0-A08D-4D7C-8FAA-1E562ADDC9DD}" srcOrd="6" destOrd="0" presId="urn:microsoft.com/office/officeart/2008/layout/VerticalCurvedList"/>
    <dgm:cxn modelId="{236F7F19-E044-4306-9B82-6F43C54DEBF9}" type="presParOf" srcId="{DCEFEFC0-A08D-4D7C-8FAA-1E562ADDC9DD}" destId="{676E476E-4381-4FE6-835A-7ADD8F06B8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A7926F-856A-40D4-80AB-1AA45581C3A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0F4CB79-14E2-423D-B706-1C16A215C6DC}">
      <dgm:prSet phldrT="[Text]"/>
      <dgm:spPr>
        <a:solidFill>
          <a:srgbClr val="009BEA"/>
        </a:solidFill>
      </dgm:spPr>
      <dgm:t>
        <a:bodyPr/>
        <a:lstStyle/>
        <a:p>
          <a:r>
            <a:rPr lang="hr-HR" dirty="0"/>
            <a:t>Projektiranje lokalne mreže </a:t>
          </a:r>
        </a:p>
      </dgm:t>
    </dgm:pt>
    <dgm:pt modelId="{A89FB16F-6CFC-4F5B-AFEA-44584C29C6BE}" type="parTrans" cxnId="{72BFCEB6-5680-49DF-A959-D779101EE296}">
      <dgm:prSet/>
      <dgm:spPr/>
      <dgm:t>
        <a:bodyPr/>
        <a:lstStyle/>
        <a:p>
          <a:endParaRPr lang="hr-HR"/>
        </a:p>
      </dgm:t>
    </dgm:pt>
    <dgm:pt modelId="{C5681EA4-9C73-43AD-863B-20E79C136106}" type="sibTrans" cxnId="{72BFCEB6-5680-49DF-A959-D779101EE296}">
      <dgm:prSet/>
      <dgm:spPr/>
      <dgm:t>
        <a:bodyPr/>
        <a:lstStyle/>
        <a:p>
          <a:endParaRPr lang="hr-HR"/>
        </a:p>
      </dgm:t>
    </dgm:pt>
    <dgm:pt modelId="{2063A898-F70D-4D7F-AD4C-34591FC02A45}">
      <dgm:prSet phldrT="[Text]"/>
      <dgm:spPr>
        <a:solidFill>
          <a:srgbClr val="299991"/>
        </a:solidFill>
      </dgm:spPr>
      <dgm:t>
        <a:bodyPr/>
        <a:lstStyle/>
        <a:p>
          <a:r>
            <a:rPr lang="hr-HR" dirty="0"/>
            <a:t>Izgradnja lokalne mreže</a:t>
          </a:r>
        </a:p>
      </dgm:t>
    </dgm:pt>
    <dgm:pt modelId="{00D357BB-FA1A-4276-AC38-7FE606082244}" type="parTrans" cxnId="{6BE40771-99AD-4DCC-9557-FAB2074C9826}">
      <dgm:prSet/>
      <dgm:spPr/>
      <dgm:t>
        <a:bodyPr/>
        <a:lstStyle/>
        <a:p>
          <a:endParaRPr lang="hr-HR"/>
        </a:p>
      </dgm:t>
    </dgm:pt>
    <dgm:pt modelId="{0882A683-10EF-4A05-93EB-8F29F4C4797A}" type="sibTrans" cxnId="{6BE40771-99AD-4DCC-9557-FAB2074C9826}">
      <dgm:prSet/>
      <dgm:spPr/>
      <dgm:t>
        <a:bodyPr/>
        <a:lstStyle/>
        <a:p>
          <a:endParaRPr lang="hr-HR"/>
        </a:p>
      </dgm:t>
    </dgm:pt>
    <dgm:pt modelId="{9CA5E787-D54E-466B-9160-9BB640D7892B}" type="pres">
      <dgm:prSet presAssocID="{51A7926F-856A-40D4-80AB-1AA45581C3AD}" presName="Name0" presStyleCnt="0">
        <dgm:presLayoutVars>
          <dgm:dir/>
          <dgm:animLvl val="lvl"/>
          <dgm:resizeHandles val="exact"/>
        </dgm:presLayoutVars>
      </dgm:prSet>
      <dgm:spPr/>
    </dgm:pt>
    <dgm:pt modelId="{8578F2C2-DBFD-4B89-A445-0C0D7EAC1454}" type="pres">
      <dgm:prSet presAssocID="{60F4CB79-14E2-423D-B706-1C16A215C6D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3EBE1B6-53B3-4007-9397-F61C9328C568}" type="pres">
      <dgm:prSet presAssocID="{C5681EA4-9C73-43AD-863B-20E79C136106}" presName="parTxOnlySpace" presStyleCnt="0"/>
      <dgm:spPr/>
    </dgm:pt>
    <dgm:pt modelId="{ED54F066-82FE-4B3E-9DCC-395B0083D054}" type="pres">
      <dgm:prSet presAssocID="{2063A898-F70D-4D7F-AD4C-34591FC02A45}" presName="parTxOnly" presStyleLbl="node1" presStyleIdx="1" presStyleCnt="2" custScaleX="132570">
        <dgm:presLayoutVars>
          <dgm:chMax val="0"/>
          <dgm:chPref val="0"/>
          <dgm:bulletEnabled val="1"/>
        </dgm:presLayoutVars>
      </dgm:prSet>
      <dgm:spPr/>
    </dgm:pt>
  </dgm:ptLst>
  <dgm:cxnLst>
    <dgm:cxn modelId="{F3A6AC33-5627-47A9-82CD-B56E49DCB24E}" type="presOf" srcId="{2063A898-F70D-4D7F-AD4C-34591FC02A45}" destId="{ED54F066-82FE-4B3E-9DCC-395B0083D054}" srcOrd="0" destOrd="0" presId="urn:microsoft.com/office/officeart/2005/8/layout/chevron1"/>
    <dgm:cxn modelId="{6BE40771-99AD-4DCC-9557-FAB2074C9826}" srcId="{51A7926F-856A-40D4-80AB-1AA45581C3AD}" destId="{2063A898-F70D-4D7F-AD4C-34591FC02A45}" srcOrd="1" destOrd="0" parTransId="{00D357BB-FA1A-4276-AC38-7FE606082244}" sibTransId="{0882A683-10EF-4A05-93EB-8F29F4C4797A}"/>
    <dgm:cxn modelId="{EF7B079A-5EA2-4137-B913-464297A3E64E}" type="presOf" srcId="{51A7926F-856A-40D4-80AB-1AA45581C3AD}" destId="{9CA5E787-D54E-466B-9160-9BB640D7892B}" srcOrd="0" destOrd="0" presId="urn:microsoft.com/office/officeart/2005/8/layout/chevron1"/>
    <dgm:cxn modelId="{1C50589E-962A-4D3A-973A-851CA74E8224}" type="presOf" srcId="{60F4CB79-14E2-423D-B706-1C16A215C6DC}" destId="{8578F2C2-DBFD-4B89-A445-0C0D7EAC1454}" srcOrd="0" destOrd="0" presId="urn:microsoft.com/office/officeart/2005/8/layout/chevron1"/>
    <dgm:cxn modelId="{72BFCEB6-5680-49DF-A959-D779101EE296}" srcId="{51A7926F-856A-40D4-80AB-1AA45581C3AD}" destId="{60F4CB79-14E2-423D-B706-1C16A215C6DC}" srcOrd="0" destOrd="0" parTransId="{A89FB16F-6CFC-4F5B-AFEA-44584C29C6BE}" sibTransId="{C5681EA4-9C73-43AD-863B-20E79C136106}"/>
    <dgm:cxn modelId="{E5DF68E5-CE4C-43D5-8419-C45F0D0B3FF4}" type="presParOf" srcId="{9CA5E787-D54E-466B-9160-9BB640D7892B}" destId="{8578F2C2-DBFD-4B89-A445-0C0D7EAC1454}" srcOrd="0" destOrd="0" presId="urn:microsoft.com/office/officeart/2005/8/layout/chevron1"/>
    <dgm:cxn modelId="{AA9BBDE9-472F-442C-8A2D-B9DF59B1EB62}" type="presParOf" srcId="{9CA5E787-D54E-466B-9160-9BB640D7892B}" destId="{E3EBE1B6-53B3-4007-9397-F61C9328C568}" srcOrd="1" destOrd="0" presId="urn:microsoft.com/office/officeart/2005/8/layout/chevron1"/>
    <dgm:cxn modelId="{B28D63BD-830A-4FA1-8B53-02180D4B03F8}" type="presParOf" srcId="{9CA5E787-D54E-466B-9160-9BB640D7892B}" destId="{ED54F066-82FE-4B3E-9DCC-395B0083D05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6CE02F-5CC0-48E7-853C-9BCF15CABA8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C0CD35-843E-4F0A-95B9-AD3F47A134B5}">
      <dgm:prSet phldrT="[Text]"/>
      <dgm:spPr>
        <a:solidFill>
          <a:srgbClr val="299991"/>
        </a:solidFill>
        <a:ln>
          <a:noFill/>
        </a:ln>
      </dgm:spPr>
      <dgm:t>
        <a:bodyPr/>
        <a:lstStyle/>
        <a:p>
          <a:pPr algn="ctr"/>
          <a:r>
            <a:rPr lang="hr-HR" dirty="0">
              <a:latin typeface="Open Sans "/>
            </a:rPr>
            <a:t>(Isporuka prijenosnih računala ) 1. faza</a:t>
          </a:r>
        </a:p>
      </dgm:t>
    </dgm:pt>
    <dgm:pt modelId="{3D7F8D5A-D229-43AB-AF89-5FC34C578413}" type="parTrans" cxnId="{74988DEC-AAD1-4A3E-B8A8-10D1C3F62938}">
      <dgm:prSet/>
      <dgm:spPr/>
      <dgm:t>
        <a:bodyPr/>
        <a:lstStyle/>
        <a:p>
          <a:endParaRPr lang="hr-HR"/>
        </a:p>
      </dgm:t>
    </dgm:pt>
    <dgm:pt modelId="{4F3C73FA-2E22-429D-91D0-6C0B27BB96CB}" type="sibTrans" cxnId="{74988DEC-AAD1-4A3E-B8A8-10D1C3F62938}">
      <dgm:prSet/>
      <dgm:spPr/>
      <dgm:t>
        <a:bodyPr/>
        <a:lstStyle/>
        <a:p>
          <a:endParaRPr lang="hr-HR"/>
        </a:p>
      </dgm:t>
    </dgm:pt>
    <dgm:pt modelId="{4CE0D4F8-C3CE-489D-B203-5AA0E223D518}">
      <dgm:prSet phldrT="[Text]"/>
      <dgm:spPr>
        <a:solidFill>
          <a:srgbClr val="299991"/>
        </a:solidFill>
        <a:ln>
          <a:noFill/>
        </a:ln>
      </dgm:spPr>
      <dgm:t>
        <a:bodyPr/>
        <a:lstStyle/>
        <a:p>
          <a:endParaRPr lang="hr-HR" dirty="0"/>
        </a:p>
      </dgm:t>
    </dgm:pt>
    <dgm:pt modelId="{D9F692D3-D009-4AF8-B0D0-158709F723D2}" type="parTrans" cxnId="{BF7D2ADF-F2BF-45CF-A0FE-6F0BD2B3821E}">
      <dgm:prSet/>
      <dgm:spPr/>
      <dgm:t>
        <a:bodyPr/>
        <a:lstStyle/>
        <a:p>
          <a:endParaRPr lang="hr-HR"/>
        </a:p>
      </dgm:t>
    </dgm:pt>
    <dgm:pt modelId="{5B002BCD-CE1C-4D15-B0FC-73BBA4543C08}" type="sibTrans" cxnId="{BF7D2ADF-F2BF-45CF-A0FE-6F0BD2B3821E}">
      <dgm:prSet/>
      <dgm:spPr/>
      <dgm:t>
        <a:bodyPr/>
        <a:lstStyle/>
        <a:p>
          <a:endParaRPr lang="hr-HR"/>
        </a:p>
      </dgm:t>
    </dgm:pt>
    <dgm:pt modelId="{B46834C1-6F05-4125-BC50-25BACAB8E247}" type="pres">
      <dgm:prSet presAssocID="{416CE02F-5CC0-48E7-853C-9BCF15CABA8C}" presName="Name0" presStyleCnt="0">
        <dgm:presLayoutVars>
          <dgm:dir/>
          <dgm:animLvl val="lvl"/>
          <dgm:resizeHandles val="exact"/>
        </dgm:presLayoutVars>
      </dgm:prSet>
      <dgm:spPr/>
    </dgm:pt>
    <dgm:pt modelId="{20015387-255D-4505-92CC-8F6598155FC1}" type="pres">
      <dgm:prSet presAssocID="{63C0CD35-843E-4F0A-95B9-AD3F47A134B5}" presName="parTxOnly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flowChartProcess">
          <a:avLst/>
        </a:prstGeom>
      </dgm:spPr>
    </dgm:pt>
    <dgm:pt modelId="{9A1EC001-5FFD-48EC-9126-A36576506B87}" type="pres">
      <dgm:prSet presAssocID="{4F3C73FA-2E22-429D-91D0-6C0B27BB96CB}" presName="parTxOnlySpace" presStyleCnt="0"/>
      <dgm:spPr/>
    </dgm:pt>
    <dgm:pt modelId="{EEEB2389-EF97-490E-B9B4-41B0CB2C288B}" type="pres">
      <dgm:prSet presAssocID="{4CE0D4F8-C3CE-489D-B203-5AA0E223D518}" presName="parTxOnly" presStyleLbl="node1" presStyleIdx="1" presStyleCnt="2" custScaleX="12950" custLinFactNeighborX="1673">
        <dgm:presLayoutVars>
          <dgm:chMax val="0"/>
          <dgm:chPref val="0"/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73B68D2A-6653-4D37-B4A9-2EC12626E693}" type="presOf" srcId="{4CE0D4F8-C3CE-489D-B203-5AA0E223D518}" destId="{EEEB2389-EF97-490E-B9B4-41B0CB2C288B}" srcOrd="0" destOrd="0" presId="urn:microsoft.com/office/officeart/2005/8/layout/chevron1"/>
    <dgm:cxn modelId="{455106BF-9D7B-4265-9741-A3D204B16E33}" type="presOf" srcId="{63C0CD35-843E-4F0A-95B9-AD3F47A134B5}" destId="{20015387-255D-4505-92CC-8F6598155FC1}" srcOrd="0" destOrd="0" presId="urn:microsoft.com/office/officeart/2005/8/layout/chevron1"/>
    <dgm:cxn modelId="{BF7D2ADF-F2BF-45CF-A0FE-6F0BD2B3821E}" srcId="{416CE02F-5CC0-48E7-853C-9BCF15CABA8C}" destId="{4CE0D4F8-C3CE-489D-B203-5AA0E223D518}" srcOrd="1" destOrd="0" parTransId="{D9F692D3-D009-4AF8-B0D0-158709F723D2}" sibTransId="{5B002BCD-CE1C-4D15-B0FC-73BBA4543C08}"/>
    <dgm:cxn modelId="{F323BBDF-F34B-4E50-8A89-8DE2E803B9AB}" type="presOf" srcId="{416CE02F-5CC0-48E7-853C-9BCF15CABA8C}" destId="{B46834C1-6F05-4125-BC50-25BACAB8E247}" srcOrd="0" destOrd="0" presId="urn:microsoft.com/office/officeart/2005/8/layout/chevron1"/>
    <dgm:cxn modelId="{74988DEC-AAD1-4A3E-B8A8-10D1C3F62938}" srcId="{416CE02F-5CC0-48E7-853C-9BCF15CABA8C}" destId="{63C0CD35-843E-4F0A-95B9-AD3F47A134B5}" srcOrd="0" destOrd="0" parTransId="{3D7F8D5A-D229-43AB-AF89-5FC34C578413}" sibTransId="{4F3C73FA-2E22-429D-91D0-6C0B27BB96CB}"/>
    <dgm:cxn modelId="{5841789E-37DB-44AF-853B-6B8879503AC6}" type="presParOf" srcId="{B46834C1-6F05-4125-BC50-25BACAB8E247}" destId="{20015387-255D-4505-92CC-8F6598155FC1}" srcOrd="0" destOrd="0" presId="urn:microsoft.com/office/officeart/2005/8/layout/chevron1"/>
    <dgm:cxn modelId="{756D068B-4EA4-4178-99B3-4D177C03B1F1}" type="presParOf" srcId="{B46834C1-6F05-4125-BC50-25BACAB8E247}" destId="{9A1EC001-5FFD-48EC-9126-A36576506B87}" srcOrd="1" destOrd="0" presId="urn:microsoft.com/office/officeart/2005/8/layout/chevron1"/>
    <dgm:cxn modelId="{21EA92DA-283A-4837-BB5F-55529FADCB32}" type="presParOf" srcId="{B46834C1-6F05-4125-BC50-25BACAB8E247}" destId="{EEEB2389-EF97-490E-B9B4-41B0CB2C28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271036-68D9-4153-B9E9-A6F9418E50C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711D07E-6517-4865-BEE0-887B3AC37D21}">
      <dgm:prSet phldrT="[Text]"/>
      <dgm:spPr>
        <a:solidFill>
          <a:srgbClr val="F8851B"/>
        </a:solidFill>
      </dgm:spPr>
      <dgm:t>
        <a:bodyPr/>
        <a:lstStyle/>
        <a:p>
          <a:r>
            <a:rPr lang="hr-HR" dirty="0"/>
            <a:t>1. faza</a:t>
          </a:r>
        </a:p>
      </dgm:t>
    </dgm:pt>
    <dgm:pt modelId="{7EED6EFF-142B-405F-8464-21A4B5EE789F}" type="parTrans" cxnId="{6981C804-0328-4364-9CC8-9817AD7277A2}">
      <dgm:prSet/>
      <dgm:spPr/>
      <dgm:t>
        <a:bodyPr/>
        <a:lstStyle/>
        <a:p>
          <a:endParaRPr lang="hr-HR"/>
        </a:p>
      </dgm:t>
    </dgm:pt>
    <dgm:pt modelId="{866AF447-8FFB-4C13-B500-2AFE0E8E164B}" type="sibTrans" cxnId="{6981C804-0328-4364-9CC8-9817AD7277A2}">
      <dgm:prSet/>
      <dgm:spPr/>
      <dgm:t>
        <a:bodyPr/>
        <a:lstStyle/>
        <a:p>
          <a:endParaRPr lang="hr-HR"/>
        </a:p>
      </dgm:t>
    </dgm:pt>
    <dgm:pt modelId="{33E4E532-33FE-4515-B6FF-CFEBCE8A4A65}">
      <dgm:prSet phldrT="[Text]"/>
      <dgm:spPr>
        <a:solidFill>
          <a:srgbClr val="E71A7A"/>
        </a:solidFill>
      </dgm:spPr>
      <dgm:t>
        <a:bodyPr/>
        <a:lstStyle/>
        <a:p>
          <a:r>
            <a:rPr lang="hr-HR" dirty="0"/>
            <a:t>2. faza</a:t>
          </a:r>
        </a:p>
      </dgm:t>
    </dgm:pt>
    <dgm:pt modelId="{6AAC7F03-E670-4153-B14C-ADB7E5463F1D}" type="parTrans" cxnId="{FD013453-1DB3-4141-860C-08E7AAF7A377}">
      <dgm:prSet/>
      <dgm:spPr/>
      <dgm:t>
        <a:bodyPr/>
        <a:lstStyle/>
        <a:p>
          <a:endParaRPr lang="hr-HR"/>
        </a:p>
      </dgm:t>
    </dgm:pt>
    <dgm:pt modelId="{FBADF120-26F9-4740-ADB6-2994ABDDE9BF}" type="sibTrans" cxnId="{FD013453-1DB3-4141-860C-08E7AAF7A377}">
      <dgm:prSet/>
      <dgm:spPr/>
      <dgm:t>
        <a:bodyPr/>
        <a:lstStyle/>
        <a:p>
          <a:endParaRPr lang="hr-HR"/>
        </a:p>
      </dgm:t>
    </dgm:pt>
    <dgm:pt modelId="{7F60239C-5C09-4441-AEF7-6341048D22E6}" type="pres">
      <dgm:prSet presAssocID="{D1271036-68D9-4153-B9E9-A6F9418E50C0}" presName="Name0" presStyleCnt="0">
        <dgm:presLayoutVars>
          <dgm:dir/>
          <dgm:animLvl val="lvl"/>
          <dgm:resizeHandles val="exact"/>
        </dgm:presLayoutVars>
      </dgm:prSet>
      <dgm:spPr/>
    </dgm:pt>
    <dgm:pt modelId="{18850EF7-32EF-49E4-8C70-1BD8C773E04F}" type="pres">
      <dgm:prSet presAssocID="{F711D07E-6517-4865-BEE0-887B3AC37D2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FF6F1B1-9979-4F33-98B6-A710BA1B6C50}" type="pres">
      <dgm:prSet presAssocID="{866AF447-8FFB-4C13-B500-2AFE0E8E164B}" presName="parTxOnlySpace" presStyleCnt="0"/>
      <dgm:spPr/>
    </dgm:pt>
    <dgm:pt modelId="{D0816CA5-04C6-4D38-9E67-3C44C9C05517}" type="pres">
      <dgm:prSet presAssocID="{33E4E532-33FE-4515-B6FF-CFEBCE8A4A65}" presName="parTxOnly" presStyleLbl="node1" presStyleIdx="1" presStyleCnt="2" custLinFactNeighborX="1673" custLinFactNeighborY="-7276">
        <dgm:presLayoutVars>
          <dgm:chMax val="0"/>
          <dgm:chPref val="0"/>
          <dgm:bulletEnabled val="1"/>
        </dgm:presLayoutVars>
      </dgm:prSet>
      <dgm:spPr/>
    </dgm:pt>
  </dgm:ptLst>
  <dgm:cxnLst>
    <dgm:cxn modelId="{6981C804-0328-4364-9CC8-9817AD7277A2}" srcId="{D1271036-68D9-4153-B9E9-A6F9418E50C0}" destId="{F711D07E-6517-4865-BEE0-887B3AC37D21}" srcOrd="0" destOrd="0" parTransId="{7EED6EFF-142B-405F-8464-21A4B5EE789F}" sibTransId="{866AF447-8FFB-4C13-B500-2AFE0E8E164B}"/>
    <dgm:cxn modelId="{68D95905-8746-4F78-820A-DBE585F7FDFD}" type="presOf" srcId="{33E4E532-33FE-4515-B6FF-CFEBCE8A4A65}" destId="{D0816CA5-04C6-4D38-9E67-3C44C9C05517}" srcOrd="0" destOrd="0" presId="urn:microsoft.com/office/officeart/2005/8/layout/chevron1"/>
    <dgm:cxn modelId="{1685441B-5A92-46E5-9010-1CFF9C6133B2}" type="presOf" srcId="{D1271036-68D9-4153-B9E9-A6F9418E50C0}" destId="{7F60239C-5C09-4441-AEF7-6341048D22E6}" srcOrd="0" destOrd="0" presId="urn:microsoft.com/office/officeart/2005/8/layout/chevron1"/>
    <dgm:cxn modelId="{FD013453-1DB3-4141-860C-08E7AAF7A377}" srcId="{D1271036-68D9-4153-B9E9-A6F9418E50C0}" destId="{33E4E532-33FE-4515-B6FF-CFEBCE8A4A65}" srcOrd="1" destOrd="0" parTransId="{6AAC7F03-E670-4153-B14C-ADB7E5463F1D}" sibTransId="{FBADF120-26F9-4740-ADB6-2994ABDDE9BF}"/>
    <dgm:cxn modelId="{40839782-48E3-4B19-903E-AED821B79BEE}" type="presOf" srcId="{F711D07E-6517-4865-BEE0-887B3AC37D21}" destId="{18850EF7-32EF-49E4-8C70-1BD8C773E04F}" srcOrd="0" destOrd="0" presId="urn:microsoft.com/office/officeart/2005/8/layout/chevron1"/>
    <dgm:cxn modelId="{6616C24B-19A0-461A-8152-83DDFCA5F791}" type="presParOf" srcId="{7F60239C-5C09-4441-AEF7-6341048D22E6}" destId="{18850EF7-32EF-49E4-8C70-1BD8C773E04F}" srcOrd="0" destOrd="0" presId="urn:microsoft.com/office/officeart/2005/8/layout/chevron1"/>
    <dgm:cxn modelId="{37886CB8-05F2-4755-BEAD-174B31B63FCA}" type="presParOf" srcId="{7F60239C-5C09-4441-AEF7-6341048D22E6}" destId="{6FF6F1B1-9979-4F33-98B6-A710BA1B6C50}" srcOrd="1" destOrd="0" presId="urn:microsoft.com/office/officeart/2005/8/layout/chevron1"/>
    <dgm:cxn modelId="{4596B160-D2E7-4E46-A195-A7A5CAB5ABEA}" type="presParOf" srcId="{7F60239C-5C09-4441-AEF7-6341048D22E6}" destId="{D0816CA5-04C6-4D38-9E67-3C44C9C05517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935391-F238-42B3-A631-BB70F3703F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660D34B-C125-4EE2-ACF7-9D124B2F7175}">
      <dgm:prSet phldrT="[Text]" custT="1"/>
      <dgm:spPr>
        <a:solidFill>
          <a:srgbClr val="009BEA"/>
        </a:solidFill>
      </dgm:spPr>
      <dgm:t>
        <a:bodyPr/>
        <a:lstStyle/>
        <a:p>
          <a:pPr algn="ctr"/>
          <a:r>
            <a:rPr lang="en-US" sz="2000" dirty="0">
              <a:latin typeface="Open Sans "/>
            </a:rPr>
            <a:t>Istraživanje </a:t>
          </a:r>
          <a:r>
            <a:rPr lang="en-US" sz="2000" dirty="0" err="1">
              <a:latin typeface="Open Sans "/>
            </a:rPr>
            <a:t>eksperimentalne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primjene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modela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korištenja</a:t>
          </a:r>
          <a:r>
            <a:rPr lang="en-US" sz="2000" dirty="0">
              <a:latin typeface="Open Sans "/>
            </a:rPr>
            <a:t> IKT-a u </a:t>
          </a:r>
          <a:r>
            <a:rPr lang="en-US" sz="2000" dirty="0" err="1">
              <a:latin typeface="Open Sans "/>
            </a:rPr>
            <a:t>učenju</a:t>
          </a:r>
          <a:r>
            <a:rPr lang="en-US" sz="2000" dirty="0">
              <a:latin typeface="Open Sans "/>
            </a:rPr>
            <a:t> i </a:t>
          </a:r>
          <a:r>
            <a:rPr lang="en-US" sz="2000" dirty="0" err="1">
              <a:latin typeface="Open Sans "/>
            </a:rPr>
            <a:t>poučavanju</a:t>
          </a:r>
          <a:endParaRPr lang="hr-HR" sz="2000" dirty="0">
            <a:latin typeface="Open Sans "/>
          </a:endParaRPr>
        </a:p>
      </dgm:t>
    </dgm:pt>
    <dgm:pt modelId="{8C2CEF27-5CFA-4272-BFB7-3A8A846F0496}" type="parTrans" cxnId="{BDFB3920-6030-4738-881D-04ADB65CCDA4}">
      <dgm:prSet/>
      <dgm:spPr/>
      <dgm:t>
        <a:bodyPr/>
        <a:lstStyle/>
        <a:p>
          <a:endParaRPr lang="hr-HR"/>
        </a:p>
      </dgm:t>
    </dgm:pt>
    <dgm:pt modelId="{4B7526A2-37E1-4739-8B57-E91326C3B764}" type="sibTrans" cxnId="{BDFB3920-6030-4738-881D-04ADB65CCDA4}">
      <dgm:prSet/>
      <dgm:spPr/>
      <dgm:t>
        <a:bodyPr/>
        <a:lstStyle/>
        <a:p>
          <a:endParaRPr lang="hr-HR"/>
        </a:p>
      </dgm:t>
    </dgm:pt>
    <dgm:pt modelId="{6FCC411A-F80C-474A-AAD8-4F74C9DB89CF}">
      <dgm:prSet phldrT="[Text]" custT="1"/>
      <dgm:spPr>
        <a:solidFill>
          <a:srgbClr val="299991"/>
        </a:solidFill>
      </dgm:spPr>
      <dgm:t>
        <a:bodyPr/>
        <a:lstStyle/>
        <a:p>
          <a:pPr algn="ctr"/>
          <a:r>
            <a:rPr lang="hr-HR" sz="2000" dirty="0">
              <a:latin typeface="Open Sans "/>
            </a:rPr>
            <a:t>Znanstveno istraživanje učinaka projekta</a:t>
          </a:r>
        </a:p>
      </dgm:t>
    </dgm:pt>
    <dgm:pt modelId="{FD35E8E7-4755-4E02-BC4D-598153732E4B}" type="parTrans" cxnId="{09F7B1F1-6A1C-4A88-B9CB-B132F27B7358}">
      <dgm:prSet/>
      <dgm:spPr/>
      <dgm:t>
        <a:bodyPr/>
        <a:lstStyle/>
        <a:p>
          <a:endParaRPr lang="hr-HR"/>
        </a:p>
      </dgm:t>
    </dgm:pt>
    <dgm:pt modelId="{21CEEFBB-C538-43EA-BD00-B7616DA0D876}" type="sibTrans" cxnId="{09F7B1F1-6A1C-4A88-B9CB-B132F27B7358}">
      <dgm:prSet/>
      <dgm:spPr/>
      <dgm:t>
        <a:bodyPr/>
        <a:lstStyle/>
        <a:p>
          <a:endParaRPr lang="hr-HR"/>
        </a:p>
      </dgm:t>
    </dgm:pt>
    <dgm:pt modelId="{B04C04BA-F1AB-4CFE-9926-1787B4F2827B}">
      <dgm:prSet phldrT="[Text]" custT="1"/>
      <dgm:spPr>
        <a:solidFill>
          <a:srgbClr val="84BC2E"/>
        </a:solidFill>
      </dgm:spPr>
      <dgm:t>
        <a:bodyPr/>
        <a:lstStyle/>
        <a:p>
          <a:pPr algn="ctr"/>
          <a:r>
            <a:rPr lang="en-US" sz="2000" dirty="0">
              <a:latin typeface="Open Sans "/>
            </a:rPr>
            <a:t>Istraživanje </a:t>
          </a:r>
          <a:r>
            <a:rPr lang="en-US" sz="2000" dirty="0" err="1">
              <a:latin typeface="Open Sans "/>
            </a:rPr>
            <a:t>digitalnih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kompetencija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te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zadovoljstva</a:t>
          </a:r>
          <a:r>
            <a:rPr lang="en-US" sz="2000" dirty="0">
              <a:latin typeface="Open Sans "/>
            </a:rPr>
            <a:t> i </a:t>
          </a:r>
          <a:r>
            <a:rPr lang="en-US" sz="2000" dirty="0" err="1">
              <a:latin typeface="Open Sans "/>
            </a:rPr>
            <a:t>stavova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učenika</a:t>
          </a:r>
          <a:endParaRPr lang="hr-HR" sz="2000" dirty="0">
            <a:latin typeface="Open Sans "/>
          </a:endParaRPr>
        </a:p>
      </dgm:t>
    </dgm:pt>
    <dgm:pt modelId="{B747935D-52ED-4557-95F9-3AB75E20724A}" type="parTrans" cxnId="{C67CD2F8-533B-41F5-A9D9-1092D736C0B8}">
      <dgm:prSet/>
      <dgm:spPr/>
      <dgm:t>
        <a:bodyPr/>
        <a:lstStyle/>
        <a:p>
          <a:endParaRPr lang="hr-HR"/>
        </a:p>
      </dgm:t>
    </dgm:pt>
    <dgm:pt modelId="{B2FB6FB6-24F0-45D9-AA8E-A3C8AAA3B772}" type="sibTrans" cxnId="{C67CD2F8-533B-41F5-A9D9-1092D736C0B8}">
      <dgm:prSet/>
      <dgm:spPr/>
      <dgm:t>
        <a:bodyPr/>
        <a:lstStyle/>
        <a:p>
          <a:endParaRPr lang="hr-HR"/>
        </a:p>
      </dgm:t>
    </dgm:pt>
    <dgm:pt modelId="{2BCD456D-90DD-4517-8238-882DCC79B840}">
      <dgm:prSet phldrT="[Text]" custT="1"/>
      <dgm:spPr>
        <a:solidFill>
          <a:srgbClr val="F8851B"/>
        </a:solidFill>
      </dgm:spPr>
      <dgm:t>
        <a:bodyPr/>
        <a:lstStyle/>
        <a:p>
          <a:pPr algn="ctr"/>
          <a:r>
            <a:rPr lang="en-US" sz="2000" dirty="0">
              <a:latin typeface="Open Sans "/>
            </a:rPr>
            <a:t>Istraživanje </a:t>
          </a:r>
          <a:r>
            <a:rPr lang="en-US" sz="2000" dirty="0" err="1">
              <a:latin typeface="Open Sans "/>
            </a:rPr>
            <a:t>automatiziranih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modela</a:t>
          </a:r>
          <a:r>
            <a:rPr lang="hr-HR" sz="2000" dirty="0">
              <a:latin typeface="Open Sans "/>
            </a:rPr>
            <a:t> </a:t>
          </a:r>
          <a:r>
            <a:rPr lang="pl-PL" sz="2000" dirty="0">
              <a:latin typeface="Open Sans "/>
            </a:rPr>
            <a:t>za poboljšanje i održavanje sigurnosti</a:t>
          </a:r>
          <a:br>
            <a:rPr lang="en-US" sz="2000" dirty="0">
              <a:latin typeface="Open Sans "/>
            </a:rPr>
          </a:br>
          <a:r>
            <a:rPr lang="en-US" sz="2000" dirty="0" err="1">
              <a:latin typeface="Open Sans "/>
            </a:rPr>
            <a:t>informacijskog</a:t>
          </a:r>
          <a:r>
            <a:rPr lang="en-US" sz="2000" dirty="0">
              <a:latin typeface="Open Sans "/>
            </a:rPr>
            <a:t> </a:t>
          </a:r>
          <a:r>
            <a:rPr lang="en-US" sz="2000" dirty="0" err="1">
              <a:latin typeface="Open Sans "/>
            </a:rPr>
            <a:t>sustava</a:t>
          </a:r>
          <a:r>
            <a:rPr lang="en-US" sz="2000" dirty="0">
              <a:latin typeface="Open Sans "/>
            </a:rPr>
            <a:t> e-Škole</a:t>
          </a:r>
          <a:endParaRPr lang="hr-HR" sz="2000" dirty="0">
            <a:latin typeface="Open Sans "/>
          </a:endParaRPr>
        </a:p>
      </dgm:t>
    </dgm:pt>
    <dgm:pt modelId="{150D779D-3B25-44A9-ACD6-3E61C9C85390}" type="parTrans" cxnId="{24C2AEEE-D5D8-4A8F-982E-BAEFA3E5BFA4}">
      <dgm:prSet/>
      <dgm:spPr/>
      <dgm:t>
        <a:bodyPr/>
        <a:lstStyle/>
        <a:p>
          <a:endParaRPr lang="hr-HR"/>
        </a:p>
      </dgm:t>
    </dgm:pt>
    <dgm:pt modelId="{3E82AA13-645D-469C-8D09-81A5B7314207}" type="sibTrans" cxnId="{24C2AEEE-D5D8-4A8F-982E-BAEFA3E5BFA4}">
      <dgm:prSet/>
      <dgm:spPr/>
      <dgm:t>
        <a:bodyPr/>
        <a:lstStyle/>
        <a:p>
          <a:endParaRPr lang="hr-HR"/>
        </a:p>
      </dgm:t>
    </dgm:pt>
    <dgm:pt modelId="{6E7D30FB-EEDF-4582-81EF-2187AA875B29}">
      <dgm:prSet phldrT="[Text]" custT="1"/>
      <dgm:spPr>
        <a:solidFill>
          <a:srgbClr val="E71A7A"/>
        </a:solidFill>
      </dgm:spPr>
      <dgm:t>
        <a:bodyPr/>
        <a:lstStyle/>
        <a:p>
          <a:pPr algn="ctr"/>
          <a:r>
            <a:rPr lang="hr-HR" sz="2000" dirty="0">
              <a:latin typeface="Open Sans "/>
            </a:rPr>
            <a:t>Evaluacija digitalne zrelosti škola (samoeva</a:t>
          </a:r>
          <a:r>
            <a:rPr lang="en-US" sz="2000" dirty="0">
              <a:latin typeface="Open Sans "/>
            </a:rPr>
            <a:t>l</a:t>
          </a:r>
          <a:r>
            <a:rPr lang="hr-HR" sz="2000" dirty="0">
              <a:latin typeface="Open Sans "/>
            </a:rPr>
            <a:t>uacija i vanjska evaluacija)</a:t>
          </a:r>
        </a:p>
      </dgm:t>
    </dgm:pt>
    <dgm:pt modelId="{12250571-0F82-4122-9527-15E2E0956380}" type="parTrans" cxnId="{E31CF71E-7922-413C-B3D1-076CCDFD91E1}">
      <dgm:prSet/>
      <dgm:spPr/>
      <dgm:t>
        <a:bodyPr/>
        <a:lstStyle/>
        <a:p>
          <a:endParaRPr lang="hr-HR"/>
        </a:p>
      </dgm:t>
    </dgm:pt>
    <dgm:pt modelId="{1E174919-BDD1-4B1B-8A5F-F16285598441}" type="sibTrans" cxnId="{E31CF71E-7922-413C-B3D1-076CCDFD91E1}">
      <dgm:prSet/>
      <dgm:spPr/>
      <dgm:t>
        <a:bodyPr/>
        <a:lstStyle/>
        <a:p>
          <a:endParaRPr lang="hr-HR"/>
        </a:p>
      </dgm:t>
    </dgm:pt>
    <dgm:pt modelId="{D24DE51E-D315-4AB0-B2F4-E087D64BF6B7}">
      <dgm:prSet phldrT="[Text]" custT="1"/>
      <dgm:spPr>
        <a:solidFill>
          <a:srgbClr val="009BEA"/>
        </a:solidFill>
      </dgm:spPr>
      <dgm:t>
        <a:bodyPr/>
        <a:lstStyle/>
        <a:p>
          <a:pPr algn="ctr"/>
          <a:r>
            <a:rPr lang="hr-HR" sz="2000" dirty="0">
              <a:latin typeface="Open Sans "/>
            </a:rPr>
            <a:t>Dozimetrija</a:t>
          </a:r>
          <a:r>
            <a:rPr lang="en-US" sz="2000" dirty="0">
              <a:latin typeface="Open Sans "/>
            </a:rPr>
            <a:t> EM </a:t>
          </a:r>
          <a:r>
            <a:rPr lang="en-US" sz="2000" dirty="0" err="1">
              <a:latin typeface="Open Sans "/>
            </a:rPr>
            <a:t>zračenja</a:t>
          </a:r>
          <a:r>
            <a:rPr lang="en-US" sz="2000" dirty="0">
              <a:latin typeface="Open Sans "/>
            </a:rPr>
            <a:t> u </a:t>
          </a:r>
          <a:r>
            <a:rPr lang="en-US" sz="2000" dirty="0" err="1">
              <a:latin typeface="Open Sans "/>
            </a:rPr>
            <a:t>školama</a:t>
          </a:r>
          <a:endParaRPr lang="hr-HR" sz="2000" dirty="0">
            <a:latin typeface="Open Sans "/>
          </a:endParaRPr>
        </a:p>
      </dgm:t>
    </dgm:pt>
    <dgm:pt modelId="{6C36A0C7-1B05-4BE2-AD4C-4B5B478114C7}" type="parTrans" cxnId="{7E2DF256-0829-4E25-9E0C-9D7413B8C2E9}">
      <dgm:prSet/>
      <dgm:spPr/>
      <dgm:t>
        <a:bodyPr/>
        <a:lstStyle/>
        <a:p>
          <a:endParaRPr lang="hr-HR"/>
        </a:p>
      </dgm:t>
    </dgm:pt>
    <dgm:pt modelId="{4629D258-3E00-4832-BEB9-A3324539D37A}" type="sibTrans" cxnId="{7E2DF256-0829-4E25-9E0C-9D7413B8C2E9}">
      <dgm:prSet/>
      <dgm:spPr/>
      <dgm:t>
        <a:bodyPr/>
        <a:lstStyle/>
        <a:p>
          <a:endParaRPr lang="hr-HR"/>
        </a:p>
      </dgm:t>
    </dgm:pt>
    <dgm:pt modelId="{B28E0F92-B296-4D6C-865C-358A2F8A1C36}" type="pres">
      <dgm:prSet presAssocID="{06935391-F238-42B3-A631-BB70F3703F15}" presName="diagram" presStyleCnt="0">
        <dgm:presLayoutVars>
          <dgm:dir/>
          <dgm:resizeHandles val="exact"/>
        </dgm:presLayoutVars>
      </dgm:prSet>
      <dgm:spPr/>
    </dgm:pt>
    <dgm:pt modelId="{8BDC594F-42BC-43C3-B58E-8FADEDE748C2}" type="pres">
      <dgm:prSet presAssocID="{B660D34B-C125-4EE2-ACF7-9D124B2F7175}" presName="node" presStyleLbl="node1" presStyleIdx="0" presStyleCnt="6">
        <dgm:presLayoutVars>
          <dgm:bulletEnabled val="1"/>
        </dgm:presLayoutVars>
      </dgm:prSet>
      <dgm:spPr/>
    </dgm:pt>
    <dgm:pt modelId="{BC01AACC-2BE5-48E9-B567-9C8D07EB112D}" type="pres">
      <dgm:prSet presAssocID="{4B7526A2-37E1-4739-8B57-E91326C3B764}" presName="sibTrans" presStyleCnt="0"/>
      <dgm:spPr/>
    </dgm:pt>
    <dgm:pt modelId="{5DCD2581-950F-4374-AD15-0BFECCCD7FE9}" type="pres">
      <dgm:prSet presAssocID="{6FCC411A-F80C-474A-AAD8-4F74C9DB89CF}" presName="node" presStyleLbl="node1" presStyleIdx="1" presStyleCnt="6">
        <dgm:presLayoutVars>
          <dgm:bulletEnabled val="1"/>
        </dgm:presLayoutVars>
      </dgm:prSet>
      <dgm:spPr/>
    </dgm:pt>
    <dgm:pt modelId="{AFA04FB9-2BE9-418A-892F-EF829808155F}" type="pres">
      <dgm:prSet presAssocID="{21CEEFBB-C538-43EA-BD00-B7616DA0D876}" presName="sibTrans" presStyleCnt="0"/>
      <dgm:spPr/>
    </dgm:pt>
    <dgm:pt modelId="{665C652F-5425-47D8-9F9D-D0B50DF2DE2A}" type="pres">
      <dgm:prSet presAssocID="{B04C04BA-F1AB-4CFE-9926-1787B4F2827B}" presName="node" presStyleLbl="node1" presStyleIdx="2" presStyleCnt="6">
        <dgm:presLayoutVars>
          <dgm:bulletEnabled val="1"/>
        </dgm:presLayoutVars>
      </dgm:prSet>
      <dgm:spPr/>
    </dgm:pt>
    <dgm:pt modelId="{F08F14FF-EC24-4D39-992A-CDD2FACBC6D9}" type="pres">
      <dgm:prSet presAssocID="{B2FB6FB6-24F0-45D9-AA8E-A3C8AAA3B772}" presName="sibTrans" presStyleCnt="0"/>
      <dgm:spPr/>
    </dgm:pt>
    <dgm:pt modelId="{C86009CE-6A24-41AD-8C35-02F3A339A30B}" type="pres">
      <dgm:prSet presAssocID="{2BCD456D-90DD-4517-8238-882DCC79B840}" presName="node" presStyleLbl="node1" presStyleIdx="3" presStyleCnt="6">
        <dgm:presLayoutVars>
          <dgm:bulletEnabled val="1"/>
        </dgm:presLayoutVars>
      </dgm:prSet>
      <dgm:spPr/>
    </dgm:pt>
    <dgm:pt modelId="{D42D9BFF-718A-414A-BF91-F29217456C09}" type="pres">
      <dgm:prSet presAssocID="{3E82AA13-645D-469C-8D09-81A5B7314207}" presName="sibTrans" presStyleCnt="0"/>
      <dgm:spPr/>
    </dgm:pt>
    <dgm:pt modelId="{29F61AC0-07CE-4886-9216-FCF294302B0E}" type="pres">
      <dgm:prSet presAssocID="{6E7D30FB-EEDF-4582-81EF-2187AA875B29}" presName="node" presStyleLbl="node1" presStyleIdx="4" presStyleCnt="6">
        <dgm:presLayoutVars>
          <dgm:bulletEnabled val="1"/>
        </dgm:presLayoutVars>
      </dgm:prSet>
      <dgm:spPr/>
    </dgm:pt>
    <dgm:pt modelId="{5BFDE1AA-6CFE-4ACB-831B-02F53FB85F04}" type="pres">
      <dgm:prSet presAssocID="{1E174919-BDD1-4B1B-8A5F-F16285598441}" presName="sibTrans" presStyleCnt="0"/>
      <dgm:spPr/>
    </dgm:pt>
    <dgm:pt modelId="{B550301B-B9FB-49CE-83CF-A3D9C0261887}" type="pres">
      <dgm:prSet presAssocID="{D24DE51E-D315-4AB0-B2F4-E087D64BF6B7}" presName="node" presStyleLbl="node1" presStyleIdx="5" presStyleCnt="6">
        <dgm:presLayoutVars>
          <dgm:bulletEnabled val="1"/>
        </dgm:presLayoutVars>
      </dgm:prSet>
      <dgm:spPr/>
    </dgm:pt>
  </dgm:ptLst>
  <dgm:cxnLst>
    <dgm:cxn modelId="{FF12C01E-6B01-45E6-BA11-90135A15E5B7}" type="presOf" srcId="{B660D34B-C125-4EE2-ACF7-9D124B2F7175}" destId="{8BDC594F-42BC-43C3-B58E-8FADEDE748C2}" srcOrd="0" destOrd="0" presId="urn:microsoft.com/office/officeart/2005/8/layout/default"/>
    <dgm:cxn modelId="{E31CF71E-7922-413C-B3D1-076CCDFD91E1}" srcId="{06935391-F238-42B3-A631-BB70F3703F15}" destId="{6E7D30FB-EEDF-4582-81EF-2187AA875B29}" srcOrd="4" destOrd="0" parTransId="{12250571-0F82-4122-9527-15E2E0956380}" sibTransId="{1E174919-BDD1-4B1B-8A5F-F16285598441}"/>
    <dgm:cxn modelId="{BDFB3920-6030-4738-881D-04ADB65CCDA4}" srcId="{06935391-F238-42B3-A631-BB70F3703F15}" destId="{B660D34B-C125-4EE2-ACF7-9D124B2F7175}" srcOrd="0" destOrd="0" parTransId="{8C2CEF27-5CFA-4272-BFB7-3A8A846F0496}" sibTransId="{4B7526A2-37E1-4739-8B57-E91326C3B764}"/>
    <dgm:cxn modelId="{23846C24-5467-46B1-8804-58D9F33E3A7A}" type="presOf" srcId="{6FCC411A-F80C-474A-AAD8-4F74C9DB89CF}" destId="{5DCD2581-950F-4374-AD15-0BFECCCD7FE9}" srcOrd="0" destOrd="0" presId="urn:microsoft.com/office/officeart/2005/8/layout/default"/>
    <dgm:cxn modelId="{C543D73F-BBBF-491A-9D4C-7BFC146BB5D3}" type="presOf" srcId="{D24DE51E-D315-4AB0-B2F4-E087D64BF6B7}" destId="{B550301B-B9FB-49CE-83CF-A3D9C0261887}" srcOrd="0" destOrd="0" presId="urn:microsoft.com/office/officeart/2005/8/layout/default"/>
    <dgm:cxn modelId="{7E2DF256-0829-4E25-9E0C-9D7413B8C2E9}" srcId="{06935391-F238-42B3-A631-BB70F3703F15}" destId="{D24DE51E-D315-4AB0-B2F4-E087D64BF6B7}" srcOrd="5" destOrd="0" parTransId="{6C36A0C7-1B05-4BE2-AD4C-4B5B478114C7}" sibTransId="{4629D258-3E00-4832-BEB9-A3324539D37A}"/>
    <dgm:cxn modelId="{8A960A59-FFDA-4AD2-BE90-9B732117EDAC}" type="presOf" srcId="{06935391-F238-42B3-A631-BB70F3703F15}" destId="{B28E0F92-B296-4D6C-865C-358A2F8A1C36}" srcOrd="0" destOrd="0" presId="urn:microsoft.com/office/officeart/2005/8/layout/default"/>
    <dgm:cxn modelId="{6358BB93-3AD6-4B89-A605-130A22051CE8}" type="presOf" srcId="{6E7D30FB-EEDF-4582-81EF-2187AA875B29}" destId="{29F61AC0-07CE-4886-9216-FCF294302B0E}" srcOrd="0" destOrd="0" presId="urn:microsoft.com/office/officeart/2005/8/layout/default"/>
    <dgm:cxn modelId="{340CDFB7-1D61-4554-9AC6-5EE61CADC6E8}" type="presOf" srcId="{2BCD456D-90DD-4517-8238-882DCC79B840}" destId="{C86009CE-6A24-41AD-8C35-02F3A339A30B}" srcOrd="0" destOrd="0" presId="urn:microsoft.com/office/officeart/2005/8/layout/default"/>
    <dgm:cxn modelId="{50A5E5E4-2E58-4792-9EA7-2D129E438A57}" type="presOf" srcId="{B04C04BA-F1AB-4CFE-9926-1787B4F2827B}" destId="{665C652F-5425-47D8-9F9D-D0B50DF2DE2A}" srcOrd="0" destOrd="0" presId="urn:microsoft.com/office/officeart/2005/8/layout/default"/>
    <dgm:cxn modelId="{24C2AEEE-D5D8-4A8F-982E-BAEFA3E5BFA4}" srcId="{06935391-F238-42B3-A631-BB70F3703F15}" destId="{2BCD456D-90DD-4517-8238-882DCC79B840}" srcOrd="3" destOrd="0" parTransId="{150D779D-3B25-44A9-ACD6-3E61C9C85390}" sibTransId="{3E82AA13-645D-469C-8D09-81A5B7314207}"/>
    <dgm:cxn modelId="{09F7B1F1-6A1C-4A88-B9CB-B132F27B7358}" srcId="{06935391-F238-42B3-A631-BB70F3703F15}" destId="{6FCC411A-F80C-474A-AAD8-4F74C9DB89CF}" srcOrd="1" destOrd="0" parTransId="{FD35E8E7-4755-4E02-BC4D-598153732E4B}" sibTransId="{21CEEFBB-C538-43EA-BD00-B7616DA0D876}"/>
    <dgm:cxn modelId="{C67CD2F8-533B-41F5-A9D9-1092D736C0B8}" srcId="{06935391-F238-42B3-A631-BB70F3703F15}" destId="{B04C04BA-F1AB-4CFE-9926-1787B4F2827B}" srcOrd="2" destOrd="0" parTransId="{B747935D-52ED-4557-95F9-3AB75E20724A}" sibTransId="{B2FB6FB6-24F0-45D9-AA8E-A3C8AAA3B772}"/>
    <dgm:cxn modelId="{70621F3F-7ADC-4D44-A1DD-77CF078A01B3}" type="presParOf" srcId="{B28E0F92-B296-4D6C-865C-358A2F8A1C36}" destId="{8BDC594F-42BC-43C3-B58E-8FADEDE748C2}" srcOrd="0" destOrd="0" presId="urn:microsoft.com/office/officeart/2005/8/layout/default"/>
    <dgm:cxn modelId="{BEE01635-D790-4925-9116-A6272FCECB70}" type="presParOf" srcId="{B28E0F92-B296-4D6C-865C-358A2F8A1C36}" destId="{BC01AACC-2BE5-48E9-B567-9C8D07EB112D}" srcOrd="1" destOrd="0" presId="urn:microsoft.com/office/officeart/2005/8/layout/default"/>
    <dgm:cxn modelId="{FFB34344-BEAB-44DB-BDC4-8EEB810E2A63}" type="presParOf" srcId="{B28E0F92-B296-4D6C-865C-358A2F8A1C36}" destId="{5DCD2581-950F-4374-AD15-0BFECCCD7FE9}" srcOrd="2" destOrd="0" presId="urn:microsoft.com/office/officeart/2005/8/layout/default"/>
    <dgm:cxn modelId="{60A58211-C686-4257-A102-CA2E51E24E1E}" type="presParOf" srcId="{B28E0F92-B296-4D6C-865C-358A2F8A1C36}" destId="{AFA04FB9-2BE9-418A-892F-EF829808155F}" srcOrd="3" destOrd="0" presId="urn:microsoft.com/office/officeart/2005/8/layout/default"/>
    <dgm:cxn modelId="{E28D8FBA-BA9C-4CC7-B5A4-74414874001A}" type="presParOf" srcId="{B28E0F92-B296-4D6C-865C-358A2F8A1C36}" destId="{665C652F-5425-47D8-9F9D-D0B50DF2DE2A}" srcOrd="4" destOrd="0" presId="urn:microsoft.com/office/officeart/2005/8/layout/default"/>
    <dgm:cxn modelId="{ED64896E-E0E5-4AB0-9DB1-FF9CF026126C}" type="presParOf" srcId="{B28E0F92-B296-4D6C-865C-358A2F8A1C36}" destId="{F08F14FF-EC24-4D39-992A-CDD2FACBC6D9}" srcOrd="5" destOrd="0" presId="urn:microsoft.com/office/officeart/2005/8/layout/default"/>
    <dgm:cxn modelId="{74F68D34-B291-4409-BD47-7C9C16B4B4AD}" type="presParOf" srcId="{B28E0F92-B296-4D6C-865C-358A2F8A1C36}" destId="{C86009CE-6A24-41AD-8C35-02F3A339A30B}" srcOrd="6" destOrd="0" presId="urn:microsoft.com/office/officeart/2005/8/layout/default"/>
    <dgm:cxn modelId="{F65A06D4-D9A3-4495-A04F-4100B2FF0ABA}" type="presParOf" srcId="{B28E0F92-B296-4D6C-865C-358A2F8A1C36}" destId="{D42D9BFF-718A-414A-BF91-F29217456C09}" srcOrd="7" destOrd="0" presId="urn:microsoft.com/office/officeart/2005/8/layout/default"/>
    <dgm:cxn modelId="{EAD95E09-1B06-4F9C-B4DB-FA2E54AC2781}" type="presParOf" srcId="{B28E0F92-B296-4D6C-865C-358A2F8A1C36}" destId="{29F61AC0-07CE-4886-9216-FCF294302B0E}" srcOrd="8" destOrd="0" presId="urn:microsoft.com/office/officeart/2005/8/layout/default"/>
    <dgm:cxn modelId="{26BAA312-2765-41B9-976C-4C609E671EBB}" type="presParOf" srcId="{B28E0F92-B296-4D6C-865C-358A2F8A1C36}" destId="{5BFDE1AA-6CFE-4ACB-831B-02F53FB85F04}" srcOrd="9" destOrd="0" presId="urn:microsoft.com/office/officeart/2005/8/layout/default"/>
    <dgm:cxn modelId="{E7226D13-BBC8-4B0B-B04D-48BE956221B3}" type="presParOf" srcId="{B28E0F92-B296-4D6C-865C-358A2F8A1C36}" destId="{B550301B-B9FB-49CE-83CF-A3D9C02618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804F0-7088-4CFC-AD1D-8AEB4B6280E4}">
      <dsp:nvSpPr>
        <dsp:cNvPr id="0" name=""/>
        <dsp:cNvSpPr/>
      </dsp:nvSpPr>
      <dsp:spPr>
        <a:xfrm>
          <a:off x="-4739109" y="-726417"/>
          <a:ext cx="5644796" cy="5644796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A4370-A13C-4D92-ABD7-BA67C0007A26}">
      <dsp:nvSpPr>
        <dsp:cNvPr id="0" name=""/>
        <dsp:cNvSpPr/>
      </dsp:nvSpPr>
      <dsp:spPr>
        <a:xfrm>
          <a:off x="582485" y="419196"/>
          <a:ext cx="4875606" cy="838392"/>
        </a:xfrm>
        <a:prstGeom prst="rect">
          <a:avLst/>
        </a:prstGeom>
        <a:solidFill>
          <a:srgbClr val="009BE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5474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osnovne škole</a:t>
          </a:r>
        </a:p>
      </dsp:txBody>
      <dsp:txXfrm>
        <a:off x="582485" y="419196"/>
        <a:ext cx="4875606" cy="838392"/>
      </dsp:txXfrm>
    </dsp:sp>
    <dsp:sp modelId="{1473CC65-989D-4856-B057-6FDA7BA09DD3}">
      <dsp:nvSpPr>
        <dsp:cNvPr id="0" name=""/>
        <dsp:cNvSpPr/>
      </dsp:nvSpPr>
      <dsp:spPr>
        <a:xfrm>
          <a:off x="58490" y="314397"/>
          <a:ext cx="1047990" cy="10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B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9A4B-63F4-4368-9EC6-671DB6DD37B9}">
      <dsp:nvSpPr>
        <dsp:cNvPr id="0" name=""/>
        <dsp:cNvSpPr/>
      </dsp:nvSpPr>
      <dsp:spPr>
        <a:xfrm>
          <a:off x="887241" y="1676784"/>
          <a:ext cx="4570850" cy="838392"/>
        </a:xfrm>
        <a:prstGeom prst="rect">
          <a:avLst/>
        </a:prstGeom>
        <a:solidFill>
          <a:srgbClr val="84BC2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5474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srednjih škola</a:t>
          </a:r>
        </a:p>
      </dsp:txBody>
      <dsp:txXfrm>
        <a:off x="887241" y="1676784"/>
        <a:ext cx="4570850" cy="838392"/>
      </dsp:txXfrm>
    </dsp:sp>
    <dsp:sp modelId="{0895FB8E-BFF8-48EF-9FBB-50F7E4C05839}">
      <dsp:nvSpPr>
        <dsp:cNvPr id="0" name=""/>
        <dsp:cNvSpPr/>
      </dsp:nvSpPr>
      <dsp:spPr>
        <a:xfrm>
          <a:off x="363246" y="1571985"/>
          <a:ext cx="1047990" cy="10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4E8AD-02F3-4880-809A-841E314F03DC}">
      <dsp:nvSpPr>
        <dsp:cNvPr id="0" name=""/>
        <dsp:cNvSpPr/>
      </dsp:nvSpPr>
      <dsp:spPr>
        <a:xfrm>
          <a:off x="582485" y="2934373"/>
          <a:ext cx="4875606" cy="838392"/>
        </a:xfrm>
        <a:prstGeom prst="rect">
          <a:avLst/>
        </a:prstGeom>
        <a:solidFill>
          <a:srgbClr val="E71A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6547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umjetničkih škola i CZOO</a:t>
          </a:r>
        </a:p>
      </dsp:txBody>
      <dsp:txXfrm>
        <a:off x="582485" y="2934373"/>
        <a:ext cx="4875606" cy="838392"/>
      </dsp:txXfrm>
    </dsp:sp>
    <dsp:sp modelId="{676E476E-4381-4FE6-835A-7ADD8F06B80B}">
      <dsp:nvSpPr>
        <dsp:cNvPr id="0" name=""/>
        <dsp:cNvSpPr/>
      </dsp:nvSpPr>
      <dsp:spPr>
        <a:xfrm>
          <a:off x="58490" y="2829574"/>
          <a:ext cx="1047990" cy="10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F2C2-DBFD-4B89-A445-0C0D7EAC1454}">
      <dsp:nvSpPr>
        <dsp:cNvPr id="0" name=""/>
        <dsp:cNvSpPr/>
      </dsp:nvSpPr>
      <dsp:spPr>
        <a:xfrm>
          <a:off x="1043" y="0"/>
          <a:ext cx="5392725" cy="847959"/>
        </a:xfrm>
        <a:prstGeom prst="chevron">
          <a:avLst/>
        </a:prstGeom>
        <a:solidFill>
          <a:srgbClr val="009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Projektiranje lokalne mreže </a:t>
          </a:r>
        </a:p>
      </dsp:txBody>
      <dsp:txXfrm>
        <a:off x="425023" y="0"/>
        <a:ext cx="4544766" cy="847959"/>
      </dsp:txXfrm>
    </dsp:sp>
    <dsp:sp modelId="{ED54F066-82FE-4B3E-9DCC-395B0083D054}">
      <dsp:nvSpPr>
        <dsp:cNvPr id="0" name=""/>
        <dsp:cNvSpPr/>
      </dsp:nvSpPr>
      <dsp:spPr>
        <a:xfrm>
          <a:off x="4854495" y="0"/>
          <a:ext cx="7149135" cy="847959"/>
        </a:xfrm>
        <a:prstGeom prst="chevron">
          <a:avLst/>
        </a:prstGeom>
        <a:solidFill>
          <a:srgbClr val="299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Izgradnja lokalne mreže</a:t>
          </a:r>
        </a:p>
      </dsp:txBody>
      <dsp:txXfrm>
        <a:off x="5278475" y="0"/>
        <a:ext cx="6301176" cy="847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5387-255D-4505-92CC-8F6598155FC1}">
      <dsp:nvSpPr>
        <dsp:cNvPr id="0" name=""/>
        <dsp:cNvSpPr/>
      </dsp:nvSpPr>
      <dsp:spPr>
        <a:xfrm>
          <a:off x="3844" y="0"/>
          <a:ext cx="11289300" cy="480483"/>
        </a:xfrm>
        <a:prstGeom prst="flowChartProcess">
          <a:avLst/>
        </a:prstGeom>
        <a:solidFill>
          <a:srgbClr val="29999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latin typeface="Open Sans "/>
            </a:rPr>
            <a:t>(Isporuka prijenosnih računala ) 1. faza</a:t>
          </a:r>
        </a:p>
      </dsp:txBody>
      <dsp:txXfrm>
        <a:off x="3844" y="0"/>
        <a:ext cx="11289300" cy="480483"/>
      </dsp:txXfrm>
    </dsp:sp>
    <dsp:sp modelId="{EEEB2389-EF97-490E-B9B4-41B0CB2C288B}">
      <dsp:nvSpPr>
        <dsp:cNvPr id="0" name=""/>
        <dsp:cNvSpPr/>
      </dsp:nvSpPr>
      <dsp:spPr>
        <a:xfrm>
          <a:off x="10168059" y="0"/>
          <a:ext cx="1461964" cy="480483"/>
        </a:xfrm>
        <a:prstGeom prst="flowChartProcess">
          <a:avLst/>
        </a:prstGeom>
        <a:solidFill>
          <a:srgbClr val="29999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800" kern="1200" dirty="0"/>
        </a:p>
      </dsp:txBody>
      <dsp:txXfrm>
        <a:off x="10168059" y="0"/>
        <a:ext cx="1461964" cy="480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0EF7-32EF-49E4-8C70-1BD8C773E04F}">
      <dsp:nvSpPr>
        <dsp:cNvPr id="0" name=""/>
        <dsp:cNvSpPr/>
      </dsp:nvSpPr>
      <dsp:spPr>
        <a:xfrm>
          <a:off x="9669" y="0"/>
          <a:ext cx="5780018" cy="1309159"/>
        </a:xfrm>
        <a:prstGeom prst="chevron">
          <a:avLst/>
        </a:prstGeom>
        <a:solidFill>
          <a:srgbClr val="F885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1. faza</a:t>
          </a:r>
        </a:p>
      </dsp:txBody>
      <dsp:txXfrm>
        <a:off x="664249" y="0"/>
        <a:ext cx="4470859" cy="1309159"/>
      </dsp:txXfrm>
    </dsp:sp>
    <dsp:sp modelId="{D0816CA5-04C6-4D38-9E67-3C44C9C05517}">
      <dsp:nvSpPr>
        <dsp:cNvPr id="0" name=""/>
        <dsp:cNvSpPr/>
      </dsp:nvSpPr>
      <dsp:spPr>
        <a:xfrm>
          <a:off x="5221355" y="0"/>
          <a:ext cx="5780018" cy="1309159"/>
        </a:xfrm>
        <a:prstGeom prst="chevron">
          <a:avLst/>
        </a:prstGeom>
        <a:solidFill>
          <a:srgbClr val="E71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2. faza</a:t>
          </a:r>
        </a:p>
      </dsp:txBody>
      <dsp:txXfrm>
        <a:off x="5875935" y="0"/>
        <a:ext cx="4470859" cy="1309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C594F-42BC-43C3-B58E-8FADEDE748C2}">
      <dsp:nvSpPr>
        <dsp:cNvPr id="0" name=""/>
        <dsp:cNvSpPr/>
      </dsp:nvSpPr>
      <dsp:spPr>
        <a:xfrm>
          <a:off x="0" y="718057"/>
          <a:ext cx="3537997" cy="2122798"/>
        </a:xfrm>
        <a:prstGeom prst="rect">
          <a:avLst/>
        </a:prstGeom>
        <a:solidFill>
          <a:srgbClr val="009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 "/>
            </a:rPr>
            <a:t>Istraživanje </a:t>
          </a:r>
          <a:r>
            <a:rPr lang="en-US" sz="2000" kern="1200" dirty="0" err="1">
              <a:latin typeface="Open Sans "/>
            </a:rPr>
            <a:t>eksperimentalne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primjene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modela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korištenja</a:t>
          </a:r>
          <a:r>
            <a:rPr lang="en-US" sz="2000" kern="1200" dirty="0">
              <a:latin typeface="Open Sans "/>
            </a:rPr>
            <a:t> IKT-a u </a:t>
          </a:r>
          <a:r>
            <a:rPr lang="en-US" sz="2000" kern="1200" dirty="0" err="1">
              <a:latin typeface="Open Sans "/>
            </a:rPr>
            <a:t>učenju</a:t>
          </a:r>
          <a:r>
            <a:rPr lang="en-US" sz="2000" kern="1200" dirty="0">
              <a:latin typeface="Open Sans "/>
            </a:rPr>
            <a:t> i </a:t>
          </a:r>
          <a:r>
            <a:rPr lang="en-US" sz="2000" kern="1200" dirty="0" err="1">
              <a:latin typeface="Open Sans "/>
            </a:rPr>
            <a:t>poučavanju</a:t>
          </a:r>
          <a:endParaRPr lang="hr-HR" sz="2000" kern="1200" dirty="0">
            <a:latin typeface="Open Sans "/>
          </a:endParaRPr>
        </a:p>
      </dsp:txBody>
      <dsp:txXfrm>
        <a:off x="0" y="718057"/>
        <a:ext cx="3537997" cy="2122798"/>
      </dsp:txXfrm>
    </dsp:sp>
    <dsp:sp modelId="{5DCD2581-950F-4374-AD15-0BFECCCD7FE9}">
      <dsp:nvSpPr>
        <dsp:cNvPr id="0" name=""/>
        <dsp:cNvSpPr/>
      </dsp:nvSpPr>
      <dsp:spPr>
        <a:xfrm>
          <a:off x="3891797" y="718057"/>
          <a:ext cx="3537997" cy="2122798"/>
        </a:xfrm>
        <a:prstGeom prst="rect">
          <a:avLst/>
        </a:prstGeom>
        <a:solidFill>
          <a:srgbClr val="2999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Open Sans "/>
            </a:rPr>
            <a:t>Znanstveno istraživanje učinaka projekta</a:t>
          </a:r>
        </a:p>
      </dsp:txBody>
      <dsp:txXfrm>
        <a:off x="3891797" y="718057"/>
        <a:ext cx="3537997" cy="2122798"/>
      </dsp:txXfrm>
    </dsp:sp>
    <dsp:sp modelId="{665C652F-5425-47D8-9F9D-D0B50DF2DE2A}">
      <dsp:nvSpPr>
        <dsp:cNvPr id="0" name=""/>
        <dsp:cNvSpPr/>
      </dsp:nvSpPr>
      <dsp:spPr>
        <a:xfrm>
          <a:off x="7783594" y="718057"/>
          <a:ext cx="3537997" cy="2122798"/>
        </a:xfrm>
        <a:prstGeom prst="rect">
          <a:avLst/>
        </a:prstGeom>
        <a:solidFill>
          <a:srgbClr val="84BC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 "/>
            </a:rPr>
            <a:t>Istraživanje </a:t>
          </a:r>
          <a:r>
            <a:rPr lang="en-US" sz="2000" kern="1200" dirty="0" err="1">
              <a:latin typeface="Open Sans "/>
            </a:rPr>
            <a:t>digitalnih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kompetencija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te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zadovoljstva</a:t>
          </a:r>
          <a:r>
            <a:rPr lang="en-US" sz="2000" kern="1200" dirty="0">
              <a:latin typeface="Open Sans "/>
            </a:rPr>
            <a:t> i </a:t>
          </a:r>
          <a:r>
            <a:rPr lang="en-US" sz="2000" kern="1200" dirty="0" err="1">
              <a:latin typeface="Open Sans "/>
            </a:rPr>
            <a:t>stavova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učenika</a:t>
          </a:r>
          <a:endParaRPr lang="hr-HR" sz="2000" kern="1200" dirty="0">
            <a:latin typeface="Open Sans "/>
          </a:endParaRPr>
        </a:p>
      </dsp:txBody>
      <dsp:txXfrm>
        <a:off x="7783594" y="718057"/>
        <a:ext cx="3537997" cy="2122798"/>
      </dsp:txXfrm>
    </dsp:sp>
    <dsp:sp modelId="{C86009CE-6A24-41AD-8C35-02F3A339A30B}">
      <dsp:nvSpPr>
        <dsp:cNvPr id="0" name=""/>
        <dsp:cNvSpPr/>
      </dsp:nvSpPr>
      <dsp:spPr>
        <a:xfrm>
          <a:off x="0" y="3194655"/>
          <a:ext cx="3537997" cy="2122798"/>
        </a:xfrm>
        <a:prstGeom prst="rect">
          <a:avLst/>
        </a:prstGeom>
        <a:solidFill>
          <a:srgbClr val="F885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 "/>
            </a:rPr>
            <a:t>Istraživanje </a:t>
          </a:r>
          <a:r>
            <a:rPr lang="en-US" sz="2000" kern="1200" dirty="0" err="1">
              <a:latin typeface="Open Sans "/>
            </a:rPr>
            <a:t>automatiziranih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modela</a:t>
          </a:r>
          <a:r>
            <a:rPr lang="hr-HR" sz="2000" kern="1200" dirty="0">
              <a:latin typeface="Open Sans "/>
            </a:rPr>
            <a:t> </a:t>
          </a:r>
          <a:r>
            <a:rPr lang="pl-PL" sz="2000" kern="1200" dirty="0">
              <a:latin typeface="Open Sans "/>
            </a:rPr>
            <a:t>za poboljšanje i održavanje sigurnosti</a:t>
          </a:r>
          <a:br>
            <a:rPr lang="en-US" sz="2000" kern="1200" dirty="0">
              <a:latin typeface="Open Sans "/>
            </a:rPr>
          </a:br>
          <a:r>
            <a:rPr lang="en-US" sz="2000" kern="1200" dirty="0" err="1">
              <a:latin typeface="Open Sans "/>
            </a:rPr>
            <a:t>informacijskog</a:t>
          </a:r>
          <a:r>
            <a:rPr lang="en-US" sz="2000" kern="1200" dirty="0">
              <a:latin typeface="Open Sans "/>
            </a:rPr>
            <a:t> </a:t>
          </a:r>
          <a:r>
            <a:rPr lang="en-US" sz="2000" kern="1200" dirty="0" err="1">
              <a:latin typeface="Open Sans "/>
            </a:rPr>
            <a:t>sustava</a:t>
          </a:r>
          <a:r>
            <a:rPr lang="en-US" sz="2000" kern="1200" dirty="0">
              <a:latin typeface="Open Sans "/>
            </a:rPr>
            <a:t> e-Škole</a:t>
          </a:r>
          <a:endParaRPr lang="hr-HR" sz="2000" kern="1200" dirty="0">
            <a:latin typeface="Open Sans "/>
          </a:endParaRPr>
        </a:p>
      </dsp:txBody>
      <dsp:txXfrm>
        <a:off x="0" y="3194655"/>
        <a:ext cx="3537997" cy="2122798"/>
      </dsp:txXfrm>
    </dsp:sp>
    <dsp:sp modelId="{29F61AC0-07CE-4886-9216-FCF294302B0E}">
      <dsp:nvSpPr>
        <dsp:cNvPr id="0" name=""/>
        <dsp:cNvSpPr/>
      </dsp:nvSpPr>
      <dsp:spPr>
        <a:xfrm>
          <a:off x="3891797" y="3194655"/>
          <a:ext cx="3537997" cy="2122798"/>
        </a:xfrm>
        <a:prstGeom prst="rect">
          <a:avLst/>
        </a:prstGeom>
        <a:solidFill>
          <a:srgbClr val="E71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Open Sans "/>
            </a:rPr>
            <a:t>Evaluacija digitalne zrelosti škola (samoeva</a:t>
          </a:r>
          <a:r>
            <a:rPr lang="en-US" sz="2000" kern="1200" dirty="0">
              <a:latin typeface="Open Sans "/>
            </a:rPr>
            <a:t>l</a:t>
          </a:r>
          <a:r>
            <a:rPr lang="hr-HR" sz="2000" kern="1200" dirty="0">
              <a:latin typeface="Open Sans "/>
            </a:rPr>
            <a:t>uacija i vanjska evaluacija)</a:t>
          </a:r>
        </a:p>
      </dsp:txBody>
      <dsp:txXfrm>
        <a:off x="3891797" y="3194655"/>
        <a:ext cx="3537997" cy="2122798"/>
      </dsp:txXfrm>
    </dsp:sp>
    <dsp:sp modelId="{B550301B-B9FB-49CE-83CF-A3D9C0261887}">
      <dsp:nvSpPr>
        <dsp:cNvPr id="0" name=""/>
        <dsp:cNvSpPr/>
      </dsp:nvSpPr>
      <dsp:spPr>
        <a:xfrm>
          <a:off x="7783594" y="3194655"/>
          <a:ext cx="3537997" cy="2122798"/>
        </a:xfrm>
        <a:prstGeom prst="rect">
          <a:avLst/>
        </a:prstGeom>
        <a:solidFill>
          <a:srgbClr val="009BE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latin typeface="Open Sans "/>
            </a:rPr>
            <a:t>Dozimetrija</a:t>
          </a:r>
          <a:r>
            <a:rPr lang="en-US" sz="2000" kern="1200" dirty="0">
              <a:latin typeface="Open Sans "/>
            </a:rPr>
            <a:t> EM </a:t>
          </a:r>
          <a:r>
            <a:rPr lang="en-US" sz="2000" kern="1200" dirty="0" err="1">
              <a:latin typeface="Open Sans "/>
            </a:rPr>
            <a:t>zračenja</a:t>
          </a:r>
          <a:r>
            <a:rPr lang="en-US" sz="2000" kern="1200" dirty="0">
              <a:latin typeface="Open Sans "/>
            </a:rPr>
            <a:t> u </a:t>
          </a:r>
          <a:r>
            <a:rPr lang="en-US" sz="2000" kern="1200" dirty="0" err="1">
              <a:latin typeface="Open Sans "/>
            </a:rPr>
            <a:t>školama</a:t>
          </a:r>
          <a:endParaRPr lang="hr-HR" sz="2000" kern="1200" dirty="0">
            <a:latin typeface="Open Sans "/>
          </a:endParaRPr>
        </a:p>
      </dsp:txBody>
      <dsp:txXfrm>
        <a:off x="7783594" y="3194655"/>
        <a:ext cx="3537997" cy="2122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10E0F-5AC1-5945-B897-6E9D98AA9D42}" type="datetimeFigureOut">
              <a:rPr lang="sr-Latn-RS" smtClean="0"/>
              <a:t>11.11.19.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1418811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C879-C2D5-2246-B2A6-B5FC72896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605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1418811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solidFill>
                  <a:schemeClr val="bg1">
                    <a:lumMod val="50000"/>
                  </a:schemeClr>
                </a:solidFill>
                <a:latin typeface="Open Sans "/>
              </a:rPr>
              <a:t>Prijenosna računala za ostale učitelje, nastavnike, stručne suradnike te ravnatelje bit će isporučena kasnije tijekom provođenja programa.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15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solidFill>
                  <a:srgbClr val="828585"/>
                </a:solidFill>
                <a:latin typeface="Open Sans"/>
              </a:rPr>
              <a:t>2. Faza dodatak - Ove škole u određenoj mjeri moći će birati tip opreme ovisno o potrebama i planiranim aktivnostima.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083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noProof="1"/>
              <a:t>Važno</a:t>
            </a:r>
            <a:r>
              <a:rPr lang="hr-HR" dirty="0"/>
              <a:t> je reći da škola</a:t>
            </a:r>
            <a:r>
              <a:rPr lang="hr-HR" baseline="0" dirty="0"/>
              <a:t> može odabrati onoliko radionica koliko je potrebno za njezin broj djelatnika. Npr. </a:t>
            </a:r>
            <a:r>
              <a:rPr lang="en-US" baseline="0" dirty="0" err="1"/>
              <a:t>ako</a:t>
            </a:r>
            <a:r>
              <a:rPr lang="en-US" baseline="0" dirty="0"/>
              <a:t> </a:t>
            </a:r>
            <a:r>
              <a:rPr lang="en-US" baseline="0" dirty="0" err="1"/>
              <a:t>škola</a:t>
            </a:r>
            <a:r>
              <a:rPr lang="en-US" baseline="0" dirty="0"/>
              <a:t> </a:t>
            </a:r>
            <a:r>
              <a:rPr lang="en-US" baseline="0" dirty="0" err="1"/>
              <a:t>ima</a:t>
            </a:r>
            <a:r>
              <a:rPr lang="en-US" baseline="0" dirty="0"/>
              <a:t> 90 </a:t>
            </a:r>
            <a:r>
              <a:rPr lang="en-US" baseline="0" dirty="0" err="1"/>
              <a:t>zaposlenika</a:t>
            </a:r>
            <a:r>
              <a:rPr lang="en-US" baseline="0" dirty="0"/>
              <a:t> – </a:t>
            </a:r>
            <a:r>
              <a:rPr lang="en-US" baseline="0" dirty="0" err="1"/>
              <a:t>ima</a:t>
            </a:r>
            <a:r>
              <a:rPr lang="en-US" baseline="0" dirty="0"/>
              <a:t> </a:t>
            </a:r>
            <a:r>
              <a:rPr lang="en-US" baseline="0" dirty="0" err="1"/>
              <a:t>pravo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3 </a:t>
            </a:r>
            <a:r>
              <a:rPr lang="en-US" baseline="0" dirty="0" err="1"/>
              <a:t>radionice</a:t>
            </a:r>
            <a:r>
              <a:rPr lang="en-US" baseline="0" dirty="0"/>
              <a:t> </a:t>
            </a:r>
            <a:r>
              <a:rPr lang="en-US" baseline="0" dirty="0" err="1"/>
              <a:t>godišnje</a:t>
            </a:r>
            <a:r>
              <a:rPr lang="en-US" baseline="0" dirty="0"/>
              <a:t> (30 </a:t>
            </a:r>
            <a:r>
              <a:rPr lang="en-US" baseline="0" dirty="0" err="1"/>
              <a:t>polaznika</a:t>
            </a:r>
            <a:r>
              <a:rPr lang="en-US" baseline="0" dirty="0"/>
              <a:t> po </a:t>
            </a:r>
            <a:r>
              <a:rPr lang="en-US" baseline="0" dirty="0" err="1"/>
              <a:t>radionici</a:t>
            </a:r>
            <a:r>
              <a:rPr lang="en-US" baseline="0" dirty="0"/>
              <a:t>) i </a:t>
            </a:r>
            <a:r>
              <a:rPr lang="hr-HR" baseline="0" noProof="1"/>
              <a:t>naravno</a:t>
            </a:r>
            <a:r>
              <a:rPr lang="en-US" baseline="0" dirty="0"/>
              <a:t> </a:t>
            </a:r>
            <a:r>
              <a:rPr lang="en-US" baseline="0" dirty="0" err="1"/>
              <a:t>bira</a:t>
            </a:r>
            <a:r>
              <a:rPr lang="en-US" baseline="0" dirty="0"/>
              <a:t> </a:t>
            </a:r>
            <a:r>
              <a:rPr lang="en-US" baseline="0" dirty="0" err="1"/>
              <a:t>teme</a:t>
            </a:r>
            <a:r>
              <a:rPr lang="en-US" baseline="0" dirty="0"/>
              <a:t> </a:t>
            </a:r>
            <a:r>
              <a:rPr lang="en-US" baseline="0" dirty="0" err="1"/>
              <a:t>koje</a:t>
            </a:r>
            <a:r>
              <a:rPr lang="en-US" baseline="0" dirty="0"/>
              <a:t>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en-US" baseline="0" dirty="0" err="1"/>
              <a:t>pašu</a:t>
            </a:r>
            <a:r>
              <a:rPr lang="en-US" baseline="0" dirty="0"/>
              <a:t>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3E74-66B8-9C4F-973C-CFF6D58BB612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18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EduBlic</a:t>
            </a:r>
            <a:r>
              <a:rPr lang="hr-HR" baseline="0" dirty="0"/>
              <a:t>  - novi koncept mikoručenja – možeš pokazati koncept edublica  </a:t>
            </a:r>
            <a:r>
              <a:rPr lang="en-US" baseline="0" dirty="0"/>
              <a:t>https://prezi.com/9eo3tn-obqnm/edublic-koncept_03072019/?utm_campaign=share&amp;utm_medium=copy</a:t>
            </a:r>
            <a:endParaRPr lang="hr-HR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3E74-66B8-9C4F-973C-CFF6D58BB612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68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Inicijalnu</a:t>
            </a:r>
            <a:r>
              <a:rPr lang="hr-HR" baseline="0" dirty="0"/>
              <a:t> radionicu održat će dobavljač – u skladu sa zahtjevima </a:t>
            </a:r>
            <a:r>
              <a:rPr lang="hr-HR" baseline="0" dirty="0" err="1"/>
              <a:t>DoN</a:t>
            </a:r>
            <a:r>
              <a:rPr lang="hr-HR" baseline="0" dirty="0"/>
              <a:t>-a o organizaciji i provedbi inicijalne radionice.</a:t>
            </a:r>
          </a:p>
          <a:p>
            <a:r>
              <a:rPr lang="hr-HR" baseline="0" dirty="0"/>
              <a:t>Motivirajuća – video sadržaji koje smo pripremili – razni sugovornici – liječnici, automehaničari učitelji – i njihovo viđenje koliko im je tehnologija potrebna u svakidašnjem radu.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A3E74-66B8-9C4F-973C-CFF6D58BB612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83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C879-C2D5-2246-B2A6-B5FC72896E12}" type="slidenum">
              <a:rPr lang="sr-Latn-RS" smtClean="0"/>
              <a:t>28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648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13212FC-034A-064A-BBDB-D92A3BC2B0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BEA"/>
              </a:gs>
              <a:gs pos="100000">
                <a:srgbClr val="2FD6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8BA37A-19A8-9448-9B5A-DCF24396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036" y="3051729"/>
            <a:ext cx="5861589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670A36-D8F5-7E4F-BEDC-17D1AB32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3036" y="4651929"/>
            <a:ext cx="586158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31C2CE-445E-7847-90A6-A9270DFD173B}"/>
              </a:ext>
            </a:extLst>
          </p:cNvPr>
          <p:cNvGrpSpPr/>
          <p:nvPr userDrawn="1"/>
        </p:nvGrpSpPr>
        <p:grpSpPr>
          <a:xfrm>
            <a:off x="4751866" y="5627915"/>
            <a:ext cx="6523928" cy="816062"/>
            <a:chOff x="1308844" y="5417042"/>
            <a:chExt cx="9574307" cy="11976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D31C14-0A6C-894C-AAF5-BCF7482FC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08844" y="5417042"/>
              <a:ext cx="7407289" cy="1197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AD93F3B-13BB-0141-BC6D-2FAB95D0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1983" y="5755983"/>
              <a:ext cx="2091168" cy="5197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BD53012-95CC-EE4A-B3FB-13390F6AA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325736" y="900574"/>
            <a:ext cx="5246226" cy="52462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C7C757-669F-3A4A-ABB2-18FA314823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8719" y="997391"/>
            <a:ext cx="1090223" cy="14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66B833-ED4B-5A4F-85F1-84502FAD83E8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ADFC4A-E5CF-664A-AA61-CF82AA763CEC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68DC7-1483-6F41-9333-7E9FCFF2A234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0E0DC5-FFAE-2D43-B51E-0F77271DB222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66940-8E46-1048-AB94-083555FEC769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03266F-85E3-6741-ACB3-7F07C368A751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554BCDA-19C2-8F42-8681-66DF87D13805}"/>
              </a:ext>
            </a:extLst>
          </p:cNvPr>
          <p:cNvSpPr/>
          <p:nvPr userDrawn="1"/>
        </p:nvSpPr>
        <p:spPr>
          <a:xfrm>
            <a:off x="0" y="0"/>
            <a:ext cx="121920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6630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F8E4EE-3B78-ED49-A367-8F4735CCE0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BEA"/>
              </a:gs>
              <a:gs pos="100000">
                <a:srgbClr val="2FD6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b="0" i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4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E52240-15FE-D14D-97AC-B9C757C1A069}"/>
              </a:ext>
            </a:extLst>
          </p:cNvPr>
          <p:cNvSpPr/>
          <p:nvPr userDrawn="1"/>
        </p:nvSpPr>
        <p:spPr>
          <a:xfrm>
            <a:off x="0" y="0"/>
            <a:ext cx="7315200" cy="6766559"/>
          </a:xfrm>
          <a:prstGeom prst="rect">
            <a:avLst/>
          </a:prstGeom>
          <a:gradFill flip="none" rotWithShape="1">
            <a:gsLst>
              <a:gs pos="0">
                <a:srgbClr val="009BEA"/>
              </a:gs>
              <a:gs pos="100000">
                <a:srgbClr val="2FD6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8BA37A-19A8-9448-9B5A-DCF243961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65" y="1848160"/>
            <a:ext cx="5861589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3670A36-D8F5-7E4F-BEDC-17D1AB32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065" y="3448360"/>
            <a:ext cx="586158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C34CF4E-2FB2-3B42-BD5D-C04C0E7885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4876800" cy="6765925"/>
          </a:xfrm>
        </p:spPr>
        <p:txBody>
          <a:bodyPr/>
          <a:lstStyle/>
          <a:p>
            <a:endParaRPr lang="hr-H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5D2917-39B5-0C43-AC6B-40D8771CE432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1F256A1-4512-8C43-A961-B940634EB1C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E1A2CF-2F2E-3943-9A0C-BD39FF4B830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D7E3F2-CDBC-A54F-80FB-8CEBE9DA2203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F80F3-0801-9B42-BFC7-A14E9E6D2C08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ECD6EB-8D1B-D543-B9C2-A86E95980CA1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94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88C5C9-B4E4-744F-BD4C-AF0931685AED}"/>
              </a:ext>
            </a:extLst>
          </p:cNvPr>
          <p:cNvSpPr/>
          <p:nvPr userDrawn="1"/>
        </p:nvSpPr>
        <p:spPr>
          <a:xfrm>
            <a:off x="0" y="0"/>
            <a:ext cx="73152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2A47-9C7A-EB44-AF76-13DE90BFB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184816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B5CA-6A4C-3947-87D2-7BD750BE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44836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DFD8A-F16C-2F41-9135-1891625B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4" y="775252"/>
            <a:ext cx="3538331" cy="54242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036C-1043-D146-9779-7A11AE2C8649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19701-F9B1-4644-A054-2495F586524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E0CC79-463E-1847-8311-4ECB57772C4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221EA-768E-EB46-87EE-8F3ECD79A875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D75A7-2C60-AA4B-A3CF-08FA8DACA353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F24B1-79B4-124E-B8B8-297CCA42C38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94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302FAF5-7505-B946-AF37-904293B8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49" y="765313"/>
            <a:ext cx="5570951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D0DF7F-32E9-F44D-8102-63C8CE376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049" y="2365513"/>
            <a:ext cx="557095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222EAF67-18FE-D946-B63D-E0AABB33C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0"/>
            <a:ext cx="4876800" cy="6765925"/>
          </a:xfrm>
        </p:spPr>
        <p:txBody>
          <a:bodyPr/>
          <a:lstStyle/>
          <a:p>
            <a:endParaRPr lang="hr-H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E8A67F-63EF-B348-B1AB-E07C922A40A0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183D35-999F-8843-8190-AF274B19227F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B8E3B9-9A21-7343-B1B4-A8AD4FCC8964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0EC70B-994D-C140-AD7B-BF9B941157E8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9DF072-769A-2448-845E-8402F413AE60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09F004-F62C-B245-A754-DC5DD28AC050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41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786450-B8D3-D446-8218-71C655CD0586}"/>
              </a:ext>
            </a:extLst>
          </p:cNvPr>
          <p:cNvSpPr/>
          <p:nvPr userDrawn="1"/>
        </p:nvSpPr>
        <p:spPr>
          <a:xfrm>
            <a:off x="0" y="0"/>
            <a:ext cx="4876800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DAE54D-0A53-094C-9C97-87B2CAD7F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2582862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FB7EBE1-D71C-A045-B000-4CCC9CE3CABE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4C0BC-B942-314B-9843-F7B8BAA6FB89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6CA68E-6D4B-4D4B-ADFD-844D07381851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0C66C2-940A-C441-BE8D-C907232DF34C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3A21BA-E902-0F44-92A5-4F9BE0AA3421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CDEA2-A300-D24D-8A86-2FE97029D0D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77F7573C-C1CF-E145-AAF9-54AB5FFAA8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6800" y="0"/>
            <a:ext cx="7315200" cy="67659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038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88C5C9-B4E4-744F-BD4C-AF0931685AED}"/>
              </a:ext>
            </a:extLst>
          </p:cNvPr>
          <p:cNvSpPr/>
          <p:nvPr userDrawn="1"/>
        </p:nvSpPr>
        <p:spPr>
          <a:xfrm>
            <a:off x="0" y="0"/>
            <a:ext cx="6089715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2A47-9C7A-EB44-AF76-13DE90BFB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1848160"/>
            <a:ext cx="3932237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B5CA-6A4C-3947-87D2-7BD750BE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44836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DFD8A-F16C-2F41-9135-1891625B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694" y="775252"/>
            <a:ext cx="3538331" cy="54242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036C-1043-D146-9779-7A11AE2C8649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19701-F9B1-4644-A054-2495F586524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E0CC79-463E-1847-8311-4ECB57772C4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221EA-768E-EB46-87EE-8F3ECD79A875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D75A7-2C60-AA4B-A3CF-08FA8DACA353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F24B1-79B4-124E-B8B8-297CCA42C38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6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88C5C9-B4E4-744F-BD4C-AF0931685AED}"/>
              </a:ext>
            </a:extLst>
          </p:cNvPr>
          <p:cNvSpPr/>
          <p:nvPr userDrawn="1"/>
        </p:nvSpPr>
        <p:spPr>
          <a:xfrm>
            <a:off x="0" y="0"/>
            <a:ext cx="6089715" cy="6766559"/>
          </a:xfrm>
          <a:prstGeom prst="rect">
            <a:avLst/>
          </a:prstGeom>
          <a:solidFill>
            <a:srgbClr val="F5F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2A47-9C7A-EB44-AF76-13DE90BFB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816" y="1103443"/>
            <a:ext cx="4711621" cy="16002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6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B5CA-6A4C-3947-87D2-7BD750BE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259825"/>
            <a:ext cx="47116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B4036C-1043-D146-9779-7A11AE2C8649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19701-F9B1-4644-A054-2495F5865246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E0CC79-463E-1847-8311-4ECB57772C42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7221EA-768E-EB46-87EE-8F3ECD79A875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9D75A7-2C60-AA4B-A3CF-08FA8DACA353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1F24B1-79B4-124E-B8B8-297CCA42C38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BB162F-AE08-4F4F-B66C-DAEBCBBCA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650" y="0"/>
            <a:ext cx="6102350" cy="33274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AB6183E0-1CA3-0F45-84E4-70BE4B9BCC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9650" y="3327399"/>
            <a:ext cx="6102350" cy="3439159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233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B7EBE1-D71C-A045-B000-4CCC9CE3CABE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84C0BC-B942-314B-9843-F7B8BAA6FB89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6CA68E-6D4B-4D4B-ADFD-844D07381851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0C66C2-940A-C441-BE8D-C907232DF34C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3A21BA-E902-0F44-92A5-4F9BE0AA3421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CDEA2-A300-D24D-8A86-2FE97029D0DF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77F7573C-C1CF-E145-AAF9-54AB5FFAA8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765925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32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66B833-ED4B-5A4F-85F1-84502FAD83E8}"/>
              </a:ext>
            </a:extLst>
          </p:cNvPr>
          <p:cNvGrpSpPr/>
          <p:nvPr userDrawn="1"/>
        </p:nvGrpSpPr>
        <p:grpSpPr>
          <a:xfrm flipV="1">
            <a:off x="0" y="6766559"/>
            <a:ext cx="12192000" cy="137159"/>
            <a:chOff x="0" y="6612673"/>
            <a:chExt cx="10036100" cy="245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ADFC4A-E5CF-664A-AA61-CF82AA763CEC}"/>
                </a:ext>
              </a:extLst>
            </p:cNvPr>
            <p:cNvSpPr/>
            <p:nvPr/>
          </p:nvSpPr>
          <p:spPr>
            <a:xfrm>
              <a:off x="0" y="6612673"/>
              <a:ext cx="2007220" cy="245327"/>
            </a:xfrm>
            <a:prstGeom prst="rect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68DC7-1483-6F41-9333-7E9FCFF2A234}"/>
                </a:ext>
              </a:extLst>
            </p:cNvPr>
            <p:cNvSpPr/>
            <p:nvPr/>
          </p:nvSpPr>
          <p:spPr>
            <a:xfrm>
              <a:off x="2007220" y="6612673"/>
              <a:ext cx="2007220" cy="245327"/>
            </a:xfrm>
            <a:prstGeom prst="rect">
              <a:avLst/>
            </a:prstGeom>
            <a:solidFill>
              <a:srgbClr val="299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0E0DC5-FFAE-2D43-B51E-0F77271DB222}"/>
                </a:ext>
              </a:extLst>
            </p:cNvPr>
            <p:cNvSpPr/>
            <p:nvPr/>
          </p:nvSpPr>
          <p:spPr>
            <a:xfrm>
              <a:off x="4014440" y="6612673"/>
              <a:ext cx="2007220" cy="245327"/>
            </a:xfrm>
            <a:prstGeom prst="rect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66940-8E46-1048-AB94-083555FEC769}"/>
                </a:ext>
              </a:extLst>
            </p:cNvPr>
            <p:cNvSpPr/>
            <p:nvPr/>
          </p:nvSpPr>
          <p:spPr>
            <a:xfrm>
              <a:off x="6021660" y="6612673"/>
              <a:ext cx="2007220" cy="245327"/>
            </a:xfrm>
            <a:prstGeom prst="rect">
              <a:avLst/>
            </a:prstGeom>
            <a:solidFill>
              <a:srgbClr val="F8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03266F-85E3-6741-ACB3-7F07C368A751}"/>
                </a:ext>
              </a:extLst>
            </p:cNvPr>
            <p:cNvSpPr/>
            <p:nvPr/>
          </p:nvSpPr>
          <p:spPr>
            <a:xfrm>
              <a:off x="8028880" y="6612673"/>
              <a:ext cx="2007220" cy="245327"/>
            </a:xfrm>
            <a:prstGeom prst="rect">
              <a:avLst/>
            </a:prstGeom>
            <a:solidFill>
              <a:srgbClr val="E71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88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48A5-5D92-B749-B206-5BF810FDF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5107B682-BB7B-EC45-8B55-2060ED0C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925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61" r:id="rId2"/>
    <p:sldLayoutId id="2147483668" r:id="rId3"/>
    <p:sldLayoutId id="2147483715" r:id="rId4"/>
    <p:sldLayoutId id="2147483662" r:id="rId5"/>
    <p:sldLayoutId id="2147483717" r:id="rId6"/>
    <p:sldLayoutId id="2147483718" r:id="rId7"/>
    <p:sldLayoutId id="2147483716" r:id="rId8"/>
    <p:sldLayoutId id="2147483667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>
              <a:lumMod val="50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>
              <a:lumMod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18" Type="http://schemas.openxmlformats.org/officeDocument/2006/relationships/image" Target="../media/image5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19" Type="http://schemas.openxmlformats.org/officeDocument/2006/relationships/image" Target="../media/image56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skole.hr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1C44-FEE2-504B-ADFE-2EC27865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343" y="2982482"/>
            <a:ext cx="6538441" cy="1120032"/>
          </a:xfrm>
        </p:spPr>
        <p:txBody>
          <a:bodyPr/>
          <a:lstStyle/>
          <a:p>
            <a:r>
              <a:rPr lang="hr-HR" sz="3200" dirty="0"/>
              <a:t>Program e-Škole i aktualnosti iz CARNET-a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41E0C-9C08-5E46-B0A1-DC4A478C2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3036" y="4495621"/>
            <a:ext cx="5861589" cy="3811588"/>
          </a:xfrm>
        </p:spPr>
        <p:txBody>
          <a:bodyPr>
            <a:normAutofit/>
          </a:bodyPr>
          <a:lstStyle/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Tihomir</a:t>
            </a:r>
            <a:r>
              <a:rPr lang="en-US" dirty="0"/>
              <a:t> </a:t>
            </a:r>
            <a:r>
              <a:rPr lang="en-US" dirty="0" err="1"/>
              <a:t>Markulin</a:t>
            </a:r>
            <a:endParaRPr lang="hr-HR" dirty="0"/>
          </a:p>
          <a:p>
            <a:pPr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CARNET, </a:t>
            </a:r>
            <a:r>
              <a:rPr lang="en-US" dirty="0" err="1"/>
              <a:t>Voditelj</a:t>
            </a:r>
            <a:r>
              <a:rPr lang="en-US" dirty="0"/>
              <a:t> </a:t>
            </a:r>
            <a:r>
              <a:rPr lang="en-US" dirty="0" err="1"/>
              <a:t>službe</a:t>
            </a:r>
            <a:r>
              <a:rPr lang="en-US" dirty="0"/>
              <a:t> za </a:t>
            </a:r>
            <a:r>
              <a:rPr lang="en-US" dirty="0" err="1"/>
              <a:t>korisnike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983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23BD4FA-B982-4D81-89B9-B285D255C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9" r="11326"/>
          <a:stretch/>
        </p:blipFill>
        <p:spPr>
          <a:xfrm>
            <a:off x="6824071" y="847714"/>
            <a:ext cx="5230123" cy="51625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04C391F-2140-4C91-B340-6809E5D474C8}"/>
              </a:ext>
            </a:extLst>
          </p:cNvPr>
          <p:cNvGrpSpPr/>
          <p:nvPr/>
        </p:nvGrpSpPr>
        <p:grpSpPr>
          <a:xfrm>
            <a:off x="10565159" y="2400576"/>
            <a:ext cx="286745" cy="294440"/>
            <a:chOff x="6763289" y="1789742"/>
            <a:chExt cx="1275538" cy="1275538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6490CB3-9C2B-435D-9BD8-863DAEBD5F8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115CC6EE-B467-4033-9007-70B9DE4D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9FE97C-7013-4999-A4EA-5465F41DC5EB}"/>
              </a:ext>
            </a:extLst>
          </p:cNvPr>
          <p:cNvGrpSpPr/>
          <p:nvPr/>
        </p:nvGrpSpPr>
        <p:grpSpPr>
          <a:xfrm>
            <a:off x="7510752" y="3009085"/>
            <a:ext cx="286745" cy="294440"/>
            <a:chOff x="6763289" y="1789742"/>
            <a:chExt cx="1275538" cy="1275538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4E7BB61-91E1-4AFE-A50E-2039154C717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71" name="Graphic 170">
              <a:extLst>
                <a:ext uri="{FF2B5EF4-FFF2-40B4-BE49-F238E27FC236}">
                  <a16:creationId xmlns:a16="http://schemas.microsoft.com/office/drawing/2014/main" id="{ACCF747F-B62D-4F93-86E9-A5B555E33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D0510B-E89F-4CD2-B89D-8B5BF06F3874}"/>
              </a:ext>
            </a:extLst>
          </p:cNvPr>
          <p:cNvGrpSpPr/>
          <p:nvPr/>
        </p:nvGrpSpPr>
        <p:grpSpPr>
          <a:xfrm>
            <a:off x="7190816" y="2501459"/>
            <a:ext cx="286745" cy="294440"/>
            <a:chOff x="6763289" y="1789742"/>
            <a:chExt cx="1275538" cy="1275538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CC141A3-D8A6-4413-BF81-B9983EABC9E3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9" name="Graphic 168">
              <a:extLst>
                <a:ext uri="{FF2B5EF4-FFF2-40B4-BE49-F238E27FC236}">
                  <a16:creationId xmlns:a16="http://schemas.microsoft.com/office/drawing/2014/main" id="{26C695BD-6C9B-4C37-A811-92DED2B93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2840D0-CF35-4FC1-B701-7EA3B03B2E50}"/>
              </a:ext>
            </a:extLst>
          </p:cNvPr>
          <p:cNvGrpSpPr/>
          <p:nvPr/>
        </p:nvGrpSpPr>
        <p:grpSpPr>
          <a:xfrm>
            <a:off x="7995384" y="3700031"/>
            <a:ext cx="286745" cy="290774"/>
            <a:chOff x="6763289" y="1797683"/>
            <a:chExt cx="1275538" cy="1259657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2923C75-A1F2-47C1-9014-5143C48A37FF}"/>
                </a:ext>
              </a:extLst>
            </p:cNvPr>
            <p:cNvSpPr/>
            <p:nvPr/>
          </p:nvSpPr>
          <p:spPr>
            <a:xfrm>
              <a:off x="6763289" y="1797683"/>
              <a:ext cx="1275538" cy="12596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F7410CF9-18B1-45B2-A40F-2ABA394C0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07103B-E427-436A-A57C-9E190382A7C6}"/>
              </a:ext>
            </a:extLst>
          </p:cNvPr>
          <p:cNvGrpSpPr/>
          <p:nvPr/>
        </p:nvGrpSpPr>
        <p:grpSpPr>
          <a:xfrm>
            <a:off x="8059845" y="2501459"/>
            <a:ext cx="286745" cy="294440"/>
            <a:chOff x="6763289" y="1789742"/>
            <a:chExt cx="1275538" cy="1275538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B2F9FDD-0164-476C-952E-7AB2BEA56F4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5" name="Graphic 164">
              <a:extLst>
                <a:ext uri="{FF2B5EF4-FFF2-40B4-BE49-F238E27FC236}">
                  <a16:creationId xmlns:a16="http://schemas.microsoft.com/office/drawing/2014/main" id="{FF7D9DB6-EFF1-4335-89A7-91D368DB7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F3F5B4-5879-4F79-A370-4D27C113B8A7}"/>
              </a:ext>
            </a:extLst>
          </p:cNvPr>
          <p:cNvGrpSpPr/>
          <p:nvPr/>
        </p:nvGrpSpPr>
        <p:grpSpPr>
          <a:xfrm>
            <a:off x="8498526" y="2167599"/>
            <a:ext cx="286745" cy="294440"/>
            <a:chOff x="6763289" y="1789742"/>
            <a:chExt cx="1275538" cy="1275538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5011C7B-DD37-432F-8583-DBE95E15F935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3" name="Graphic 162">
              <a:extLst>
                <a:ext uri="{FF2B5EF4-FFF2-40B4-BE49-F238E27FC236}">
                  <a16:creationId xmlns:a16="http://schemas.microsoft.com/office/drawing/2014/main" id="{F5615C8C-F825-4BA5-9DCC-96A0D32D2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314E7B-ABFE-4E2F-B524-8FCF63A5CB37}"/>
              </a:ext>
            </a:extLst>
          </p:cNvPr>
          <p:cNvGrpSpPr/>
          <p:nvPr/>
        </p:nvGrpSpPr>
        <p:grpSpPr>
          <a:xfrm>
            <a:off x="8517095" y="1928198"/>
            <a:ext cx="286745" cy="294440"/>
            <a:chOff x="6763289" y="1789742"/>
            <a:chExt cx="1275538" cy="1275538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BD36250-672E-4320-AFB9-8237F88C4BF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54FAD406-504B-4ADF-90AF-C77A42344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C5258F-D518-42AA-8D16-95F149E02110}"/>
              </a:ext>
            </a:extLst>
          </p:cNvPr>
          <p:cNvGrpSpPr/>
          <p:nvPr/>
        </p:nvGrpSpPr>
        <p:grpSpPr>
          <a:xfrm>
            <a:off x="8845533" y="1571757"/>
            <a:ext cx="286745" cy="294440"/>
            <a:chOff x="6763289" y="1789742"/>
            <a:chExt cx="1275538" cy="1275538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21EF16E-1B85-4F21-BF37-42E840B40F3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DEDECBAA-F1DE-4177-93B4-0880816CC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8DA421-B60A-4E6F-8F3E-25F301752106}"/>
              </a:ext>
            </a:extLst>
          </p:cNvPr>
          <p:cNvGrpSpPr/>
          <p:nvPr/>
        </p:nvGrpSpPr>
        <p:grpSpPr>
          <a:xfrm>
            <a:off x="9074248" y="1424537"/>
            <a:ext cx="286745" cy="294440"/>
            <a:chOff x="6763289" y="1789742"/>
            <a:chExt cx="1275538" cy="1275538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912A9C9-7A1D-4455-9BAB-2B47B76377A9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57BB8CA5-1309-4ADA-94B1-BB74F2972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98EC46-68F5-4E9C-912B-993931FC80CB}"/>
              </a:ext>
            </a:extLst>
          </p:cNvPr>
          <p:cNvGrpSpPr/>
          <p:nvPr/>
        </p:nvGrpSpPr>
        <p:grpSpPr>
          <a:xfrm>
            <a:off x="9339071" y="1505917"/>
            <a:ext cx="286745" cy="294440"/>
            <a:chOff x="6763289" y="1789742"/>
            <a:chExt cx="1275538" cy="1275538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D6B81C43-13DC-45C8-929D-8C35FECC9CF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5" name="Graphic 154">
              <a:extLst>
                <a:ext uri="{FF2B5EF4-FFF2-40B4-BE49-F238E27FC236}">
                  <a16:creationId xmlns:a16="http://schemas.microsoft.com/office/drawing/2014/main" id="{66A2F794-18C4-4E3F-8DDE-8FE25C2A1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376C76-4F0D-41BF-B5FD-60E65107E344}"/>
              </a:ext>
            </a:extLst>
          </p:cNvPr>
          <p:cNvGrpSpPr/>
          <p:nvPr/>
        </p:nvGrpSpPr>
        <p:grpSpPr>
          <a:xfrm>
            <a:off x="9604949" y="1667590"/>
            <a:ext cx="286745" cy="294440"/>
            <a:chOff x="6763289" y="1789742"/>
            <a:chExt cx="1275538" cy="1275538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287D2C46-168A-495C-B3F6-3547FB9DDC23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500453B6-C4DA-42A1-8D17-FAFDFBEEA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AB0D2C-78EC-4E1D-B541-1B64F13BE770}"/>
              </a:ext>
            </a:extLst>
          </p:cNvPr>
          <p:cNvGrpSpPr/>
          <p:nvPr/>
        </p:nvGrpSpPr>
        <p:grpSpPr>
          <a:xfrm>
            <a:off x="9869776" y="1906891"/>
            <a:ext cx="286745" cy="294440"/>
            <a:chOff x="6763289" y="1789742"/>
            <a:chExt cx="1275538" cy="1275538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E1A5355-2E81-4BFF-8E93-10DD168DC5B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2554D730-7331-4278-A964-07B9A1315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530631-4EC3-46B1-A3F9-24DC4A9F315F}"/>
              </a:ext>
            </a:extLst>
          </p:cNvPr>
          <p:cNvGrpSpPr/>
          <p:nvPr/>
        </p:nvGrpSpPr>
        <p:grpSpPr>
          <a:xfrm>
            <a:off x="10154881" y="2044051"/>
            <a:ext cx="286745" cy="294440"/>
            <a:chOff x="6763289" y="1789742"/>
            <a:chExt cx="1275538" cy="1275538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6419759F-C89B-40D7-9B24-9CCB02B0BBF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1CCF7F45-0309-4B84-A4FF-35D8A6AC0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1B80F6-BC47-458B-B0B1-95E26B1E85D4}"/>
              </a:ext>
            </a:extLst>
          </p:cNvPr>
          <p:cNvGrpSpPr/>
          <p:nvPr/>
        </p:nvGrpSpPr>
        <p:grpSpPr>
          <a:xfrm>
            <a:off x="10401492" y="2114388"/>
            <a:ext cx="286745" cy="294440"/>
            <a:chOff x="6763289" y="1789742"/>
            <a:chExt cx="1275538" cy="1275538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3DE7BCA-0D04-4AE5-8BC6-91830C6C6DF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24DF2B07-7ADD-42C6-9ACD-1696AF48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5FC32C-C67F-4068-AFE4-2504BDA920A8}"/>
              </a:ext>
            </a:extLst>
          </p:cNvPr>
          <p:cNvGrpSpPr/>
          <p:nvPr/>
        </p:nvGrpSpPr>
        <p:grpSpPr>
          <a:xfrm>
            <a:off x="10668735" y="2121775"/>
            <a:ext cx="286745" cy="294440"/>
            <a:chOff x="6763289" y="1789742"/>
            <a:chExt cx="1275538" cy="1275538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36D0D3F-CFE2-4649-B0CF-84C17551FDB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A659B4AA-E354-4A2B-BA92-675CE4D81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7FFABB-CCDC-4285-ADF2-7173A5B92A82}"/>
              </a:ext>
            </a:extLst>
          </p:cNvPr>
          <p:cNvGrpSpPr/>
          <p:nvPr/>
        </p:nvGrpSpPr>
        <p:grpSpPr>
          <a:xfrm>
            <a:off x="10906164" y="2328639"/>
            <a:ext cx="286745" cy="294440"/>
            <a:chOff x="6763289" y="1789742"/>
            <a:chExt cx="1275538" cy="1275538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5EBB5D6-95A2-444B-93DA-4E65C56184F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5A6AEAB2-6657-4334-A9C6-D0A256A3B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7D2BC2-88E7-4A02-BAA9-8B65FE0AC9A3}"/>
              </a:ext>
            </a:extLst>
          </p:cNvPr>
          <p:cNvGrpSpPr/>
          <p:nvPr/>
        </p:nvGrpSpPr>
        <p:grpSpPr>
          <a:xfrm>
            <a:off x="10631272" y="2658706"/>
            <a:ext cx="286745" cy="294440"/>
            <a:chOff x="6763289" y="1789742"/>
            <a:chExt cx="1275538" cy="1275538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02A2E45-355F-4CA0-AD8D-3D4B98BC6A5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044F264D-AA3F-473F-9F05-32FA13F8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E0B9A2-92FD-4D61-8FB9-AAF9D859A6E7}"/>
              </a:ext>
            </a:extLst>
          </p:cNvPr>
          <p:cNvGrpSpPr/>
          <p:nvPr/>
        </p:nvGrpSpPr>
        <p:grpSpPr>
          <a:xfrm>
            <a:off x="10961842" y="2566175"/>
            <a:ext cx="286745" cy="294440"/>
            <a:chOff x="6763289" y="1789742"/>
            <a:chExt cx="1275538" cy="127553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6C80E0A-80FA-41BC-AB1B-85127CF9D28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7DBC3E9D-BA7C-4DA1-8FAB-0F837822E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B87F41-CAB0-47DA-B170-4E1EC2401E81}"/>
              </a:ext>
            </a:extLst>
          </p:cNvPr>
          <p:cNvGrpSpPr/>
          <p:nvPr/>
        </p:nvGrpSpPr>
        <p:grpSpPr>
          <a:xfrm>
            <a:off x="10331222" y="2473819"/>
            <a:ext cx="286745" cy="294440"/>
            <a:chOff x="6763289" y="1789742"/>
            <a:chExt cx="1275538" cy="1275538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629B63B-CC79-46A1-937D-8F23867083E6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7" name="Graphic 136">
              <a:extLst>
                <a:ext uri="{FF2B5EF4-FFF2-40B4-BE49-F238E27FC236}">
                  <a16:creationId xmlns:a16="http://schemas.microsoft.com/office/drawing/2014/main" id="{9EE4980C-E563-4421-968A-A5327277F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7E928F-505B-4106-85F2-CD71373BE90C}"/>
              </a:ext>
            </a:extLst>
          </p:cNvPr>
          <p:cNvGrpSpPr/>
          <p:nvPr/>
        </p:nvGrpSpPr>
        <p:grpSpPr>
          <a:xfrm>
            <a:off x="9975316" y="2243737"/>
            <a:ext cx="286745" cy="294440"/>
            <a:chOff x="6763289" y="1789742"/>
            <a:chExt cx="1275538" cy="1275538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29DA102-19E1-4323-B2C9-66552C573F6D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5" name="Graphic 134">
              <a:extLst>
                <a:ext uri="{FF2B5EF4-FFF2-40B4-BE49-F238E27FC236}">
                  <a16:creationId xmlns:a16="http://schemas.microsoft.com/office/drawing/2014/main" id="{217ADE36-DFCB-4F18-8ABF-848991F79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FE2055-03A1-4A32-9B8C-CE442DEF87C6}"/>
              </a:ext>
            </a:extLst>
          </p:cNvPr>
          <p:cNvGrpSpPr/>
          <p:nvPr/>
        </p:nvGrpSpPr>
        <p:grpSpPr>
          <a:xfrm>
            <a:off x="9423989" y="1902415"/>
            <a:ext cx="286745" cy="294440"/>
            <a:chOff x="6763289" y="1789742"/>
            <a:chExt cx="1275538" cy="1275538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0BEC93B-CA30-4AA7-92EF-61B729421EE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3DE79734-2FA5-4488-B861-D9FF6F8D8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13E1DF-5D49-4602-A2E9-4FF7EC40CBEA}"/>
              </a:ext>
            </a:extLst>
          </p:cNvPr>
          <p:cNvGrpSpPr/>
          <p:nvPr/>
        </p:nvGrpSpPr>
        <p:grpSpPr>
          <a:xfrm>
            <a:off x="9644607" y="2129087"/>
            <a:ext cx="286745" cy="294440"/>
            <a:chOff x="6763289" y="1789742"/>
            <a:chExt cx="1275538" cy="127553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28F59D9-529D-46D7-8B17-9593535367B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FD5FBD57-0F4C-41B5-BD56-633290080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6061B1-F325-40BF-9D9C-8E9645B42102}"/>
              </a:ext>
            </a:extLst>
          </p:cNvPr>
          <p:cNvGrpSpPr/>
          <p:nvPr/>
        </p:nvGrpSpPr>
        <p:grpSpPr>
          <a:xfrm>
            <a:off x="9990223" y="2577151"/>
            <a:ext cx="286745" cy="294440"/>
            <a:chOff x="6763289" y="1789742"/>
            <a:chExt cx="1275538" cy="1275538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E9EE85B-48AA-45DE-96C5-653D596D766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9" name="Graphic 128">
              <a:extLst>
                <a:ext uri="{FF2B5EF4-FFF2-40B4-BE49-F238E27FC236}">
                  <a16:creationId xmlns:a16="http://schemas.microsoft.com/office/drawing/2014/main" id="{D22F0A80-4291-4432-AC99-435F972BE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3DD24E-DFD9-4B11-9B67-93474E6FD339}"/>
              </a:ext>
            </a:extLst>
          </p:cNvPr>
          <p:cNvGrpSpPr/>
          <p:nvPr/>
        </p:nvGrpSpPr>
        <p:grpSpPr>
          <a:xfrm>
            <a:off x="9526037" y="2218911"/>
            <a:ext cx="286745" cy="294440"/>
            <a:chOff x="6763289" y="1789742"/>
            <a:chExt cx="1275538" cy="127553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80B688C-DEE1-453F-A03F-9EA89041E03D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7" name="Graphic 126">
              <a:extLst>
                <a:ext uri="{FF2B5EF4-FFF2-40B4-BE49-F238E27FC236}">
                  <a16:creationId xmlns:a16="http://schemas.microsoft.com/office/drawing/2014/main" id="{69AF3B30-6B08-4D77-A670-983229CEC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30E19F9-5E5A-4666-A921-6AF712863C6F}"/>
              </a:ext>
            </a:extLst>
          </p:cNvPr>
          <p:cNvGrpSpPr/>
          <p:nvPr/>
        </p:nvGrpSpPr>
        <p:grpSpPr>
          <a:xfrm>
            <a:off x="9132278" y="1862087"/>
            <a:ext cx="286745" cy="294440"/>
            <a:chOff x="6763289" y="1789742"/>
            <a:chExt cx="1275538" cy="127553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B18BE8F-5A08-44C1-BA18-C5B26688FE3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5" name="Graphic 124">
              <a:extLst>
                <a:ext uri="{FF2B5EF4-FFF2-40B4-BE49-F238E27FC236}">
                  <a16:creationId xmlns:a16="http://schemas.microsoft.com/office/drawing/2014/main" id="{CC5777B1-2DE5-49DF-8D52-6DDAE3412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340703-4943-45D1-B513-0035B9188E95}"/>
              </a:ext>
            </a:extLst>
          </p:cNvPr>
          <p:cNvGrpSpPr/>
          <p:nvPr/>
        </p:nvGrpSpPr>
        <p:grpSpPr>
          <a:xfrm>
            <a:off x="9260977" y="2153991"/>
            <a:ext cx="286745" cy="294440"/>
            <a:chOff x="6763289" y="1789742"/>
            <a:chExt cx="1275538" cy="1275538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F5A00B5D-442D-4FED-95E2-6EC0AAA2702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2497D7FA-E5B4-4DD2-B1BA-F7F16887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66D6A6-B43F-4BB0-99E1-8340C2929F21}"/>
              </a:ext>
            </a:extLst>
          </p:cNvPr>
          <p:cNvGrpSpPr/>
          <p:nvPr/>
        </p:nvGrpSpPr>
        <p:grpSpPr>
          <a:xfrm>
            <a:off x="9627686" y="2575885"/>
            <a:ext cx="286745" cy="294440"/>
            <a:chOff x="6763289" y="1789742"/>
            <a:chExt cx="1275538" cy="1275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D79FB56-4202-448B-8CF0-AAAD29AA430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2AE64F80-4F37-4F9C-89CE-E6BCBA7B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E9C720-6DB2-496A-8E2E-4D4B710CB4B5}"/>
              </a:ext>
            </a:extLst>
          </p:cNvPr>
          <p:cNvGrpSpPr/>
          <p:nvPr/>
        </p:nvGrpSpPr>
        <p:grpSpPr>
          <a:xfrm>
            <a:off x="8840690" y="1962715"/>
            <a:ext cx="286745" cy="294440"/>
            <a:chOff x="6763289" y="1789742"/>
            <a:chExt cx="1275538" cy="1275538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A373737-DE56-4D32-A420-2B02E31AEC6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9" name="Graphic 118">
              <a:extLst>
                <a:ext uri="{FF2B5EF4-FFF2-40B4-BE49-F238E27FC236}">
                  <a16:creationId xmlns:a16="http://schemas.microsoft.com/office/drawing/2014/main" id="{8EF10093-219B-4356-83B1-9AD519FC5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B4BBB0-A6B4-48F7-AF20-EA9A35BC2499}"/>
              </a:ext>
            </a:extLst>
          </p:cNvPr>
          <p:cNvGrpSpPr/>
          <p:nvPr/>
        </p:nvGrpSpPr>
        <p:grpSpPr>
          <a:xfrm>
            <a:off x="9123629" y="2429931"/>
            <a:ext cx="286745" cy="294440"/>
            <a:chOff x="6763289" y="1789742"/>
            <a:chExt cx="1275538" cy="1275538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8CFC492-814A-424B-B099-74565642B81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31DB8F4C-E2AD-4E72-8726-EDAEF3D28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A92393-E0AA-49D1-9FD1-F958BF01118D}"/>
              </a:ext>
            </a:extLst>
          </p:cNvPr>
          <p:cNvGrpSpPr/>
          <p:nvPr/>
        </p:nvGrpSpPr>
        <p:grpSpPr>
          <a:xfrm>
            <a:off x="8867690" y="2356987"/>
            <a:ext cx="286745" cy="294440"/>
            <a:chOff x="6763289" y="1789742"/>
            <a:chExt cx="1275538" cy="127553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A7EC7DD-2DEC-40DE-BA27-7A587C3AF549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5" name="Graphic 114">
              <a:extLst>
                <a:ext uri="{FF2B5EF4-FFF2-40B4-BE49-F238E27FC236}">
                  <a16:creationId xmlns:a16="http://schemas.microsoft.com/office/drawing/2014/main" id="{C36BCBFC-1494-4069-A083-6FF4F6124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FF6843-1F83-47CE-B8C1-4C767468EEAD}"/>
              </a:ext>
            </a:extLst>
          </p:cNvPr>
          <p:cNvGrpSpPr/>
          <p:nvPr/>
        </p:nvGrpSpPr>
        <p:grpSpPr>
          <a:xfrm>
            <a:off x="8621663" y="2421736"/>
            <a:ext cx="286745" cy="294440"/>
            <a:chOff x="6763289" y="1789742"/>
            <a:chExt cx="1275538" cy="1275538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BFAC146-6E68-4D83-BA93-3541E754E55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42F5B4BF-06D3-47CB-AE70-B595AB87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7AA15D6-84B4-47AD-9B66-11BB73C4AD03}"/>
              </a:ext>
            </a:extLst>
          </p:cNvPr>
          <p:cNvGrpSpPr/>
          <p:nvPr/>
        </p:nvGrpSpPr>
        <p:grpSpPr>
          <a:xfrm>
            <a:off x="8365469" y="2440199"/>
            <a:ext cx="286745" cy="294440"/>
            <a:chOff x="6763289" y="1789742"/>
            <a:chExt cx="1275538" cy="1275538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621496A-F29D-4BA1-8247-029DDEAFBDA9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D06C2195-9692-4C34-9B07-5172188F0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0F4CE1-7E3D-4301-AB08-F0250CE5614C}"/>
              </a:ext>
            </a:extLst>
          </p:cNvPr>
          <p:cNvGrpSpPr/>
          <p:nvPr/>
        </p:nvGrpSpPr>
        <p:grpSpPr>
          <a:xfrm>
            <a:off x="8382551" y="2678684"/>
            <a:ext cx="286745" cy="294440"/>
            <a:chOff x="6763289" y="1789742"/>
            <a:chExt cx="1275538" cy="127553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ABC03B4-86F2-47CF-BC4C-B1B7CC8A7690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9" name="Graphic 108">
              <a:extLst>
                <a:ext uri="{FF2B5EF4-FFF2-40B4-BE49-F238E27FC236}">
                  <a16:creationId xmlns:a16="http://schemas.microsoft.com/office/drawing/2014/main" id="{BB07B2B8-A3ED-4EA9-B192-F8F30AF38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D3B11D-EA8E-4C15-832B-6416247FB1B4}"/>
              </a:ext>
            </a:extLst>
          </p:cNvPr>
          <p:cNvGrpSpPr/>
          <p:nvPr/>
        </p:nvGrpSpPr>
        <p:grpSpPr>
          <a:xfrm>
            <a:off x="8143185" y="2837225"/>
            <a:ext cx="286745" cy="294440"/>
            <a:chOff x="6763289" y="1789742"/>
            <a:chExt cx="1275538" cy="1275538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D326199-7E31-4743-905E-5717C1CAC8F7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7" name="Graphic 106">
              <a:extLst>
                <a:ext uri="{FF2B5EF4-FFF2-40B4-BE49-F238E27FC236}">
                  <a16:creationId xmlns:a16="http://schemas.microsoft.com/office/drawing/2014/main" id="{AA3B90CD-CD3C-42EA-AA11-1EA8CDDB9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F298DE-4041-409B-A1A0-5ABC638F6B5D}"/>
              </a:ext>
            </a:extLst>
          </p:cNvPr>
          <p:cNvGrpSpPr/>
          <p:nvPr/>
        </p:nvGrpSpPr>
        <p:grpSpPr>
          <a:xfrm>
            <a:off x="8354690" y="2989900"/>
            <a:ext cx="286745" cy="294440"/>
            <a:chOff x="6763289" y="1789742"/>
            <a:chExt cx="1275538" cy="1275538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00A3BEA-FEFA-461B-B44C-C3D6133E3C7F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272A10E1-F5A5-45A9-B0F0-E79658557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81E0758-6083-4CC5-8E6C-8BAA832068AC}"/>
              </a:ext>
            </a:extLst>
          </p:cNvPr>
          <p:cNvGrpSpPr/>
          <p:nvPr/>
        </p:nvGrpSpPr>
        <p:grpSpPr>
          <a:xfrm>
            <a:off x="8173802" y="3211609"/>
            <a:ext cx="286745" cy="294440"/>
            <a:chOff x="6763289" y="1789742"/>
            <a:chExt cx="1275538" cy="127553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F98606F-43C5-4DE9-92C6-84E4CD96328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CF77612D-9DE5-4038-B2A0-239FD54A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53E48B-6272-41D9-BE19-076232D4F86C}"/>
              </a:ext>
            </a:extLst>
          </p:cNvPr>
          <p:cNvGrpSpPr/>
          <p:nvPr/>
        </p:nvGrpSpPr>
        <p:grpSpPr>
          <a:xfrm>
            <a:off x="8478290" y="3330068"/>
            <a:ext cx="286745" cy="294440"/>
            <a:chOff x="6763289" y="1789742"/>
            <a:chExt cx="1275538" cy="1275538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BA4E196-00FD-47FA-A20E-999B3FDD02C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C96E43C6-5E13-49BE-990B-10A0E2AF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B0F4E6-C8FC-409B-B38D-0354844F4B42}"/>
              </a:ext>
            </a:extLst>
          </p:cNvPr>
          <p:cNvGrpSpPr/>
          <p:nvPr/>
        </p:nvGrpSpPr>
        <p:grpSpPr>
          <a:xfrm>
            <a:off x="8799327" y="3527079"/>
            <a:ext cx="286745" cy="294440"/>
            <a:chOff x="6763289" y="1789742"/>
            <a:chExt cx="1275538" cy="1275538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5B36422-1D33-41AF-B3C5-04FD5DFD1C66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CFC84782-5661-482F-AB16-4263DEFAA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FE7372-0BBC-45F1-BDB9-9155E0C52E6C}"/>
              </a:ext>
            </a:extLst>
          </p:cNvPr>
          <p:cNvGrpSpPr/>
          <p:nvPr/>
        </p:nvGrpSpPr>
        <p:grpSpPr>
          <a:xfrm>
            <a:off x="8580448" y="3571484"/>
            <a:ext cx="286745" cy="294440"/>
            <a:chOff x="6763289" y="1789742"/>
            <a:chExt cx="1275538" cy="127553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B6D1A2B-BC53-4137-BC7D-CEE3B06C5C7E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EE0B997C-862A-4FB0-918A-97DBA9B4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89E38C-75C6-4E96-8E18-7CE6FD7F38CE}"/>
              </a:ext>
            </a:extLst>
          </p:cNvPr>
          <p:cNvGrpSpPr/>
          <p:nvPr/>
        </p:nvGrpSpPr>
        <p:grpSpPr>
          <a:xfrm>
            <a:off x="8444380" y="3821519"/>
            <a:ext cx="286745" cy="294440"/>
            <a:chOff x="6763289" y="1789742"/>
            <a:chExt cx="1275538" cy="1275538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FE0506E-098A-4225-8CB7-021C5148F337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183C1DC2-51CC-4A87-96EB-9E58B0D77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3E7CC44-DC02-4C91-B449-BF8BA9086D18}"/>
              </a:ext>
            </a:extLst>
          </p:cNvPr>
          <p:cNvGrpSpPr/>
          <p:nvPr/>
        </p:nvGrpSpPr>
        <p:grpSpPr>
          <a:xfrm>
            <a:off x="8734866" y="3867624"/>
            <a:ext cx="286745" cy="294440"/>
            <a:chOff x="6763289" y="1789742"/>
            <a:chExt cx="1275538" cy="127553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65802F6-F1B5-4E0D-9973-5C6B6A0131A7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7D47A937-FF60-440F-A58A-5FC3E1EBB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D06EB76-E82C-47DD-B2A3-CF18772C515F}"/>
              </a:ext>
            </a:extLst>
          </p:cNvPr>
          <p:cNvGrpSpPr/>
          <p:nvPr/>
        </p:nvGrpSpPr>
        <p:grpSpPr>
          <a:xfrm>
            <a:off x="8991059" y="3977688"/>
            <a:ext cx="286745" cy="294440"/>
            <a:chOff x="6763289" y="1789742"/>
            <a:chExt cx="1275538" cy="1275538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48121EF-56C6-4850-B51E-9066B89F833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91" name="Graphic 90">
              <a:extLst>
                <a:ext uri="{FF2B5EF4-FFF2-40B4-BE49-F238E27FC236}">
                  <a16:creationId xmlns:a16="http://schemas.microsoft.com/office/drawing/2014/main" id="{732E24DF-44D9-4FF5-BC3A-D61683E68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CEF9C-8CF6-40CB-9874-C62B34161DB4}"/>
              </a:ext>
            </a:extLst>
          </p:cNvPr>
          <p:cNvGrpSpPr/>
          <p:nvPr/>
        </p:nvGrpSpPr>
        <p:grpSpPr>
          <a:xfrm>
            <a:off x="9274610" y="4162064"/>
            <a:ext cx="286745" cy="294440"/>
            <a:chOff x="6763289" y="1789742"/>
            <a:chExt cx="1275538" cy="1275538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344593E-1052-4FA0-8720-8E6DE30FDA61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2232D2C-9701-42DE-BA2B-3440BECDA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37AFB6-1FC5-4ABB-A6A8-73920E74C7A1}"/>
              </a:ext>
            </a:extLst>
          </p:cNvPr>
          <p:cNvGrpSpPr/>
          <p:nvPr/>
        </p:nvGrpSpPr>
        <p:grpSpPr>
          <a:xfrm>
            <a:off x="8901345" y="4179031"/>
            <a:ext cx="286745" cy="294440"/>
            <a:chOff x="6763289" y="1789742"/>
            <a:chExt cx="1275538" cy="1275538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44313CF-5CCF-4BE9-A123-C89F56F951FE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64D0EF11-E461-4493-971C-0C3569763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675ED45-64BF-4C20-9F0A-231F665B5CB1}"/>
              </a:ext>
            </a:extLst>
          </p:cNvPr>
          <p:cNvGrpSpPr/>
          <p:nvPr/>
        </p:nvGrpSpPr>
        <p:grpSpPr>
          <a:xfrm>
            <a:off x="9458645" y="4363407"/>
            <a:ext cx="286745" cy="294440"/>
            <a:chOff x="6763289" y="1789742"/>
            <a:chExt cx="1275538" cy="127553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44344BC-5E3C-429F-9755-2443898AA88A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7BF9BFF6-AA27-47C1-8DA1-62F4F6B0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EE660B9-E02C-4499-B509-FB0EB193D05B}"/>
              </a:ext>
            </a:extLst>
          </p:cNvPr>
          <p:cNvGrpSpPr/>
          <p:nvPr/>
        </p:nvGrpSpPr>
        <p:grpSpPr>
          <a:xfrm>
            <a:off x="9693108" y="4603724"/>
            <a:ext cx="286745" cy="294440"/>
            <a:chOff x="6763289" y="1789742"/>
            <a:chExt cx="1275538" cy="127553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5E389A2-9866-4813-AF7E-E1E40AA8C2D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15F1B035-4212-44C1-9543-AE65EFC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7BA6504-1AC2-4587-8ED9-CDDBA2F9208F}"/>
              </a:ext>
            </a:extLst>
          </p:cNvPr>
          <p:cNvGrpSpPr/>
          <p:nvPr/>
        </p:nvGrpSpPr>
        <p:grpSpPr>
          <a:xfrm>
            <a:off x="9931352" y="4831478"/>
            <a:ext cx="286745" cy="294440"/>
            <a:chOff x="6763289" y="1789742"/>
            <a:chExt cx="1275538" cy="1275538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E3C1439-1B2D-410D-B9EC-9156F236EDD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5FF626E1-52F0-4533-9C43-4EF9E7689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9AFF1C-BD93-4E05-A1DE-46944B40384D}"/>
              </a:ext>
            </a:extLst>
          </p:cNvPr>
          <p:cNvGrpSpPr/>
          <p:nvPr/>
        </p:nvGrpSpPr>
        <p:grpSpPr>
          <a:xfrm>
            <a:off x="10153636" y="5125918"/>
            <a:ext cx="286745" cy="294440"/>
            <a:chOff x="6763289" y="1789742"/>
            <a:chExt cx="1275538" cy="127553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6194A4-443D-4E12-9E6D-1C1B3B2A685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1C792D70-55C0-41EC-A5BD-3F5A70F2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2C0B38C-0B2B-4FF5-A0F6-5AA1D72536A0}"/>
              </a:ext>
            </a:extLst>
          </p:cNvPr>
          <p:cNvGrpSpPr/>
          <p:nvPr/>
        </p:nvGrpSpPr>
        <p:grpSpPr>
          <a:xfrm>
            <a:off x="10392751" y="5273138"/>
            <a:ext cx="286745" cy="294440"/>
            <a:chOff x="6763289" y="1789742"/>
            <a:chExt cx="1275538" cy="127553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A984514-18B0-4C74-B2D6-1AE0C8A62A70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4945A88-5B73-4384-9938-EF602D13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E2A448-2892-4570-A340-4FF556D335E7}"/>
              </a:ext>
            </a:extLst>
          </p:cNvPr>
          <p:cNvGrpSpPr/>
          <p:nvPr/>
        </p:nvGrpSpPr>
        <p:grpSpPr>
          <a:xfrm>
            <a:off x="7464160" y="2364266"/>
            <a:ext cx="286745" cy="294440"/>
            <a:chOff x="6763289" y="1789742"/>
            <a:chExt cx="1275538" cy="1275538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3676588-D848-42C0-9216-60DCFB315A42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54069A24-4088-43BE-A325-4219C1162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5BFC3A2-94FA-49E8-942C-F15D44C9BA10}"/>
              </a:ext>
            </a:extLst>
          </p:cNvPr>
          <p:cNvGrpSpPr/>
          <p:nvPr/>
        </p:nvGrpSpPr>
        <p:grpSpPr>
          <a:xfrm>
            <a:off x="8259698" y="3536220"/>
            <a:ext cx="286745" cy="294440"/>
            <a:chOff x="6763289" y="1789742"/>
            <a:chExt cx="1275538" cy="1275538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A36A50A-5759-4957-9DA4-B0C8AAC47428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8D6DF88-54AC-4D1A-BB91-A645FED7A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20CE320-ECD3-4729-AD2C-09051D2019A2}"/>
              </a:ext>
            </a:extLst>
          </p:cNvPr>
          <p:cNvGrpSpPr/>
          <p:nvPr/>
        </p:nvGrpSpPr>
        <p:grpSpPr>
          <a:xfrm>
            <a:off x="7733036" y="2336834"/>
            <a:ext cx="286745" cy="294440"/>
            <a:chOff x="6763289" y="1789742"/>
            <a:chExt cx="1275538" cy="127553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05DC1F7-EF9C-426F-84A2-2B29EDD9B0B4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A75176D2-D046-4B39-BBD2-0C4137F3C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B1F9B0-D2BC-4D67-B3BF-19323F54C21C}"/>
              </a:ext>
            </a:extLst>
          </p:cNvPr>
          <p:cNvGrpSpPr/>
          <p:nvPr/>
        </p:nvGrpSpPr>
        <p:grpSpPr>
          <a:xfrm>
            <a:off x="10743957" y="5471524"/>
            <a:ext cx="286745" cy="294440"/>
            <a:chOff x="10743957" y="5471524"/>
            <a:chExt cx="286745" cy="2944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CA08EE9-EB6F-4FE8-8C14-B6CA6E4ABD71}"/>
                </a:ext>
              </a:extLst>
            </p:cNvPr>
            <p:cNvSpPr/>
            <p:nvPr/>
          </p:nvSpPr>
          <p:spPr>
            <a:xfrm>
              <a:off x="10743957" y="5471524"/>
              <a:ext cx="286745" cy="294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D2F8316E-2DEE-48EC-8433-CCB157DF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08418" y="5525647"/>
              <a:ext cx="157823" cy="186194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011B2A1-6BDA-4D82-9576-26380F84E331}"/>
              </a:ext>
            </a:extLst>
          </p:cNvPr>
          <p:cNvGrpSpPr/>
          <p:nvPr/>
        </p:nvGrpSpPr>
        <p:grpSpPr>
          <a:xfrm>
            <a:off x="7164196" y="2847065"/>
            <a:ext cx="286745" cy="294440"/>
            <a:chOff x="6763289" y="1789742"/>
            <a:chExt cx="1275538" cy="127553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AD9E26E-1959-47F6-A046-771D8070AB7B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6E94AB41-4FF5-4F03-94E5-8265F1966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0210F2-5C88-42E9-A4A3-AB533FB3EE13}"/>
              </a:ext>
            </a:extLst>
          </p:cNvPr>
          <p:cNvGrpSpPr/>
          <p:nvPr/>
        </p:nvGrpSpPr>
        <p:grpSpPr>
          <a:xfrm>
            <a:off x="9417418" y="5042848"/>
            <a:ext cx="286745" cy="294440"/>
            <a:chOff x="6763289" y="1789742"/>
            <a:chExt cx="1275538" cy="1275538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59605D-20E9-4AAD-9210-3BB924AB31AC}"/>
                </a:ext>
              </a:extLst>
            </p:cNvPr>
            <p:cNvSpPr/>
            <p:nvPr/>
          </p:nvSpPr>
          <p:spPr>
            <a:xfrm>
              <a:off x="6763289" y="1789742"/>
              <a:ext cx="1275538" cy="12755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60956E76-8887-42B4-8633-8CA532FE8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50034" y="2024207"/>
              <a:ext cx="702048" cy="806608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77538EF-4598-480D-9CA7-B45511288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2866" y="4197720"/>
            <a:ext cx="4375779" cy="2073399"/>
          </a:xfrm>
        </p:spPr>
        <p:txBody>
          <a:bodyPr>
            <a:normAutofit fontScale="70000" lnSpcReduction="20000"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hr-HR" sz="7000" dirty="0"/>
              <a:t>Sve škole u RH</a:t>
            </a:r>
          </a:p>
          <a:p>
            <a:r>
              <a:rPr lang="hr-HR" sz="3300" dirty="0"/>
              <a:t>financirane iz državnog proračuna</a:t>
            </a:r>
          </a:p>
          <a:p>
            <a:r>
              <a:rPr lang="hr-HR" sz="3300" dirty="0"/>
              <a:t>prema odluci MZO-a</a:t>
            </a:r>
          </a:p>
          <a:p>
            <a:endParaRPr lang="en-US" sz="2600" dirty="0"/>
          </a:p>
          <a:p>
            <a:endParaRPr lang="en-US" sz="6600" b="1" dirty="0"/>
          </a:p>
          <a:p>
            <a:endParaRPr lang="en-US" dirty="0"/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C3E686C3-A61E-4B90-B949-9A98B28C81B9}"/>
              </a:ext>
            </a:extLst>
          </p:cNvPr>
          <p:cNvGrpSpPr/>
          <p:nvPr/>
        </p:nvGrpSpPr>
        <p:grpSpPr>
          <a:xfrm>
            <a:off x="435433" y="641713"/>
            <a:ext cx="1080000" cy="1080000"/>
            <a:chOff x="6891602" y="2019270"/>
            <a:chExt cx="579120" cy="579120"/>
          </a:xfrm>
        </p:grpSpPr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0ABE2B8C-B84F-4E6A-AE0C-941B301B3BA4}"/>
                </a:ext>
              </a:extLst>
            </p:cNvPr>
            <p:cNvSpPr/>
            <p:nvPr/>
          </p:nvSpPr>
          <p:spPr>
            <a:xfrm>
              <a:off x="6891602" y="2019270"/>
              <a:ext cx="579120" cy="579120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400"/>
            </a:p>
          </p:txBody>
        </p:sp>
        <p:grpSp>
          <p:nvGrpSpPr>
            <p:cNvPr id="407" name="Graphic 132">
              <a:extLst>
                <a:ext uri="{FF2B5EF4-FFF2-40B4-BE49-F238E27FC236}">
                  <a16:creationId xmlns:a16="http://schemas.microsoft.com/office/drawing/2014/main" id="{E1E23BC4-F11E-4C6B-BC0F-86FF71BB7F81}"/>
                </a:ext>
              </a:extLst>
            </p:cNvPr>
            <p:cNvGrpSpPr/>
            <p:nvPr/>
          </p:nvGrpSpPr>
          <p:grpSpPr>
            <a:xfrm>
              <a:off x="7048500" y="2159528"/>
              <a:ext cx="266700" cy="266256"/>
              <a:chOff x="7048500" y="2159528"/>
              <a:chExt cx="266700" cy="266256"/>
            </a:xfrm>
            <a:solidFill>
              <a:srgbClr val="FFFFFF"/>
            </a:solidFill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D548E731-5CE6-4041-9BF0-3A9C30F57FBA}"/>
                  </a:ext>
                </a:extLst>
              </p:cNvPr>
              <p:cNvSpPr/>
              <p:nvPr/>
            </p:nvSpPr>
            <p:spPr>
              <a:xfrm>
                <a:off x="7111365" y="2262227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29528 w 28575"/>
                  <a:gd name="connsiteY1" fmla="*/ 0 h 19018"/>
                  <a:gd name="connsiteX2" fmla="*/ 29528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E21F3C55-F534-4C65-B54A-B15065BF61CB}"/>
                  </a:ext>
                </a:extLst>
              </p:cNvPr>
              <p:cNvSpPr/>
              <p:nvPr/>
            </p:nvSpPr>
            <p:spPr>
              <a:xfrm>
                <a:off x="7111365" y="2305969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29528 w 28575"/>
                  <a:gd name="connsiteY1" fmla="*/ 0 h 19018"/>
                  <a:gd name="connsiteX2" fmla="*/ 29528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D7900A8-B351-4063-963D-3B15F481A114}"/>
                  </a:ext>
                </a:extLst>
              </p:cNvPr>
              <p:cNvSpPr/>
              <p:nvPr/>
            </p:nvSpPr>
            <p:spPr>
              <a:xfrm>
                <a:off x="7111365" y="2345908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29528 w 28575"/>
                  <a:gd name="connsiteY1" fmla="*/ 0 h 19018"/>
                  <a:gd name="connsiteX2" fmla="*/ 29528 w 28575"/>
                  <a:gd name="connsiteY2" fmla="*/ 24724 h 19018"/>
                  <a:gd name="connsiteX3" fmla="*/ 0 w 28575"/>
                  <a:gd name="connsiteY3" fmla="*/ 24724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29528" y="0"/>
                    </a:lnTo>
                    <a:lnTo>
                      <a:pt x="29528" y="24724"/>
                    </a:lnTo>
                    <a:lnTo>
                      <a:pt x="0" y="247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C2061365-EDD0-4866-8EDC-FBC57139BD81}"/>
                  </a:ext>
                </a:extLst>
              </p:cNvPr>
              <p:cNvSpPr/>
              <p:nvPr/>
            </p:nvSpPr>
            <p:spPr>
              <a:xfrm>
                <a:off x="7166610" y="2345908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5243 w 28575"/>
                  <a:gd name="connsiteY1" fmla="*/ 0 h 19018"/>
                  <a:gd name="connsiteX2" fmla="*/ 35243 w 28575"/>
                  <a:gd name="connsiteY2" fmla="*/ 24724 h 19018"/>
                  <a:gd name="connsiteX3" fmla="*/ 0 w 28575"/>
                  <a:gd name="connsiteY3" fmla="*/ 24724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24724"/>
                    </a:lnTo>
                    <a:lnTo>
                      <a:pt x="0" y="247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F3B4BF24-D81C-4E15-AC34-5A224C9C8971}"/>
                  </a:ext>
                </a:extLst>
              </p:cNvPr>
              <p:cNvSpPr/>
              <p:nvPr/>
            </p:nvSpPr>
            <p:spPr>
              <a:xfrm>
                <a:off x="7166610" y="2305969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5243 w 28575"/>
                  <a:gd name="connsiteY1" fmla="*/ 0 h 19018"/>
                  <a:gd name="connsiteX2" fmla="*/ 35243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A7899815-2521-4588-B5CB-C49D6A831077}"/>
                  </a:ext>
                </a:extLst>
              </p:cNvPr>
              <p:cNvSpPr/>
              <p:nvPr/>
            </p:nvSpPr>
            <p:spPr>
              <a:xfrm>
                <a:off x="7166610" y="2262227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5243 w 28575"/>
                  <a:gd name="connsiteY1" fmla="*/ 0 h 19018"/>
                  <a:gd name="connsiteX2" fmla="*/ 35243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5243" y="0"/>
                    </a:lnTo>
                    <a:lnTo>
                      <a:pt x="35243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50DACA24-0046-4AAF-948B-56393FB6F4F5}"/>
                  </a:ext>
                </a:extLst>
              </p:cNvPr>
              <p:cNvSpPr/>
              <p:nvPr/>
            </p:nvSpPr>
            <p:spPr>
              <a:xfrm>
                <a:off x="7226618" y="2345908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4290 w 28575"/>
                  <a:gd name="connsiteY1" fmla="*/ 0 h 19018"/>
                  <a:gd name="connsiteX2" fmla="*/ 34290 w 28575"/>
                  <a:gd name="connsiteY2" fmla="*/ 24724 h 19018"/>
                  <a:gd name="connsiteX3" fmla="*/ 0 w 28575"/>
                  <a:gd name="connsiteY3" fmla="*/ 24724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4290" y="0"/>
                    </a:lnTo>
                    <a:lnTo>
                      <a:pt x="34290" y="24724"/>
                    </a:lnTo>
                    <a:lnTo>
                      <a:pt x="0" y="2472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E39C737B-0299-41BF-A585-1CD3C058B819}"/>
                  </a:ext>
                </a:extLst>
              </p:cNvPr>
              <p:cNvSpPr/>
              <p:nvPr/>
            </p:nvSpPr>
            <p:spPr>
              <a:xfrm>
                <a:off x="7226618" y="2305969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4290 w 28575"/>
                  <a:gd name="connsiteY1" fmla="*/ 0 h 19018"/>
                  <a:gd name="connsiteX2" fmla="*/ 34290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4290" y="0"/>
                    </a:lnTo>
                    <a:lnTo>
                      <a:pt x="34290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B760D6A2-F9B7-4873-B7AC-BCAC51A25C8B}"/>
                  </a:ext>
                </a:extLst>
              </p:cNvPr>
              <p:cNvSpPr/>
              <p:nvPr/>
            </p:nvSpPr>
            <p:spPr>
              <a:xfrm>
                <a:off x="7226618" y="2262227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4290 w 28575"/>
                  <a:gd name="connsiteY1" fmla="*/ 0 h 19018"/>
                  <a:gd name="connsiteX2" fmla="*/ 34290 w 28575"/>
                  <a:gd name="connsiteY2" fmla="*/ 23773 h 19018"/>
                  <a:gd name="connsiteX3" fmla="*/ 0 w 28575"/>
                  <a:gd name="connsiteY3" fmla="*/ 23773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4290" y="0"/>
                    </a:lnTo>
                    <a:lnTo>
                      <a:pt x="34290" y="23773"/>
                    </a:lnTo>
                    <a:lnTo>
                      <a:pt x="0" y="2377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C5D20CF4-A49A-4BC9-A84A-C5152002E07D}"/>
                  </a:ext>
                </a:extLst>
              </p:cNvPr>
              <p:cNvSpPr/>
              <p:nvPr/>
            </p:nvSpPr>
            <p:spPr>
              <a:xfrm>
                <a:off x="7174230" y="2159528"/>
                <a:ext cx="19050" cy="66564"/>
              </a:xfrm>
              <a:custGeom>
                <a:avLst/>
                <a:gdLst>
                  <a:gd name="connsiteX0" fmla="*/ 0 w 19050"/>
                  <a:gd name="connsiteY0" fmla="*/ 60859 h 66564"/>
                  <a:gd name="connsiteX1" fmla="*/ 9525 w 19050"/>
                  <a:gd name="connsiteY1" fmla="*/ 73220 h 66564"/>
                  <a:gd name="connsiteX2" fmla="*/ 20955 w 19050"/>
                  <a:gd name="connsiteY2" fmla="*/ 62760 h 66564"/>
                  <a:gd name="connsiteX3" fmla="*/ 20955 w 19050"/>
                  <a:gd name="connsiteY3" fmla="*/ 10460 h 66564"/>
                  <a:gd name="connsiteX4" fmla="*/ 9525 w 19050"/>
                  <a:gd name="connsiteY4" fmla="*/ 0 h 66564"/>
                  <a:gd name="connsiteX5" fmla="*/ 0 w 19050"/>
                  <a:gd name="connsiteY5" fmla="*/ 11411 h 66564"/>
                  <a:gd name="connsiteX6" fmla="*/ 0 w 19050"/>
                  <a:gd name="connsiteY6" fmla="*/ 24724 h 66564"/>
                  <a:gd name="connsiteX7" fmla="*/ 0 w 19050"/>
                  <a:gd name="connsiteY7" fmla="*/ 24724 h 66564"/>
                  <a:gd name="connsiteX8" fmla="*/ 0 w 19050"/>
                  <a:gd name="connsiteY8" fmla="*/ 47546 h 66564"/>
                  <a:gd name="connsiteX9" fmla="*/ 0 w 19050"/>
                  <a:gd name="connsiteY9" fmla="*/ 47546 h 66564"/>
                  <a:gd name="connsiteX10" fmla="*/ 0 w 19050"/>
                  <a:gd name="connsiteY10" fmla="*/ 60859 h 6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" h="66564">
                    <a:moveTo>
                      <a:pt x="0" y="60859"/>
                    </a:moveTo>
                    <a:cubicBezTo>
                      <a:pt x="0" y="67515"/>
                      <a:pt x="4763" y="73220"/>
                      <a:pt x="9525" y="73220"/>
                    </a:cubicBezTo>
                    <a:cubicBezTo>
                      <a:pt x="16192" y="73220"/>
                      <a:pt x="20955" y="70368"/>
                      <a:pt x="20955" y="62760"/>
                    </a:cubicBezTo>
                    <a:lnTo>
                      <a:pt x="20955" y="10460"/>
                    </a:lnTo>
                    <a:cubicBezTo>
                      <a:pt x="20955" y="4755"/>
                      <a:pt x="16192" y="0"/>
                      <a:pt x="9525" y="0"/>
                    </a:cubicBezTo>
                    <a:cubicBezTo>
                      <a:pt x="4763" y="0"/>
                      <a:pt x="0" y="5706"/>
                      <a:pt x="0" y="11411"/>
                    </a:cubicBezTo>
                    <a:lnTo>
                      <a:pt x="0" y="24724"/>
                    </a:lnTo>
                    <a:lnTo>
                      <a:pt x="0" y="24724"/>
                    </a:lnTo>
                    <a:lnTo>
                      <a:pt x="0" y="47546"/>
                    </a:lnTo>
                    <a:lnTo>
                      <a:pt x="0" y="47546"/>
                    </a:lnTo>
                    <a:lnTo>
                      <a:pt x="0" y="60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0242CFBA-10B8-4BC5-B17C-9FBF904D3280}"/>
                  </a:ext>
                </a:extLst>
              </p:cNvPr>
              <p:cNvSpPr/>
              <p:nvPr/>
            </p:nvSpPr>
            <p:spPr>
              <a:xfrm>
                <a:off x="7200900" y="2185203"/>
                <a:ext cx="28575" cy="19018"/>
              </a:xfrm>
              <a:custGeom>
                <a:avLst/>
                <a:gdLst>
                  <a:gd name="connsiteX0" fmla="*/ 0 w 28575"/>
                  <a:gd name="connsiteY0" fmla="*/ 0 h 19018"/>
                  <a:gd name="connsiteX1" fmla="*/ 32385 w 28575"/>
                  <a:gd name="connsiteY1" fmla="*/ 0 h 19018"/>
                  <a:gd name="connsiteX2" fmla="*/ 32385 w 28575"/>
                  <a:gd name="connsiteY2" fmla="*/ 22822 h 19018"/>
                  <a:gd name="connsiteX3" fmla="*/ 0 w 28575"/>
                  <a:gd name="connsiteY3" fmla="*/ 22822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19018">
                    <a:moveTo>
                      <a:pt x="0" y="0"/>
                    </a:moveTo>
                    <a:lnTo>
                      <a:pt x="32385" y="0"/>
                    </a:lnTo>
                    <a:lnTo>
                      <a:pt x="32385" y="22822"/>
                    </a:lnTo>
                    <a:lnTo>
                      <a:pt x="0" y="228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33429839-0BEA-4A55-9CFF-9A618F403C18}"/>
                  </a:ext>
                </a:extLst>
              </p:cNvPr>
              <p:cNvSpPr/>
              <p:nvPr/>
            </p:nvSpPr>
            <p:spPr>
              <a:xfrm>
                <a:off x="7240905" y="2159528"/>
                <a:ext cx="19050" cy="66564"/>
              </a:xfrm>
              <a:custGeom>
                <a:avLst/>
                <a:gdLst>
                  <a:gd name="connsiteX0" fmla="*/ 0 w 19050"/>
                  <a:gd name="connsiteY0" fmla="*/ 60859 h 66564"/>
                  <a:gd name="connsiteX1" fmla="*/ 9525 w 19050"/>
                  <a:gd name="connsiteY1" fmla="*/ 73220 h 66564"/>
                  <a:gd name="connsiteX2" fmla="*/ 21907 w 19050"/>
                  <a:gd name="connsiteY2" fmla="*/ 60859 h 66564"/>
                  <a:gd name="connsiteX3" fmla="*/ 21907 w 19050"/>
                  <a:gd name="connsiteY3" fmla="*/ 47546 h 66564"/>
                  <a:gd name="connsiteX4" fmla="*/ 21907 w 19050"/>
                  <a:gd name="connsiteY4" fmla="*/ 47546 h 66564"/>
                  <a:gd name="connsiteX5" fmla="*/ 21907 w 19050"/>
                  <a:gd name="connsiteY5" fmla="*/ 24724 h 66564"/>
                  <a:gd name="connsiteX6" fmla="*/ 21907 w 19050"/>
                  <a:gd name="connsiteY6" fmla="*/ 24724 h 66564"/>
                  <a:gd name="connsiteX7" fmla="*/ 21907 w 19050"/>
                  <a:gd name="connsiteY7" fmla="*/ 11411 h 66564"/>
                  <a:gd name="connsiteX8" fmla="*/ 9525 w 19050"/>
                  <a:gd name="connsiteY8" fmla="*/ 0 h 66564"/>
                  <a:gd name="connsiteX9" fmla="*/ 0 w 19050"/>
                  <a:gd name="connsiteY9" fmla="*/ 11411 h 66564"/>
                  <a:gd name="connsiteX10" fmla="*/ 0 w 19050"/>
                  <a:gd name="connsiteY10" fmla="*/ 24724 h 66564"/>
                  <a:gd name="connsiteX11" fmla="*/ 0 w 19050"/>
                  <a:gd name="connsiteY11" fmla="*/ 24724 h 66564"/>
                  <a:gd name="connsiteX12" fmla="*/ 0 w 19050"/>
                  <a:gd name="connsiteY12" fmla="*/ 47546 h 66564"/>
                  <a:gd name="connsiteX13" fmla="*/ 0 w 19050"/>
                  <a:gd name="connsiteY13" fmla="*/ 47546 h 66564"/>
                  <a:gd name="connsiteX14" fmla="*/ 0 w 19050"/>
                  <a:gd name="connsiteY14" fmla="*/ 60859 h 6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050" h="66564">
                    <a:moveTo>
                      <a:pt x="0" y="60859"/>
                    </a:moveTo>
                    <a:cubicBezTo>
                      <a:pt x="0" y="67515"/>
                      <a:pt x="2857" y="73220"/>
                      <a:pt x="9525" y="73220"/>
                    </a:cubicBezTo>
                    <a:cubicBezTo>
                      <a:pt x="17145" y="73220"/>
                      <a:pt x="21907" y="66564"/>
                      <a:pt x="21907" y="60859"/>
                    </a:cubicBezTo>
                    <a:lnTo>
                      <a:pt x="21907" y="47546"/>
                    </a:lnTo>
                    <a:lnTo>
                      <a:pt x="21907" y="47546"/>
                    </a:lnTo>
                    <a:lnTo>
                      <a:pt x="21907" y="24724"/>
                    </a:lnTo>
                    <a:lnTo>
                      <a:pt x="21907" y="24724"/>
                    </a:lnTo>
                    <a:lnTo>
                      <a:pt x="21907" y="11411"/>
                    </a:lnTo>
                    <a:cubicBezTo>
                      <a:pt x="21907" y="4755"/>
                      <a:pt x="17145" y="0"/>
                      <a:pt x="9525" y="0"/>
                    </a:cubicBezTo>
                    <a:cubicBezTo>
                      <a:pt x="2857" y="0"/>
                      <a:pt x="0" y="5706"/>
                      <a:pt x="0" y="11411"/>
                    </a:cubicBezTo>
                    <a:lnTo>
                      <a:pt x="0" y="24724"/>
                    </a:lnTo>
                    <a:lnTo>
                      <a:pt x="0" y="24724"/>
                    </a:lnTo>
                    <a:lnTo>
                      <a:pt x="0" y="47546"/>
                    </a:lnTo>
                    <a:lnTo>
                      <a:pt x="0" y="47546"/>
                    </a:lnTo>
                    <a:lnTo>
                      <a:pt x="0" y="60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AFA63749-8047-4792-94DA-D4C10D2D8BDD}"/>
                  </a:ext>
                </a:extLst>
              </p:cNvPr>
              <p:cNvSpPr/>
              <p:nvPr/>
            </p:nvSpPr>
            <p:spPr>
              <a:xfrm>
                <a:off x="7138035" y="2185203"/>
                <a:ext cx="19050" cy="19018"/>
              </a:xfrm>
              <a:custGeom>
                <a:avLst/>
                <a:gdLst>
                  <a:gd name="connsiteX0" fmla="*/ 0 w 19050"/>
                  <a:gd name="connsiteY0" fmla="*/ 0 h 19018"/>
                  <a:gd name="connsiteX1" fmla="*/ 26670 w 19050"/>
                  <a:gd name="connsiteY1" fmla="*/ 0 h 19018"/>
                  <a:gd name="connsiteX2" fmla="*/ 26670 w 19050"/>
                  <a:gd name="connsiteY2" fmla="*/ 22822 h 19018"/>
                  <a:gd name="connsiteX3" fmla="*/ 0 w 19050"/>
                  <a:gd name="connsiteY3" fmla="*/ 22822 h 1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9018">
                    <a:moveTo>
                      <a:pt x="0" y="0"/>
                    </a:moveTo>
                    <a:lnTo>
                      <a:pt x="26670" y="0"/>
                    </a:lnTo>
                    <a:lnTo>
                      <a:pt x="26670" y="22822"/>
                    </a:lnTo>
                    <a:lnTo>
                      <a:pt x="0" y="22822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43DE0693-5F03-4120-B3D5-724E84CEE4BE}"/>
                  </a:ext>
                </a:extLst>
              </p:cNvPr>
              <p:cNvSpPr/>
              <p:nvPr/>
            </p:nvSpPr>
            <p:spPr>
              <a:xfrm>
                <a:off x="7048500" y="2185203"/>
                <a:ext cx="266700" cy="237729"/>
              </a:xfrm>
              <a:custGeom>
                <a:avLst/>
                <a:gdLst>
                  <a:gd name="connsiteX0" fmla="*/ 246697 w 266700"/>
                  <a:gd name="connsiteY0" fmla="*/ 0 h 237728"/>
                  <a:gd name="connsiteX1" fmla="*/ 221932 w 266700"/>
                  <a:gd name="connsiteY1" fmla="*/ 0 h 237728"/>
                  <a:gd name="connsiteX2" fmla="*/ 221932 w 266700"/>
                  <a:gd name="connsiteY2" fmla="*/ 22822 h 237728"/>
                  <a:gd name="connsiteX3" fmla="*/ 246697 w 266700"/>
                  <a:gd name="connsiteY3" fmla="*/ 22822 h 237728"/>
                  <a:gd name="connsiteX4" fmla="*/ 251460 w 266700"/>
                  <a:gd name="connsiteY4" fmla="*/ 24724 h 237728"/>
                  <a:gd name="connsiteX5" fmla="*/ 251460 w 266700"/>
                  <a:gd name="connsiteY5" fmla="*/ 221563 h 237728"/>
                  <a:gd name="connsiteX6" fmla="*/ 246697 w 266700"/>
                  <a:gd name="connsiteY6" fmla="*/ 223465 h 237728"/>
                  <a:gd name="connsiteX7" fmla="*/ 26670 w 266700"/>
                  <a:gd name="connsiteY7" fmla="*/ 223465 h 237728"/>
                  <a:gd name="connsiteX8" fmla="*/ 21907 w 266700"/>
                  <a:gd name="connsiteY8" fmla="*/ 221563 h 237728"/>
                  <a:gd name="connsiteX9" fmla="*/ 21907 w 266700"/>
                  <a:gd name="connsiteY9" fmla="*/ 24724 h 237728"/>
                  <a:gd name="connsiteX10" fmla="*/ 26670 w 266700"/>
                  <a:gd name="connsiteY10" fmla="*/ 22822 h 237728"/>
                  <a:gd name="connsiteX11" fmla="*/ 50482 w 266700"/>
                  <a:gd name="connsiteY11" fmla="*/ 22822 h 237728"/>
                  <a:gd name="connsiteX12" fmla="*/ 50482 w 266700"/>
                  <a:gd name="connsiteY12" fmla="*/ 0 h 237728"/>
                  <a:gd name="connsiteX13" fmla="*/ 26670 w 266700"/>
                  <a:gd name="connsiteY13" fmla="*/ 0 h 237728"/>
                  <a:gd name="connsiteX14" fmla="*/ 0 w 266700"/>
                  <a:gd name="connsiteY14" fmla="*/ 24724 h 237728"/>
                  <a:gd name="connsiteX15" fmla="*/ 0 w 266700"/>
                  <a:gd name="connsiteY15" fmla="*/ 221563 h 237728"/>
                  <a:gd name="connsiteX16" fmla="*/ 26670 w 266700"/>
                  <a:gd name="connsiteY16" fmla="*/ 246287 h 237728"/>
                  <a:gd name="connsiteX17" fmla="*/ 246697 w 266700"/>
                  <a:gd name="connsiteY17" fmla="*/ 246287 h 237728"/>
                  <a:gd name="connsiteX18" fmla="*/ 273368 w 266700"/>
                  <a:gd name="connsiteY18" fmla="*/ 221563 h 237728"/>
                  <a:gd name="connsiteX19" fmla="*/ 273368 w 266700"/>
                  <a:gd name="connsiteY19" fmla="*/ 24724 h 237728"/>
                  <a:gd name="connsiteX20" fmla="*/ 246697 w 266700"/>
                  <a:gd name="connsiteY20" fmla="*/ 0 h 237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6700" h="237728">
                    <a:moveTo>
                      <a:pt x="246697" y="0"/>
                    </a:moveTo>
                    <a:lnTo>
                      <a:pt x="221932" y="0"/>
                    </a:lnTo>
                    <a:lnTo>
                      <a:pt x="221932" y="22822"/>
                    </a:lnTo>
                    <a:lnTo>
                      <a:pt x="246697" y="22822"/>
                    </a:lnTo>
                    <a:cubicBezTo>
                      <a:pt x="251460" y="22822"/>
                      <a:pt x="251460" y="24724"/>
                      <a:pt x="251460" y="24724"/>
                    </a:cubicBezTo>
                    <a:lnTo>
                      <a:pt x="251460" y="221563"/>
                    </a:lnTo>
                    <a:cubicBezTo>
                      <a:pt x="251460" y="223465"/>
                      <a:pt x="251460" y="223465"/>
                      <a:pt x="246697" y="223465"/>
                    </a:cubicBezTo>
                    <a:lnTo>
                      <a:pt x="26670" y="223465"/>
                    </a:lnTo>
                    <a:cubicBezTo>
                      <a:pt x="24765" y="223465"/>
                      <a:pt x="21907" y="223465"/>
                      <a:pt x="21907" y="221563"/>
                    </a:cubicBezTo>
                    <a:lnTo>
                      <a:pt x="21907" y="24724"/>
                    </a:lnTo>
                    <a:cubicBezTo>
                      <a:pt x="21907" y="24724"/>
                      <a:pt x="24765" y="22822"/>
                      <a:pt x="26670" y="22822"/>
                    </a:cubicBezTo>
                    <a:lnTo>
                      <a:pt x="50482" y="22822"/>
                    </a:lnTo>
                    <a:lnTo>
                      <a:pt x="50482" y="0"/>
                    </a:lnTo>
                    <a:lnTo>
                      <a:pt x="26670" y="0"/>
                    </a:lnTo>
                    <a:cubicBezTo>
                      <a:pt x="13335" y="0"/>
                      <a:pt x="0" y="12362"/>
                      <a:pt x="0" y="24724"/>
                    </a:cubicBezTo>
                    <a:lnTo>
                      <a:pt x="0" y="221563"/>
                    </a:lnTo>
                    <a:cubicBezTo>
                      <a:pt x="0" y="235827"/>
                      <a:pt x="13335" y="246287"/>
                      <a:pt x="26670" y="246287"/>
                    </a:cubicBezTo>
                    <a:lnTo>
                      <a:pt x="246697" y="246287"/>
                    </a:lnTo>
                    <a:cubicBezTo>
                      <a:pt x="260985" y="246287"/>
                      <a:pt x="273368" y="235827"/>
                      <a:pt x="273368" y="221563"/>
                    </a:cubicBezTo>
                    <a:lnTo>
                      <a:pt x="273368" y="24724"/>
                    </a:lnTo>
                    <a:cubicBezTo>
                      <a:pt x="274320" y="12362"/>
                      <a:pt x="260985" y="0"/>
                      <a:pt x="246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EA907E69-48C1-4420-B6B4-6C428069D174}"/>
                  </a:ext>
                </a:extLst>
              </p:cNvPr>
              <p:cNvSpPr/>
              <p:nvPr/>
            </p:nvSpPr>
            <p:spPr>
              <a:xfrm>
                <a:off x="7104697" y="2159528"/>
                <a:ext cx="19050" cy="66564"/>
              </a:xfrm>
              <a:custGeom>
                <a:avLst/>
                <a:gdLst>
                  <a:gd name="connsiteX0" fmla="*/ 0 w 19050"/>
                  <a:gd name="connsiteY0" fmla="*/ 60859 h 66564"/>
                  <a:gd name="connsiteX1" fmla="*/ 14288 w 19050"/>
                  <a:gd name="connsiteY1" fmla="*/ 73220 h 66564"/>
                  <a:gd name="connsiteX2" fmla="*/ 23813 w 19050"/>
                  <a:gd name="connsiteY2" fmla="*/ 65613 h 66564"/>
                  <a:gd name="connsiteX3" fmla="*/ 23813 w 19050"/>
                  <a:gd name="connsiteY3" fmla="*/ 9509 h 66564"/>
                  <a:gd name="connsiteX4" fmla="*/ 14288 w 19050"/>
                  <a:gd name="connsiteY4" fmla="*/ 0 h 66564"/>
                  <a:gd name="connsiteX5" fmla="*/ 0 w 19050"/>
                  <a:gd name="connsiteY5" fmla="*/ 11411 h 66564"/>
                  <a:gd name="connsiteX6" fmla="*/ 0 w 19050"/>
                  <a:gd name="connsiteY6" fmla="*/ 24724 h 66564"/>
                  <a:gd name="connsiteX7" fmla="*/ 0 w 19050"/>
                  <a:gd name="connsiteY7" fmla="*/ 24724 h 66564"/>
                  <a:gd name="connsiteX8" fmla="*/ 0 w 19050"/>
                  <a:gd name="connsiteY8" fmla="*/ 47546 h 66564"/>
                  <a:gd name="connsiteX9" fmla="*/ 0 w 19050"/>
                  <a:gd name="connsiteY9" fmla="*/ 47546 h 66564"/>
                  <a:gd name="connsiteX10" fmla="*/ 0 w 19050"/>
                  <a:gd name="connsiteY10" fmla="*/ 60859 h 6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50" h="66564">
                    <a:moveTo>
                      <a:pt x="0" y="60859"/>
                    </a:moveTo>
                    <a:cubicBezTo>
                      <a:pt x="0" y="67515"/>
                      <a:pt x="9525" y="73220"/>
                      <a:pt x="14288" y="73220"/>
                    </a:cubicBezTo>
                    <a:cubicBezTo>
                      <a:pt x="19050" y="73220"/>
                      <a:pt x="20955" y="70368"/>
                      <a:pt x="23813" y="65613"/>
                    </a:cubicBezTo>
                    <a:lnTo>
                      <a:pt x="23813" y="9509"/>
                    </a:lnTo>
                    <a:cubicBezTo>
                      <a:pt x="20955" y="3804"/>
                      <a:pt x="19050" y="0"/>
                      <a:pt x="14288" y="0"/>
                    </a:cubicBezTo>
                    <a:cubicBezTo>
                      <a:pt x="9525" y="0"/>
                      <a:pt x="0" y="5706"/>
                      <a:pt x="0" y="11411"/>
                    </a:cubicBezTo>
                    <a:lnTo>
                      <a:pt x="0" y="24724"/>
                    </a:lnTo>
                    <a:lnTo>
                      <a:pt x="0" y="24724"/>
                    </a:lnTo>
                    <a:lnTo>
                      <a:pt x="0" y="47546"/>
                    </a:lnTo>
                    <a:lnTo>
                      <a:pt x="0" y="47546"/>
                    </a:lnTo>
                    <a:lnTo>
                      <a:pt x="0" y="6085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hr-HR" sz="240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99862FB-D058-427C-A1B5-A526ECD8F5D9}"/>
              </a:ext>
            </a:extLst>
          </p:cNvPr>
          <p:cNvSpPr txBox="1"/>
          <p:nvPr/>
        </p:nvSpPr>
        <p:spPr>
          <a:xfrm>
            <a:off x="1632670" y="858309"/>
            <a:ext cx="393809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4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2018. – 2022.</a:t>
            </a:r>
          </a:p>
        </p:txBody>
      </p: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7AC71109-6B40-4C49-804B-A9ED25105440}"/>
              </a:ext>
            </a:extLst>
          </p:cNvPr>
          <p:cNvGrpSpPr/>
          <p:nvPr/>
        </p:nvGrpSpPr>
        <p:grpSpPr>
          <a:xfrm>
            <a:off x="435433" y="2449900"/>
            <a:ext cx="1080000" cy="1080000"/>
            <a:chOff x="421055" y="2257155"/>
            <a:chExt cx="860251" cy="798294"/>
          </a:xfrm>
        </p:grpSpPr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C9ACF964-B205-4461-BB37-8333261DA716}"/>
                </a:ext>
              </a:extLst>
            </p:cNvPr>
            <p:cNvSpPr/>
            <p:nvPr/>
          </p:nvSpPr>
          <p:spPr>
            <a:xfrm>
              <a:off x="421055" y="2257155"/>
              <a:ext cx="860251" cy="798294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sz="2400"/>
            </a:p>
          </p:txBody>
        </p:sp>
        <p:pic>
          <p:nvPicPr>
            <p:cNvPr id="442" name="Graphic 441" descr="Money">
              <a:extLst>
                <a:ext uri="{FF2B5EF4-FFF2-40B4-BE49-F238E27FC236}">
                  <a16:creationId xmlns:a16="http://schemas.microsoft.com/office/drawing/2014/main" id="{3E341392-21A8-4C4E-A786-79ADDE320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907" y="2315805"/>
              <a:ext cx="637342" cy="637342"/>
            </a:xfrm>
            <a:prstGeom prst="rect">
              <a:avLst/>
            </a:prstGeom>
          </p:spPr>
        </p:pic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83D30405-4097-46C9-AE9C-A079F75754BB}"/>
              </a:ext>
            </a:extLst>
          </p:cNvPr>
          <p:cNvGrpSpPr/>
          <p:nvPr/>
        </p:nvGrpSpPr>
        <p:grpSpPr>
          <a:xfrm>
            <a:off x="432504" y="4420305"/>
            <a:ext cx="1080000" cy="1080000"/>
            <a:chOff x="942199" y="855800"/>
            <a:chExt cx="1275538" cy="1275538"/>
          </a:xfrm>
        </p:grpSpPr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12B9975A-DB17-4B76-8DC7-D8048B1DBB69}"/>
                </a:ext>
              </a:extLst>
            </p:cNvPr>
            <p:cNvSpPr/>
            <p:nvPr/>
          </p:nvSpPr>
          <p:spPr>
            <a:xfrm>
              <a:off x="942199" y="855800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449" name="Graphic 448" descr="Schoolhouse">
              <a:extLst>
                <a:ext uri="{FF2B5EF4-FFF2-40B4-BE49-F238E27FC236}">
                  <a16:creationId xmlns:a16="http://schemas.microsoft.com/office/drawing/2014/main" id="{F3ECD92B-E8F7-4E51-9386-71062600E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2768" y="965348"/>
              <a:ext cx="914400" cy="914400"/>
            </a:xfrm>
            <a:prstGeom prst="rect">
              <a:avLst/>
            </a:prstGeom>
          </p:spPr>
        </p:pic>
      </p:grpSp>
      <p:sp>
        <p:nvSpPr>
          <p:cNvPr id="450" name="TextBox 449">
            <a:extLst>
              <a:ext uri="{FF2B5EF4-FFF2-40B4-BE49-F238E27FC236}">
                <a16:creationId xmlns:a16="http://schemas.microsoft.com/office/drawing/2014/main" id="{3ECDF136-EA19-4303-8087-C84DBA5D3908}"/>
              </a:ext>
            </a:extLst>
          </p:cNvPr>
          <p:cNvSpPr txBox="1"/>
          <p:nvPr/>
        </p:nvSpPr>
        <p:spPr>
          <a:xfrm>
            <a:off x="1617832" y="2461696"/>
            <a:ext cx="50864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i-FI" sz="44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1,3 milijarde k</a:t>
            </a:r>
            <a:r>
              <a:rPr lang="hr-HR" sz="44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n </a:t>
            </a:r>
            <a:r>
              <a:rPr lang="fi-FI" sz="2800" dirty="0">
                <a:solidFill>
                  <a:prstClr val="white">
                    <a:lumMod val="50000"/>
                  </a:prstClr>
                </a:solidFill>
                <a:latin typeface="Open Sans" panose="020B0606030504020204" pitchFamily="34" charset="0"/>
              </a:rPr>
              <a:t>(ESF+ERDF)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262D2C7-E62D-4250-9019-A38643E2307B}"/>
              </a:ext>
            </a:extLst>
          </p:cNvPr>
          <p:cNvGrpSpPr/>
          <p:nvPr/>
        </p:nvGrpSpPr>
        <p:grpSpPr>
          <a:xfrm>
            <a:off x="9216403" y="4640880"/>
            <a:ext cx="286745" cy="294440"/>
            <a:chOff x="10743957" y="5471524"/>
            <a:chExt cx="286745" cy="294440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82E155F4-7A15-4448-AAC5-973609AA2A47}"/>
                </a:ext>
              </a:extLst>
            </p:cNvPr>
            <p:cNvSpPr/>
            <p:nvPr/>
          </p:nvSpPr>
          <p:spPr>
            <a:xfrm>
              <a:off x="10743957" y="5471524"/>
              <a:ext cx="286745" cy="294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99" name="Graphic 198">
              <a:extLst>
                <a:ext uri="{FF2B5EF4-FFF2-40B4-BE49-F238E27FC236}">
                  <a16:creationId xmlns:a16="http://schemas.microsoft.com/office/drawing/2014/main" id="{555B66E3-3939-4CCF-B55B-44353587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08418" y="5525647"/>
              <a:ext cx="157823" cy="18619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91241A9-C391-704D-B8D3-91BCB1F78A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0120" y="1131690"/>
            <a:ext cx="6072277" cy="47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FCB00E-1B71-4039-ACCD-69B7A0348D9F}"/>
              </a:ext>
            </a:extLst>
          </p:cNvPr>
          <p:cNvSpPr/>
          <p:nvPr/>
        </p:nvSpPr>
        <p:spPr>
          <a:xfrm>
            <a:off x="2300302" y="1888954"/>
            <a:ext cx="279296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</a:rPr>
              <a:t>1318</a:t>
            </a:r>
            <a:r>
              <a:rPr lang="hr-HR" sz="8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</a:rPr>
              <a:t> </a:t>
            </a:r>
            <a:r>
              <a:rPr lang="hr-HR" sz="54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</a:rPr>
              <a:t>škola</a:t>
            </a:r>
            <a:endParaRPr lang="hr-HR" sz="8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F00EC01-157F-43F8-B4FB-9B9DBB2D2EC7}"/>
              </a:ext>
            </a:extLst>
          </p:cNvPr>
          <p:cNvGrpSpPr/>
          <p:nvPr/>
        </p:nvGrpSpPr>
        <p:grpSpPr>
          <a:xfrm>
            <a:off x="813545" y="1888954"/>
            <a:ext cx="1275538" cy="1275538"/>
            <a:chOff x="942199" y="855800"/>
            <a:chExt cx="1275538" cy="1275538"/>
          </a:xfrm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651DFDF7-7184-4C59-B00A-B0F62DE3E085}"/>
                </a:ext>
              </a:extLst>
            </p:cNvPr>
            <p:cNvSpPr/>
            <p:nvPr/>
          </p:nvSpPr>
          <p:spPr>
            <a:xfrm>
              <a:off x="942199" y="855800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203" name="Graphic 202" descr="Schoolhouse">
              <a:extLst>
                <a:ext uri="{FF2B5EF4-FFF2-40B4-BE49-F238E27FC236}">
                  <a16:creationId xmlns:a16="http://schemas.microsoft.com/office/drawing/2014/main" id="{66963209-D20E-483E-956D-91DCB7C8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2768" y="965348"/>
              <a:ext cx="914400" cy="914400"/>
            </a:xfrm>
            <a:prstGeom prst="rect">
              <a:avLst/>
            </a:prstGeom>
          </p:spPr>
        </p:pic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396B34-D92D-4F16-8DB2-0F761122B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714902"/>
              </p:ext>
            </p:extLst>
          </p:nvPr>
        </p:nvGraphicFramePr>
        <p:xfrm>
          <a:off x="6096000" y="1333019"/>
          <a:ext cx="5515300" cy="419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48FB50-9651-42C8-B454-38A1F3E59692}"/>
              </a:ext>
            </a:extLst>
          </p:cNvPr>
          <p:cNvSpPr txBox="1"/>
          <p:nvPr/>
        </p:nvSpPr>
        <p:spPr>
          <a:xfrm>
            <a:off x="6141057" y="1848943"/>
            <a:ext cx="106433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4400" dirty="0">
                <a:solidFill>
                  <a:schemeClr val="bg1">
                    <a:lumMod val="50000"/>
                  </a:schemeClr>
                </a:solidFill>
              </a:rPr>
              <a:t>904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B260389-C3BD-4A2E-A73A-AC9E83832D26}"/>
              </a:ext>
            </a:extLst>
          </p:cNvPr>
          <p:cNvSpPr txBox="1"/>
          <p:nvPr/>
        </p:nvSpPr>
        <p:spPr>
          <a:xfrm>
            <a:off x="6487788" y="3101511"/>
            <a:ext cx="111659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4400" dirty="0">
                <a:solidFill>
                  <a:schemeClr val="bg1">
                    <a:lumMod val="50000"/>
                  </a:schemeClr>
                </a:solidFill>
              </a:rPr>
              <a:t>364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D908ECDA-0DD8-4893-998B-C7836BD4F638}"/>
              </a:ext>
            </a:extLst>
          </p:cNvPr>
          <p:cNvSpPr txBox="1"/>
          <p:nvPr/>
        </p:nvSpPr>
        <p:spPr>
          <a:xfrm>
            <a:off x="6287464" y="4382956"/>
            <a:ext cx="91792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4400" dirty="0">
                <a:solidFill>
                  <a:schemeClr val="bg1">
                    <a:lumMod val="50000"/>
                  </a:schemeClr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76632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5E59B6-33EF-456D-922D-EF535DFDFD3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111840" y="425763"/>
            <a:ext cx="3968319" cy="1135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8000" dirty="0"/>
              <a:t>Partneri</a:t>
            </a:r>
            <a:endParaRPr lang="hr-HR" sz="5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4934E8-7341-4118-89DC-22B98D7580DC}"/>
              </a:ext>
            </a:extLst>
          </p:cNvPr>
          <p:cNvGrpSpPr/>
          <p:nvPr/>
        </p:nvGrpSpPr>
        <p:grpSpPr>
          <a:xfrm>
            <a:off x="1034385" y="-443883"/>
            <a:ext cx="10302400" cy="8621870"/>
            <a:chOff x="1034385" y="-443883"/>
            <a:chExt cx="10302400" cy="8621870"/>
          </a:xfrm>
        </p:grpSpPr>
        <p:pic>
          <p:nvPicPr>
            <p:cNvPr id="3" name="Graphic 2" descr="Handshake">
              <a:extLst>
                <a:ext uri="{FF2B5EF4-FFF2-40B4-BE49-F238E27FC236}">
                  <a16:creationId xmlns:a16="http://schemas.microsoft.com/office/drawing/2014/main" id="{588943D2-FF57-474B-B463-FEAB60B8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4385" y="-443883"/>
              <a:ext cx="10302400" cy="86218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48E50B-E90C-419B-ABC0-77F9181BB1A9}"/>
                </a:ext>
              </a:extLst>
            </p:cNvPr>
            <p:cNvSpPr txBox="1"/>
            <p:nvPr/>
          </p:nvSpPr>
          <p:spPr>
            <a:xfrm rot="18666072">
              <a:off x="5237497" y="2728724"/>
              <a:ext cx="1078348" cy="63366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FOI</a:t>
              </a:r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29AA7F-B137-4CDA-9377-8A1B15BB38CA}"/>
                </a:ext>
              </a:extLst>
            </p:cNvPr>
            <p:cNvSpPr txBox="1"/>
            <p:nvPr/>
          </p:nvSpPr>
          <p:spPr>
            <a:xfrm rot="18639018">
              <a:off x="5729405" y="3715866"/>
              <a:ext cx="1575883" cy="55180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AZOO</a:t>
              </a:r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CDDC88-A70C-478D-88A4-11A213273882}"/>
                </a:ext>
              </a:extLst>
            </p:cNvPr>
            <p:cNvSpPr txBox="1"/>
            <p:nvPr/>
          </p:nvSpPr>
          <p:spPr>
            <a:xfrm rot="18639018">
              <a:off x="6402595" y="4346708"/>
              <a:ext cx="1505179" cy="551807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ASOO</a:t>
              </a:r>
              <a:endPara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95F670-8A75-44ED-8B5D-BCB22F5445E3}"/>
                </a:ext>
              </a:extLst>
            </p:cNvPr>
            <p:cNvSpPr txBox="1"/>
            <p:nvPr/>
          </p:nvSpPr>
          <p:spPr>
            <a:xfrm rot="18228079">
              <a:off x="1929162" y="2328753"/>
              <a:ext cx="1595929" cy="70036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F538BF-A68D-44DD-AF24-B607009F594C}"/>
                </a:ext>
              </a:extLst>
            </p:cNvPr>
            <p:cNvSpPr txBox="1"/>
            <p:nvPr/>
          </p:nvSpPr>
          <p:spPr>
            <a:xfrm rot="3387426">
              <a:off x="8765089" y="2425415"/>
              <a:ext cx="1782464" cy="63366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NCVVO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AF2F672-CA6C-45DD-B9BE-DE206DE33EA5}"/>
              </a:ext>
            </a:extLst>
          </p:cNvPr>
          <p:cNvSpPr/>
          <p:nvPr/>
        </p:nvSpPr>
        <p:spPr>
          <a:xfrm rot="18269732">
            <a:off x="-283334" y="-111062"/>
            <a:ext cx="2277097" cy="318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5F69F1-A3E4-43A5-A16A-435A93033029}"/>
              </a:ext>
            </a:extLst>
          </p:cNvPr>
          <p:cNvSpPr/>
          <p:nvPr/>
        </p:nvSpPr>
        <p:spPr>
          <a:xfrm rot="3279936">
            <a:off x="10361549" y="-138471"/>
            <a:ext cx="2277097" cy="31843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3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6" y="1848160"/>
            <a:ext cx="4799104" cy="1600200"/>
          </a:xfrm>
        </p:spPr>
        <p:txBody>
          <a:bodyPr/>
          <a:lstStyle/>
          <a:p>
            <a:r>
              <a:rPr lang="hr-HR" dirty="0"/>
              <a:t>Infrastruktura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5AD9C-3AB7-4979-977C-D09413339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816" y="3471806"/>
            <a:ext cx="6023240" cy="160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331" y="262951"/>
            <a:ext cx="4527537" cy="6118377"/>
          </a:xfrm>
        </p:spPr>
        <p:txBody>
          <a:bodyPr>
            <a:noAutofit/>
          </a:bodyPr>
          <a:lstStyle/>
          <a:p>
            <a:r>
              <a:rPr lang="hr-HR" sz="2000" b="1" dirty="0"/>
              <a:t>Uspostava lokalne mreže u školama</a:t>
            </a:r>
          </a:p>
          <a:p>
            <a:endParaRPr lang="hr-HR" sz="2000" dirty="0"/>
          </a:p>
          <a:p>
            <a:r>
              <a:rPr lang="hr-HR" sz="2000" b="1" dirty="0"/>
              <a:t>Učitelji/nastavnici/stručni suradnici </a:t>
            </a:r>
            <a:r>
              <a:rPr lang="hr-HR" sz="2000" dirty="0"/>
              <a:t>– prijenosno računalo</a:t>
            </a:r>
          </a:p>
          <a:p>
            <a:endParaRPr lang="hr-HR" sz="2000" dirty="0"/>
          </a:p>
          <a:p>
            <a:r>
              <a:rPr lang="hr-HR" sz="2000" b="1" dirty="0"/>
              <a:t>Opremanje dvije učionice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prezentacijska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interaktivna</a:t>
            </a:r>
          </a:p>
          <a:p>
            <a:endParaRPr lang="hr-HR" sz="2000" dirty="0"/>
          </a:p>
          <a:p>
            <a:r>
              <a:rPr lang="hr-HR" sz="2000" b="1" dirty="0"/>
              <a:t>Dodatne lokacije </a:t>
            </a:r>
            <a:r>
              <a:rPr lang="hr-HR" sz="2000" dirty="0"/>
              <a:t>- opremanje  jedne učionice</a:t>
            </a:r>
          </a:p>
          <a:p>
            <a:r>
              <a:rPr lang="hr-HR" sz="2000" dirty="0"/>
              <a:t>Dio škola opremljen i dodatnom opremom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err="1"/>
              <a:t>Uspostavljanje</a:t>
            </a:r>
            <a:r>
              <a:rPr lang="en-US" sz="2000" b="1" dirty="0"/>
              <a:t> </a:t>
            </a:r>
            <a:r>
              <a:rPr lang="en-US" sz="2000" b="1" dirty="0" err="1"/>
              <a:t>novih</a:t>
            </a:r>
            <a:r>
              <a:rPr lang="en-US" sz="2000" b="1" dirty="0"/>
              <a:t> ROC-ova</a:t>
            </a:r>
            <a:endParaRPr lang="hr-HR" sz="28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7BAE6E-AB89-4DFC-B7B2-9CFE58774508}"/>
              </a:ext>
            </a:extLst>
          </p:cNvPr>
          <p:cNvGrpSpPr/>
          <p:nvPr/>
        </p:nvGrpSpPr>
        <p:grpSpPr>
          <a:xfrm>
            <a:off x="576816" y="977463"/>
            <a:ext cx="1275600" cy="1275600"/>
            <a:chOff x="576816" y="977463"/>
            <a:chExt cx="1275600" cy="1275600"/>
          </a:xfrm>
        </p:grpSpPr>
        <p:sp>
          <p:nvSpPr>
            <p:cNvPr id="9" name="Google Shape;162;p9">
              <a:extLst>
                <a:ext uri="{FF2B5EF4-FFF2-40B4-BE49-F238E27FC236}">
                  <a16:creationId xmlns:a16="http://schemas.microsoft.com/office/drawing/2014/main" id="{749A7150-E6CD-46A1-96E9-CFBF54A077ED}"/>
                </a:ext>
              </a:extLst>
            </p:cNvPr>
            <p:cNvSpPr/>
            <p:nvPr/>
          </p:nvSpPr>
          <p:spPr>
            <a:xfrm>
              <a:off x="576816" y="977463"/>
              <a:ext cx="1275600" cy="12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85;p9">
              <a:extLst>
                <a:ext uri="{FF2B5EF4-FFF2-40B4-BE49-F238E27FC236}">
                  <a16:creationId xmlns:a16="http://schemas.microsoft.com/office/drawing/2014/main" id="{8D29C347-2507-47EF-AE72-094240E4F39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20993" y="1293938"/>
              <a:ext cx="973454" cy="642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2903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E2C91F0-0CA2-4E08-89C6-B862421DA0F6}"/>
              </a:ext>
            </a:extLst>
          </p:cNvPr>
          <p:cNvGrpSpPr/>
          <p:nvPr/>
        </p:nvGrpSpPr>
        <p:grpSpPr>
          <a:xfrm>
            <a:off x="93662" y="648880"/>
            <a:ext cx="12004675" cy="5636738"/>
            <a:chOff x="187325" y="383933"/>
            <a:chExt cx="12004675" cy="61065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BE07EC0-0EF9-4A65-BC49-06AB022EC2A2}"/>
                </a:ext>
              </a:extLst>
            </p:cNvPr>
            <p:cNvGrpSpPr/>
            <p:nvPr/>
          </p:nvGrpSpPr>
          <p:grpSpPr>
            <a:xfrm>
              <a:off x="187325" y="383933"/>
              <a:ext cx="12004675" cy="6023657"/>
              <a:chOff x="187325" y="393084"/>
              <a:chExt cx="12004675" cy="6023657"/>
            </a:xfrm>
          </p:grpSpPr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F9326B11-25A6-4957-B65A-CFD40C8A3D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90251524"/>
                  </p:ext>
                </p:extLst>
              </p:nvPr>
            </p:nvGraphicFramePr>
            <p:xfrm>
              <a:off x="187325" y="393084"/>
              <a:ext cx="12004675" cy="91863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4FB1B7B-162E-4D6B-93AB-482CDA8B544E}"/>
                  </a:ext>
                </a:extLst>
              </p:cNvPr>
              <p:cNvSpPr/>
              <p:nvPr/>
            </p:nvSpPr>
            <p:spPr>
              <a:xfrm>
                <a:off x="1259681" y="1311716"/>
                <a:ext cx="3038475" cy="50958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hr-HR" sz="2000" dirty="0">
                  <a:solidFill>
                    <a:prstClr val="white">
                      <a:lumMod val="50000"/>
                    </a:prstClr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endParaRPr lang="hr-HR" sz="2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BF5F1E-E34B-4C2A-AA3A-5C2E15ED294B}"/>
                  </a:ext>
                </a:extLst>
              </p:cNvPr>
              <p:cNvSpPr/>
              <p:nvPr/>
            </p:nvSpPr>
            <p:spPr>
              <a:xfrm>
                <a:off x="5499893" y="1320867"/>
                <a:ext cx="3038475" cy="50958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67CA92-FDF9-4E8C-9FE2-2224DAB6CFC0}"/>
                  </a:ext>
                </a:extLst>
              </p:cNvPr>
              <p:cNvSpPr/>
              <p:nvPr/>
            </p:nvSpPr>
            <p:spPr>
              <a:xfrm>
                <a:off x="8651873" y="1311716"/>
                <a:ext cx="3038475" cy="509587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C343BB-6D08-4501-AA77-E161ACF4B649}"/>
                </a:ext>
              </a:extLst>
            </p:cNvPr>
            <p:cNvSpPr txBox="1"/>
            <p:nvPr/>
          </p:nvSpPr>
          <p:spPr>
            <a:xfrm>
              <a:off x="1408112" y="1756896"/>
              <a:ext cx="2741612" cy="473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Od 1./2019. do 7./2021.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sve matične škole,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područne škole s 30 i više učenika 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dodatne lokacije škola na kojima se odvija nastava</a:t>
              </a:r>
              <a:endParaRPr lang="hr-HR" sz="3200" dirty="0">
                <a:solidFill>
                  <a:prstClr val="white">
                    <a:lumMod val="50000"/>
                  </a:prstClr>
                </a:solidFill>
                <a:latin typeface="Open Sans"/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endParaRPr lang="hr-HR" sz="2400" dirty="0">
                <a:solidFill>
                  <a:prstClr val="white">
                    <a:lumMod val="50000"/>
                  </a:prstClr>
                </a:solidFill>
                <a:latin typeface="Open Sans"/>
              </a:endParaRPr>
            </a:p>
            <a:p>
              <a:pPr lvl="0">
                <a:lnSpc>
                  <a:spcPct val="90000"/>
                </a:lnSpc>
                <a:spcBef>
                  <a:spcPts val="1000"/>
                </a:spcBef>
              </a:pPr>
              <a:r>
                <a:rPr lang="hr-HR" sz="2000" b="1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10 faza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3 mjeseca</a:t>
              </a:r>
            </a:p>
            <a:p>
              <a:pPr marL="285750" lvl="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"/>
                </a:rPr>
                <a:t>150 lokacija škola</a:t>
              </a:r>
            </a:p>
            <a:p>
              <a:endParaRPr lang="hr-HR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0CC70-ADBF-411C-8709-D7CA64F24E72}"/>
                </a:ext>
              </a:extLst>
            </p:cNvPr>
            <p:cNvSpPr txBox="1"/>
            <p:nvPr/>
          </p:nvSpPr>
          <p:spPr>
            <a:xfrm>
              <a:off x="5622919" y="2551837"/>
              <a:ext cx="26812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Postavljanje pasivne mrežne opreme</a:t>
              </a:r>
            </a:p>
            <a:p>
              <a:pPr algn="ctr"/>
              <a:endParaRPr lang="hr-HR" sz="2400" dirty="0">
                <a:solidFill>
                  <a:prstClr val="white">
                    <a:lumMod val="50000"/>
                  </a:prstClr>
                </a:solidFill>
              </a:endParaRPr>
            </a:p>
            <a:p>
              <a:r>
                <a:rPr lang="hr-HR" sz="2000" b="1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10 faza</a:t>
              </a:r>
            </a:p>
            <a:p>
              <a:pPr indent="-285750"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3 mjeseca</a:t>
              </a:r>
            </a:p>
            <a:p>
              <a:pPr indent="-285750">
                <a:buFont typeface="Arial" panose="020B0604020202020204" pitchFamily="34" charset="0"/>
                <a:buChar char="•"/>
              </a:pPr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150 lokacija škola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D5CDA4-0F7A-4477-B664-00C16EC14215}"/>
                </a:ext>
              </a:extLst>
            </p:cNvPr>
            <p:cNvSpPr txBox="1"/>
            <p:nvPr/>
          </p:nvSpPr>
          <p:spPr>
            <a:xfrm>
              <a:off x="8939210" y="2551837"/>
              <a:ext cx="253841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Postavljanje aktivne mrežne opreme</a:t>
              </a:r>
            </a:p>
            <a:p>
              <a:endParaRPr lang="hr-HR" dirty="0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10C90438-2839-4E8E-B55F-B0D70BC95820}"/>
                </a:ext>
              </a:extLst>
            </p:cNvPr>
            <p:cNvSpPr/>
            <p:nvPr/>
          </p:nvSpPr>
          <p:spPr>
            <a:xfrm>
              <a:off x="9801225" y="3589382"/>
              <a:ext cx="400050" cy="790574"/>
            </a:xfrm>
            <a:prstGeom prst="downArrow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A81A331-20BD-42DA-9858-DAD1FC1B3049}"/>
                </a:ext>
              </a:extLst>
            </p:cNvPr>
            <p:cNvSpPr txBox="1"/>
            <p:nvPr/>
          </p:nvSpPr>
          <p:spPr>
            <a:xfrm>
              <a:off x="8939209" y="4930435"/>
              <a:ext cx="2276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škola dobiva funkcionalnu bežičnu mrežu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7493ED-C20E-4FE3-9998-883D5F5439A3}"/>
                </a:ext>
              </a:extLst>
            </p:cNvPr>
            <p:cNvSpPr txBox="1"/>
            <p:nvPr/>
          </p:nvSpPr>
          <p:spPr>
            <a:xfrm>
              <a:off x="8795540" y="1761201"/>
              <a:ext cx="2894808" cy="40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Od 4./2020. do 12./2022. </a:t>
              </a:r>
              <a:endParaRPr lang="hr-HR" b="1" dirty="0">
                <a:solidFill>
                  <a:prstClr val="white">
                    <a:lumMod val="50000"/>
                  </a:prstClr>
                </a:solidFill>
                <a:latin typeface="Open Sans 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0EE278-985A-44D1-8273-9D7958C2A98E}"/>
                </a:ext>
              </a:extLst>
            </p:cNvPr>
            <p:cNvSpPr txBox="1"/>
            <p:nvPr/>
          </p:nvSpPr>
          <p:spPr>
            <a:xfrm>
              <a:off x="5645539" y="1761528"/>
              <a:ext cx="2751139" cy="40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prstClr val="white">
                      <a:lumMod val="50000"/>
                    </a:prstClr>
                  </a:solidFill>
                  <a:latin typeface="Open Sans "/>
                </a:rPr>
                <a:t>Od 5./2019. – 11./2021. </a:t>
              </a:r>
              <a:endParaRPr lang="hr-HR" b="1" dirty="0">
                <a:solidFill>
                  <a:prstClr val="white">
                    <a:lumMod val="50000"/>
                  </a:prstClr>
                </a:solidFill>
                <a:latin typeface="Open Sans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36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F0DCC4A-D6A4-4350-8485-5D5F3219F60E}"/>
              </a:ext>
            </a:extLst>
          </p:cNvPr>
          <p:cNvGrpSpPr/>
          <p:nvPr/>
        </p:nvGrpSpPr>
        <p:grpSpPr>
          <a:xfrm>
            <a:off x="280988" y="463442"/>
            <a:ext cx="11630024" cy="5513915"/>
            <a:chOff x="280988" y="1115484"/>
            <a:chExt cx="11630024" cy="5513915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F2CF6750-56C7-46DD-AD5F-3272B1A1441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353857"/>
                </p:ext>
              </p:extLst>
            </p:nvPr>
          </p:nvGraphicFramePr>
          <p:xfrm>
            <a:off x="280988" y="1115484"/>
            <a:ext cx="11630024" cy="4804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6849DF-D5CD-4DC2-AFCC-8AD81FDD4344}"/>
                </a:ext>
              </a:extLst>
            </p:cNvPr>
            <p:cNvSpPr/>
            <p:nvPr/>
          </p:nvSpPr>
          <p:spPr>
            <a:xfrm>
              <a:off x="6665987" y="1595966"/>
              <a:ext cx="4352925" cy="50334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AD691A-3080-492F-BDDA-0BAF665A2B4C}"/>
                </a:ext>
              </a:extLst>
            </p:cNvPr>
            <p:cNvSpPr txBox="1"/>
            <p:nvPr/>
          </p:nvSpPr>
          <p:spPr>
            <a:xfrm>
              <a:off x="6980113" y="2357165"/>
              <a:ext cx="3687887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rgbClr val="828585"/>
                  </a:solidFill>
                  <a:latin typeface="Open Sans"/>
                </a:rPr>
                <a:t>Dosad isporučeno</a:t>
              </a:r>
            </a:p>
            <a:p>
              <a:pPr algn="ctr"/>
              <a:r>
                <a:rPr lang="pl-PL" sz="3600" dirty="0">
                  <a:solidFill>
                    <a:srgbClr val="828585"/>
                  </a:solidFill>
                  <a:latin typeface="Open Sans"/>
                </a:rPr>
                <a:t>19 646</a:t>
              </a:r>
            </a:p>
            <a:p>
              <a:pPr algn="ctr"/>
              <a:r>
                <a:rPr lang="pl-PL" sz="2000" dirty="0">
                  <a:solidFill>
                    <a:srgbClr val="828585"/>
                  </a:solidFill>
                  <a:latin typeface="Open Sans"/>
                </a:rPr>
                <a:t>prijenosnih računala</a:t>
              </a:r>
            </a:p>
            <a:p>
              <a:pPr algn="ctr"/>
              <a:endParaRPr lang="pl-PL" sz="2000" dirty="0">
                <a:solidFill>
                  <a:srgbClr val="828585"/>
                </a:solidFill>
                <a:latin typeface="Open Sans"/>
              </a:endParaRPr>
            </a:p>
            <a:p>
              <a:pPr algn="ctr"/>
              <a:endParaRPr lang="pl-PL" sz="2000" dirty="0">
                <a:solidFill>
                  <a:srgbClr val="828585"/>
                </a:solidFill>
                <a:latin typeface="Open Sans"/>
              </a:endParaRPr>
            </a:p>
            <a:p>
              <a:pPr algn="ctr"/>
              <a:r>
                <a:rPr lang="pl-PL" sz="2800" dirty="0">
                  <a:solidFill>
                    <a:srgbClr val="828585"/>
                  </a:solidFill>
                  <a:latin typeface="Open Sans"/>
                </a:rPr>
                <a:t>Garancija za prijenosna računala je 5 godina, a na bateriju 12 mjeseci</a:t>
              </a:r>
              <a:endParaRPr lang="hr-HR" sz="2800" dirty="0"/>
            </a:p>
            <a:p>
              <a:endParaRPr lang="hr-HR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75AA3F9-16CC-5346-BE6B-62CB6AC2B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1077858"/>
            <a:ext cx="5011887" cy="47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8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3B0BC2-23AC-4D31-AE12-FABFD8653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720061"/>
              </p:ext>
            </p:extLst>
          </p:nvPr>
        </p:nvGraphicFramePr>
        <p:xfrm>
          <a:off x="685801" y="452966"/>
          <a:ext cx="11001374" cy="130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7D14F9-759E-4ECB-854B-B1ECA19E186A}"/>
              </a:ext>
            </a:extLst>
          </p:cNvPr>
          <p:cNvSpPr/>
          <p:nvPr/>
        </p:nvSpPr>
        <p:spPr>
          <a:xfrm>
            <a:off x="1533525" y="1762125"/>
            <a:ext cx="3971925" cy="4642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5F591B-AEAE-4122-BABE-724C21A3B044}"/>
              </a:ext>
            </a:extLst>
          </p:cNvPr>
          <p:cNvSpPr/>
          <p:nvPr/>
        </p:nvSpPr>
        <p:spPr>
          <a:xfrm>
            <a:off x="6686550" y="1762124"/>
            <a:ext cx="3971925" cy="4642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D3AA3-85A2-4884-8E95-FA16FD37EBA4}"/>
              </a:ext>
            </a:extLst>
          </p:cNvPr>
          <p:cNvSpPr txBox="1"/>
          <p:nvPr/>
        </p:nvSpPr>
        <p:spPr>
          <a:xfrm>
            <a:off x="1671637" y="2238375"/>
            <a:ext cx="3695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l-PL" sz="2800" dirty="0">
                <a:solidFill>
                  <a:srgbClr val="828585"/>
                </a:solidFill>
                <a:latin typeface="Open Sans"/>
              </a:rPr>
              <a:t>Oprema za 2 učionice</a:t>
            </a:r>
          </a:p>
          <a:p>
            <a:pPr fontAlgn="base"/>
            <a:endParaRPr lang="pl-PL" sz="2800" b="1" dirty="0">
              <a:solidFill>
                <a:srgbClr val="828585"/>
              </a:solidFill>
              <a:latin typeface="Open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828585"/>
                </a:solidFill>
                <a:latin typeface="Open Sans"/>
              </a:rPr>
              <a:t>prezentacijska s pametnim ekranom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828585"/>
                </a:solidFill>
                <a:latin typeface="Open Sans"/>
              </a:rPr>
              <a:t>interaktivna s pametnim ekranom i uređajima za učenike</a:t>
            </a:r>
          </a:p>
          <a:p>
            <a:br>
              <a:rPr lang="pl-PL" dirty="0"/>
            </a:br>
            <a:endParaRPr lang="hr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C48A2-5205-4FCC-96BE-7350A3DD9385}"/>
              </a:ext>
            </a:extLst>
          </p:cNvPr>
          <p:cNvSpPr txBox="1"/>
          <p:nvPr/>
        </p:nvSpPr>
        <p:spPr>
          <a:xfrm>
            <a:off x="7053262" y="2228850"/>
            <a:ext cx="323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RS"/>
            </a:defPPr>
            <a:lvl1pPr fontAlgn="base">
              <a:defRPr sz="2800">
                <a:solidFill>
                  <a:srgbClr val="828585"/>
                </a:solidFill>
                <a:latin typeface="Open Sans"/>
              </a:defRPr>
            </a:lvl1pPr>
          </a:lstStyle>
          <a:p>
            <a:r>
              <a:rPr lang="hr-HR" dirty="0"/>
              <a:t>Škole koje su: </a:t>
            </a:r>
          </a:p>
          <a:p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najviše koristile opremu i sadržaje u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bile najaktivnije u projektnim aktivnostima</a:t>
            </a:r>
          </a:p>
        </p:txBody>
      </p:sp>
    </p:spTree>
    <p:extLst>
      <p:ext uri="{BB962C8B-B14F-4D97-AF65-F5344CB8AC3E}">
        <p14:creationId xmlns:p14="http://schemas.microsoft.com/office/powerpoint/2010/main" val="42953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e-usluge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FB912-6306-4F93-AF49-A3B43AC10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977" y="3862646"/>
            <a:ext cx="4546312" cy="3811588"/>
          </a:xfrm>
        </p:spPr>
        <p:txBody>
          <a:bodyPr/>
          <a:lstStyle/>
          <a:p>
            <a:pPr lvl="0"/>
            <a:r>
              <a:rPr lang="hr-HR" sz="2000" dirty="0">
                <a:solidFill>
                  <a:prstClr val="white">
                    <a:lumMod val="50000"/>
                  </a:prstClr>
                </a:solidFill>
              </a:rPr>
              <a:t>Nadogradnja postojećih e-usluga</a:t>
            </a:r>
          </a:p>
          <a:p>
            <a:endParaRPr lang="hr-H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216" y="515517"/>
            <a:ext cx="4437715" cy="5865686"/>
          </a:xfrm>
        </p:spPr>
        <p:txBody>
          <a:bodyPr numCol="1">
            <a:normAutofit/>
          </a:bodyPr>
          <a:lstStyle/>
          <a:p>
            <a:r>
              <a:rPr lang="hr-HR" sz="2000" b="1" dirty="0"/>
              <a:t>Nove e-usluge:</a:t>
            </a:r>
          </a:p>
          <a:p>
            <a:endParaRPr lang="hr-H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CARNET fi</a:t>
            </a:r>
            <a:r>
              <a:rPr lang="hr-HR" sz="2000" dirty="0"/>
              <a:t> - sustav za </a:t>
            </a:r>
            <a:r>
              <a:rPr lang="en-US" sz="2000" dirty="0" err="1"/>
              <a:t>jednostavnu</a:t>
            </a:r>
            <a:r>
              <a:rPr lang="en-US" sz="2000" dirty="0"/>
              <a:t> </a:t>
            </a:r>
            <a:r>
              <a:rPr lang="hr-HR" sz="2000" dirty="0"/>
              <a:t>autentifikaciju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Sustav za dodjeljivanje infrastrukturnih resursa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Sustav</a:t>
            </a:r>
            <a:r>
              <a:rPr lang="en-US" sz="2000" dirty="0"/>
              <a:t> za </a:t>
            </a:r>
            <a:r>
              <a:rPr lang="en-US" sz="2000" dirty="0" err="1"/>
              <a:t>centralizirano</a:t>
            </a:r>
            <a:r>
              <a:rPr lang="en-US" sz="2000" dirty="0"/>
              <a:t>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korisničkim</a:t>
            </a:r>
            <a:r>
              <a:rPr lang="en-US" sz="2000" dirty="0"/>
              <a:t> </a:t>
            </a:r>
            <a:r>
              <a:rPr lang="en-US" sz="2000" dirty="0" err="1"/>
              <a:t>uređajima</a:t>
            </a:r>
            <a:r>
              <a:rPr lang="en-US" sz="2000" dirty="0"/>
              <a:t> u </a:t>
            </a:r>
            <a:r>
              <a:rPr lang="en-US" sz="2000" dirty="0" err="1"/>
              <a:t>školama</a:t>
            </a:r>
            <a:r>
              <a:rPr lang="en-US" sz="2000" dirty="0"/>
              <a:t> (MDM)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hr-HR" sz="2000" dirty="0"/>
              <a:t>ustav za sigurno upravljanje matičnim podacima korisnika (GDPR 360)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Aplikacija za upravljanje školskom lokalnom računalnom mrežom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Sustav</a:t>
            </a:r>
            <a:r>
              <a:rPr lang="en-US" sz="2000" dirty="0"/>
              <a:t> za </a:t>
            </a:r>
            <a:r>
              <a:rPr lang="en-US" sz="2000" dirty="0" err="1"/>
              <a:t>korisnike</a:t>
            </a:r>
            <a:endParaRPr lang="hr-HR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51C4F-C0DD-48A1-B6D8-B5CF8CDFF585}"/>
              </a:ext>
            </a:extLst>
          </p:cNvPr>
          <p:cNvGrpSpPr/>
          <p:nvPr/>
        </p:nvGrpSpPr>
        <p:grpSpPr>
          <a:xfrm>
            <a:off x="602975" y="1143014"/>
            <a:ext cx="1275600" cy="1275600"/>
            <a:chOff x="9722504" y="1484277"/>
            <a:chExt cx="1275600" cy="1275600"/>
          </a:xfrm>
        </p:grpSpPr>
        <p:sp>
          <p:nvSpPr>
            <p:cNvPr id="6" name="Google Shape;168;p9">
              <a:extLst>
                <a:ext uri="{FF2B5EF4-FFF2-40B4-BE49-F238E27FC236}">
                  <a16:creationId xmlns:a16="http://schemas.microsoft.com/office/drawing/2014/main" id="{32770956-2AFC-4F18-A083-D179AB9B5799}"/>
                </a:ext>
              </a:extLst>
            </p:cNvPr>
            <p:cNvSpPr/>
            <p:nvPr/>
          </p:nvSpPr>
          <p:spPr>
            <a:xfrm>
              <a:off x="9722504" y="1484277"/>
              <a:ext cx="1275600" cy="1275600"/>
            </a:xfrm>
            <a:prstGeom prst="ellipse">
              <a:avLst/>
            </a:prstGeom>
            <a:solidFill>
              <a:srgbClr val="84BC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86;p9">
              <a:extLst>
                <a:ext uri="{FF2B5EF4-FFF2-40B4-BE49-F238E27FC236}">
                  <a16:creationId xmlns:a16="http://schemas.microsoft.com/office/drawing/2014/main" id="{1E0C8710-A54B-4170-8637-67207A6CF8E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873579" y="1780814"/>
              <a:ext cx="973450" cy="68252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3960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6" y="1848160"/>
            <a:ext cx="4799104" cy="1600200"/>
          </a:xfrm>
        </p:spPr>
        <p:txBody>
          <a:bodyPr/>
          <a:lstStyle/>
          <a:p>
            <a:r>
              <a:rPr lang="hr-HR" dirty="0"/>
              <a:t>e-sadržaji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956" y="262951"/>
            <a:ext cx="4188198" cy="6118377"/>
          </a:xfrm>
        </p:spPr>
        <p:txBody>
          <a:bodyPr>
            <a:normAutofit/>
          </a:bodyPr>
          <a:lstStyle/>
          <a:p>
            <a:r>
              <a:rPr lang="hr-HR" sz="2400" b="1" dirty="0"/>
              <a:t>74 digitalna obrazovna sadržaja</a:t>
            </a:r>
            <a:endParaRPr lang="en-US" sz="2400" b="1" dirty="0"/>
          </a:p>
          <a:p>
            <a:r>
              <a:rPr lang="en-US" sz="2000" dirty="0"/>
              <a:t>(od 5. r OŠ do 4. r SŠ)</a:t>
            </a:r>
            <a:endParaRPr lang="hr-HR" sz="2000" dirty="0"/>
          </a:p>
          <a:p>
            <a:endParaRPr lang="hr-HR" sz="2400" b="1" dirty="0"/>
          </a:p>
          <a:p>
            <a:r>
              <a:rPr lang="hr-HR" sz="2400" b="1" dirty="0"/>
              <a:t>Scenariji poučavanja</a:t>
            </a:r>
            <a:r>
              <a:rPr lang="en-US" sz="2400" b="1" dirty="0"/>
              <a:t> za </a:t>
            </a:r>
            <a:r>
              <a:rPr lang="en-US" sz="2400" b="1" dirty="0" err="1"/>
              <a:t>sve</a:t>
            </a:r>
            <a:r>
              <a:rPr lang="en-US" sz="2400" b="1" dirty="0"/>
              <a:t> predmete</a:t>
            </a:r>
          </a:p>
          <a:p>
            <a:r>
              <a:rPr lang="pt-BR" sz="2000" dirty="0"/>
              <a:t>(od 5. r OŠ do 4. r SŠ)</a:t>
            </a:r>
          </a:p>
          <a:p>
            <a:endParaRPr lang="hr-HR" sz="2400" b="1" dirty="0"/>
          </a:p>
          <a:p>
            <a:r>
              <a:rPr lang="hr-HR" sz="2400" b="1" dirty="0"/>
              <a:t>Scenariji poučavanja + </a:t>
            </a:r>
            <a:r>
              <a:rPr lang="en-US" sz="2400" b="1" dirty="0"/>
              <a:t>DOS</a:t>
            </a:r>
            <a:r>
              <a:rPr lang="hr-HR" sz="2400" b="1" dirty="0"/>
              <a:t> </a:t>
            </a:r>
            <a:r>
              <a:rPr lang="hr-HR" sz="2400" dirty="0"/>
              <a:t>za međupredmetne teme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297B3-0D41-D84E-82A3-68D75D9C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Google Shape;172;p9">
            <a:extLst>
              <a:ext uri="{FF2B5EF4-FFF2-40B4-BE49-F238E27FC236}">
                <a16:creationId xmlns:a16="http://schemas.microsoft.com/office/drawing/2014/main" id="{73A920CA-2EB0-446D-B211-112E0FD1C0D9}"/>
              </a:ext>
            </a:extLst>
          </p:cNvPr>
          <p:cNvSpPr/>
          <p:nvPr/>
        </p:nvSpPr>
        <p:spPr>
          <a:xfrm>
            <a:off x="576816" y="977442"/>
            <a:ext cx="1275600" cy="1275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80;p9">
            <a:extLst>
              <a:ext uri="{FF2B5EF4-FFF2-40B4-BE49-F238E27FC236}">
                <a16:creationId xmlns:a16="http://schemas.microsoft.com/office/drawing/2014/main" id="{54E66C09-6FA5-40B0-BB0E-54934CDD1C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1239" y="1172338"/>
            <a:ext cx="66675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638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B2BE55D-40D5-4568-A8D7-454FDA3BA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832308"/>
              </p:ext>
            </p:extLst>
          </p:nvPr>
        </p:nvGraphicFramePr>
        <p:xfrm>
          <a:off x="400050" y="257568"/>
          <a:ext cx="11582400" cy="6342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49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539" y="932160"/>
            <a:ext cx="4705398" cy="4022362"/>
          </a:xfrm>
        </p:spPr>
        <p:txBody>
          <a:bodyPr/>
          <a:lstStyle/>
          <a:p>
            <a:pPr algn="ctr"/>
            <a:r>
              <a:rPr lang="en-US" dirty="0" err="1"/>
              <a:t>Pr</a:t>
            </a:r>
            <a:r>
              <a:rPr lang="hr-HR" dirty="0"/>
              <a:t>ogram</a:t>
            </a:r>
            <a:br>
              <a:rPr lang="hr-HR" dirty="0"/>
            </a:br>
            <a:r>
              <a:rPr lang="en-US" dirty="0"/>
              <a:t>e-Škole</a:t>
            </a:r>
            <a:br>
              <a:rPr lang="hr-HR" dirty="0"/>
            </a:br>
            <a:br>
              <a:rPr lang="en-US" dirty="0"/>
            </a:br>
            <a:r>
              <a:rPr lang="hr-HR" dirty="0"/>
              <a:t>2015.</a:t>
            </a:r>
            <a:r>
              <a:rPr lang="en-US" dirty="0"/>
              <a:t> </a:t>
            </a:r>
            <a:r>
              <a:rPr lang="hr-HR" dirty="0"/>
              <a:t>-</a:t>
            </a:r>
            <a:r>
              <a:rPr lang="en-US" dirty="0"/>
              <a:t> </a:t>
            </a:r>
            <a:r>
              <a:rPr lang="hr-HR" dirty="0"/>
              <a:t>2022.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0BFCCD-61F0-AB4B-B9A9-3C7311BA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876" y="932160"/>
            <a:ext cx="4536490" cy="542424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”</a:t>
            </a:r>
            <a:r>
              <a:rPr lang="en-US" sz="3600" dirty="0" err="1"/>
              <a:t>Cjelovita</a:t>
            </a:r>
            <a:r>
              <a:rPr lang="en-US" sz="3600" dirty="0"/>
              <a:t> </a:t>
            </a:r>
            <a:r>
              <a:rPr lang="en-US" sz="3600" dirty="0" err="1"/>
              <a:t>informatizacija</a:t>
            </a:r>
            <a:r>
              <a:rPr lang="en-US" sz="3600" dirty="0"/>
              <a:t> procesa poslovanja </a:t>
            </a:r>
            <a:r>
              <a:rPr lang="en-US" sz="3600" dirty="0" err="1"/>
              <a:t>škola</a:t>
            </a:r>
            <a:r>
              <a:rPr lang="en-US" sz="3600" dirty="0"/>
              <a:t> i </a:t>
            </a:r>
            <a:r>
              <a:rPr lang="en-US" sz="3600" dirty="0" err="1"/>
              <a:t>nastavnih</a:t>
            </a:r>
            <a:r>
              <a:rPr lang="en-US" sz="3600" dirty="0"/>
              <a:t> procesa u </a:t>
            </a:r>
            <a:r>
              <a:rPr lang="en-US" sz="3600" dirty="0" err="1"/>
              <a:t>svrhu</a:t>
            </a:r>
            <a:r>
              <a:rPr lang="en-US" sz="3600" dirty="0"/>
              <a:t> </a:t>
            </a:r>
            <a:r>
              <a:rPr lang="en-US" sz="3600" dirty="0" err="1"/>
              <a:t>stvaranja</a:t>
            </a:r>
            <a:r>
              <a:rPr lang="en-US" sz="3600" dirty="0"/>
              <a:t> </a:t>
            </a:r>
            <a:r>
              <a:rPr lang="en-US" sz="3600" dirty="0" err="1"/>
              <a:t>digitalno</a:t>
            </a:r>
            <a:r>
              <a:rPr lang="en-US" sz="3600" dirty="0"/>
              <a:t> </a:t>
            </a:r>
            <a:r>
              <a:rPr lang="en-US" sz="3600" dirty="0" err="1"/>
              <a:t>zrelih</a:t>
            </a:r>
            <a:r>
              <a:rPr lang="en-US" sz="3600" dirty="0"/>
              <a:t> </a:t>
            </a:r>
            <a:r>
              <a:rPr lang="en-US" sz="3600" dirty="0" err="1"/>
              <a:t>škola</a:t>
            </a:r>
            <a:r>
              <a:rPr lang="en-US" sz="3600" dirty="0"/>
              <a:t> za 21. </a:t>
            </a:r>
            <a:r>
              <a:rPr lang="en-US" sz="3600" dirty="0" err="1"/>
              <a:t>stoljeće</a:t>
            </a:r>
            <a:r>
              <a:rPr lang="en-US" sz="3600" dirty="0"/>
              <a:t>”</a:t>
            </a:r>
          </a:p>
          <a:p>
            <a:pPr algn="ctr"/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4574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3256EB-624D-4840-BA2D-184EC35B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36" y="2083830"/>
            <a:ext cx="6682135" cy="1600200"/>
          </a:xfrm>
        </p:spPr>
        <p:txBody>
          <a:bodyPr/>
          <a:lstStyle/>
          <a:p>
            <a:r>
              <a:rPr lang="hr-HR" dirty="0"/>
              <a:t>Edukacija i podrška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EF7203-9D51-4F6F-B98B-1D754F57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7956" y="262951"/>
            <a:ext cx="4188198" cy="6118377"/>
          </a:xfrm>
        </p:spPr>
        <p:txBody>
          <a:bodyPr>
            <a:normAutofit/>
          </a:bodyPr>
          <a:lstStyle/>
          <a:p>
            <a:r>
              <a:rPr lang="hr-HR" sz="2400" b="1" dirty="0"/>
              <a:t>Obrazovanje za razvoj digitalnih kompetencija</a:t>
            </a:r>
          </a:p>
          <a:p>
            <a:endParaRPr lang="hr-HR" sz="2400" b="1" dirty="0"/>
          </a:p>
          <a:p>
            <a:r>
              <a:rPr lang="hr-HR" sz="2400" b="1" dirty="0"/>
              <a:t>Mobilni timovi</a:t>
            </a:r>
            <a:r>
              <a:rPr lang="en-US" sz="2400" b="1" dirty="0"/>
              <a:t> za </a:t>
            </a:r>
            <a:r>
              <a:rPr lang="en-US" sz="2400" b="1" dirty="0" err="1"/>
              <a:t>podršku</a:t>
            </a:r>
            <a:r>
              <a:rPr lang="en-US" sz="2400" b="1" dirty="0"/>
              <a:t> </a:t>
            </a:r>
            <a:r>
              <a:rPr lang="en-US" sz="2400" b="1" dirty="0" err="1"/>
              <a:t>školama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terenu</a:t>
            </a:r>
            <a:endParaRPr lang="hr-HR" sz="2400" b="1" dirty="0"/>
          </a:p>
          <a:p>
            <a:endParaRPr lang="hr-HR" sz="2400" b="1" dirty="0"/>
          </a:p>
          <a:p>
            <a:r>
              <a:rPr lang="hr-HR" sz="2400" b="1" dirty="0"/>
              <a:t>Zajednica praktičara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</a:t>
            </a:r>
            <a:r>
              <a:rPr lang="hr-HR" sz="2400" dirty="0"/>
              <a:t>irtualna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hr-HR" sz="2400" dirty="0"/>
              <a:t>usreti uživo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hr-HR" sz="2400" dirty="0"/>
              <a:t>pecijalizirane radionice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47EFE2-BD97-4275-A6C2-B2A061EA00DE}"/>
              </a:ext>
            </a:extLst>
          </p:cNvPr>
          <p:cNvGrpSpPr/>
          <p:nvPr/>
        </p:nvGrpSpPr>
        <p:grpSpPr>
          <a:xfrm>
            <a:off x="509450" y="1088454"/>
            <a:ext cx="1275600" cy="1275600"/>
            <a:chOff x="509450" y="400297"/>
            <a:chExt cx="1275600" cy="1275600"/>
          </a:xfrm>
        </p:grpSpPr>
        <p:sp>
          <p:nvSpPr>
            <p:cNvPr id="6" name="Google Shape;175;p9">
              <a:extLst>
                <a:ext uri="{FF2B5EF4-FFF2-40B4-BE49-F238E27FC236}">
                  <a16:creationId xmlns:a16="http://schemas.microsoft.com/office/drawing/2014/main" id="{FB956ED9-0DC4-425A-9D50-E272109543EA}"/>
                </a:ext>
              </a:extLst>
            </p:cNvPr>
            <p:cNvSpPr/>
            <p:nvPr/>
          </p:nvSpPr>
          <p:spPr>
            <a:xfrm>
              <a:off x="509450" y="400297"/>
              <a:ext cx="1275600" cy="1275600"/>
            </a:xfrm>
            <a:prstGeom prst="ellipse">
              <a:avLst/>
            </a:prstGeom>
            <a:solidFill>
              <a:srgbClr val="E71A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" name="Google Shape;182;p9">
              <a:extLst>
                <a:ext uri="{FF2B5EF4-FFF2-40B4-BE49-F238E27FC236}">
                  <a16:creationId xmlns:a16="http://schemas.microsoft.com/office/drawing/2014/main" id="{BA18E8E5-7045-4765-9030-20AFD95B9B85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3850" y="686938"/>
              <a:ext cx="1066800" cy="5810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38381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0688CD-F3C6-43BB-923D-C145899A9529}"/>
              </a:ext>
            </a:extLst>
          </p:cNvPr>
          <p:cNvSpPr/>
          <p:nvPr/>
        </p:nvSpPr>
        <p:spPr>
          <a:xfrm>
            <a:off x="472698" y="296837"/>
            <a:ext cx="4081421" cy="93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60"/>
              </a:lnSpc>
              <a:spcBef>
                <a:spcPts val="1000"/>
              </a:spcBef>
            </a:pPr>
            <a:endParaRPr lang="hr-HR" sz="2600" i="1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4400" b="1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SVE škole</a:t>
            </a:r>
            <a:endParaRPr lang="hr-HR" sz="4400" b="1" i="1" dirty="0">
              <a:solidFill>
                <a:prstClr val="white">
                  <a:lumMod val="50000"/>
                </a:prstClr>
              </a:solidFill>
              <a:latin typeface="Open Sans 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275528-AA1E-4922-838B-087E8C760A17}"/>
              </a:ext>
            </a:extLst>
          </p:cNvPr>
          <p:cNvSpPr/>
          <p:nvPr/>
        </p:nvSpPr>
        <p:spPr>
          <a:xfrm>
            <a:off x="472698" y="1490324"/>
            <a:ext cx="4011964" cy="2020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Učitelji, nastavnici i stručni suradnici</a:t>
            </a:r>
          </a:p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Ravnatelji</a:t>
            </a:r>
          </a:p>
          <a:p>
            <a:pPr lvl="0">
              <a:lnSpc>
                <a:spcPts val="2560"/>
              </a:lnSpc>
              <a:spcBef>
                <a:spcPts val="1000"/>
              </a:spcBef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Stručnjaci za tehničku podršku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0A84C02-3F96-4916-9D8A-D389FC32F4D9}"/>
              </a:ext>
            </a:extLst>
          </p:cNvPr>
          <p:cNvGrpSpPr/>
          <p:nvPr/>
        </p:nvGrpSpPr>
        <p:grpSpPr>
          <a:xfrm>
            <a:off x="4952807" y="-142876"/>
            <a:ext cx="6995185" cy="7633455"/>
            <a:chOff x="4858539" y="-142876"/>
            <a:chExt cx="6995185" cy="7633455"/>
          </a:xfrm>
          <a:solidFill>
            <a:srgbClr val="009BEA"/>
          </a:solidFill>
        </p:grpSpPr>
        <p:pic>
          <p:nvPicPr>
            <p:cNvPr id="5" name="Graphic 4" descr="User">
              <a:extLst>
                <a:ext uri="{FF2B5EF4-FFF2-40B4-BE49-F238E27FC236}">
                  <a16:creationId xmlns:a16="http://schemas.microsoft.com/office/drawing/2014/main" id="{0E037466-DAC5-4DE7-8A48-2A7653A9E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58539" y="495394"/>
              <a:ext cx="6995185" cy="699518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792E8A-1DE1-4083-9CD0-555C35876C28}"/>
                </a:ext>
              </a:extLst>
            </p:cNvPr>
            <p:cNvSpPr/>
            <p:nvPr/>
          </p:nvSpPr>
          <p:spPr>
            <a:xfrm>
              <a:off x="6681390" y="4591121"/>
              <a:ext cx="3349481" cy="169277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/>
              <a:r>
                <a:rPr lang="hr-HR" sz="2600" dirty="0">
                  <a:solidFill>
                    <a:schemeClr val="bg1"/>
                  </a:solidFill>
                  <a:latin typeface="Open Sans "/>
                </a:rPr>
                <a:t>različite razine digitalnih kompetencija (DigCompEdu okvir)</a:t>
              </a:r>
            </a:p>
          </p:txBody>
        </p:sp>
        <p:pic>
          <p:nvPicPr>
            <p:cNvPr id="4" name="Graphic 3" descr="Graduation cap">
              <a:extLst>
                <a:ext uri="{FF2B5EF4-FFF2-40B4-BE49-F238E27FC236}">
                  <a16:creationId xmlns:a16="http://schemas.microsoft.com/office/drawing/2014/main" id="{AA409F06-8C78-4361-A307-E26CBB7B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34393" y="-142876"/>
              <a:ext cx="2643476" cy="2643476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D1337C2-95DB-475C-96B1-F100D0794892}"/>
              </a:ext>
            </a:extLst>
          </p:cNvPr>
          <p:cNvSpPr/>
          <p:nvPr/>
        </p:nvSpPr>
        <p:spPr>
          <a:xfrm>
            <a:off x="430419" y="3840064"/>
            <a:ext cx="4377251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60"/>
              </a:lnSpc>
              <a:spcBef>
                <a:spcPts val="1000"/>
              </a:spcBef>
            </a:pPr>
            <a:r>
              <a:rPr lang="hr-HR" sz="2600" b="1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Teme: </a:t>
            </a:r>
          </a:p>
          <a:p>
            <a:pPr marL="457200" indent="-457200">
              <a:lnSpc>
                <a:spcPts val="256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digitalne kompetencije općenito</a:t>
            </a:r>
          </a:p>
          <a:p>
            <a:pPr marL="457200" indent="-457200">
              <a:lnSpc>
                <a:spcPts val="256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prstClr val="white">
                    <a:lumMod val="50000"/>
                  </a:prstClr>
                </a:solidFill>
                <a:latin typeface="Open Sans "/>
              </a:rPr>
              <a:t>kroz projektne teme/rezultate (edukacija o primjeni aplikacija, opreme, izrađenih sadržaja)</a:t>
            </a:r>
          </a:p>
        </p:txBody>
      </p:sp>
    </p:spTree>
    <p:extLst>
      <p:ext uri="{BB962C8B-B14F-4D97-AF65-F5344CB8AC3E}">
        <p14:creationId xmlns:p14="http://schemas.microsoft.com/office/powerpoint/2010/main" val="401701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DB1046-24A9-4C41-87FB-BF113B4CDB4D}"/>
              </a:ext>
            </a:extLst>
          </p:cNvPr>
          <p:cNvGrpSpPr/>
          <p:nvPr/>
        </p:nvGrpSpPr>
        <p:grpSpPr>
          <a:xfrm>
            <a:off x="2542625" y="534341"/>
            <a:ext cx="7118936" cy="5789317"/>
            <a:chOff x="2570049" y="807657"/>
            <a:chExt cx="7118936" cy="578931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B59D33E-5725-4CB4-A037-4A27DA0BC29A}"/>
                </a:ext>
              </a:extLst>
            </p:cNvPr>
            <p:cNvSpPr/>
            <p:nvPr/>
          </p:nvSpPr>
          <p:spPr>
            <a:xfrm>
              <a:off x="5433924" y="807657"/>
              <a:ext cx="1336648" cy="12510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009BEA"/>
                </a:solidFill>
                <a:latin typeface="Open Sans "/>
              </a:endParaRPr>
            </a:p>
          </p:txBody>
        </p:sp>
        <p:pic>
          <p:nvPicPr>
            <p:cNvPr id="6" name="Graphic 5" descr="Tablet">
              <a:extLst>
                <a:ext uri="{FF2B5EF4-FFF2-40B4-BE49-F238E27FC236}">
                  <a16:creationId xmlns:a16="http://schemas.microsoft.com/office/drawing/2014/main" id="{0A34FC86-83C9-49A4-895B-1F10D9619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77525" y="1732685"/>
              <a:ext cx="3636949" cy="36369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EB8C25-98B2-45A4-8DA5-BF58BAC61064}"/>
                </a:ext>
              </a:extLst>
            </p:cNvPr>
            <p:cNvSpPr txBox="1"/>
            <p:nvPr/>
          </p:nvSpPr>
          <p:spPr>
            <a:xfrm>
              <a:off x="5305042" y="807657"/>
              <a:ext cx="15453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4800" b="1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29</a:t>
              </a:r>
            </a:p>
            <a:p>
              <a:pPr algn="ctr"/>
              <a:r>
                <a:rPr lang="hr-HR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radionica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268881-AF4D-4CB4-AF42-70B5C891666B}"/>
                </a:ext>
              </a:extLst>
            </p:cNvPr>
            <p:cNvSpPr txBox="1"/>
            <p:nvPr/>
          </p:nvSpPr>
          <p:spPr>
            <a:xfrm>
              <a:off x="4898288" y="2802923"/>
              <a:ext cx="240792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5400" b="1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400 </a:t>
              </a:r>
            </a:p>
            <a:p>
              <a:pPr algn="ctr"/>
              <a:r>
                <a:rPr lang="hr-HR" sz="1600" dirty="0">
                  <a:solidFill>
                    <a:srgbClr val="009BEA"/>
                  </a:solidFill>
                  <a:latin typeface="Open Sans "/>
                  <a:cs typeface="Arial" panose="020B0604020202020204" pitchFamily="34" charset="0"/>
                </a:rPr>
                <a:t>JEDINSTVENIH TEMA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6348BF-0263-44EC-BC18-B36FF6A3B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2093" y="2058710"/>
              <a:ext cx="156" cy="305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125CF4-838D-4C9C-BBA4-47954772A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9073" y="2058710"/>
              <a:ext cx="615376" cy="3739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62705B-475B-4F79-9C12-AC8C68747FCF}"/>
                </a:ext>
              </a:extLst>
            </p:cNvPr>
            <p:cNvCxnSpPr>
              <a:cxnSpLocks/>
            </p:cNvCxnSpPr>
            <p:nvPr/>
          </p:nvCxnSpPr>
          <p:spPr>
            <a:xfrm>
              <a:off x="4187952" y="2156890"/>
              <a:ext cx="393192" cy="3273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FF0F99A-068F-4C24-AEB2-B913ABD084D0}"/>
                </a:ext>
              </a:extLst>
            </p:cNvPr>
            <p:cNvGrpSpPr/>
            <p:nvPr/>
          </p:nvGrpSpPr>
          <p:grpSpPr>
            <a:xfrm>
              <a:off x="8231694" y="4547480"/>
              <a:ext cx="1336648" cy="1251053"/>
              <a:chOff x="8270838" y="3387391"/>
              <a:chExt cx="1336648" cy="125105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D37C03B-5EF5-4D63-AB03-649D0559841E}"/>
                  </a:ext>
                </a:extLst>
              </p:cNvPr>
              <p:cNvSpPr/>
              <p:nvPr/>
            </p:nvSpPr>
            <p:spPr>
              <a:xfrm>
                <a:off x="8270838" y="3387391"/>
                <a:ext cx="1336648" cy="1251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544653A-1118-443E-A032-A722E2E301D8}"/>
                  </a:ext>
                </a:extLst>
              </p:cNvPr>
              <p:cNvSpPr/>
              <p:nvPr/>
            </p:nvSpPr>
            <p:spPr>
              <a:xfrm>
                <a:off x="8343434" y="3424442"/>
                <a:ext cx="118494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48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hr-HR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webinara 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8F43B6B-CEAE-4AA0-8E5F-50DF4C5EC4DE}"/>
                </a:ext>
              </a:extLst>
            </p:cNvPr>
            <p:cNvGrpSpPr/>
            <p:nvPr/>
          </p:nvGrpSpPr>
          <p:grpSpPr>
            <a:xfrm>
              <a:off x="8194996" y="1201632"/>
              <a:ext cx="1493989" cy="1384994"/>
              <a:chOff x="8280930" y="2098050"/>
              <a:chExt cx="1493989" cy="1384994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6DBDD91-C04A-4ABA-9031-5D204D7E03F9}"/>
                  </a:ext>
                </a:extLst>
              </p:cNvPr>
              <p:cNvSpPr/>
              <p:nvPr/>
            </p:nvSpPr>
            <p:spPr>
              <a:xfrm>
                <a:off x="8280930" y="2098050"/>
                <a:ext cx="1493989" cy="13849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570EE15-3367-46C5-B99E-8613B28B7F2F}"/>
                  </a:ext>
                </a:extLst>
              </p:cNvPr>
              <p:cNvSpPr/>
              <p:nvPr/>
            </p:nvSpPr>
            <p:spPr>
              <a:xfrm>
                <a:off x="8311075" y="2233502"/>
                <a:ext cx="14336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44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170</a:t>
                </a:r>
              </a:p>
              <a:p>
                <a:pPr algn="ctr"/>
                <a:r>
                  <a:rPr lang="hr-HR" sz="1600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EDU BLIC-eva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4323C3F-2624-46B6-958A-9ED74C98B1E0}"/>
                </a:ext>
              </a:extLst>
            </p:cNvPr>
            <p:cNvGrpSpPr/>
            <p:nvPr/>
          </p:nvGrpSpPr>
          <p:grpSpPr>
            <a:xfrm>
              <a:off x="2570049" y="4158516"/>
              <a:ext cx="1468926" cy="1471401"/>
              <a:chOff x="2705895" y="3227832"/>
              <a:chExt cx="1468926" cy="147140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683BD77-FCD0-4AC7-A81F-430D25EB66B6}"/>
                  </a:ext>
                </a:extLst>
              </p:cNvPr>
              <p:cNvSpPr/>
              <p:nvPr/>
            </p:nvSpPr>
            <p:spPr>
              <a:xfrm>
                <a:off x="2705895" y="3227832"/>
                <a:ext cx="1468926" cy="14714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BD2356E-30E1-48F7-8286-9215AD6437A1}"/>
                  </a:ext>
                </a:extLst>
              </p:cNvPr>
              <p:cNvSpPr/>
              <p:nvPr/>
            </p:nvSpPr>
            <p:spPr>
              <a:xfrm>
                <a:off x="2738135" y="3423287"/>
                <a:ext cx="135954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r-HR" sz="44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200</a:t>
                </a:r>
              </a:p>
              <a:p>
                <a:pPr algn="ctr"/>
                <a:r>
                  <a:rPr lang="hr-HR" sz="1600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video lekcija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93FB47D-C947-464E-8939-84A8D4028028}"/>
                </a:ext>
              </a:extLst>
            </p:cNvPr>
            <p:cNvGrpSpPr/>
            <p:nvPr/>
          </p:nvGrpSpPr>
          <p:grpSpPr>
            <a:xfrm>
              <a:off x="5311200" y="5124241"/>
              <a:ext cx="1539178" cy="1472733"/>
              <a:chOff x="5410700" y="4954369"/>
              <a:chExt cx="1365939" cy="125105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E113132-7B36-4F7A-BC4F-E34E921E3567}"/>
                  </a:ext>
                </a:extLst>
              </p:cNvPr>
              <p:cNvSpPr/>
              <p:nvPr/>
            </p:nvSpPr>
            <p:spPr>
              <a:xfrm>
                <a:off x="5439991" y="4954369"/>
                <a:ext cx="1336648" cy="1251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D7ED7D-5E04-40B0-8F24-8EE2DE33D66A}"/>
                  </a:ext>
                </a:extLst>
              </p:cNvPr>
              <p:cNvSpPr/>
              <p:nvPr/>
            </p:nvSpPr>
            <p:spPr>
              <a:xfrm>
                <a:off x="5410700" y="5040389"/>
                <a:ext cx="133402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48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10</a:t>
                </a:r>
              </a:p>
              <a:p>
                <a:pPr algn="ctr"/>
                <a:r>
                  <a:rPr lang="hr-HR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 infografika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AD2DC80-CC13-4B88-A95A-2A9059686B30}"/>
                </a:ext>
              </a:extLst>
            </p:cNvPr>
            <p:cNvGrpSpPr/>
            <p:nvPr/>
          </p:nvGrpSpPr>
          <p:grpSpPr>
            <a:xfrm>
              <a:off x="2932616" y="1186210"/>
              <a:ext cx="1341690" cy="1273988"/>
              <a:chOff x="2740366" y="2236514"/>
              <a:chExt cx="1341690" cy="1273988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74D6C96-0D78-4751-9C6E-3B1CDA03CB2A}"/>
                  </a:ext>
                </a:extLst>
              </p:cNvPr>
              <p:cNvSpPr/>
              <p:nvPr/>
            </p:nvSpPr>
            <p:spPr>
              <a:xfrm>
                <a:off x="2745408" y="2259449"/>
                <a:ext cx="1336648" cy="12510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>
                  <a:solidFill>
                    <a:srgbClr val="009BEA"/>
                  </a:solidFill>
                  <a:latin typeface="Open Sans 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F114437-05E8-43E3-995F-D27B2A0B1893}"/>
                  </a:ext>
                </a:extLst>
              </p:cNvPr>
              <p:cNvSpPr/>
              <p:nvPr/>
            </p:nvSpPr>
            <p:spPr>
              <a:xfrm>
                <a:off x="2740366" y="2236514"/>
                <a:ext cx="1313180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hr-HR" sz="4800" b="1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14</a:t>
                </a:r>
              </a:p>
              <a:p>
                <a:pPr algn="ctr"/>
                <a:r>
                  <a:rPr lang="hr-HR" dirty="0">
                    <a:solidFill>
                      <a:srgbClr val="009BEA"/>
                    </a:solidFill>
                    <a:latin typeface="Open Sans "/>
                    <a:cs typeface="Arial" panose="020B0604020202020204" pitchFamily="34" charset="0"/>
                  </a:rPr>
                  <a:t> e-tečajeva</a:t>
                </a: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CEFBB45-1D81-471F-A6F2-C4251C700BB4}"/>
                </a:ext>
              </a:extLst>
            </p:cNvPr>
            <p:cNvCxnSpPr>
              <a:cxnSpLocks/>
            </p:cNvCxnSpPr>
            <p:nvPr/>
          </p:nvCxnSpPr>
          <p:spPr>
            <a:xfrm>
              <a:off x="7603131" y="4385997"/>
              <a:ext cx="701159" cy="4758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116889-033F-46F1-9565-4A9A88B8B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04282" y="4410313"/>
              <a:ext cx="588179" cy="296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D527C5-7852-4E7D-9870-ADC703A13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2248" y="4494050"/>
              <a:ext cx="1" cy="6118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056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E6C450-8609-4C70-9D44-508986DFBB76}"/>
              </a:ext>
            </a:extLst>
          </p:cNvPr>
          <p:cNvGrpSpPr/>
          <p:nvPr/>
        </p:nvGrpSpPr>
        <p:grpSpPr>
          <a:xfrm>
            <a:off x="227095" y="494415"/>
            <a:ext cx="11614626" cy="5899833"/>
            <a:chOff x="227095" y="632943"/>
            <a:chExt cx="11614626" cy="5899833"/>
          </a:xfrm>
        </p:grpSpPr>
        <p:sp>
          <p:nvSpPr>
            <p:cNvPr id="19" name="Google Shape;161;p9">
              <a:extLst>
                <a:ext uri="{FF2B5EF4-FFF2-40B4-BE49-F238E27FC236}">
                  <a16:creationId xmlns:a16="http://schemas.microsoft.com/office/drawing/2014/main" id="{CAA78346-EFBC-42FB-86F3-30129208B17C}"/>
                </a:ext>
              </a:extLst>
            </p:cNvPr>
            <p:cNvSpPr/>
            <p:nvPr/>
          </p:nvSpPr>
          <p:spPr>
            <a:xfrm>
              <a:off x="280527" y="632943"/>
              <a:ext cx="2112000" cy="5899831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3;p9">
              <a:extLst>
                <a:ext uri="{FF2B5EF4-FFF2-40B4-BE49-F238E27FC236}">
                  <a16:creationId xmlns:a16="http://schemas.microsoft.com/office/drawing/2014/main" id="{25A04BE8-F2F4-4173-9581-C27FF349448F}"/>
                </a:ext>
              </a:extLst>
            </p:cNvPr>
            <p:cNvSpPr/>
            <p:nvPr/>
          </p:nvSpPr>
          <p:spPr>
            <a:xfrm>
              <a:off x="227095" y="785708"/>
              <a:ext cx="2239500" cy="5121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00B0F0"/>
                  </a:solidFill>
                  <a:latin typeface="Open Sans"/>
                  <a:ea typeface="Open Sans"/>
                  <a:cs typeface="Open Sans"/>
                  <a:sym typeface="Open Sans"/>
                </a:rPr>
                <a:t>Radionica na školi</a:t>
              </a:r>
              <a:endParaRPr sz="2200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Google Shape;164;p9">
              <a:extLst>
                <a:ext uri="{FF2B5EF4-FFF2-40B4-BE49-F238E27FC236}">
                  <a16:creationId xmlns:a16="http://schemas.microsoft.com/office/drawing/2014/main" id="{7036510B-64A1-464B-8C04-615C5F7153AB}"/>
                </a:ext>
              </a:extLst>
            </p:cNvPr>
            <p:cNvSpPr txBox="1"/>
            <p:nvPr/>
          </p:nvSpPr>
          <p:spPr>
            <a:xfrm>
              <a:off x="310095" y="1821452"/>
              <a:ext cx="1879500" cy="3389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/>
              <a:r>
                <a:rPr lang="pl-PL" sz="2400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 godišnje</a:t>
              </a:r>
            </a:p>
            <a:p>
              <a:pPr algn="ctr"/>
              <a:endParaRPr lang="pl-PL" sz="2400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pPr algn="ctr"/>
              <a:r>
                <a:rPr lang="pl-PL" sz="2400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Obavezno za školu</a:t>
              </a:r>
            </a:p>
            <a:p>
              <a:pPr algn="ctr"/>
              <a:endParaRPr lang="pl-PL" sz="2400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pPr algn="ctr"/>
              <a:r>
                <a:rPr lang="pl-PL" sz="2400" dirty="0">
                  <a:solidFill>
                    <a:srgbClr val="00B0F0"/>
                  </a:solidFill>
                  <a:latin typeface="Open Sans"/>
                </a:rPr>
                <a:t>JEDINO OBAVEZNO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22" name="Google Shape;165;p9">
              <a:extLst>
                <a:ext uri="{FF2B5EF4-FFF2-40B4-BE49-F238E27FC236}">
                  <a16:creationId xmlns:a16="http://schemas.microsoft.com/office/drawing/2014/main" id="{9EAD8223-D254-4D1F-81B0-C950924348FC}"/>
                </a:ext>
              </a:extLst>
            </p:cNvPr>
            <p:cNvSpPr/>
            <p:nvPr/>
          </p:nvSpPr>
          <p:spPr>
            <a:xfrm>
              <a:off x="2705305" y="632946"/>
              <a:ext cx="2112000" cy="5899830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66;p9">
              <a:extLst>
                <a:ext uri="{FF2B5EF4-FFF2-40B4-BE49-F238E27FC236}">
                  <a16:creationId xmlns:a16="http://schemas.microsoft.com/office/drawing/2014/main" id="{AD479C86-F19A-4650-A30A-D82B64354D0C}"/>
                </a:ext>
              </a:extLst>
            </p:cNvPr>
            <p:cNvSpPr/>
            <p:nvPr/>
          </p:nvSpPr>
          <p:spPr>
            <a:xfrm>
              <a:off x="2821555" y="785708"/>
              <a:ext cx="1879500" cy="48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299991"/>
                  </a:solidFill>
                  <a:latin typeface="Open Sans "/>
                  <a:sym typeface="Open Sans"/>
                </a:rPr>
                <a:t>Regionalne radionice</a:t>
              </a:r>
              <a:endParaRPr sz="2200" b="1" dirty="0">
                <a:solidFill>
                  <a:srgbClr val="299991"/>
                </a:solidFill>
                <a:latin typeface="Open Sans "/>
              </a:endParaRPr>
            </a:p>
          </p:txBody>
        </p:sp>
        <p:sp>
          <p:nvSpPr>
            <p:cNvPr id="24" name="Google Shape;167;p9">
              <a:extLst>
                <a:ext uri="{FF2B5EF4-FFF2-40B4-BE49-F238E27FC236}">
                  <a16:creationId xmlns:a16="http://schemas.microsoft.com/office/drawing/2014/main" id="{FCE23E67-91F5-4EF2-AA3A-179F75374B93}"/>
                </a:ext>
              </a:extLst>
            </p:cNvPr>
            <p:cNvSpPr txBox="1"/>
            <p:nvPr/>
          </p:nvSpPr>
          <p:spPr>
            <a:xfrm>
              <a:off x="2977495" y="2476446"/>
              <a:ext cx="1667400" cy="310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25" name="Google Shape;169;p9">
              <a:extLst>
                <a:ext uri="{FF2B5EF4-FFF2-40B4-BE49-F238E27FC236}">
                  <a16:creationId xmlns:a16="http://schemas.microsoft.com/office/drawing/2014/main" id="{8C3DA23D-DC17-44D4-8F6D-8874DCA86F71}"/>
                </a:ext>
              </a:extLst>
            </p:cNvPr>
            <p:cNvSpPr/>
            <p:nvPr/>
          </p:nvSpPr>
          <p:spPr>
            <a:xfrm>
              <a:off x="5011592" y="632944"/>
              <a:ext cx="2112000" cy="5899829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70;p9">
              <a:extLst>
                <a:ext uri="{FF2B5EF4-FFF2-40B4-BE49-F238E27FC236}">
                  <a16:creationId xmlns:a16="http://schemas.microsoft.com/office/drawing/2014/main" id="{399A0C81-B683-4778-B801-3C1C0384F2C9}"/>
                </a:ext>
              </a:extLst>
            </p:cNvPr>
            <p:cNvSpPr/>
            <p:nvPr/>
          </p:nvSpPr>
          <p:spPr>
            <a:xfrm>
              <a:off x="5130083" y="785708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b="1" dirty="0"/>
            </a:p>
          </p:txBody>
        </p:sp>
        <p:sp>
          <p:nvSpPr>
            <p:cNvPr id="27" name="Google Shape;171;p9">
              <a:extLst>
                <a:ext uri="{FF2B5EF4-FFF2-40B4-BE49-F238E27FC236}">
                  <a16:creationId xmlns:a16="http://schemas.microsoft.com/office/drawing/2014/main" id="{2047AB5D-631B-4D13-AB75-7CB6C70599BF}"/>
                </a:ext>
              </a:extLst>
            </p:cNvPr>
            <p:cNvSpPr txBox="1"/>
            <p:nvPr/>
          </p:nvSpPr>
          <p:spPr>
            <a:xfrm>
              <a:off x="5244723" y="2619052"/>
              <a:ext cx="1825800" cy="222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28" name="Google Shape;173;p9">
              <a:extLst>
                <a:ext uri="{FF2B5EF4-FFF2-40B4-BE49-F238E27FC236}">
                  <a16:creationId xmlns:a16="http://schemas.microsoft.com/office/drawing/2014/main" id="{F8CB5D8F-B58C-414E-BE9B-206B2908146D}"/>
                </a:ext>
              </a:extLst>
            </p:cNvPr>
            <p:cNvSpPr/>
            <p:nvPr/>
          </p:nvSpPr>
          <p:spPr>
            <a:xfrm>
              <a:off x="7357484" y="632945"/>
              <a:ext cx="2112000" cy="5899827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74;p9">
              <a:extLst>
                <a:ext uri="{FF2B5EF4-FFF2-40B4-BE49-F238E27FC236}">
                  <a16:creationId xmlns:a16="http://schemas.microsoft.com/office/drawing/2014/main" id="{C97C9E6B-F942-43DB-9D68-D607259E9FA2}"/>
                </a:ext>
              </a:extLst>
            </p:cNvPr>
            <p:cNvSpPr/>
            <p:nvPr/>
          </p:nvSpPr>
          <p:spPr>
            <a:xfrm>
              <a:off x="9729721" y="632946"/>
              <a:ext cx="2112000" cy="5899828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76;p9">
              <a:extLst>
                <a:ext uri="{FF2B5EF4-FFF2-40B4-BE49-F238E27FC236}">
                  <a16:creationId xmlns:a16="http://schemas.microsoft.com/office/drawing/2014/main" id="{0B81C8B4-37FC-4B20-BA17-6820456342FC}"/>
                </a:ext>
              </a:extLst>
            </p:cNvPr>
            <p:cNvSpPr/>
            <p:nvPr/>
          </p:nvSpPr>
          <p:spPr>
            <a:xfrm>
              <a:off x="7428794" y="781917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chemeClr val="accent2"/>
                  </a:solidFill>
                  <a:latin typeface="Open Sans"/>
                  <a:ea typeface="Open Sans"/>
                  <a:cs typeface="Open Sans"/>
                  <a:sym typeface="Open Sans"/>
                </a:rPr>
                <a:t>E-tečajevi</a:t>
              </a:r>
              <a:endParaRPr sz="22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Google Shape;177;p9">
              <a:extLst>
                <a:ext uri="{FF2B5EF4-FFF2-40B4-BE49-F238E27FC236}">
                  <a16:creationId xmlns:a16="http://schemas.microsoft.com/office/drawing/2014/main" id="{C322A829-C95F-4E59-96C0-4FD370E4E6DD}"/>
                </a:ext>
              </a:extLst>
            </p:cNvPr>
            <p:cNvSpPr txBox="1"/>
            <p:nvPr/>
          </p:nvSpPr>
          <p:spPr>
            <a:xfrm>
              <a:off x="7592785" y="1817414"/>
              <a:ext cx="1825800" cy="304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 mjesečno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32" name="Google Shape;178;p9">
              <a:extLst>
                <a:ext uri="{FF2B5EF4-FFF2-40B4-BE49-F238E27FC236}">
                  <a16:creationId xmlns:a16="http://schemas.microsoft.com/office/drawing/2014/main" id="{4EBB4129-E486-4B0E-AF5D-E67D20A215F5}"/>
                </a:ext>
              </a:extLst>
            </p:cNvPr>
            <p:cNvSpPr/>
            <p:nvPr/>
          </p:nvSpPr>
          <p:spPr>
            <a:xfrm>
              <a:off x="9829529" y="785708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E71A7A"/>
                  </a:solidFill>
                  <a:latin typeface="Open Sans"/>
                  <a:ea typeface="Open Sans"/>
                  <a:cs typeface="Open Sans"/>
                  <a:sym typeface="Open Sans"/>
                </a:rPr>
                <a:t>Samoučenje</a:t>
              </a:r>
              <a:endParaRPr sz="2200" b="1" dirty="0">
                <a:solidFill>
                  <a:srgbClr val="E71A7A"/>
                </a:solidFill>
              </a:endParaRPr>
            </a:p>
          </p:txBody>
        </p:sp>
        <p:sp>
          <p:nvSpPr>
            <p:cNvPr id="33" name="Google Shape;179;p9">
              <a:extLst>
                <a:ext uri="{FF2B5EF4-FFF2-40B4-BE49-F238E27FC236}">
                  <a16:creationId xmlns:a16="http://schemas.microsoft.com/office/drawing/2014/main" id="{1006014B-3E11-42D3-AD36-F054C1029CEC}"/>
                </a:ext>
              </a:extLst>
            </p:cNvPr>
            <p:cNvSpPr txBox="1"/>
            <p:nvPr/>
          </p:nvSpPr>
          <p:spPr>
            <a:xfrm>
              <a:off x="9883229" y="1821452"/>
              <a:ext cx="1825800" cy="3546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lvl="0"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  <a:t>video lekcije</a:t>
              </a:r>
            </a:p>
            <a:p>
              <a:pPr lvl="0"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b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  <a:t>EDU-BLIC mikroučenje</a:t>
              </a:r>
            </a:p>
            <a:p>
              <a:pPr lvl="0"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endParaRPr lang="hr-HR" sz="24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defRPr sz="1200" b="0" i="0" u="none" strike="noStrike" kern="0" cap="none" spc="0" baseline="0">
                  <a:solidFill>
                    <a:srgbClr val="FFFFFF"/>
                  </a:solidFill>
                  <a:uFillTx/>
                  <a:latin typeface="Open Sans"/>
                  <a:ea typeface="Open Sans"/>
                  <a:cs typeface="Open Sans"/>
                </a:defRPr>
              </a:pPr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</a:rPr>
                <a:t>infografike </a:t>
              </a:r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53" name="Google Shape;166;p9">
              <a:extLst>
                <a:ext uri="{FF2B5EF4-FFF2-40B4-BE49-F238E27FC236}">
                  <a16:creationId xmlns:a16="http://schemas.microsoft.com/office/drawing/2014/main" id="{1B1E3925-F44A-40BA-B786-19352A3AAAC2}"/>
                </a:ext>
              </a:extLst>
            </p:cNvPr>
            <p:cNvSpPr/>
            <p:nvPr/>
          </p:nvSpPr>
          <p:spPr>
            <a:xfrm>
              <a:off x="5064369" y="781917"/>
              <a:ext cx="1879500" cy="48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92D050"/>
                  </a:solidFill>
                  <a:latin typeface="Open Sans "/>
                  <a:sym typeface="Open Sans"/>
                </a:rPr>
                <a:t>Webinari</a:t>
              </a:r>
              <a:endParaRPr sz="2200" b="1" dirty="0">
                <a:solidFill>
                  <a:srgbClr val="92D050"/>
                </a:solidFill>
                <a:latin typeface="Open Sans 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E4999F5-183F-4C44-96AB-82AFE9C5DBA7}"/>
                </a:ext>
              </a:extLst>
            </p:cNvPr>
            <p:cNvSpPr/>
            <p:nvPr/>
          </p:nvSpPr>
          <p:spPr>
            <a:xfrm>
              <a:off x="2742229" y="1821452"/>
              <a:ext cx="2010789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 mjesečno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10 lokacija * 10 mjeseci godišnje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rgbClr val="299991"/>
                  </a:solidFill>
                  <a:latin typeface="Open Sans "/>
                </a:rPr>
                <a:t>Izborno za pojedince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Dodatni termini za ravnatelje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575D61F-2E63-4AC4-9F25-3A53BDF172DC}"/>
                </a:ext>
              </a:extLst>
            </p:cNvPr>
            <p:cNvSpPr/>
            <p:nvPr/>
          </p:nvSpPr>
          <p:spPr>
            <a:xfrm>
              <a:off x="5116037" y="1817414"/>
              <a:ext cx="18795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1 mjesečno</a:t>
              </a:r>
            </a:p>
            <a:p>
              <a:pPr algn="ctr"/>
              <a:endParaRPr lang="hr-HR" sz="2400" dirty="0">
                <a:solidFill>
                  <a:schemeClr val="bg1">
                    <a:lumMod val="50000"/>
                  </a:schemeClr>
                </a:solidFill>
                <a:latin typeface="Open Sans "/>
              </a:endParaRP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Vođeni </a:t>
              </a: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+ snimke/</a:t>
              </a:r>
            </a:p>
            <a:p>
              <a:pPr algn="ctr"/>
              <a:r>
                <a:rPr lang="hr-HR" sz="2400" dirty="0">
                  <a:solidFill>
                    <a:schemeClr val="bg1">
                      <a:lumMod val="50000"/>
                    </a:schemeClr>
                  </a:solidFill>
                  <a:latin typeface="Open Sans "/>
                </a:rPr>
                <a:t>samoučenje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953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79" y="1404594"/>
            <a:ext cx="3932237" cy="3156129"/>
          </a:xfrm>
        </p:spPr>
        <p:txBody>
          <a:bodyPr/>
          <a:lstStyle/>
          <a:p>
            <a:r>
              <a:rPr lang="hr-HR" sz="4400" dirty="0"/>
              <a:t>Izrada, organizacija i provedba programa obrazovanja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380" y="386499"/>
            <a:ext cx="5109124" cy="5933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Obrazovanje uživo </a:t>
            </a:r>
          </a:p>
          <a:p>
            <a:pPr marL="0" indent="0">
              <a:buNone/>
            </a:pPr>
            <a:r>
              <a:rPr lang="hr-HR" sz="2800" b="1" dirty="0"/>
              <a:t>(radionice na školi i regionalno)</a:t>
            </a:r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000" dirty="0"/>
              <a:t>Revizija postojećih sadržaja radionica i izrada novih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en-US" sz="2000" dirty="0"/>
              <a:t>Škole mogu odabrati </a:t>
            </a:r>
            <a:r>
              <a:rPr lang="hr-HR" sz="2000" dirty="0"/>
              <a:t>radionice</a:t>
            </a:r>
            <a:r>
              <a:rPr lang="en-US" sz="2000" dirty="0"/>
              <a:t> iz programa obrazovanja za provedbu </a:t>
            </a:r>
            <a:r>
              <a:rPr lang="hr-HR" sz="2000" dirty="0"/>
              <a:t>u</a:t>
            </a:r>
            <a:r>
              <a:rPr lang="en-US" sz="2000" dirty="0"/>
              <a:t> školi</a:t>
            </a:r>
            <a:endParaRPr lang="hr-HR" sz="2000" dirty="0"/>
          </a:p>
          <a:p>
            <a:endParaRPr lang="en-US" sz="2000" dirty="0"/>
          </a:p>
          <a:p>
            <a:r>
              <a:rPr lang="en-US" sz="2000" dirty="0"/>
              <a:t>Pojedinci odabiru iz programa edukacija u regionalnim centrima</a:t>
            </a:r>
            <a:endParaRPr lang="hr-HR" sz="2000" dirty="0"/>
          </a:p>
          <a:p>
            <a:endParaRPr lang="en-US" sz="2000" dirty="0"/>
          </a:p>
          <a:p>
            <a:r>
              <a:rPr lang="en-US" sz="2000" dirty="0"/>
              <a:t>Trajanje radionica 3 - 3,5 sata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84457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79" y="1404594"/>
            <a:ext cx="3932237" cy="3156129"/>
          </a:xfrm>
        </p:spPr>
        <p:txBody>
          <a:bodyPr/>
          <a:lstStyle/>
          <a:p>
            <a:r>
              <a:rPr lang="hr-HR" sz="4400" dirty="0"/>
              <a:t>Izrada, organizacija i provedba programa obrazovanja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584681"/>
            <a:ext cx="5429838" cy="5933733"/>
          </a:xfrm>
        </p:spPr>
        <p:txBody>
          <a:bodyPr>
            <a:normAutofit/>
          </a:bodyPr>
          <a:lstStyle/>
          <a:p>
            <a:r>
              <a:rPr lang="hr-HR" sz="2600" b="1" dirty="0"/>
              <a:t>Online oblici obrazovanja</a:t>
            </a:r>
          </a:p>
          <a:p>
            <a:endParaRPr lang="hr-HR" sz="2600" b="1" dirty="0"/>
          </a:p>
          <a:p>
            <a:r>
              <a:rPr lang="hr-HR" sz="2000" dirty="0"/>
              <a:t>Revizija postojećih sadržaja e-tečajeva i webinara i izrada novih</a:t>
            </a:r>
          </a:p>
          <a:p>
            <a:endParaRPr lang="hr-HR" sz="2000" dirty="0"/>
          </a:p>
          <a:p>
            <a:r>
              <a:rPr lang="hr-HR" sz="2000" b="1" dirty="0"/>
              <a:t>NOVO! </a:t>
            </a:r>
            <a:r>
              <a:rPr lang="hr-HR" sz="2000" dirty="0"/>
              <a:t>izrada video lekcija i EDU BLIC-eva </a:t>
            </a:r>
            <a:br>
              <a:rPr lang="hr-HR" sz="2000" dirty="0"/>
            </a:br>
            <a:endParaRPr lang="hr-HR" sz="2000" dirty="0"/>
          </a:p>
          <a:p>
            <a:r>
              <a:rPr lang="hr-HR" sz="2000" dirty="0"/>
              <a:t>Ponuđeno kroz program edukacije svim odgojno-obrazovnim djelatnicima</a:t>
            </a:r>
          </a:p>
          <a:p>
            <a:endParaRPr lang="hr-HR" sz="2000" dirty="0"/>
          </a:p>
          <a:p>
            <a:r>
              <a:rPr lang="hr-HR" sz="2000" dirty="0"/>
              <a:t>Trajanje e-tečajeva 2-6 tjedana + kombinirani oblik edukacije za dio e-tečajeva</a:t>
            </a:r>
          </a:p>
          <a:p>
            <a:endParaRPr lang="hr-HR" sz="2000" dirty="0"/>
          </a:p>
          <a:p>
            <a:r>
              <a:rPr lang="hr-HR" sz="2000" dirty="0"/>
              <a:t>Svaki mjesec -  jedan e-tečaj i webinar</a:t>
            </a:r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9314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16" y="2196952"/>
            <a:ext cx="5041559" cy="1600200"/>
          </a:xfrm>
        </p:spPr>
        <p:txBody>
          <a:bodyPr/>
          <a:lstStyle/>
          <a:p>
            <a:r>
              <a:rPr lang="hr-HR" dirty="0"/>
              <a:t>Inicijalna radionica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24463-A848-4890-9CF5-22A4BA3CB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4204" y="4089383"/>
            <a:ext cx="4834170" cy="3811588"/>
          </a:xfrm>
        </p:spPr>
        <p:txBody>
          <a:bodyPr/>
          <a:lstStyle/>
          <a:p>
            <a:pPr lvl="0"/>
            <a:r>
              <a:rPr lang="hr-HR" sz="3200" b="1" dirty="0">
                <a:solidFill>
                  <a:prstClr val="white">
                    <a:lumMod val="50000"/>
                  </a:prstClr>
                </a:solidFill>
              </a:rPr>
              <a:t>11./2019. – 2./2020.</a:t>
            </a:r>
          </a:p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3627" y="617675"/>
            <a:ext cx="5294719" cy="56226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Na </a:t>
            </a:r>
            <a:r>
              <a:rPr lang="en-US" sz="2400" dirty="0" err="1"/>
              <a:t>svim</a:t>
            </a:r>
            <a:r>
              <a:rPr lang="en-US" sz="2400" dirty="0"/>
              <a:t> </a:t>
            </a:r>
            <a:r>
              <a:rPr lang="en-US" sz="2400" dirty="0" err="1"/>
              <a:t>školama</a:t>
            </a:r>
            <a:r>
              <a:rPr lang="en-US" sz="2400" dirty="0"/>
              <a:t> u </a:t>
            </a:r>
            <a:r>
              <a:rPr lang="en-US" sz="2400" dirty="0" err="1"/>
              <a:t>projektu</a:t>
            </a:r>
            <a:endParaRPr lang="hr-HR" sz="2400" dirty="0"/>
          </a:p>
          <a:p>
            <a:endParaRPr lang="hr-HR" sz="2400" dirty="0"/>
          </a:p>
          <a:p>
            <a:r>
              <a:rPr lang="en-US" sz="2400" dirty="0"/>
              <a:t>Za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nastavnike</a:t>
            </a:r>
            <a:r>
              <a:rPr lang="en-US" sz="2400" dirty="0"/>
              <a:t>, </a:t>
            </a:r>
            <a:r>
              <a:rPr lang="en-US" sz="2400" dirty="0" err="1"/>
              <a:t>stručne</a:t>
            </a:r>
            <a:r>
              <a:rPr lang="en-US" sz="2400" dirty="0"/>
              <a:t> </a:t>
            </a:r>
            <a:r>
              <a:rPr lang="en-US" sz="2400" dirty="0" err="1"/>
              <a:t>suradnike</a:t>
            </a:r>
            <a:r>
              <a:rPr lang="en-US" sz="2400" dirty="0"/>
              <a:t> i </a:t>
            </a:r>
            <a:r>
              <a:rPr lang="en-US" sz="2400" dirty="0" err="1"/>
              <a:t>ravnatelja</a:t>
            </a:r>
            <a:r>
              <a:rPr lang="en-US" sz="2400" dirty="0"/>
              <a:t> </a:t>
            </a:r>
            <a:r>
              <a:rPr lang="en-US" sz="2400" dirty="0" err="1"/>
              <a:t>škole</a:t>
            </a:r>
            <a:endParaRPr lang="hr-HR" sz="2400" dirty="0"/>
          </a:p>
          <a:p>
            <a:endParaRPr lang="en-US" sz="2400" dirty="0"/>
          </a:p>
          <a:p>
            <a:r>
              <a:rPr lang="en-US" sz="2400" dirty="0" err="1"/>
              <a:t>Upoznavanje</a:t>
            </a:r>
            <a:r>
              <a:rPr lang="en-US" sz="2400" dirty="0"/>
              <a:t> s </a:t>
            </a:r>
            <a:r>
              <a:rPr lang="en-US" sz="2400" dirty="0" err="1"/>
              <a:t>ciljevima</a:t>
            </a:r>
            <a:r>
              <a:rPr lang="en-US" sz="2400" dirty="0"/>
              <a:t> </a:t>
            </a:r>
            <a:r>
              <a:rPr lang="en-US" sz="2400" dirty="0" err="1"/>
              <a:t>projekta</a:t>
            </a:r>
            <a:r>
              <a:rPr lang="en-US" sz="2400" dirty="0"/>
              <a:t> i </a:t>
            </a:r>
            <a:r>
              <a:rPr lang="en-US" sz="2400" dirty="0" err="1"/>
              <a:t>obrazovnim</a:t>
            </a:r>
            <a:r>
              <a:rPr lang="en-US" sz="2400" dirty="0"/>
              <a:t> </a:t>
            </a:r>
            <a:r>
              <a:rPr lang="en-US" sz="2400" dirty="0" err="1"/>
              <a:t>aktivnostima</a:t>
            </a:r>
            <a:r>
              <a:rPr lang="en-US" sz="2400" dirty="0"/>
              <a:t> – program obrazovanja i </a:t>
            </a:r>
            <a:r>
              <a:rPr lang="en-US" sz="2400" dirty="0" err="1"/>
              <a:t>podrška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Motivirajuća</a:t>
            </a:r>
            <a:r>
              <a:rPr lang="en-US" sz="2400" dirty="0"/>
              <a:t>,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naglasak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važnost</a:t>
            </a:r>
            <a:r>
              <a:rPr lang="en-US" sz="2400" dirty="0"/>
              <a:t> </a:t>
            </a:r>
            <a:r>
              <a:rPr lang="en-US" sz="2400" dirty="0" err="1"/>
              <a:t>sustavnog</a:t>
            </a:r>
            <a:r>
              <a:rPr lang="en-US" sz="2400" dirty="0"/>
              <a:t> </a:t>
            </a:r>
            <a:r>
              <a:rPr lang="en-US" sz="2400" dirty="0" err="1"/>
              <a:t>razvoja</a:t>
            </a:r>
            <a:r>
              <a:rPr lang="en-US" sz="2400" dirty="0"/>
              <a:t> </a:t>
            </a:r>
            <a:r>
              <a:rPr lang="en-US" sz="2400" dirty="0" err="1"/>
              <a:t>digitalnih</a:t>
            </a:r>
            <a:r>
              <a:rPr lang="en-US" sz="2400" dirty="0"/>
              <a:t> </a:t>
            </a:r>
            <a:r>
              <a:rPr lang="en-US" sz="2400" dirty="0" err="1"/>
              <a:t>kompetencija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sudionika</a:t>
            </a:r>
            <a:r>
              <a:rPr lang="en-US" sz="2400" dirty="0"/>
              <a:t> </a:t>
            </a:r>
            <a:r>
              <a:rPr lang="en-US" sz="2400" dirty="0" err="1"/>
              <a:t>odgojno-obrazovnog</a:t>
            </a:r>
            <a:r>
              <a:rPr lang="en-US" sz="2400" dirty="0"/>
              <a:t> procesa (</a:t>
            </a:r>
            <a:r>
              <a:rPr lang="en-US" sz="2400" dirty="0" err="1"/>
              <a:t>posebno</a:t>
            </a:r>
            <a:r>
              <a:rPr lang="en-US" sz="2400" dirty="0"/>
              <a:t> </a:t>
            </a:r>
            <a:r>
              <a:rPr lang="en-US" sz="2400" dirty="0" err="1"/>
              <a:t>učenika</a:t>
            </a:r>
            <a:r>
              <a:rPr lang="en-US" sz="2400" dirty="0"/>
              <a:t>)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32251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B15B4D-0029-43BA-A3B5-019C3F31A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689957"/>
              </p:ext>
            </p:extLst>
          </p:nvPr>
        </p:nvGraphicFramePr>
        <p:xfrm>
          <a:off x="509048" y="1225484"/>
          <a:ext cx="11321592" cy="603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3FD3C00-DF0E-47CD-B94C-B0E26D5E5AFF}"/>
              </a:ext>
            </a:extLst>
          </p:cNvPr>
          <p:cNvGrpSpPr/>
          <p:nvPr/>
        </p:nvGrpSpPr>
        <p:grpSpPr>
          <a:xfrm>
            <a:off x="741928" y="310684"/>
            <a:ext cx="1275600" cy="1275600"/>
            <a:chOff x="9970769" y="2459996"/>
            <a:chExt cx="1275600" cy="1275600"/>
          </a:xfrm>
        </p:grpSpPr>
        <p:sp>
          <p:nvSpPr>
            <p:cNvPr id="5" name="Google Shape;183;p9">
              <a:extLst>
                <a:ext uri="{FF2B5EF4-FFF2-40B4-BE49-F238E27FC236}">
                  <a16:creationId xmlns:a16="http://schemas.microsoft.com/office/drawing/2014/main" id="{A5AA94CE-107D-40F9-9187-205E6DE0F1B4}"/>
                </a:ext>
              </a:extLst>
            </p:cNvPr>
            <p:cNvSpPr/>
            <p:nvPr/>
          </p:nvSpPr>
          <p:spPr>
            <a:xfrm>
              <a:off x="9970769" y="2459996"/>
              <a:ext cx="1275600" cy="12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" name="Google Shape;184;p9">
              <a:extLst>
                <a:ext uri="{FF2B5EF4-FFF2-40B4-BE49-F238E27FC236}">
                  <a16:creationId xmlns:a16="http://schemas.microsoft.com/office/drawing/2014/main" id="{7C75B4EE-1C65-4A20-A467-A89FA6A0E315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0194231" y="2677887"/>
              <a:ext cx="828675" cy="78921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7" name="Title 4">
            <a:extLst>
              <a:ext uri="{FF2B5EF4-FFF2-40B4-BE49-F238E27FC236}">
                <a16:creationId xmlns:a16="http://schemas.microsoft.com/office/drawing/2014/main" id="{9DC7495C-7B26-40F7-BAB3-4D22FBEFF20A}"/>
              </a:ext>
            </a:extLst>
          </p:cNvPr>
          <p:cNvSpPr txBox="1">
            <a:spLocks/>
          </p:cNvSpPr>
          <p:nvPr/>
        </p:nvSpPr>
        <p:spPr>
          <a:xfrm>
            <a:off x="2407867" y="359468"/>
            <a:ext cx="4799104" cy="10351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r-HR" dirty="0"/>
              <a:t>Istraživanja</a:t>
            </a:r>
          </a:p>
        </p:txBody>
      </p:sp>
    </p:spTree>
    <p:extLst>
      <p:ext uri="{BB962C8B-B14F-4D97-AF65-F5344CB8AC3E}">
        <p14:creationId xmlns:p14="http://schemas.microsoft.com/office/powerpoint/2010/main" val="491370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5898A1-E19D-294F-8BA1-9017AD5E5AB7}"/>
              </a:ext>
            </a:extLst>
          </p:cNvPr>
          <p:cNvSpPr/>
          <p:nvPr/>
        </p:nvSpPr>
        <p:spPr>
          <a:xfrm>
            <a:off x="3418575" y="2573836"/>
            <a:ext cx="6981194" cy="309258"/>
          </a:xfrm>
          <a:prstGeom prst="rect">
            <a:avLst/>
          </a:prstGeom>
          <a:solidFill>
            <a:srgbClr val="2FD6E7"/>
          </a:solidFill>
          <a:ln>
            <a:solidFill>
              <a:srgbClr val="F5F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FC1D1-9C2E-574A-A7AD-CF89D9F56B6E}"/>
              </a:ext>
            </a:extLst>
          </p:cNvPr>
          <p:cNvSpPr txBox="1"/>
          <p:nvPr/>
        </p:nvSpPr>
        <p:spPr>
          <a:xfrm>
            <a:off x="1149614" y="703200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A3447-F293-CD48-B942-0CA1DEBF3CA2}"/>
              </a:ext>
            </a:extLst>
          </p:cNvPr>
          <p:cNvSpPr txBox="1"/>
          <p:nvPr/>
        </p:nvSpPr>
        <p:spPr>
          <a:xfrm>
            <a:off x="3310025" y="693496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89CD3-4835-FC4C-B299-BFACDF446DC9}"/>
              </a:ext>
            </a:extLst>
          </p:cNvPr>
          <p:cNvSpPr txBox="1"/>
          <p:nvPr/>
        </p:nvSpPr>
        <p:spPr>
          <a:xfrm>
            <a:off x="5474590" y="689641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1D90F-0F69-AA4F-8E21-5266BC473829}"/>
              </a:ext>
            </a:extLst>
          </p:cNvPr>
          <p:cNvSpPr txBox="1"/>
          <p:nvPr/>
        </p:nvSpPr>
        <p:spPr>
          <a:xfrm>
            <a:off x="7649027" y="703200"/>
            <a:ext cx="1182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5C750-CCE9-9244-9817-81923E953BD8}"/>
              </a:ext>
            </a:extLst>
          </p:cNvPr>
          <p:cNvSpPr txBox="1"/>
          <p:nvPr/>
        </p:nvSpPr>
        <p:spPr>
          <a:xfrm>
            <a:off x="358552" y="1299508"/>
            <a:ext cx="14109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1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Zahtjev za uključenje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EE49E-9066-2242-8E09-AA8472B25CDB}"/>
              </a:ext>
            </a:extLst>
          </p:cNvPr>
          <p:cNvSpPr txBox="1"/>
          <p:nvPr/>
        </p:nvSpPr>
        <p:spPr>
          <a:xfrm>
            <a:off x="366150" y="1665761"/>
            <a:ext cx="13564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Ugovor s osnivačima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7850F-D915-1D41-9B12-0AE76B6CF923}"/>
              </a:ext>
            </a:extLst>
          </p:cNvPr>
          <p:cNvSpPr/>
          <p:nvPr/>
        </p:nvSpPr>
        <p:spPr>
          <a:xfrm>
            <a:off x="11452" y="2631616"/>
            <a:ext cx="1725315" cy="335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Edukacija ravnatelja, nastavnika i učitelja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7DB90-CBBF-FB41-8C32-23D9F1FEF308}"/>
              </a:ext>
            </a:extLst>
          </p:cNvPr>
          <p:cNvSpPr/>
          <p:nvPr/>
        </p:nvSpPr>
        <p:spPr>
          <a:xfrm>
            <a:off x="13999" y="3010944"/>
            <a:ext cx="1753506" cy="344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Projektiranje mreža škola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A6AF-AAEE-A243-B8E3-7CD74AF3ACAA}"/>
              </a:ext>
            </a:extLst>
          </p:cNvPr>
          <p:cNvSpPr/>
          <p:nvPr/>
        </p:nvSpPr>
        <p:spPr>
          <a:xfrm>
            <a:off x="106809" y="3402190"/>
            <a:ext cx="1605880" cy="33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Izgradnja lokalnih mreža – kabliranje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4FF8-3A17-9347-AD06-186C8A7B6A4C}"/>
              </a:ext>
            </a:extLst>
          </p:cNvPr>
          <p:cNvSpPr/>
          <p:nvPr/>
        </p:nvSpPr>
        <p:spPr>
          <a:xfrm>
            <a:off x="-49934" y="3841568"/>
            <a:ext cx="1725315" cy="330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Postavljanje mrežne opreme za šk. mreže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8751F0-0A04-664B-9087-2D2862E70500}"/>
              </a:ext>
            </a:extLst>
          </p:cNvPr>
          <p:cNvSpPr/>
          <p:nvPr/>
        </p:nvSpPr>
        <p:spPr>
          <a:xfrm>
            <a:off x="47648" y="4281625"/>
            <a:ext cx="1652922" cy="322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Opremanje nastavnika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E11E-8FDE-234B-B04D-1F51012A28CF}"/>
              </a:ext>
            </a:extLst>
          </p:cNvPr>
          <p:cNvSpPr/>
          <p:nvPr/>
        </p:nvSpPr>
        <p:spPr>
          <a:xfrm>
            <a:off x="-242033" y="4622372"/>
            <a:ext cx="2009538" cy="32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Opremanje škola (1. faza)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DE210-3FED-EC4D-8A31-93EFF338B864}"/>
              </a:ext>
            </a:extLst>
          </p:cNvPr>
          <p:cNvSpPr/>
          <p:nvPr/>
        </p:nvSpPr>
        <p:spPr>
          <a:xfrm>
            <a:off x="-114576" y="5001492"/>
            <a:ext cx="1873772" cy="332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Opremanje škola (2. faza)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336B43-52BA-4840-9990-062D8BC4B09E}"/>
              </a:ext>
            </a:extLst>
          </p:cNvPr>
          <p:cNvSpPr/>
          <p:nvPr/>
        </p:nvSpPr>
        <p:spPr>
          <a:xfrm>
            <a:off x="91723" y="5397355"/>
            <a:ext cx="1598058" cy="303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Regionalna događanja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A18EC7-F28A-794D-AC64-E4E17F60359E}"/>
              </a:ext>
            </a:extLst>
          </p:cNvPr>
          <p:cNvSpPr/>
          <p:nvPr/>
        </p:nvSpPr>
        <p:spPr>
          <a:xfrm>
            <a:off x="106809" y="5792696"/>
            <a:ext cx="1543194" cy="301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Virtualna zajednica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BCA33B-FD78-6948-9D27-3A3A78491990}"/>
              </a:ext>
            </a:extLst>
          </p:cNvPr>
          <p:cNvGrpSpPr/>
          <p:nvPr/>
        </p:nvGrpSpPr>
        <p:grpSpPr>
          <a:xfrm rot="5400000">
            <a:off x="3388224" y="-486204"/>
            <a:ext cx="5365236" cy="8657860"/>
            <a:chOff x="1624815" y="1319702"/>
            <a:chExt cx="11067000" cy="395552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D074F2C-E45D-864F-AB6C-FBCB7D437A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56390" y="-260200"/>
              <a:ext cx="11065" cy="110597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0781030-72DE-8E42-ACF5-0C62D7928F4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61920" y="-1242376"/>
              <a:ext cx="0" cy="110597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7E718E-D8B7-1747-97E4-3A541729BCA6}"/>
                </a:ext>
              </a:extLst>
            </p:cNvPr>
            <p:cNvCxnSpPr>
              <a:cxnSpLocks/>
              <a:endCxn id="55" idx="2"/>
            </p:cNvCxnSpPr>
            <p:nvPr/>
          </p:nvCxnSpPr>
          <p:spPr>
            <a:xfrm rot="16200000">
              <a:off x="7156285" y="-2235719"/>
              <a:ext cx="11276" cy="110597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FB4BF8-27CD-F749-9F43-4C5F6DD09E3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48079" y="-3231629"/>
              <a:ext cx="27684" cy="1105978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FCFDE6D-6267-4ED8-AB6A-7280038AE9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18118" y="-4173601"/>
              <a:ext cx="0" cy="1098660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C60482C-6D68-9A47-9691-51DEC61D89E8}"/>
              </a:ext>
            </a:extLst>
          </p:cNvPr>
          <p:cNvSpPr/>
          <p:nvPr/>
        </p:nvSpPr>
        <p:spPr>
          <a:xfrm flipH="1">
            <a:off x="7587718" y="5011785"/>
            <a:ext cx="2812052" cy="309258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BBFFC7-5B07-1945-BA95-6015ED01B51A}"/>
              </a:ext>
            </a:extLst>
          </p:cNvPr>
          <p:cNvSpPr/>
          <p:nvPr/>
        </p:nvSpPr>
        <p:spPr>
          <a:xfrm>
            <a:off x="1767506" y="3028485"/>
            <a:ext cx="5604186" cy="309258"/>
          </a:xfrm>
          <a:prstGeom prst="rect">
            <a:avLst/>
          </a:prstGeom>
          <a:solidFill>
            <a:srgbClr val="2F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1366A-01D8-7A48-A914-B3EEB4E709FF}"/>
              </a:ext>
            </a:extLst>
          </p:cNvPr>
          <p:cNvSpPr/>
          <p:nvPr/>
        </p:nvSpPr>
        <p:spPr>
          <a:xfrm>
            <a:off x="2473662" y="3425145"/>
            <a:ext cx="5239441" cy="352992"/>
          </a:xfrm>
          <a:prstGeom prst="rect">
            <a:avLst/>
          </a:prstGeom>
          <a:solidFill>
            <a:srgbClr val="2F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E73849-0738-AC42-BB8C-619DF679BC2B}"/>
              </a:ext>
            </a:extLst>
          </p:cNvPr>
          <p:cNvSpPr/>
          <p:nvPr/>
        </p:nvSpPr>
        <p:spPr>
          <a:xfrm>
            <a:off x="4492239" y="3821805"/>
            <a:ext cx="5907527" cy="309258"/>
          </a:xfrm>
          <a:prstGeom prst="rect">
            <a:avLst/>
          </a:prstGeom>
          <a:solidFill>
            <a:srgbClr val="2F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A6678ED-348E-AC41-891C-E1D8E9DBB74D}"/>
              </a:ext>
            </a:extLst>
          </p:cNvPr>
          <p:cNvSpPr/>
          <p:nvPr/>
        </p:nvSpPr>
        <p:spPr>
          <a:xfrm>
            <a:off x="3339252" y="4218464"/>
            <a:ext cx="564091" cy="403907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5DFA6-176E-0F4A-B30F-E8206F561D97}"/>
              </a:ext>
            </a:extLst>
          </p:cNvPr>
          <p:cNvSpPr/>
          <p:nvPr/>
        </p:nvSpPr>
        <p:spPr>
          <a:xfrm>
            <a:off x="4492239" y="4615125"/>
            <a:ext cx="3095479" cy="294933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1B2FE0-3BE6-8947-A9B1-485880D4341F}"/>
              </a:ext>
            </a:extLst>
          </p:cNvPr>
          <p:cNvSpPr/>
          <p:nvPr/>
        </p:nvSpPr>
        <p:spPr>
          <a:xfrm flipH="1">
            <a:off x="3926653" y="5408444"/>
            <a:ext cx="6063853" cy="316333"/>
          </a:xfrm>
          <a:prstGeom prst="rect">
            <a:avLst/>
          </a:prstGeom>
          <a:solidFill>
            <a:srgbClr val="84B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665306-3412-564C-B45C-C3082A765C38}"/>
              </a:ext>
            </a:extLst>
          </p:cNvPr>
          <p:cNvSpPr/>
          <p:nvPr/>
        </p:nvSpPr>
        <p:spPr>
          <a:xfrm flipH="1">
            <a:off x="3926148" y="5805100"/>
            <a:ext cx="6064357" cy="316333"/>
          </a:xfrm>
          <a:prstGeom prst="rect">
            <a:avLst/>
          </a:prstGeom>
          <a:solidFill>
            <a:srgbClr val="84B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90AF7-7DEE-494B-A02D-C2231FCBFE14}"/>
              </a:ext>
            </a:extLst>
          </p:cNvPr>
          <p:cNvSpPr/>
          <p:nvPr/>
        </p:nvSpPr>
        <p:spPr>
          <a:xfrm>
            <a:off x="2847961" y="1274956"/>
            <a:ext cx="1029752" cy="316751"/>
          </a:xfrm>
          <a:prstGeom prst="rect">
            <a:avLst/>
          </a:prstGeom>
          <a:solidFill>
            <a:srgbClr val="009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EE7310-7D2D-FD4A-B26A-92ECA555816E}"/>
              </a:ext>
            </a:extLst>
          </p:cNvPr>
          <p:cNvSpPr/>
          <p:nvPr/>
        </p:nvSpPr>
        <p:spPr>
          <a:xfrm>
            <a:off x="2588248" y="1700611"/>
            <a:ext cx="1270665" cy="331174"/>
          </a:xfrm>
          <a:prstGeom prst="rect">
            <a:avLst/>
          </a:prstGeom>
          <a:solidFill>
            <a:srgbClr val="009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5910F1-35D4-5E4A-A276-08AC7552EB54}"/>
              </a:ext>
            </a:extLst>
          </p:cNvPr>
          <p:cNvSpPr/>
          <p:nvPr/>
        </p:nvSpPr>
        <p:spPr>
          <a:xfrm>
            <a:off x="10685972" y="2583028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10/2019 – 12/2022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7157FF-6333-204A-B849-7A0CA76E37E9}"/>
              </a:ext>
            </a:extLst>
          </p:cNvPr>
          <p:cNvSpPr/>
          <p:nvPr/>
        </p:nvSpPr>
        <p:spPr>
          <a:xfrm>
            <a:off x="10972094" y="1637185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009BE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5/2019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467437-F483-9E47-9DA1-561B80190A08}"/>
              </a:ext>
            </a:extLst>
          </p:cNvPr>
          <p:cNvSpPr/>
          <p:nvPr/>
        </p:nvSpPr>
        <p:spPr>
          <a:xfrm>
            <a:off x="10972094" y="1294001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009BEA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7/2019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40F467-2B57-6A41-BB91-2C0484B48BE0}"/>
              </a:ext>
            </a:extLst>
          </p:cNvPr>
          <p:cNvSpPr/>
          <p:nvPr/>
        </p:nvSpPr>
        <p:spPr>
          <a:xfrm>
            <a:off x="10723681" y="3021501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1/2019 – 7/2021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FA80A4-0E58-D346-AA48-5BD8B50FD5CB}"/>
              </a:ext>
            </a:extLst>
          </p:cNvPr>
          <p:cNvSpPr/>
          <p:nvPr/>
        </p:nvSpPr>
        <p:spPr>
          <a:xfrm>
            <a:off x="10697223" y="3425145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5/2019 – 11/2021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CEA6AD-17F8-9A48-B5C8-FF1DB1F42D07}"/>
              </a:ext>
            </a:extLst>
          </p:cNvPr>
          <p:cNvSpPr/>
          <p:nvPr/>
        </p:nvSpPr>
        <p:spPr>
          <a:xfrm>
            <a:off x="10708757" y="3828789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4/2020 – 12/2022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085242-FA3D-6F43-9800-281FD0BE7A02}"/>
              </a:ext>
            </a:extLst>
          </p:cNvPr>
          <p:cNvSpPr/>
          <p:nvPr/>
        </p:nvSpPr>
        <p:spPr>
          <a:xfrm>
            <a:off x="10743389" y="4232433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9999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9/2019 – 12/2020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473BE2E-17D8-694E-A15D-9A339DF4C5FC}"/>
              </a:ext>
            </a:extLst>
          </p:cNvPr>
          <p:cNvSpPr/>
          <p:nvPr/>
        </p:nvSpPr>
        <p:spPr>
          <a:xfrm>
            <a:off x="10743388" y="4578040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9999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2/2020 – 9/2021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AD4330-F88B-604F-9743-5A8E546B07D2}"/>
              </a:ext>
            </a:extLst>
          </p:cNvPr>
          <p:cNvSpPr/>
          <p:nvPr/>
        </p:nvSpPr>
        <p:spPr>
          <a:xfrm>
            <a:off x="10708757" y="4981684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9999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9/2021 – 12/2022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CE7D5B-5BEC-B64A-804C-611C72AB5655}"/>
              </a:ext>
            </a:extLst>
          </p:cNvPr>
          <p:cNvSpPr/>
          <p:nvPr/>
        </p:nvSpPr>
        <p:spPr>
          <a:xfrm>
            <a:off x="10712782" y="5403870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84BC2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1/2020 – 12/2022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D8705F-D4EC-9B4E-BEEE-5886A711D161}"/>
              </a:ext>
            </a:extLst>
          </p:cNvPr>
          <p:cNvSpPr/>
          <p:nvPr/>
        </p:nvSpPr>
        <p:spPr>
          <a:xfrm>
            <a:off x="10660184" y="5792696"/>
            <a:ext cx="1546516" cy="289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84BC2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1/2020 – 12/2022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89FF88-F1FC-4A69-A367-86A6A20AC929}"/>
              </a:ext>
            </a:extLst>
          </p:cNvPr>
          <p:cNvSpPr/>
          <p:nvPr/>
        </p:nvSpPr>
        <p:spPr>
          <a:xfrm>
            <a:off x="517545" y="6185311"/>
            <a:ext cx="784407" cy="301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r>
              <a:rPr lang="hr-HR" sz="110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Podrška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B38B36E-CBFA-48C8-9ABA-35D649AC88AE}"/>
              </a:ext>
            </a:extLst>
          </p:cNvPr>
          <p:cNvSpPr/>
          <p:nvPr/>
        </p:nvSpPr>
        <p:spPr>
          <a:xfrm flipH="1">
            <a:off x="1780993" y="6216086"/>
            <a:ext cx="8618780" cy="309258"/>
          </a:xfrm>
          <a:prstGeom prst="rect">
            <a:avLst/>
          </a:prstGeom>
          <a:solidFill>
            <a:srgbClr val="84B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B947905-EDF6-C043-AD73-4317EF2D0298}"/>
              </a:ext>
            </a:extLst>
          </p:cNvPr>
          <p:cNvSpPr txBox="1"/>
          <p:nvPr/>
        </p:nvSpPr>
        <p:spPr>
          <a:xfrm>
            <a:off x="1271464" y="2159278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1100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A3120A6-86F4-0548-877B-D9E36EB808CF}"/>
              </a:ext>
            </a:extLst>
          </p:cNvPr>
          <p:cNvSpPr/>
          <p:nvPr/>
        </p:nvSpPr>
        <p:spPr>
          <a:xfrm>
            <a:off x="2963398" y="2155675"/>
            <a:ext cx="4756289" cy="309258"/>
          </a:xfrm>
          <a:prstGeom prst="rect">
            <a:avLst/>
          </a:prstGeom>
          <a:solidFill>
            <a:srgbClr val="2FD6E7"/>
          </a:solidFill>
          <a:ln>
            <a:solidFill>
              <a:srgbClr val="F5F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93AF318-671B-F944-A7DB-B028B29D8A8A}"/>
              </a:ext>
            </a:extLst>
          </p:cNvPr>
          <p:cNvSpPr/>
          <p:nvPr/>
        </p:nvSpPr>
        <p:spPr>
          <a:xfrm>
            <a:off x="10701031" y="2204864"/>
            <a:ext cx="1443641" cy="27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b="1" dirty="0">
                <a:solidFill>
                  <a:srgbClr val="2FD6E7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8/2019 – 9/2021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BE3F1B0-DECC-944F-8A73-CDCD24282E96}"/>
              </a:ext>
            </a:extLst>
          </p:cNvPr>
          <p:cNvSpPr/>
          <p:nvPr/>
        </p:nvSpPr>
        <p:spPr>
          <a:xfrm>
            <a:off x="5488902" y="4167514"/>
            <a:ext cx="564091" cy="403907"/>
          </a:xfrm>
          <a:prstGeom prst="rect">
            <a:avLst/>
          </a:prstGeom>
          <a:solidFill>
            <a:srgbClr val="299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29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417271E1-071A-49DF-978A-98BC286AA3CB}"/>
              </a:ext>
            </a:extLst>
          </p:cNvPr>
          <p:cNvGrpSpPr/>
          <p:nvPr/>
        </p:nvGrpSpPr>
        <p:grpSpPr>
          <a:xfrm>
            <a:off x="506788" y="1572599"/>
            <a:ext cx="11668391" cy="5175596"/>
            <a:chOff x="439286" y="529201"/>
            <a:chExt cx="11668391" cy="569734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28850C8-6FC2-4D98-9221-2090FB35B9A0}"/>
                </a:ext>
              </a:extLst>
            </p:cNvPr>
            <p:cNvSpPr/>
            <p:nvPr/>
          </p:nvSpPr>
          <p:spPr>
            <a:xfrm>
              <a:off x="6436463" y="4752014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AECF31-668C-44CE-8871-40EBF334AFFB}"/>
                </a:ext>
              </a:extLst>
            </p:cNvPr>
            <p:cNvGrpSpPr/>
            <p:nvPr/>
          </p:nvGrpSpPr>
          <p:grpSpPr>
            <a:xfrm>
              <a:off x="439286" y="529201"/>
              <a:ext cx="11381499" cy="5697343"/>
              <a:chOff x="6071895" y="516645"/>
              <a:chExt cx="11579481" cy="569734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11CC6E-CBC9-49B7-8F4F-F4EB37D8480F}"/>
                  </a:ext>
                </a:extLst>
              </p:cNvPr>
              <p:cNvSpPr/>
              <p:nvPr/>
            </p:nvSpPr>
            <p:spPr>
              <a:xfrm>
                <a:off x="6190488" y="516645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1B7E03-EB73-4FF1-86B3-48828074A320}"/>
                  </a:ext>
                </a:extLst>
              </p:cNvPr>
              <p:cNvSpPr/>
              <p:nvPr/>
            </p:nvSpPr>
            <p:spPr>
              <a:xfrm>
                <a:off x="6190488" y="1526139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C50EB2-3D86-4588-87E9-DD478CC62480}"/>
                  </a:ext>
                </a:extLst>
              </p:cNvPr>
              <p:cNvSpPr/>
              <p:nvPr/>
            </p:nvSpPr>
            <p:spPr>
              <a:xfrm>
                <a:off x="6173902" y="2636121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B67680B-78F7-4FD6-B1C8-B829E3C98CAE}"/>
                  </a:ext>
                </a:extLst>
              </p:cNvPr>
              <p:cNvSpPr/>
              <p:nvPr/>
            </p:nvSpPr>
            <p:spPr>
              <a:xfrm>
                <a:off x="6190488" y="3545127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3704EB2-A1B5-461C-9340-5AC4527B8D54}"/>
                  </a:ext>
                </a:extLst>
              </p:cNvPr>
              <p:cNvSpPr/>
              <p:nvPr/>
            </p:nvSpPr>
            <p:spPr>
              <a:xfrm>
                <a:off x="6190488" y="4489935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85013F9-427E-46B2-B279-8AE12EBE268A}"/>
                  </a:ext>
                </a:extLst>
              </p:cNvPr>
              <p:cNvSpPr/>
              <p:nvPr/>
            </p:nvSpPr>
            <p:spPr>
              <a:xfrm>
                <a:off x="6190488" y="5429830"/>
                <a:ext cx="5769864" cy="777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E57DDB-B1CE-48FD-8B93-6287E615B053}"/>
                  </a:ext>
                </a:extLst>
              </p:cNvPr>
              <p:cNvSpPr/>
              <p:nvPr/>
            </p:nvSpPr>
            <p:spPr>
              <a:xfrm>
                <a:off x="6198232" y="550965"/>
                <a:ext cx="713232" cy="777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B662ED-C811-414F-9133-C8A3E640F06B}"/>
                  </a:ext>
                </a:extLst>
              </p:cNvPr>
              <p:cNvSpPr/>
              <p:nvPr/>
            </p:nvSpPr>
            <p:spPr>
              <a:xfrm>
                <a:off x="6181247" y="1644974"/>
                <a:ext cx="713232" cy="777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BBEFA9-5F87-4607-9E58-8247724F3FAD}"/>
                  </a:ext>
                </a:extLst>
              </p:cNvPr>
              <p:cNvSpPr/>
              <p:nvPr/>
            </p:nvSpPr>
            <p:spPr>
              <a:xfrm>
                <a:off x="6181248" y="2781302"/>
                <a:ext cx="713232" cy="777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6CC5F0-7434-4290-82B1-309A635C8FE3}"/>
                  </a:ext>
                </a:extLst>
              </p:cNvPr>
              <p:cNvSpPr/>
              <p:nvPr/>
            </p:nvSpPr>
            <p:spPr>
              <a:xfrm>
                <a:off x="6173902" y="3910647"/>
                <a:ext cx="713232" cy="78463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592B47-6505-4F65-9DE4-D3D795348E58}"/>
                  </a:ext>
                </a:extLst>
              </p:cNvPr>
              <p:cNvSpPr/>
              <p:nvPr/>
            </p:nvSpPr>
            <p:spPr>
              <a:xfrm>
                <a:off x="6228983" y="5123097"/>
                <a:ext cx="713232" cy="78071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4834B15-CC3D-4C04-A042-D212D1DCCC42}"/>
                  </a:ext>
                </a:extLst>
              </p:cNvPr>
              <p:cNvSpPr/>
              <p:nvPr/>
            </p:nvSpPr>
            <p:spPr>
              <a:xfrm>
                <a:off x="12101696" y="5022711"/>
                <a:ext cx="713232" cy="77326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EF9F71F-AAE7-435B-A69D-234209DD7AA7}"/>
                  </a:ext>
                </a:extLst>
              </p:cNvPr>
              <p:cNvSpPr txBox="1"/>
              <p:nvPr/>
            </p:nvSpPr>
            <p:spPr>
              <a:xfrm>
                <a:off x="7095744" y="728202"/>
                <a:ext cx="4544568" cy="40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Osigurati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adekvatne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strujne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instalacije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5A7158-4802-4C61-9A7A-CE4512FE397B}"/>
                  </a:ext>
                </a:extLst>
              </p:cNvPr>
              <p:cNvSpPr txBox="1"/>
              <p:nvPr/>
            </p:nvSpPr>
            <p:spPr>
              <a:xfrm>
                <a:off x="7126579" y="1839266"/>
                <a:ext cx="4544568" cy="40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Omogućiti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izvođenje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radova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7476FE-0E58-4A83-8BAE-634FDFC4807F}"/>
                  </a:ext>
                </a:extLst>
              </p:cNvPr>
              <p:cNvSpPr txBox="1"/>
              <p:nvPr/>
            </p:nvSpPr>
            <p:spPr>
              <a:xfrm>
                <a:off x="7045063" y="2852809"/>
                <a:ext cx="4544568" cy="71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Omogućiti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učenicima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spajanje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na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školsku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mrežu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B1744C-5251-476E-A2E8-5AC38C4FA878}"/>
                  </a:ext>
                </a:extLst>
              </p:cNvPr>
              <p:cNvSpPr txBox="1"/>
              <p:nvPr/>
            </p:nvSpPr>
            <p:spPr>
              <a:xfrm>
                <a:off x="7028477" y="3979798"/>
                <a:ext cx="4544568" cy="71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Koristiti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osobne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uređaje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i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računalnu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opremu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893655F-8782-4D69-9E95-4652669FF565}"/>
                  </a:ext>
                </a:extLst>
              </p:cNvPr>
              <p:cNvSpPr txBox="1"/>
              <p:nvPr/>
            </p:nvSpPr>
            <p:spPr>
              <a:xfrm>
                <a:off x="7135212" y="5197578"/>
                <a:ext cx="4544568" cy="1016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Organizirati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raspored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korištenja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računalne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učionice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  <a:p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5310DD-2701-46E0-8521-5853EDBFD930}"/>
                  </a:ext>
                </a:extLst>
              </p:cNvPr>
              <p:cNvSpPr txBox="1"/>
              <p:nvPr/>
            </p:nvSpPr>
            <p:spPr>
              <a:xfrm>
                <a:off x="13106808" y="5208818"/>
                <a:ext cx="4544568" cy="71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Čuvati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i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održavati</a:t>
                </a:r>
                <a:r>
                  <a:rPr lang="en-US" dirty="0">
                    <a:solidFill>
                      <a:srgbClr val="00A0E3"/>
                    </a:solidFill>
                    <a:latin typeface="Open Sans"/>
                  </a:rPr>
                  <a:t> </a:t>
                </a:r>
                <a:r>
                  <a:rPr lang="en-US" dirty="0" err="1">
                    <a:solidFill>
                      <a:srgbClr val="00A0E3"/>
                    </a:solidFill>
                    <a:latin typeface="Open Sans"/>
                  </a:rPr>
                  <a:t>opremu</a:t>
                </a:r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  <a:p>
                <a:endParaRPr lang="en-US" dirty="0">
                  <a:solidFill>
                    <a:srgbClr val="00A0E3"/>
                  </a:solidFill>
                  <a:latin typeface="Open Sans"/>
                </a:endParaRPr>
              </a:p>
            </p:txBody>
          </p:sp>
          <p:pic>
            <p:nvPicPr>
              <p:cNvPr id="33" name="Graphic 32" descr="Tools">
                <a:extLst>
                  <a:ext uri="{FF2B5EF4-FFF2-40B4-BE49-F238E27FC236}">
                    <a16:creationId xmlns:a16="http://schemas.microsoft.com/office/drawing/2014/main" id="{1AD34D5A-90F6-42C9-B0BD-68CADB4A9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90488" y="1661386"/>
                <a:ext cx="680059" cy="680059"/>
              </a:xfrm>
              <a:prstGeom prst="rect">
                <a:avLst/>
              </a:prstGeom>
            </p:spPr>
          </p:pic>
          <p:pic>
            <p:nvPicPr>
              <p:cNvPr id="37" name="Graphic 36" descr="Laptop">
                <a:extLst>
                  <a:ext uri="{FF2B5EF4-FFF2-40B4-BE49-F238E27FC236}">
                    <a16:creationId xmlns:a16="http://schemas.microsoft.com/office/drawing/2014/main" id="{4DFA846F-62A7-49C1-AA1F-85721C1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77576" y="3951443"/>
                <a:ext cx="703039" cy="703040"/>
              </a:xfrm>
              <a:prstGeom prst="rect">
                <a:avLst/>
              </a:prstGeom>
            </p:spPr>
          </p:pic>
          <p:pic>
            <p:nvPicPr>
              <p:cNvPr id="39" name="Graphic 38" descr="Daily calendar">
                <a:extLst>
                  <a:ext uri="{FF2B5EF4-FFF2-40B4-BE49-F238E27FC236}">
                    <a16:creationId xmlns:a16="http://schemas.microsoft.com/office/drawing/2014/main" id="{C6EA2BBA-8E2D-41A7-8D66-4F54E2A02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208953" y="5155337"/>
                <a:ext cx="753295" cy="753295"/>
              </a:xfrm>
              <a:prstGeom prst="rect">
                <a:avLst/>
              </a:prstGeom>
            </p:spPr>
          </p:pic>
          <p:pic>
            <p:nvPicPr>
              <p:cNvPr id="41" name="Graphic 40" descr="Wi-Fi">
                <a:extLst>
                  <a:ext uri="{FF2B5EF4-FFF2-40B4-BE49-F238E27FC236}">
                    <a16:creationId xmlns:a16="http://schemas.microsoft.com/office/drawing/2014/main" id="{302D8ABC-263E-47C8-979E-735C96E68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071895" y="269780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aphic 42" descr="Thumbs up sign">
                <a:extLst>
                  <a:ext uri="{FF2B5EF4-FFF2-40B4-BE49-F238E27FC236}">
                    <a16:creationId xmlns:a16="http://schemas.microsoft.com/office/drawing/2014/main" id="{0137FC9C-D031-47AD-A76B-666F193C85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2206773" y="5088404"/>
                <a:ext cx="586665" cy="586665"/>
              </a:xfrm>
              <a:prstGeom prst="rect">
                <a:avLst/>
              </a:prstGeom>
            </p:spPr>
          </p:pic>
          <p:pic>
            <p:nvPicPr>
              <p:cNvPr id="45" name="Graphic 44" descr="USB">
                <a:extLst>
                  <a:ext uri="{FF2B5EF4-FFF2-40B4-BE49-F238E27FC236}">
                    <a16:creationId xmlns:a16="http://schemas.microsoft.com/office/drawing/2014/main" id="{08433D4C-8B96-4AEA-A14F-BB12B2BE5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26479" y="578149"/>
                <a:ext cx="777240" cy="777240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CF75E75-1B16-4566-8B70-83636EC33A6B}"/>
                </a:ext>
              </a:extLst>
            </p:cNvPr>
            <p:cNvSpPr/>
            <p:nvPr/>
          </p:nvSpPr>
          <p:spPr>
            <a:xfrm>
              <a:off x="6365991" y="638374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8D64DF-B842-4411-BEEB-771B06CB871D}"/>
                </a:ext>
              </a:extLst>
            </p:cNvPr>
            <p:cNvSpPr/>
            <p:nvPr/>
          </p:nvSpPr>
          <p:spPr>
            <a:xfrm>
              <a:off x="6365991" y="1647868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B6648B-1DE3-45C8-9100-8C5BF0D1FB9E}"/>
                </a:ext>
              </a:extLst>
            </p:cNvPr>
            <p:cNvSpPr/>
            <p:nvPr/>
          </p:nvSpPr>
          <p:spPr>
            <a:xfrm>
              <a:off x="6365991" y="2657362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59C1F15-D139-49FE-BE3A-EA43AFC64FDE}"/>
                </a:ext>
              </a:extLst>
            </p:cNvPr>
            <p:cNvSpPr/>
            <p:nvPr/>
          </p:nvSpPr>
          <p:spPr>
            <a:xfrm>
              <a:off x="6365991" y="3666856"/>
              <a:ext cx="5671214" cy="77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EA4F0DA-3E45-4CC3-82C6-44E3A681EC8D}"/>
                </a:ext>
              </a:extLst>
            </p:cNvPr>
            <p:cNvSpPr/>
            <p:nvPr/>
          </p:nvSpPr>
          <p:spPr>
            <a:xfrm>
              <a:off x="6365991" y="584988"/>
              <a:ext cx="701038" cy="777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2703753-C9A4-46E3-8A2B-FE2B2CF85D7D}"/>
                </a:ext>
              </a:extLst>
            </p:cNvPr>
            <p:cNvSpPr/>
            <p:nvPr/>
          </p:nvSpPr>
          <p:spPr>
            <a:xfrm>
              <a:off x="6342469" y="1621175"/>
              <a:ext cx="701038" cy="777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7C3BB79-8F2C-4EE2-BA02-83652E24AA2F}"/>
                </a:ext>
              </a:extLst>
            </p:cNvPr>
            <p:cNvSpPr/>
            <p:nvPr/>
          </p:nvSpPr>
          <p:spPr>
            <a:xfrm>
              <a:off x="6344868" y="2794913"/>
              <a:ext cx="701038" cy="7772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26A33FD-F950-4C85-8219-5AF61665CF5C}"/>
                </a:ext>
              </a:extLst>
            </p:cNvPr>
            <p:cNvSpPr/>
            <p:nvPr/>
          </p:nvSpPr>
          <p:spPr>
            <a:xfrm>
              <a:off x="6377007" y="3899638"/>
              <a:ext cx="701038" cy="78463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CAD1E6-F356-42BF-A303-F44504499EAF}"/>
                </a:ext>
              </a:extLst>
            </p:cNvPr>
            <p:cNvSpPr txBox="1"/>
            <p:nvPr/>
          </p:nvSpPr>
          <p:spPr>
            <a:xfrm>
              <a:off x="7213908" y="638374"/>
              <a:ext cx="4466867" cy="71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Koristiti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e-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dnevnik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i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ostale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e-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usluge</a:t>
              </a:r>
              <a:endParaRPr lang="en-US" dirty="0">
                <a:solidFill>
                  <a:srgbClr val="00A0E3"/>
                </a:solidFill>
                <a:latin typeface="Open Sans"/>
              </a:endParaRPr>
            </a:p>
            <a:p>
              <a:r>
                <a:rPr lang="en-US" dirty="0">
                  <a:solidFill>
                    <a:srgbClr val="00A0E3"/>
                  </a:solidFill>
                  <a:latin typeface="Open Sans"/>
                </a:rPr>
                <a:t>I e-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sadržaje</a:t>
              </a:r>
              <a:endParaRPr lang="en-US" dirty="0">
                <a:solidFill>
                  <a:srgbClr val="00A0E3"/>
                </a:solidFill>
                <a:latin typeface="Open San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A86C815-0C19-4D54-93BD-E713BBFC70ED}"/>
                </a:ext>
              </a:extLst>
            </p:cNvPr>
            <p:cNvSpPr txBox="1"/>
            <p:nvPr/>
          </p:nvSpPr>
          <p:spPr>
            <a:xfrm>
              <a:off x="7267559" y="1825128"/>
              <a:ext cx="4466867" cy="40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Sudjelovati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u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procesu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evaluacije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Open San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5872A8-8576-4C80-BA30-8894C2D3BFE4}"/>
                </a:ext>
              </a:extLst>
            </p:cNvPr>
            <p:cNvSpPr txBox="1"/>
            <p:nvPr/>
          </p:nvSpPr>
          <p:spPr>
            <a:xfrm>
              <a:off x="7267559" y="2989606"/>
              <a:ext cx="4466867" cy="406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A0E3"/>
                  </a:solidFill>
                  <a:latin typeface="Open Sans"/>
                </a:rPr>
                <a:t>D</a:t>
              </a:r>
              <a:r>
                <a:rPr lang="hr-HR" dirty="0">
                  <a:solidFill>
                    <a:srgbClr val="00A0E3"/>
                  </a:solidFill>
                  <a:latin typeface="Open Sans"/>
                </a:rPr>
                <a:t>ostaviti CARNET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-u </a:t>
              </a:r>
              <a:r>
                <a:rPr lang="hr-HR" dirty="0">
                  <a:solidFill>
                    <a:srgbClr val="00A0E3"/>
                  </a:solidFill>
                  <a:latin typeface="Open Sans"/>
                </a:rPr>
                <a:t>sve informacije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Open San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7CB8B62-7255-4ADA-8B3D-7F3FAE7AC1B4}"/>
                </a:ext>
              </a:extLst>
            </p:cNvPr>
            <p:cNvSpPr txBox="1"/>
            <p:nvPr/>
          </p:nvSpPr>
          <p:spPr>
            <a:xfrm>
              <a:off x="7292767" y="3957983"/>
              <a:ext cx="4466867" cy="71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Sudjelovati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u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diseminaciji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informacija</a:t>
              </a:r>
              <a:r>
                <a:rPr lang="en-US" dirty="0">
                  <a:solidFill>
                    <a:srgbClr val="00A0E3"/>
                  </a:solidFill>
                  <a:latin typeface="Open Sans"/>
                </a:rPr>
                <a:t> o </a:t>
              </a:r>
              <a:r>
                <a:rPr lang="en-US" dirty="0" err="1">
                  <a:solidFill>
                    <a:srgbClr val="00A0E3"/>
                  </a:solidFill>
                  <a:latin typeface="Open Sans"/>
                </a:rPr>
                <a:t>projektu</a:t>
              </a:r>
              <a:endParaRPr lang="en-US" dirty="0">
                <a:solidFill>
                  <a:srgbClr val="00A0E3"/>
                </a:solidFill>
                <a:latin typeface="Open Sans"/>
              </a:endParaRPr>
            </a:p>
          </p:txBody>
        </p:sp>
        <p:pic>
          <p:nvPicPr>
            <p:cNvPr id="76" name="Graphic 75" descr="Teacher">
              <a:extLst>
                <a:ext uri="{FF2B5EF4-FFF2-40B4-BE49-F238E27FC236}">
                  <a16:creationId xmlns:a16="http://schemas.microsoft.com/office/drawing/2014/main" id="{A38205DD-7230-4499-9875-C31D025A4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95787" y="680667"/>
              <a:ext cx="616991" cy="616991"/>
            </a:xfrm>
            <a:prstGeom prst="rect">
              <a:avLst/>
            </a:prstGeom>
          </p:spPr>
        </p:pic>
        <p:pic>
          <p:nvPicPr>
            <p:cNvPr id="78" name="Graphic 77" descr="Checklist">
              <a:extLst>
                <a:ext uri="{FF2B5EF4-FFF2-40B4-BE49-F238E27FC236}">
                  <a16:creationId xmlns:a16="http://schemas.microsoft.com/office/drawing/2014/main" id="{0E9AE27B-1446-4FE5-B61E-20D314F4C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42469" y="1695258"/>
              <a:ext cx="682459" cy="682459"/>
            </a:xfrm>
            <a:prstGeom prst="rect">
              <a:avLst/>
            </a:prstGeom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018407-B9E8-470C-9BD2-8570021D3069}"/>
                </a:ext>
              </a:extLst>
            </p:cNvPr>
            <p:cNvSpPr/>
            <p:nvPr/>
          </p:nvSpPr>
          <p:spPr>
            <a:xfrm>
              <a:off x="6465440" y="2935933"/>
              <a:ext cx="502140" cy="484696"/>
            </a:xfrm>
            <a:prstGeom prst="ellipse">
              <a:avLst/>
            </a:prstGeom>
            <a:solidFill>
              <a:srgbClr val="00A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/>
                </a:rPr>
                <a:t>I</a:t>
              </a:r>
            </a:p>
          </p:txBody>
        </p:sp>
        <p:pic>
          <p:nvPicPr>
            <p:cNvPr id="81" name="Graphic 80" descr="Megaphone">
              <a:extLst>
                <a:ext uri="{FF2B5EF4-FFF2-40B4-BE49-F238E27FC236}">
                  <a16:creationId xmlns:a16="http://schemas.microsoft.com/office/drawing/2014/main" id="{8DA14838-7E5F-4A35-AFF1-B242ABC83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355895" y="3947959"/>
              <a:ext cx="690726" cy="69072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732D8B-8CCD-1D48-BE42-35C325A8577F}"/>
              </a:ext>
            </a:extLst>
          </p:cNvPr>
          <p:cNvSpPr txBox="1"/>
          <p:nvPr/>
        </p:nvSpPr>
        <p:spPr>
          <a:xfrm>
            <a:off x="2240123" y="598617"/>
            <a:ext cx="10866203" cy="5710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0" i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r-Latn-RS" sz="4800" dirty="0">
                <a:latin typeface="Open Sans"/>
              </a:rPr>
              <a:t>Naša očekivanja od škola u projektu</a:t>
            </a:r>
          </a:p>
        </p:txBody>
      </p:sp>
    </p:spTree>
    <p:extLst>
      <p:ext uri="{BB962C8B-B14F-4D97-AF65-F5344CB8AC3E}">
        <p14:creationId xmlns:p14="http://schemas.microsoft.com/office/powerpoint/2010/main" val="227554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DC54E7-5987-454B-B65F-A5D7F4D967CA}"/>
              </a:ext>
            </a:extLst>
          </p:cNvPr>
          <p:cNvSpPr/>
          <p:nvPr/>
        </p:nvSpPr>
        <p:spPr>
          <a:xfrm>
            <a:off x="6112823" y="1810511"/>
            <a:ext cx="3685403" cy="3810217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B16363-D739-F24C-8093-0872B7DD3716}"/>
              </a:ext>
            </a:extLst>
          </p:cNvPr>
          <p:cNvSpPr/>
          <p:nvPr/>
        </p:nvSpPr>
        <p:spPr>
          <a:xfrm>
            <a:off x="2285999" y="1810511"/>
            <a:ext cx="3685403" cy="3810217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0B041-3628-E04F-96DC-F419A4996833}"/>
              </a:ext>
            </a:extLst>
          </p:cNvPr>
          <p:cNvSpPr txBox="1"/>
          <p:nvPr/>
        </p:nvSpPr>
        <p:spPr>
          <a:xfrm>
            <a:off x="2124633" y="2766703"/>
            <a:ext cx="40108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prva faza</a:t>
            </a:r>
          </a:p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2015. - 2018.</a:t>
            </a:r>
          </a:p>
          <a:p>
            <a:pPr algn="ctr"/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(pilot projekt)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93AAB-C3F8-E54C-A30C-9E4C6A19F6D4}"/>
              </a:ext>
            </a:extLst>
          </p:cNvPr>
          <p:cNvSpPr txBox="1"/>
          <p:nvPr/>
        </p:nvSpPr>
        <p:spPr>
          <a:xfrm>
            <a:off x="2102009" y="4692105"/>
            <a:ext cx="4010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307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kuna</a:t>
            </a: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4F33C-9361-734B-9BE0-F3E0E45C4618}"/>
              </a:ext>
            </a:extLst>
          </p:cNvPr>
          <p:cNvSpPr txBox="1"/>
          <p:nvPr/>
        </p:nvSpPr>
        <p:spPr>
          <a:xfrm>
            <a:off x="5971402" y="2766703"/>
            <a:ext cx="40108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druga faza</a:t>
            </a:r>
          </a:p>
          <a:p>
            <a:pPr algn="ctr"/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- 2022.</a:t>
            </a: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2733F-7D9A-AC42-AD1C-A3DF3E8D8E6C}"/>
              </a:ext>
            </a:extLst>
          </p:cNvPr>
          <p:cNvSpPr txBox="1"/>
          <p:nvPr/>
        </p:nvSpPr>
        <p:spPr>
          <a:xfrm>
            <a:off x="5950117" y="4692105"/>
            <a:ext cx="4010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mlrd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kuna</a:t>
            </a: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hr-HR" sz="36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80597E-0138-EA45-A60D-8422347E95D4}"/>
              </a:ext>
            </a:extLst>
          </p:cNvPr>
          <p:cNvGrpSpPr/>
          <p:nvPr/>
        </p:nvGrpSpPr>
        <p:grpSpPr>
          <a:xfrm>
            <a:off x="3490931" y="1259575"/>
            <a:ext cx="1275538" cy="1275538"/>
            <a:chOff x="3512216" y="1259575"/>
            <a:chExt cx="1275538" cy="12755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3AA26B-D16A-224F-BEE7-9A47B0335EB6}"/>
                </a:ext>
              </a:extLst>
            </p:cNvPr>
            <p:cNvSpPr/>
            <p:nvPr/>
          </p:nvSpPr>
          <p:spPr>
            <a:xfrm>
              <a:off x="3512216" y="1259575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47BC485-95D7-CB4F-A5E2-2BBE9DD32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4387"/>
            <a:stretch/>
          </p:blipFill>
          <p:spPr>
            <a:xfrm>
              <a:off x="3698976" y="1452390"/>
              <a:ext cx="902018" cy="88990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37BF34-7AB8-B349-859E-08CE9F1C4E1A}"/>
              </a:ext>
            </a:extLst>
          </p:cNvPr>
          <p:cNvGrpSpPr/>
          <p:nvPr/>
        </p:nvGrpSpPr>
        <p:grpSpPr>
          <a:xfrm>
            <a:off x="7317755" y="1259575"/>
            <a:ext cx="1275538" cy="1275538"/>
            <a:chOff x="7389272" y="1259575"/>
            <a:chExt cx="1275538" cy="12755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903EE4-DEDB-F544-BFB6-1777020D8A56}"/>
                </a:ext>
              </a:extLst>
            </p:cNvPr>
            <p:cNvSpPr/>
            <p:nvPr/>
          </p:nvSpPr>
          <p:spPr>
            <a:xfrm>
              <a:off x="7389272" y="1259575"/>
              <a:ext cx="1275538" cy="1275538"/>
            </a:xfrm>
            <a:prstGeom prst="ellipse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A12F9E3-EF8E-774B-9D67-21712EAE5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4054" r="-4036"/>
            <a:stretch/>
          </p:blipFill>
          <p:spPr>
            <a:xfrm>
              <a:off x="7564265" y="1452389"/>
              <a:ext cx="988423" cy="88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683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0B7E48-8537-4A58-A2A2-032AA0CB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48" y="2221006"/>
            <a:ext cx="3932237" cy="1600200"/>
          </a:xfrm>
        </p:spPr>
        <p:txBody>
          <a:bodyPr/>
          <a:lstStyle/>
          <a:p>
            <a:r>
              <a:rPr lang="hr-HR" dirty="0"/>
              <a:t>E-Upisi</a:t>
            </a:r>
            <a:br>
              <a:rPr lang="hr-HR" dirty="0"/>
            </a:b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0E56F-ED63-4C09-A154-88430407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066" y="589395"/>
            <a:ext cx="5098686" cy="5679210"/>
          </a:xfrm>
        </p:spPr>
        <p:txBody>
          <a:bodyPr>
            <a:normAutofit/>
          </a:bodyPr>
          <a:lstStyle/>
          <a:p>
            <a:r>
              <a:rPr lang="hr-HR" sz="2800" dirty="0"/>
              <a:t>Proces prijave i upisa 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ustanove ranog i predškolskog odgoja i obrazovanja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osnovne škole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srednje škole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učeničke domove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prijave na visokoškolske ustanove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registar državne mature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nacionalni informacijski sustav obrazovanja odraslih</a:t>
            </a:r>
          </a:p>
          <a:p>
            <a:endParaRPr lang="hr-H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B52460-390A-4E2D-A2AA-441B4CB91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546" y="3960622"/>
            <a:ext cx="5098686" cy="1491295"/>
          </a:xfrm>
        </p:spPr>
        <p:txBody>
          <a:bodyPr/>
          <a:lstStyle/>
          <a:p>
            <a:r>
              <a:rPr lang="hr-HR" dirty="0"/>
              <a:t>Ministarstvo uprave</a:t>
            </a:r>
          </a:p>
          <a:p>
            <a:r>
              <a:rPr lang="hr-HR" dirty="0"/>
              <a:t>CARNET, MZO</a:t>
            </a:r>
          </a:p>
          <a:p>
            <a:endParaRPr lang="hr-H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32DD5-C4F2-4F37-8E13-B27344591B48}"/>
              </a:ext>
            </a:extLst>
          </p:cNvPr>
          <p:cNvGrpSpPr/>
          <p:nvPr/>
        </p:nvGrpSpPr>
        <p:grpSpPr>
          <a:xfrm>
            <a:off x="518465" y="679988"/>
            <a:ext cx="1275600" cy="1275600"/>
            <a:chOff x="518465" y="679988"/>
            <a:chExt cx="1275600" cy="1275600"/>
          </a:xfrm>
        </p:grpSpPr>
        <p:sp>
          <p:nvSpPr>
            <p:cNvPr id="9" name="Google Shape;183;p9">
              <a:extLst>
                <a:ext uri="{FF2B5EF4-FFF2-40B4-BE49-F238E27FC236}">
                  <a16:creationId xmlns:a16="http://schemas.microsoft.com/office/drawing/2014/main" id="{A9F2370C-6887-486D-BFAD-C47BACE02D93}"/>
                </a:ext>
              </a:extLst>
            </p:cNvPr>
            <p:cNvSpPr/>
            <p:nvPr/>
          </p:nvSpPr>
          <p:spPr>
            <a:xfrm>
              <a:off x="518465" y="679988"/>
              <a:ext cx="1275600" cy="1275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raphic 11" descr="Monitor">
              <a:extLst>
                <a:ext uri="{FF2B5EF4-FFF2-40B4-BE49-F238E27FC236}">
                  <a16:creationId xmlns:a16="http://schemas.microsoft.com/office/drawing/2014/main" id="{BA18B92D-17AD-4286-BD2C-4A5501313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9065" y="860588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Checkmark">
              <a:extLst>
                <a:ext uri="{FF2B5EF4-FFF2-40B4-BE49-F238E27FC236}">
                  <a16:creationId xmlns:a16="http://schemas.microsoft.com/office/drawing/2014/main" id="{7AAA4E4C-38CF-4B8C-977F-66801EEA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0380" y="1084887"/>
              <a:ext cx="311769" cy="321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189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62196-F273-4E1A-83EB-CEDC69C0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66" y="1699090"/>
            <a:ext cx="6168954" cy="2807338"/>
          </a:xfrm>
        </p:spPr>
        <p:txBody>
          <a:bodyPr/>
          <a:lstStyle/>
          <a:p>
            <a:r>
              <a:rPr lang="hr-HR" sz="3200" dirty="0"/>
              <a:t>Podrška ostvarenju jednakih mogućnosti u obrazovanju za učenike s teškoćama u razvoju</a:t>
            </a:r>
            <a:br>
              <a:rPr lang="hr-HR" sz="6600" dirty="0"/>
            </a:br>
            <a:endParaRPr lang="hr-HR" sz="6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29A34-5C35-4094-9722-1B761CB00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203" y="1031557"/>
            <a:ext cx="5090473" cy="4832593"/>
          </a:xfrm>
        </p:spPr>
        <p:txBody>
          <a:bodyPr>
            <a:normAutofit/>
          </a:bodyPr>
          <a:lstStyle/>
          <a:p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unaprjeđenje obrazovanja učenika s teškoćama u razvoju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smanjenje digitalnog jaza kroz osiguravanje dostupnosti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adekvatna i svrsishodna primjena digitalnih asistivnih tehnologija u obrazovnom radu s učenicima s teškoćama u razvoju</a:t>
            </a:r>
          </a:p>
          <a:p>
            <a:endParaRPr lang="hr-HR" dirty="0"/>
          </a:p>
          <a:p>
            <a:endParaRPr lang="hr-HR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904AFF2-A61C-404D-BE35-FAA3B41B81B7}"/>
              </a:ext>
            </a:extLst>
          </p:cNvPr>
          <p:cNvGrpSpPr/>
          <p:nvPr/>
        </p:nvGrpSpPr>
        <p:grpSpPr>
          <a:xfrm>
            <a:off x="439006" y="631201"/>
            <a:ext cx="1275600" cy="1275600"/>
            <a:chOff x="1847054" y="631201"/>
            <a:chExt cx="1275600" cy="1275600"/>
          </a:xfrm>
        </p:grpSpPr>
        <p:sp>
          <p:nvSpPr>
            <p:cNvPr id="8" name="Google Shape;175;p9">
              <a:extLst>
                <a:ext uri="{FF2B5EF4-FFF2-40B4-BE49-F238E27FC236}">
                  <a16:creationId xmlns:a16="http://schemas.microsoft.com/office/drawing/2014/main" id="{CDF0EE90-DFC9-45D1-8096-B781034176E0}"/>
                </a:ext>
              </a:extLst>
            </p:cNvPr>
            <p:cNvSpPr/>
            <p:nvPr/>
          </p:nvSpPr>
          <p:spPr>
            <a:xfrm>
              <a:off x="1847054" y="631201"/>
              <a:ext cx="1275600" cy="1275600"/>
            </a:xfrm>
            <a:prstGeom prst="ellipse">
              <a:avLst/>
            </a:prstGeom>
            <a:solidFill>
              <a:srgbClr val="60CE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raphic 4" descr="Universal Access">
              <a:extLst>
                <a:ext uri="{FF2B5EF4-FFF2-40B4-BE49-F238E27FC236}">
                  <a16:creationId xmlns:a16="http://schemas.microsoft.com/office/drawing/2014/main" id="{0879FFBC-671B-47AB-80DE-693A95BAA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59714" y="743861"/>
              <a:ext cx="1050279" cy="105027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9F11806-CAB2-43A0-A266-7B5BBEFD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2" y="4421267"/>
            <a:ext cx="4011516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1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F55C12-7B39-44D6-B327-667A7415B3D8}"/>
              </a:ext>
            </a:extLst>
          </p:cNvPr>
          <p:cNvGrpSpPr/>
          <p:nvPr/>
        </p:nvGrpSpPr>
        <p:grpSpPr>
          <a:xfrm>
            <a:off x="575035" y="537328"/>
            <a:ext cx="10972800" cy="5741045"/>
            <a:chOff x="2032000" y="653689"/>
            <a:chExt cx="8126983" cy="548368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ED60C7-EEF3-4F6B-A271-33D4A858B4D0}"/>
                </a:ext>
              </a:extLst>
            </p:cNvPr>
            <p:cNvSpPr/>
            <p:nvPr/>
          </p:nvSpPr>
          <p:spPr>
            <a:xfrm>
              <a:off x="2032000" y="658367"/>
              <a:ext cx="1367315" cy="1953308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F8851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1" tIns="725569" rIns="41909" bIns="725567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6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6E4763-41EA-4CCF-AF6F-3B6ADECD8C09}"/>
                </a:ext>
              </a:extLst>
            </p:cNvPr>
            <p:cNvSpPr/>
            <p:nvPr/>
          </p:nvSpPr>
          <p:spPr>
            <a:xfrm>
              <a:off x="3399315" y="653689"/>
              <a:ext cx="6759668" cy="1269650"/>
            </a:xfrm>
            <a:custGeom>
              <a:avLst/>
              <a:gdLst>
                <a:gd name="connsiteX0" fmla="*/ 211613 w 1269650"/>
                <a:gd name="connsiteY0" fmla="*/ 0 h 6759668"/>
                <a:gd name="connsiteX1" fmla="*/ 1058037 w 1269650"/>
                <a:gd name="connsiteY1" fmla="*/ 0 h 6759668"/>
                <a:gd name="connsiteX2" fmla="*/ 1269650 w 1269650"/>
                <a:gd name="connsiteY2" fmla="*/ 211613 h 6759668"/>
                <a:gd name="connsiteX3" fmla="*/ 1269650 w 1269650"/>
                <a:gd name="connsiteY3" fmla="*/ 6759668 h 6759668"/>
                <a:gd name="connsiteX4" fmla="*/ 1269650 w 1269650"/>
                <a:gd name="connsiteY4" fmla="*/ 6759668 h 6759668"/>
                <a:gd name="connsiteX5" fmla="*/ 0 w 1269650"/>
                <a:gd name="connsiteY5" fmla="*/ 6759668 h 6759668"/>
                <a:gd name="connsiteX6" fmla="*/ 0 w 1269650"/>
                <a:gd name="connsiteY6" fmla="*/ 6759668 h 6759668"/>
                <a:gd name="connsiteX7" fmla="*/ 0 w 1269650"/>
                <a:gd name="connsiteY7" fmla="*/ 211613 h 6759668"/>
                <a:gd name="connsiteX8" fmla="*/ 211613 w 1269650"/>
                <a:gd name="connsiteY8" fmla="*/ 0 h 67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650" h="6759668">
                  <a:moveTo>
                    <a:pt x="1269650" y="1126638"/>
                  </a:moveTo>
                  <a:lnTo>
                    <a:pt x="1269650" y="5633030"/>
                  </a:lnTo>
                  <a:cubicBezTo>
                    <a:pt x="1269650" y="6255255"/>
                    <a:pt x="1251855" y="6759665"/>
                    <a:pt x="1229903" y="6759665"/>
                  </a:cubicBezTo>
                  <a:lnTo>
                    <a:pt x="0" y="6759665"/>
                  </a:lnTo>
                  <a:lnTo>
                    <a:pt x="0" y="675966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29903" y="3"/>
                  </a:lnTo>
                  <a:cubicBezTo>
                    <a:pt x="1251855" y="3"/>
                    <a:pt x="1269650" y="504413"/>
                    <a:pt x="1269650" y="1126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75313" rIns="75313" bIns="75315" numCol="1" spcCol="1270" anchor="ctr" anchorCtr="0">
              <a:noAutofit/>
            </a:bodyPr>
            <a:lstStyle/>
            <a:p>
              <a:pPr marL="342900" lvl="1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hr-HR" sz="2100" kern="1200" dirty="0">
                  <a:solidFill>
                    <a:schemeClr val="bg2">
                      <a:lumMod val="50000"/>
                    </a:schemeClr>
                  </a:solidFill>
                  <a:latin typeface="Open Sans"/>
                </a:rPr>
                <a:t>opremanje centara za odgoj i obrazovanje djece s teškoćama u razvoju digitalnim asistivnim tehnologijama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D3563B-10F0-4AB0-892F-CAEBB16B5312}"/>
                </a:ext>
              </a:extLst>
            </p:cNvPr>
            <p:cNvSpPr/>
            <p:nvPr/>
          </p:nvSpPr>
          <p:spPr>
            <a:xfrm>
              <a:off x="2032000" y="2421696"/>
              <a:ext cx="1367315" cy="1953307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009BE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31" tIns="707788" rIns="24129" bIns="707787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38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08E427-8222-4148-999C-475596EB8831}"/>
                </a:ext>
              </a:extLst>
            </p:cNvPr>
            <p:cNvSpPr/>
            <p:nvPr/>
          </p:nvSpPr>
          <p:spPr>
            <a:xfrm>
              <a:off x="3399314" y="2442835"/>
              <a:ext cx="6759668" cy="1269650"/>
            </a:xfrm>
            <a:custGeom>
              <a:avLst/>
              <a:gdLst>
                <a:gd name="connsiteX0" fmla="*/ 211613 w 1269650"/>
                <a:gd name="connsiteY0" fmla="*/ 0 h 6759668"/>
                <a:gd name="connsiteX1" fmla="*/ 1058037 w 1269650"/>
                <a:gd name="connsiteY1" fmla="*/ 0 h 6759668"/>
                <a:gd name="connsiteX2" fmla="*/ 1269650 w 1269650"/>
                <a:gd name="connsiteY2" fmla="*/ 211613 h 6759668"/>
                <a:gd name="connsiteX3" fmla="*/ 1269650 w 1269650"/>
                <a:gd name="connsiteY3" fmla="*/ 6759668 h 6759668"/>
                <a:gd name="connsiteX4" fmla="*/ 1269650 w 1269650"/>
                <a:gd name="connsiteY4" fmla="*/ 6759668 h 6759668"/>
                <a:gd name="connsiteX5" fmla="*/ 0 w 1269650"/>
                <a:gd name="connsiteY5" fmla="*/ 6759668 h 6759668"/>
                <a:gd name="connsiteX6" fmla="*/ 0 w 1269650"/>
                <a:gd name="connsiteY6" fmla="*/ 6759668 h 6759668"/>
                <a:gd name="connsiteX7" fmla="*/ 0 w 1269650"/>
                <a:gd name="connsiteY7" fmla="*/ 211613 h 6759668"/>
                <a:gd name="connsiteX8" fmla="*/ 211613 w 1269650"/>
                <a:gd name="connsiteY8" fmla="*/ 0 h 67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650" h="6759668">
                  <a:moveTo>
                    <a:pt x="1269650" y="1126638"/>
                  </a:moveTo>
                  <a:lnTo>
                    <a:pt x="1269650" y="5633030"/>
                  </a:lnTo>
                  <a:cubicBezTo>
                    <a:pt x="1269650" y="6255255"/>
                    <a:pt x="1251855" y="6759665"/>
                    <a:pt x="1229903" y="6759665"/>
                  </a:cubicBezTo>
                  <a:lnTo>
                    <a:pt x="0" y="6759665"/>
                  </a:lnTo>
                  <a:lnTo>
                    <a:pt x="0" y="675966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29903" y="3"/>
                  </a:lnTo>
                  <a:cubicBezTo>
                    <a:pt x="1251855" y="3"/>
                    <a:pt x="1269650" y="504413"/>
                    <a:pt x="1269650" y="1126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75313" rIns="75313" bIns="75315" numCol="1" spcCol="1270" anchor="ctr" anchorCtr="0">
              <a:noAutofit/>
            </a:bodyPr>
            <a:lstStyle/>
            <a:p>
              <a:pPr marL="342900" lvl="1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hr-HR" sz="2100" kern="1200" dirty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edukacija učitelja i nastavnika za korištenje nabavljene opreme u obrazovnom radu s učenicima i jačanje njihovih kompetencija u područjima posebne pedagogije</a:t>
              </a:r>
              <a:endParaRPr lang="hr-HR" sz="2100" kern="1200" dirty="0">
                <a:solidFill>
                  <a:schemeClr val="bg2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F85F9C1-2507-4301-9A0B-CFED2F632D85}"/>
                </a:ext>
              </a:extLst>
            </p:cNvPr>
            <p:cNvSpPr/>
            <p:nvPr/>
          </p:nvSpPr>
          <p:spPr>
            <a:xfrm>
              <a:off x="2032000" y="4184063"/>
              <a:ext cx="1367315" cy="1953307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131" tIns="707788" rIns="24129" bIns="707787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38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52D177-C088-492B-8E04-7BEB3F5FC35A}"/>
                </a:ext>
              </a:extLst>
            </p:cNvPr>
            <p:cNvSpPr/>
            <p:nvPr/>
          </p:nvSpPr>
          <p:spPr>
            <a:xfrm>
              <a:off x="3399315" y="4184063"/>
              <a:ext cx="6759668" cy="1269650"/>
            </a:xfrm>
            <a:custGeom>
              <a:avLst/>
              <a:gdLst>
                <a:gd name="connsiteX0" fmla="*/ 211613 w 1269650"/>
                <a:gd name="connsiteY0" fmla="*/ 0 h 6759668"/>
                <a:gd name="connsiteX1" fmla="*/ 1058037 w 1269650"/>
                <a:gd name="connsiteY1" fmla="*/ 0 h 6759668"/>
                <a:gd name="connsiteX2" fmla="*/ 1269650 w 1269650"/>
                <a:gd name="connsiteY2" fmla="*/ 211613 h 6759668"/>
                <a:gd name="connsiteX3" fmla="*/ 1269650 w 1269650"/>
                <a:gd name="connsiteY3" fmla="*/ 6759668 h 6759668"/>
                <a:gd name="connsiteX4" fmla="*/ 1269650 w 1269650"/>
                <a:gd name="connsiteY4" fmla="*/ 6759668 h 6759668"/>
                <a:gd name="connsiteX5" fmla="*/ 0 w 1269650"/>
                <a:gd name="connsiteY5" fmla="*/ 6759668 h 6759668"/>
                <a:gd name="connsiteX6" fmla="*/ 0 w 1269650"/>
                <a:gd name="connsiteY6" fmla="*/ 6759668 h 6759668"/>
                <a:gd name="connsiteX7" fmla="*/ 0 w 1269650"/>
                <a:gd name="connsiteY7" fmla="*/ 211613 h 6759668"/>
                <a:gd name="connsiteX8" fmla="*/ 211613 w 1269650"/>
                <a:gd name="connsiteY8" fmla="*/ 0 h 675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650" h="6759668">
                  <a:moveTo>
                    <a:pt x="1269650" y="1126638"/>
                  </a:moveTo>
                  <a:lnTo>
                    <a:pt x="1269650" y="5633030"/>
                  </a:lnTo>
                  <a:cubicBezTo>
                    <a:pt x="1269650" y="6255255"/>
                    <a:pt x="1251855" y="6759665"/>
                    <a:pt x="1229903" y="6759665"/>
                  </a:cubicBezTo>
                  <a:lnTo>
                    <a:pt x="0" y="6759665"/>
                  </a:lnTo>
                  <a:lnTo>
                    <a:pt x="0" y="675966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29903" y="3"/>
                  </a:lnTo>
                  <a:cubicBezTo>
                    <a:pt x="1251855" y="3"/>
                    <a:pt x="1269650" y="504413"/>
                    <a:pt x="1269650" y="1126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75314" rIns="75313" bIns="75314" numCol="1" spcCol="1270" anchor="ctr" anchorCtr="0">
              <a:noAutofit/>
            </a:bodyPr>
            <a:lstStyle/>
            <a:p>
              <a:pPr marL="342900" lvl="1" indent="-3429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hr-HR" sz="2100" kern="1200" dirty="0">
                  <a:solidFill>
                    <a:schemeClr val="bg2">
                      <a:lumMod val="50000"/>
                    </a:schemeClr>
                  </a:solidFill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aktivnosti podizanja svijesti o korisnosti primjene asistivnih tehnologija u obrazovanju učenika s teškoćama u razvoju i diseminacija primjera dobre prakse</a:t>
              </a:r>
              <a:endParaRPr lang="hr-HR" sz="2100" kern="1200" dirty="0">
                <a:solidFill>
                  <a:schemeClr val="bg2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4226DA-6785-45C2-A00C-86C4386A6FD7}"/>
                </a:ext>
              </a:extLst>
            </p:cNvPr>
            <p:cNvSpPr/>
            <p:nvPr/>
          </p:nvSpPr>
          <p:spPr>
            <a:xfrm>
              <a:off x="2032000" y="656028"/>
              <a:ext cx="1367315" cy="1953308"/>
            </a:xfrm>
            <a:custGeom>
              <a:avLst/>
              <a:gdLst>
                <a:gd name="connsiteX0" fmla="*/ 0 w 1953307"/>
                <a:gd name="connsiteY0" fmla="*/ 0 h 1367315"/>
                <a:gd name="connsiteX1" fmla="*/ 1269650 w 1953307"/>
                <a:gd name="connsiteY1" fmla="*/ 0 h 1367315"/>
                <a:gd name="connsiteX2" fmla="*/ 1953307 w 1953307"/>
                <a:gd name="connsiteY2" fmla="*/ 683658 h 1367315"/>
                <a:gd name="connsiteX3" fmla="*/ 1269650 w 1953307"/>
                <a:gd name="connsiteY3" fmla="*/ 1367315 h 1367315"/>
                <a:gd name="connsiteX4" fmla="*/ 0 w 1953307"/>
                <a:gd name="connsiteY4" fmla="*/ 1367315 h 1367315"/>
                <a:gd name="connsiteX5" fmla="*/ 683658 w 1953307"/>
                <a:gd name="connsiteY5" fmla="*/ 683658 h 1367315"/>
                <a:gd name="connsiteX6" fmla="*/ 0 w 1953307"/>
                <a:gd name="connsiteY6" fmla="*/ 0 h 13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3307" h="1367315">
                  <a:moveTo>
                    <a:pt x="1953306" y="0"/>
                  </a:moveTo>
                  <a:lnTo>
                    <a:pt x="1953306" y="888755"/>
                  </a:lnTo>
                  <a:lnTo>
                    <a:pt x="976653" y="1367315"/>
                  </a:lnTo>
                  <a:lnTo>
                    <a:pt x="1" y="888755"/>
                  </a:lnTo>
                  <a:lnTo>
                    <a:pt x="1" y="0"/>
                  </a:lnTo>
                  <a:lnTo>
                    <a:pt x="976653" y="478561"/>
                  </a:lnTo>
                  <a:lnTo>
                    <a:pt x="1953306" y="0"/>
                  </a:lnTo>
                  <a:close/>
                </a:path>
              </a:pathLst>
            </a:custGeom>
            <a:solidFill>
              <a:srgbClr val="60CEF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11" tIns="725569" rIns="41909" bIns="725567" numCol="1" spcCol="1270" anchor="ctr" anchorCtr="0">
              <a:noAutofit/>
            </a:bodyPr>
            <a:lstStyle/>
            <a:p>
              <a:pPr marL="0" lvl="0" indent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6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623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4468F27E-E35C-410B-B3E2-8AC69262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0449" y="1743958"/>
            <a:ext cx="2981227" cy="298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3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8CF51-6BEF-41DE-B71A-E919B968253A}"/>
              </a:ext>
            </a:extLst>
          </p:cNvPr>
          <p:cNvSpPr txBox="1"/>
          <p:nvPr/>
        </p:nvSpPr>
        <p:spPr>
          <a:xfrm>
            <a:off x="542925" y="2486025"/>
            <a:ext cx="1063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800" dirty="0">
                <a:solidFill>
                  <a:srgbClr val="009BEA"/>
                </a:solidFill>
                <a:latin typeface="Open Sans" panose="020B0606030504020204"/>
              </a:rPr>
              <a:t>www.e-skole.hr</a:t>
            </a:r>
          </a:p>
        </p:txBody>
      </p:sp>
    </p:spTree>
    <p:extLst>
      <p:ext uri="{BB962C8B-B14F-4D97-AF65-F5344CB8AC3E}">
        <p14:creationId xmlns:p14="http://schemas.microsoft.com/office/powerpoint/2010/main" val="3322622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28CF51-6BEF-41DE-B71A-E919B968253A}"/>
              </a:ext>
            </a:extLst>
          </p:cNvPr>
          <p:cNvSpPr txBox="1"/>
          <p:nvPr/>
        </p:nvSpPr>
        <p:spPr>
          <a:xfrm>
            <a:off x="542925" y="2486025"/>
            <a:ext cx="10639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800" dirty="0">
                <a:solidFill>
                  <a:srgbClr val="009BEA"/>
                </a:solidFill>
                <a:latin typeface="Open Sans" panose="020B0606030504020204"/>
                <a:hlinkClick r:id="rId2"/>
              </a:rPr>
              <a:t>helpdesk@skole.hr</a:t>
            </a:r>
            <a:endParaRPr lang="hr-HR" sz="8800" dirty="0">
              <a:solidFill>
                <a:srgbClr val="009BEA"/>
              </a:solidFill>
              <a:latin typeface="Open Sans" panose="020B0606030504020204"/>
            </a:endParaRPr>
          </a:p>
          <a:p>
            <a:pPr algn="ctr"/>
            <a:r>
              <a:rPr lang="hr-HR" sz="8800" dirty="0">
                <a:solidFill>
                  <a:srgbClr val="009BEA"/>
                </a:solidFill>
                <a:latin typeface="Open Sans" panose="020B0606030504020204"/>
              </a:rPr>
              <a:t>01 6661 500</a:t>
            </a:r>
          </a:p>
        </p:txBody>
      </p:sp>
    </p:spTree>
    <p:extLst>
      <p:ext uri="{BB962C8B-B14F-4D97-AF65-F5344CB8AC3E}">
        <p14:creationId xmlns:p14="http://schemas.microsoft.com/office/powerpoint/2010/main" val="1271891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C4572-709E-8945-9C06-EA54CD3F8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10" y="1121685"/>
            <a:ext cx="2311400" cy="313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8B6C1-3C2D-5D4D-AC89-5EB0F96A2AC7}"/>
              </a:ext>
            </a:extLst>
          </p:cNvPr>
          <p:cNvSpPr txBox="1"/>
          <p:nvPr/>
        </p:nvSpPr>
        <p:spPr>
          <a:xfrm>
            <a:off x="2448228" y="5732208"/>
            <a:ext cx="705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Hrvatska akademska i istraživačka mreža – CARNET | Josipa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Marohnića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5, 10000 Zagreb</a:t>
            </a:r>
          </a:p>
          <a:p>
            <a:pPr algn="ctr"/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Tel.: +385 1 6661 616 |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www.carnet.hr</a:t>
            </a:r>
            <a:endParaRPr lang="sr-Latn-R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694B9B-431F-5A45-8F17-5D7704ACB3C3}"/>
              </a:ext>
            </a:extLst>
          </p:cNvPr>
          <p:cNvCxnSpPr/>
          <p:nvPr/>
        </p:nvCxnSpPr>
        <p:spPr>
          <a:xfrm>
            <a:off x="2605548" y="5653552"/>
            <a:ext cx="67645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881C9D-CFB7-4DDC-9D35-4CBBF5DB25C6}"/>
              </a:ext>
            </a:extLst>
          </p:cNvPr>
          <p:cNvSpPr txBox="1"/>
          <p:nvPr/>
        </p:nvSpPr>
        <p:spPr>
          <a:xfrm>
            <a:off x="2958353" y="4572000"/>
            <a:ext cx="64097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1200">
                <a:solidFill>
                  <a:schemeClr val="bg1"/>
                </a:solidFill>
              </a:rPr>
              <a:t>Projekt je sufinancirala Europska unija iz europskih strukturnih i investicijskih fondova.</a:t>
            </a:r>
          </a:p>
          <a:p>
            <a:pPr algn="ctr"/>
            <a:r>
              <a:rPr lang="sr-Latn-RS" sz="1200">
                <a:solidFill>
                  <a:schemeClr val="bg1"/>
                </a:solidFill>
              </a:rPr>
              <a:t>Više informacija o EU fondovima možete naći na web stranicama Ministarstva regionalnoga razvoja i fondova Europske unije: www.strukturnifondovi.hr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E3891A-5731-4701-86B1-E07A64C97F5F}"/>
              </a:ext>
            </a:extLst>
          </p:cNvPr>
          <p:cNvSpPr txBox="1"/>
          <p:nvPr/>
        </p:nvSpPr>
        <p:spPr>
          <a:xfrm>
            <a:off x="2653553" y="5334000"/>
            <a:ext cx="671456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RS" sz="1200" b="1">
                <a:solidFill>
                  <a:schemeClr val="bg1"/>
                </a:solidFill>
              </a:rPr>
              <a:t>Sadržaj ovog materijala isključiva je odgovornost Hrvatske akademske i istraživačke mreže - CARNET.</a:t>
            </a:r>
          </a:p>
        </p:txBody>
      </p:sp>
    </p:spTree>
    <p:extLst>
      <p:ext uri="{BB962C8B-B14F-4D97-AF65-F5344CB8AC3E}">
        <p14:creationId xmlns:p14="http://schemas.microsoft.com/office/powerpoint/2010/main" val="58760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7" y="2408663"/>
            <a:ext cx="3794462" cy="3641495"/>
          </a:xfrm>
        </p:spPr>
        <p:txBody>
          <a:bodyPr/>
          <a:lstStyle/>
          <a:p>
            <a:r>
              <a:rPr lang="hr-HR" dirty="0"/>
              <a:t>Cilj:</a:t>
            </a:r>
            <a:br>
              <a:rPr lang="hr-HR" dirty="0"/>
            </a:br>
            <a:br>
              <a:rPr lang="hr-HR" sz="1200" dirty="0"/>
            </a:br>
            <a:r>
              <a:rPr lang="hr-HR" dirty="0"/>
              <a:t>Digitalno</a:t>
            </a:r>
            <a:br>
              <a:rPr lang="hr-HR" dirty="0"/>
            </a:br>
            <a:r>
              <a:rPr lang="hr-HR" dirty="0"/>
              <a:t>zrele</a:t>
            </a:r>
            <a:br>
              <a:rPr lang="hr-HR" dirty="0"/>
            </a:br>
            <a:r>
              <a:rPr lang="hr-HR" dirty="0"/>
              <a:t>škole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C09EF01-B20D-2148-99DC-D2B57EDCF7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568" r="9568"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D16A649-B0F0-C84E-AECF-92C77816780C}"/>
              </a:ext>
            </a:extLst>
          </p:cNvPr>
          <p:cNvGrpSpPr/>
          <p:nvPr/>
        </p:nvGrpSpPr>
        <p:grpSpPr>
          <a:xfrm>
            <a:off x="682902" y="713554"/>
            <a:ext cx="1275538" cy="1275538"/>
            <a:chOff x="516686" y="603826"/>
            <a:chExt cx="1660556" cy="16605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F444489-6906-B54E-9FA7-58C4066A3605}"/>
                </a:ext>
              </a:extLst>
            </p:cNvPr>
            <p:cNvSpPr/>
            <p:nvPr/>
          </p:nvSpPr>
          <p:spPr>
            <a:xfrm>
              <a:off x="516686" y="603826"/>
              <a:ext cx="1660556" cy="1660556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99EF498-0F0C-F346-A559-FFAE7C188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0128" y="861244"/>
              <a:ext cx="853673" cy="11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83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54" y="2048112"/>
            <a:ext cx="3932237" cy="3594868"/>
          </a:xfrm>
        </p:spPr>
        <p:txBody>
          <a:bodyPr/>
          <a:lstStyle/>
          <a:p>
            <a:r>
              <a:rPr lang="hr-HR" sz="8000" dirty="0"/>
              <a:t>Prva faza</a:t>
            </a:r>
            <a:br>
              <a:rPr lang="hr-HR" dirty="0"/>
            </a:br>
            <a:endParaRPr lang="hr-H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1E6367-3254-445A-8594-F23D1D3944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6800" y="0"/>
            <a:ext cx="7315200" cy="6765925"/>
          </a:xfrm>
        </p:spPr>
      </p:sp>
      <p:pic>
        <p:nvPicPr>
          <p:cNvPr id="8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97EC975-57B1-CE48-99E7-2219D00EA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7" r="4067"/>
          <a:stretch/>
        </p:blipFill>
        <p:spPr>
          <a:xfrm>
            <a:off x="6089715" y="774698"/>
            <a:ext cx="4876800" cy="5308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BC0EFA5-F2E0-4240-B05C-56C0F9A1C909}"/>
              </a:ext>
            </a:extLst>
          </p:cNvPr>
          <p:cNvGrpSpPr/>
          <p:nvPr/>
        </p:nvGrpSpPr>
        <p:grpSpPr>
          <a:xfrm>
            <a:off x="658954" y="965390"/>
            <a:ext cx="1275538" cy="1275538"/>
            <a:chOff x="3512216" y="1259575"/>
            <a:chExt cx="1275538" cy="12755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ABC235-069A-49C8-BD04-6A5BA7724ECA}"/>
                </a:ext>
              </a:extLst>
            </p:cNvPr>
            <p:cNvSpPr/>
            <p:nvPr/>
          </p:nvSpPr>
          <p:spPr>
            <a:xfrm>
              <a:off x="3512216" y="1259575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B5F9C44-5256-4DCB-AE35-731EEE9958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54387"/>
            <a:stretch/>
          </p:blipFill>
          <p:spPr>
            <a:xfrm>
              <a:off x="3698976" y="1452390"/>
              <a:ext cx="902018" cy="88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172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157F0DE-CE3B-481A-A44E-2E1F30EC9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6" t="183" r="30247" b="2131"/>
          <a:stretch/>
        </p:blipFill>
        <p:spPr>
          <a:xfrm>
            <a:off x="6021820" y="970962"/>
            <a:ext cx="5632374" cy="551758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9DEC079-5BDF-444E-A11F-80906DD660CD}"/>
              </a:ext>
            </a:extLst>
          </p:cNvPr>
          <p:cNvGrpSpPr/>
          <p:nvPr/>
        </p:nvGrpSpPr>
        <p:grpSpPr>
          <a:xfrm>
            <a:off x="587376" y="820400"/>
            <a:ext cx="1275538" cy="1275538"/>
            <a:chOff x="942199" y="855800"/>
            <a:chExt cx="1275538" cy="127553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751D5F-D877-4460-95AE-7889E7121612}"/>
                </a:ext>
              </a:extLst>
            </p:cNvPr>
            <p:cNvSpPr/>
            <p:nvPr/>
          </p:nvSpPr>
          <p:spPr>
            <a:xfrm>
              <a:off x="942199" y="855800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7" name="Graphic 6" descr="Schoolhouse">
              <a:extLst>
                <a:ext uri="{FF2B5EF4-FFF2-40B4-BE49-F238E27FC236}">
                  <a16:creationId xmlns:a16="http://schemas.microsoft.com/office/drawing/2014/main" id="{692305EC-F78E-4191-B6C8-01BD7C333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2768" y="965348"/>
              <a:ext cx="914400" cy="9144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2962751-26D5-4E50-8BC0-A78594CAF34C}"/>
              </a:ext>
            </a:extLst>
          </p:cNvPr>
          <p:cNvSpPr txBox="1"/>
          <p:nvPr/>
        </p:nvSpPr>
        <p:spPr>
          <a:xfrm>
            <a:off x="2126689" y="879316"/>
            <a:ext cx="50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151 </a:t>
            </a:r>
            <a:r>
              <a:rPr lang="hr-HR" sz="32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(101 OŠ i 50 SŠ)</a:t>
            </a:r>
            <a:endParaRPr lang="hr-HR" sz="6000" dirty="0">
              <a:solidFill>
                <a:schemeClr val="bg1">
                  <a:lumMod val="50000"/>
                </a:schemeClr>
              </a:solidFill>
              <a:latin typeface="Open San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CD750-2D1C-4EFC-803B-4A572E321BA1}"/>
              </a:ext>
            </a:extLst>
          </p:cNvPr>
          <p:cNvGrpSpPr/>
          <p:nvPr/>
        </p:nvGrpSpPr>
        <p:grpSpPr>
          <a:xfrm>
            <a:off x="2728100" y="4743350"/>
            <a:ext cx="1275538" cy="1275538"/>
            <a:chOff x="942199" y="2514917"/>
            <a:chExt cx="1275538" cy="127553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C884DE-EDA3-4AE0-8026-1E43201B8F43}"/>
                </a:ext>
              </a:extLst>
            </p:cNvPr>
            <p:cNvSpPr/>
            <p:nvPr/>
          </p:nvSpPr>
          <p:spPr>
            <a:xfrm>
              <a:off x="942199" y="2514917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3" name="Graphic 12" descr="Group">
              <a:extLst>
                <a:ext uri="{FF2B5EF4-FFF2-40B4-BE49-F238E27FC236}">
                  <a16:creationId xmlns:a16="http://schemas.microsoft.com/office/drawing/2014/main" id="{20C773F0-5EA6-4294-80E1-BB0B93BF6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09623" y="2695486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1C5D2AA-6E09-4C68-B492-003DDFEC2030}"/>
              </a:ext>
            </a:extLst>
          </p:cNvPr>
          <p:cNvSpPr txBox="1"/>
          <p:nvPr/>
        </p:nvSpPr>
        <p:spPr>
          <a:xfrm>
            <a:off x="4440088" y="4962386"/>
            <a:ext cx="2533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23000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B10B4A-6DC5-4ACD-BE75-79D7707C8256}"/>
              </a:ext>
            </a:extLst>
          </p:cNvPr>
          <p:cNvGrpSpPr/>
          <p:nvPr/>
        </p:nvGrpSpPr>
        <p:grpSpPr>
          <a:xfrm>
            <a:off x="1686311" y="2791231"/>
            <a:ext cx="1275538" cy="1275538"/>
            <a:chOff x="942199" y="4174034"/>
            <a:chExt cx="1275538" cy="127553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7A4976-D5C8-4CD6-8C63-2BF2790BD8EF}"/>
                </a:ext>
              </a:extLst>
            </p:cNvPr>
            <p:cNvSpPr/>
            <p:nvPr/>
          </p:nvSpPr>
          <p:spPr>
            <a:xfrm>
              <a:off x="942199" y="4174034"/>
              <a:ext cx="1275538" cy="1275538"/>
            </a:xfrm>
            <a:prstGeom prst="ellipse">
              <a:avLst/>
            </a:prstGeom>
            <a:solidFill>
              <a:srgbClr val="009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9" name="Graphic 18" descr="Teacher">
              <a:extLst>
                <a:ext uri="{FF2B5EF4-FFF2-40B4-BE49-F238E27FC236}">
                  <a16:creationId xmlns:a16="http://schemas.microsoft.com/office/drawing/2014/main" id="{981EE178-07E4-4BAC-98D0-AA4E7553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69588" y="4354286"/>
              <a:ext cx="914400" cy="914400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62E31A1-C3FA-4CFF-A5D9-C947DEC92E16}"/>
              </a:ext>
            </a:extLst>
          </p:cNvPr>
          <p:cNvSpPr/>
          <p:nvPr/>
        </p:nvSpPr>
        <p:spPr>
          <a:xfrm>
            <a:off x="3399935" y="2920851"/>
            <a:ext cx="20803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000" dirty="0">
                <a:solidFill>
                  <a:schemeClr val="bg1">
                    <a:lumMod val="50000"/>
                  </a:schemeClr>
                </a:solidFill>
                <a:latin typeface="Open Sans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1788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B3D2DA-0177-408B-8B33-FBD74B336266}"/>
              </a:ext>
            </a:extLst>
          </p:cNvPr>
          <p:cNvGrpSpPr/>
          <p:nvPr/>
        </p:nvGrpSpPr>
        <p:grpSpPr>
          <a:xfrm>
            <a:off x="328317" y="550124"/>
            <a:ext cx="11614626" cy="5725147"/>
            <a:chOff x="231660" y="119795"/>
            <a:chExt cx="11614626" cy="5725147"/>
          </a:xfrm>
        </p:grpSpPr>
        <p:sp>
          <p:nvSpPr>
            <p:cNvPr id="161" name="Google Shape;161;p9"/>
            <p:cNvSpPr/>
            <p:nvPr/>
          </p:nvSpPr>
          <p:spPr>
            <a:xfrm>
              <a:off x="285092" y="1256078"/>
              <a:ext cx="2112000" cy="4588864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31660" y="1505420"/>
              <a:ext cx="2239500" cy="40381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Infrastruktura</a:t>
              </a:r>
              <a:endParaRPr sz="2200" b="1" dirty="0"/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411660" y="2126525"/>
              <a:ext cx="1879500" cy="3088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197 LAN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Interaktivna i prezentacijska učionica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 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12 224 laptopa, tableta, hibridnih računala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 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5 ROC-ova</a:t>
              </a: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671444" y="1256078"/>
              <a:ext cx="2112000" cy="4588864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787694" y="1545612"/>
              <a:ext cx="1879500" cy="48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E-usluge</a:t>
              </a:r>
              <a:endParaRPr sz="2200" b="1" dirty="0"/>
            </a:p>
          </p:txBody>
        </p:sp>
        <p:sp>
          <p:nvSpPr>
            <p:cNvPr id="167" name="Google Shape;167;p9"/>
            <p:cNvSpPr txBox="1"/>
            <p:nvPr/>
          </p:nvSpPr>
          <p:spPr>
            <a:xfrm>
              <a:off x="2982060" y="2113236"/>
              <a:ext cx="1667400" cy="3101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CARNET sigma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CARNET delta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CMS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EMA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Edutorij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 </a:t>
              </a: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AERO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5016157" y="1282959"/>
              <a:ext cx="2112000" cy="4561983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5156952" y="1545612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E-sadržaji</a:t>
              </a:r>
              <a:endParaRPr sz="2200" b="1" dirty="0"/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5249288" y="2255841"/>
              <a:ext cx="1825800" cy="2959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240 </a:t>
              </a:r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scenarija poučavanja</a:t>
              </a:r>
            </a:p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16 </a:t>
              </a:r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digitalnih obrazovnih sadržaja</a:t>
              </a:r>
            </a:p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72 e-Lektire</a:t>
              </a:r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endParaRPr lang="pt-B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7362049" y="1220648"/>
              <a:ext cx="2112000" cy="4597411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9734286" y="1220649"/>
              <a:ext cx="2112000" cy="4597410"/>
            </a:xfrm>
            <a:prstGeom prst="rect">
              <a:avLst/>
            </a:prstGeom>
            <a:solidFill>
              <a:srgbClr val="F5F3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7472415" y="1505420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Edukacije i podrška</a:t>
              </a:r>
              <a:endParaRPr sz="2200" b="1" dirty="0"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7597350" y="2290840"/>
              <a:ext cx="1825800" cy="304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Više od 1900 različitih edukacija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Okvir za digitalnu  kompetenciju 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Zajednica praktičara </a:t>
              </a: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9873206" y="1505420"/>
              <a:ext cx="1879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2200" b="1" dirty="0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Istraživanja</a:t>
              </a:r>
              <a:endParaRPr sz="2200" b="1" dirty="0"/>
            </a:p>
          </p:txBody>
        </p:sp>
        <p:sp>
          <p:nvSpPr>
            <p:cNvPr id="179" name="Google Shape;179;p9"/>
            <p:cNvSpPr txBox="1"/>
            <p:nvPr/>
          </p:nvSpPr>
          <p:spPr>
            <a:xfrm>
              <a:off x="10020486" y="2224738"/>
              <a:ext cx="1825800" cy="3217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Vanjska evaluacija digitalne zrelosti škola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Znanstveno istraživanje učinaka pilot projekta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  <a:p>
              <a:r>
                <a:rPr lang="hr-HR" dirty="0">
                  <a:solidFill>
                    <a:schemeClr val="bg1">
                      <a:lumMod val="50000"/>
                    </a:schemeClr>
                  </a:solidFill>
                  <a:latin typeface="Open Sans"/>
                </a:rPr>
                <a:t>Dozimetrija EM zračenja</a:t>
              </a:r>
            </a:p>
            <a:p>
              <a:endParaRPr lang="hr-HR" dirty="0">
                <a:solidFill>
                  <a:schemeClr val="bg1">
                    <a:lumMod val="50000"/>
                  </a:schemeClr>
                </a:solidFill>
                <a:latin typeface="Open San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99AF39-2A5E-4875-A5D0-07D3ECCE7DEE}"/>
                </a:ext>
              </a:extLst>
            </p:cNvPr>
            <p:cNvGrpSpPr/>
            <p:nvPr/>
          </p:nvGrpSpPr>
          <p:grpSpPr>
            <a:xfrm>
              <a:off x="5473362" y="191110"/>
              <a:ext cx="1275600" cy="1275600"/>
              <a:chOff x="5558721" y="1214955"/>
              <a:chExt cx="1275600" cy="1275600"/>
            </a:xfrm>
          </p:grpSpPr>
          <p:sp>
            <p:nvSpPr>
              <p:cNvPr id="172" name="Google Shape;172;p9"/>
              <p:cNvSpPr/>
              <p:nvPr/>
            </p:nvSpPr>
            <p:spPr>
              <a:xfrm>
                <a:off x="5558721" y="1214955"/>
                <a:ext cx="1275600" cy="12756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0" name="Google Shape;180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875536" y="1466757"/>
                <a:ext cx="666750" cy="885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31D719-20AF-4A85-BE47-2D11A1E35A33}"/>
                </a:ext>
              </a:extLst>
            </p:cNvPr>
            <p:cNvGrpSpPr/>
            <p:nvPr/>
          </p:nvGrpSpPr>
          <p:grpSpPr>
            <a:xfrm>
              <a:off x="7823205" y="119795"/>
              <a:ext cx="1275600" cy="1275600"/>
              <a:chOff x="7806992" y="1152188"/>
              <a:chExt cx="1275600" cy="1275600"/>
            </a:xfrm>
          </p:grpSpPr>
          <p:sp>
            <p:nvSpPr>
              <p:cNvPr id="175" name="Google Shape;175;p9"/>
              <p:cNvSpPr/>
              <p:nvPr/>
            </p:nvSpPr>
            <p:spPr>
              <a:xfrm>
                <a:off x="7806992" y="1152188"/>
                <a:ext cx="1275600" cy="1275600"/>
              </a:xfrm>
              <a:prstGeom prst="ellipse">
                <a:avLst/>
              </a:prstGeom>
              <a:solidFill>
                <a:srgbClr val="E71A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2" name="Google Shape;182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911392" y="1499476"/>
                <a:ext cx="1066800" cy="5810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16316AF-B1C5-44DD-95B5-3394CBF9C5F2}"/>
                </a:ext>
              </a:extLst>
            </p:cNvPr>
            <p:cNvGrpSpPr/>
            <p:nvPr/>
          </p:nvGrpSpPr>
          <p:grpSpPr>
            <a:xfrm>
              <a:off x="10136126" y="191110"/>
              <a:ext cx="1275600" cy="1275600"/>
              <a:chOff x="10142820" y="1255175"/>
              <a:chExt cx="1275600" cy="1275600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10142820" y="1255175"/>
                <a:ext cx="1275600" cy="1275600"/>
              </a:xfrm>
              <a:prstGeom prst="ellipse">
                <a:avLst/>
              </a:prstGeom>
              <a:solidFill>
                <a:srgbClr val="2999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4" name="Google Shape;184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0356877" y="1484183"/>
                <a:ext cx="828675" cy="7892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1143C6-443C-4293-9A90-DF1713D9503A}"/>
                </a:ext>
              </a:extLst>
            </p:cNvPr>
            <p:cNvGrpSpPr/>
            <p:nvPr/>
          </p:nvGrpSpPr>
          <p:grpSpPr>
            <a:xfrm>
              <a:off x="670627" y="191110"/>
              <a:ext cx="1275600" cy="1275600"/>
              <a:chOff x="738503" y="1291979"/>
              <a:chExt cx="1275600" cy="1275600"/>
            </a:xfrm>
          </p:grpSpPr>
          <p:sp>
            <p:nvSpPr>
              <p:cNvPr id="162" name="Google Shape;162;p9"/>
              <p:cNvSpPr/>
              <p:nvPr/>
            </p:nvSpPr>
            <p:spPr>
              <a:xfrm>
                <a:off x="738503" y="1291979"/>
                <a:ext cx="1275600" cy="1275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5" name="Google Shape;185;p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73590" y="1567952"/>
                <a:ext cx="973454" cy="6426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54D58-19BD-4F2A-AF50-60C0BDC2808F}"/>
                </a:ext>
              </a:extLst>
            </p:cNvPr>
            <p:cNvGrpSpPr/>
            <p:nvPr/>
          </p:nvGrpSpPr>
          <p:grpSpPr>
            <a:xfrm>
              <a:off x="3132766" y="191110"/>
              <a:ext cx="1275600" cy="1275600"/>
              <a:chOff x="3131824" y="1219027"/>
              <a:chExt cx="1275600" cy="1275600"/>
            </a:xfrm>
          </p:grpSpPr>
          <p:sp>
            <p:nvSpPr>
              <p:cNvPr id="168" name="Google Shape;168;p9"/>
              <p:cNvSpPr/>
              <p:nvPr/>
            </p:nvSpPr>
            <p:spPr>
              <a:xfrm>
                <a:off x="3131824" y="1219027"/>
                <a:ext cx="1275600" cy="1275600"/>
              </a:xfrm>
              <a:prstGeom prst="ellipse">
                <a:avLst/>
              </a:prstGeom>
              <a:solidFill>
                <a:srgbClr val="84BC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6" name="Google Shape;186;p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90764" y="1542290"/>
                <a:ext cx="778737" cy="68252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2EDDA-B4DA-427C-8F54-AA44C6AD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59" y="852257"/>
            <a:ext cx="5146089" cy="2171243"/>
          </a:xfrm>
        </p:spPr>
        <p:txBody>
          <a:bodyPr/>
          <a:lstStyle/>
          <a:p>
            <a:pPr algn="ctr"/>
            <a:r>
              <a:rPr lang="hr-HR" sz="4800" dirty="0"/>
              <a:t>Podignuta razina digitalne zrelosti škola</a:t>
            </a:r>
            <a:endParaRPr lang="hr-HR" sz="8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4F6E04-6048-47A2-B494-7B5C42E3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493" y="4105922"/>
            <a:ext cx="4305902" cy="1899821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Okvir digitalne zrelosti škola </a:t>
            </a:r>
          </a:p>
          <a:p>
            <a:pPr algn="ctr"/>
            <a:r>
              <a:rPr lang="hr-HR" dirty="0"/>
              <a:t>CARNET&amp;FOI</a:t>
            </a:r>
          </a:p>
          <a:p>
            <a:endParaRPr lang="hr-HR" dirty="0"/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E3B2D16E-F62D-4E99-91A0-E1E7A3B47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957766"/>
              </p:ext>
            </p:extLst>
          </p:nvPr>
        </p:nvGraphicFramePr>
        <p:xfrm>
          <a:off x="6436311" y="400763"/>
          <a:ext cx="5495277" cy="609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88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1E226FE-AD00-A647-B2FC-E8C91C32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16" y="2375450"/>
            <a:ext cx="3932237" cy="2522690"/>
          </a:xfrm>
        </p:spPr>
        <p:txBody>
          <a:bodyPr/>
          <a:lstStyle/>
          <a:p>
            <a:r>
              <a:rPr lang="hr-HR" sz="8000" dirty="0"/>
              <a:t>Druga faza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BB9890-BDAD-4118-AF99-B86C66BF7C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050" b="6050"/>
          <a:stretch>
            <a:fillRect/>
          </a:stretch>
        </p:blipFill>
        <p:spPr>
          <a:xfrm>
            <a:off x="5753493" y="906310"/>
            <a:ext cx="5454977" cy="504538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81195F-A6AD-406D-AAED-F965A5513D5E}"/>
              </a:ext>
            </a:extLst>
          </p:cNvPr>
          <p:cNvGrpSpPr/>
          <p:nvPr/>
        </p:nvGrpSpPr>
        <p:grpSpPr>
          <a:xfrm>
            <a:off x="455316" y="906310"/>
            <a:ext cx="1275538" cy="1275538"/>
            <a:chOff x="7389272" y="1259575"/>
            <a:chExt cx="1275538" cy="12755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5855B6D-B4EB-4327-941F-DA65AD4C1DC7}"/>
                </a:ext>
              </a:extLst>
            </p:cNvPr>
            <p:cNvSpPr/>
            <p:nvPr/>
          </p:nvSpPr>
          <p:spPr>
            <a:xfrm>
              <a:off x="7389272" y="1259575"/>
              <a:ext cx="1275538" cy="1275538"/>
            </a:xfrm>
            <a:prstGeom prst="ellipse">
              <a:avLst/>
            </a:prstGeom>
            <a:solidFill>
              <a:srgbClr val="84B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 dirty="0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9E92ABC-BEC8-48A5-8AAE-0B5FFDAD8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4054" r="-4036"/>
            <a:stretch/>
          </p:blipFill>
          <p:spPr>
            <a:xfrm>
              <a:off x="7564265" y="1452389"/>
              <a:ext cx="988423" cy="88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3474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5A9C57D97A94EA8AE2B60BF057AA5" ma:contentTypeVersion="2" ma:contentTypeDescription="Create a new document." ma:contentTypeScope="" ma:versionID="e588e496a73ac0da1f6a12f5f10b4fed">
  <xsd:schema xmlns:xsd="http://www.w3.org/2001/XMLSchema" xmlns:xs="http://www.w3.org/2001/XMLSchema" xmlns:p="http://schemas.microsoft.com/office/2006/metadata/properties" xmlns:ns2="4a587e19-ebcb-45eb-80a3-2908977f315c" targetNamespace="http://schemas.microsoft.com/office/2006/metadata/properties" ma:root="true" ma:fieldsID="779bd2c03ec6a07668261c89dbf1b452" ns2:_="">
    <xsd:import namespace="4a587e19-ebcb-45eb-80a3-2908977f31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87e19-ebcb-45eb-80a3-2908977f3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2A0397-8DEF-4FEF-838F-B7E29393FDDE}">
  <ds:schemaRefs>
    <ds:schemaRef ds:uri="http://schemas.microsoft.com/office/2006/metadata/properties"/>
    <ds:schemaRef ds:uri="http://schemas.microsoft.com/office/2006/documentManagement/types"/>
    <ds:schemaRef ds:uri="4a587e19-ebcb-45eb-80a3-2908977f315c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9773645-8D37-4207-A54E-C7E613BFBF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BCDF4-3D92-4FD5-8D22-9A8F9976A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87e19-ebcb-45eb-80a3-2908977f3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1382</Words>
  <Application>Microsoft Macintosh PowerPoint</Application>
  <PresentationFormat>Widescreen</PresentationFormat>
  <Paragraphs>330</Paragraphs>
  <Slides>36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Open Sans</vt:lpstr>
      <vt:lpstr>Open Sans </vt:lpstr>
      <vt:lpstr>Open Sans ExtraBold</vt:lpstr>
      <vt:lpstr>Open Sans Light</vt:lpstr>
      <vt:lpstr>Custom Design</vt:lpstr>
      <vt:lpstr>Program e-Škole i aktualnosti iz CARNET-a</vt:lpstr>
      <vt:lpstr>Program e-Škole  2015. - 2022.</vt:lpstr>
      <vt:lpstr>PowerPoint Presentation</vt:lpstr>
      <vt:lpstr>Cilj:  Digitalno zrele škole</vt:lpstr>
      <vt:lpstr>Prva faza </vt:lpstr>
      <vt:lpstr>PowerPoint Presentation</vt:lpstr>
      <vt:lpstr>PowerPoint Presentation</vt:lpstr>
      <vt:lpstr>Podignuta razina digitalne zrelosti škola</vt:lpstr>
      <vt:lpstr>Druga faza</vt:lpstr>
      <vt:lpstr>PowerPoint Presentation</vt:lpstr>
      <vt:lpstr>PowerPoint Presentation</vt:lpstr>
      <vt:lpstr>PowerPoint Presentation</vt:lpstr>
      <vt:lpstr>Infrastruktura</vt:lpstr>
      <vt:lpstr>PowerPoint Presentation</vt:lpstr>
      <vt:lpstr>PowerPoint Presentation</vt:lpstr>
      <vt:lpstr>PowerPoint Presentation</vt:lpstr>
      <vt:lpstr>e-usluge</vt:lpstr>
      <vt:lpstr>e-sadržaji</vt:lpstr>
      <vt:lpstr>PowerPoint Presentation</vt:lpstr>
      <vt:lpstr>Edukacija i podrška</vt:lpstr>
      <vt:lpstr>PowerPoint Presentation</vt:lpstr>
      <vt:lpstr>PowerPoint Presentation</vt:lpstr>
      <vt:lpstr>PowerPoint Presentation</vt:lpstr>
      <vt:lpstr>Izrada, organizacija i provedba programa obrazovanja</vt:lpstr>
      <vt:lpstr>Izrada, organizacija i provedba programa obrazovanja</vt:lpstr>
      <vt:lpstr>Inicijalna radionica</vt:lpstr>
      <vt:lpstr>PowerPoint Presentation</vt:lpstr>
      <vt:lpstr>PowerPoint Presentation</vt:lpstr>
      <vt:lpstr>PowerPoint Presentation</vt:lpstr>
      <vt:lpstr>E-Upisi </vt:lpstr>
      <vt:lpstr>Podrška ostvarenju jednakih mogućnosti u obrazovanju za učenike s teškoćama u razvoju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 što ste htjeli znati o  e-Školama</dc:title>
  <dc:creator>Anja Korda</dc:creator>
  <cp:lastModifiedBy>Tihomir Markulin</cp:lastModifiedBy>
  <cp:revision>141</cp:revision>
  <dcterms:created xsi:type="dcterms:W3CDTF">2019-10-31T11:36:08Z</dcterms:created>
  <dcterms:modified xsi:type="dcterms:W3CDTF">2019-11-12T00:54:05Z</dcterms:modified>
</cp:coreProperties>
</file>