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6"/>
  </p:notesMasterIdLst>
  <p:handoutMasterIdLst>
    <p:handoutMasterId r:id="rId77"/>
  </p:handoutMasterIdLst>
  <p:sldIdLst>
    <p:sldId id="279" r:id="rId2"/>
    <p:sldId id="256" r:id="rId3"/>
    <p:sldId id="277" r:id="rId4"/>
    <p:sldId id="280" r:id="rId5"/>
    <p:sldId id="258" r:id="rId6"/>
    <p:sldId id="281" r:id="rId7"/>
    <p:sldId id="265" r:id="rId8"/>
    <p:sldId id="282" r:id="rId9"/>
    <p:sldId id="293" r:id="rId10"/>
    <p:sldId id="292" r:id="rId11"/>
    <p:sldId id="340" r:id="rId12"/>
    <p:sldId id="339" r:id="rId13"/>
    <p:sldId id="286" r:id="rId14"/>
    <p:sldId id="287" r:id="rId15"/>
    <p:sldId id="285" r:id="rId16"/>
    <p:sldId id="259" r:id="rId17"/>
    <p:sldId id="283" r:id="rId18"/>
    <p:sldId id="288" r:id="rId19"/>
    <p:sldId id="289" r:id="rId20"/>
    <p:sldId id="290" r:id="rId21"/>
    <p:sldId id="291" r:id="rId22"/>
    <p:sldId id="318" r:id="rId23"/>
    <p:sldId id="322" r:id="rId24"/>
    <p:sldId id="323" r:id="rId25"/>
    <p:sldId id="324" r:id="rId26"/>
    <p:sldId id="319" r:id="rId27"/>
    <p:sldId id="284" r:id="rId28"/>
    <p:sldId id="260" r:id="rId29"/>
    <p:sldId id="295" r:id="rId30"/>
    <p:sldId id="297" r:id="rId31"/>
    <p:sldId id="263" r:id="rId32"/>
    <p:sldId id="299" r:id="rId33"/>
    <p:sldId id="300" r:id="rId34"/>
    <p:sldId id="301" r:id="rId35"/>
    <p:sldId id="302" r:id="rId36"/>
    <p:sldId id="303" r:id="rId37"/>
    <p:sldId id="304" r:id="rId38"/>
    <p:sldId id="296" r:id="rId39"/>
    <p:sldId id="264" r:id="rId40"/>
    <p:sldId id="267" r:id="rId41"/>
    <p:sldId id="268" r:id="rId42"/>
    <p:sldId id="345" r:id="rId43"/>
    <p:sldId id="309" r:id="rId44"/>
    <p:sldId id="326" r:id="rId45"/>
    <p:sldId id="325" r:id="rId46"/>
    <p:sldId id="308" r:id="rId47"/>
    <p:sldId id="313" r:id="rId48"/>
    <p:sldId id="306" r:id="rId49"/>
    <p:sldId id="305" r:id="rId50"/>
    <p:sldId id="307" r:id="rId51"/>
    <p:sldId id="270" r:id="rId52"/>
    <p:sldId id="312" r:id="rId53"/>
    <p:sldId id="271" r:id="rId54"/>
    <p:sldId id="311" r:id="rId55"/>
    <p:sldId id="272" r:id="rId56"/>
    <p:sldId id="315" r:id="rId57"/>
    <p:sldId id="341" r:id="rId58"/>
    <p:sldId id="316" r:id="rId59"/>
    <p:sldId id="317" r:id="rId60"/>
    <p:sldId id="327" r:id="rId61"/>
    <p:sldId id="337" r:id="rId62"/>
    <p:sldId id="335" r:id="rId63"/>
    <p:sldId id="329" r:id="rId64"/>
    <p:sldId id="330" r:id="rId65"/>
    <p:sldId id="331" r:id="rId66"/>
    <p:sldId id="332" r:id="rId67"/>
    <p:sldId id="333" r:id="rId68"/>
    <p:sldId id="334" r:id="rId69"/>
    <p:sldId id="338" r:id="rId70"/>
    <p:sldId id="336" r:id="rId71"/>
    <p:sldId id="347" r:id="rId72"/>
    <p:sldId id="346" r:id="rId73"/>
    <p:sldId id="342" r:id="rId74"/>
    <p:sldId id="344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70" autoAdjust="0"/>
  </p:normalViewPr>
  <p:slideViewPr>
    <p:cSldViewPr snapToGrid="0">
      <p:cViewPr varScale="1">
        <p:scale>
          <a:sx n="59" d="100"/>
          <a:sy n="59" d="100"/>
        </p:scale>
        <p:origin x="796" y="48"/>
      </p:cViewPr>
      <p:guideLst/>
    </p:cSldViewPr>
  </p:slideViewPr>
  <p:outlineViewPr>
    <p:cViewPr>
      <p:scale>
        <a:sx n="33" d="100"/>
        <a:sy n="33" d="100"/>
      </p:scale>
      <p:origin x="0" y="-55074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8.xml"/><Relationship Id="rId1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Je li ravnatelj još uvijek kriv za sve?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7A642-7124-44F9-BA42-EF77DB68535B}" type="datetime1">
              <a:rPr lang="hr-HR" smtClean="0"/>
              <a:t>11.11.2019.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HUROŠ 2019 (c) P.Pale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36BDA-CA6F-42D2-9615-FE6DD839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9788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Je li ravnatelj još uvijek kriv za sve?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252AA-533A-4F8C-B593-FA0F93DB9258}" type="datetime1">
              <a:rPr lang="hr-HR" smtClean="0"/>
              <a:t>11.11.2019.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98019-45C0-4E46-8DDF-1F3E7D848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0292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hr-HR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C5B3941-E338-468F-BB1E-8F97B6387FA9}" type="datetime1">
              <a:rPr lang="hr-HR" smtClean="0"/>
              <a:t>11.11.2019.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</p:spTree>
    <p:extLst>
      <p:ext uri="{BB962C8B-B14F-4D97-AF65-F5344CB8AC3E}">
        <p14:creationId xmlns:p14="http://schemas.microsoft.com/office/powerpoint/2010/main" val="3518836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B5518-5ED0-4F63-A5BC-41EF569CA151}" type="slidenum">
              <a:rPr lang="hr-HR" smtClean="0"/>
              <a:pPr/>
              <a:t>32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1EABD97-DCFF-4274-80DA-8118DEEF4D84}" type="datetime1">
              <a:rPr lang="hr-HR" smtClean="0"/>
              <a:t>11.11.2019.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</p:spTree>
    <p:extLst>
      <p:ext uri="{BB962C8B-B14F-4D97-AF65-F5344CB8AC3E}">
        <p14:creationId xmlns:p14="http://schemas.microsoft.com/office/powerpoint/2010/main" val="3807843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B5518-5ED0-4F63-A5BC-41EF569CA151}" type="slidenum">
              <a:rPr lang="hr-HR" smtClean="0"/>
              <a:pPr/>
              <a:t>33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3A4D517-0769-429B-911B-972BCD304A54}" type="datetime1">
              <a:rPr lang="hr-HR" smtClean="0"/>
              <a:t>11.11.2019.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</p:spTree>
    <p:extLst>
      <p:ext uri="{BB962C8B-B14F-4D97-AF65-F5344CB8AC3E}">
        <p14:creationId xmlns:p14="http://schemas.microsoft.com/office/powerpoint/2010/main" val="2643500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B5518-5ED0-4F63-A5BC-41EF569CA151}" type="slidenum">
              <a:rPr lang="hr-HR" smtClean="0"/>
              <a:pPr/>
              <a:t>34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8378E8E-6DA3-49F5-9E5C-7C5323E20D43}" type="datetime1">
              <a:rPr lang="hr-HR" smtClean="0"/>
              <a:t>11.11.2019.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</p:spTree>
    <p:extLst>
      <p:ext uri="{BB962C8B-B14F-4D97-AF65-F5344CB8AC3E}">
        <p14:creationId xmlns:p14="http://schemas.microsoft.com/office/powerpoint/2010/main" val="2591413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B5518-5ED0-4F63-A5BC-41EF569CA151}" type="slidenum">
              <a:rPr lang="hr-HR" smtClean="0"/>
              <a:pPr/>
              <a:t>35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1920226-B8D7-4AAF-902D-306943428F8F}" type="datetime1">
              <a:rPr lang="hr-HR" smtClean="0"/>
              <a:t>11.11.2019.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</p:spTree>
    <p:extLst>
      <p:ext uri="{BB962C8B-B14F-4D97-AF65-F5344CB8AC3E}">
        <p14:creationId xmlns:p14="http://schemas.microsoft.com/office/powerpoint/2010/main" val="86876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B5518-5ED0-4F63-A5BC-41EF569CA151}" type="slidenum">
              <a:rPr lang="hr-HR" smtClean="0"/>
              <a:pPr/>
              <a:t>36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C45E2C8-FA6F-4C64-8BFC-CE076CA05C2C}" type="datetime1">
              <a:rPr lang="hr-HR" smtClean="0"/>
              <a:t>11.11.2019.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</p:spTree>
    <p:extLst>
      <p:ext uri="{BB962C8B-B14F-4D97-AF65-F5344CB8AC3E}">
        <p14:creationId xmlns:p14="http://schemas.microsoft.com/office/powerpoint/2010/main" val="967474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B5518-5ED0-4F63-A5BC-41EF569CA151}" type="slidenum">
              <a:rPr lang="hr-HR" smtClean="0"/>
              <a:pPr/>
              <a:t>37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C4FD8A3-E250-4EBF-8496-A07BB743E060}" type="datetime1">
              <a:rPr lang="hr-HR" smtClean="0"/>
              <a:t>11.11.2019.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</p:spTree>
    <p:extLst>
      <p:ext uri="{BB962C8B-B14F-4D97-AF65-F5344CB8AC3E}">
        <p14:creationId xmlns:p14="http://schemas.microsoft.com/office/powerpoint/2010/main" val="2586854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r-HR"/>
              <a:t>Je li ravnatelj još uvijek kriv za sve?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763C3-5C23-4B52-8C3B-260DF8BDEBD7}" type="datetime1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r-HR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2A3F2E-F524-4C72-85A2-F0CE83B86AFA}" type="slidenum">
              <a:rPr lang="hr-HR" smtClean="0"/>
              <a:pPr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499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r-HR"/>
              <a:t>Je li ravnatelj još uvijek kriv za sve?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A16E494-601D-4CA8-A1B3-CD341F145958}" type="datetime1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r-HR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2A3F2E-F524-4C72-85A2-F0CE83B86AFA}" type="slidenum">
              <a:rPr lang="hr-HR" smtClean="0"/>
              <a:pPr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2857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F1E53-7F88-4883-A9F7-9E5D2842625D}" type="slidenum">
              <a:rPr lang="hr-HR" altLang="en-US"/>
              <a:pPr/>
              <a:t>52</a:t>
            </a:fld>
            <a:endParaRPr lang="hr-HR" alt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6870A79-9B15-48D9-9A06-99DD95F6EE52}" type="datetime1">
              <a:rPr lang="hr-HR" smtClean="0"/>
              <a:t>11.11.2019.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</p:spTree>
    <p:extLst>
      <p:ext uri="{BB962C8B-B14F-4D97-AF65-F5344CB8AC3E}">
        <p14:creationId xmlns:p14="http://schemas.microsoft.com/office/powerpoint/2010/main" val="3334789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r-HR"/>
              <a:t>Je li ravnatelj još uvijek kriv za sve?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C185B28-42A8-4327-86B6-32D96C54E936}" type="datetime1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r-HR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2A3F2E-F524-4C72-85A2-F0CE83B86AFA}" type="slidenum">
              <a:rPr lang="hr-HR" smtClean="0"/>
              <a:pPr/>
              <a:t>54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852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1BD7F1B-08E4-411C-B8A1-ABF6E213D375}" type="datetime1">
              <a:rPr lang="hr-HR" smtClean="0"/>
              <a:t>11.11.2019.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998019-45C0-4E46-8DDF-1F3E7D8484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57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854BB-FA9C-479B-8A46-146B04D9A1B5}" type="slidenum">
              <a:rPr lang="hr-HR" altLang="en-US"/>
              <a:pPr/>
              <a:t>56</a:t>
            </a:fld>
            <a:endParaRPr lang="hr-HR" alt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890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r-HR"/>
              <a:t>Je li ravnatelj još uvijek kriv za sve?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151EB16-7596-4AF8-87F8-028EB9F2435C}" type="datetime1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r-HR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2A3F2E-F524-4C72-85A2-F0CE83B86AFA}" type="slidenum">
              <a:rPr lang="hr-HR" smtClean="0"/>
              <a:pPr/>
              <a:t>57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9215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E93E9-11D4-4206-ACCA-CA81FC360DC5}" type="slidenum">
              <a:rPr lang="hr-HR" altLang="en-US"/>
              <a:pPr/>
              <a:t>58</a:t>
            </a:fld>
            <a:endParaRPr lang="hr-HR" alt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795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6C19AD-32A3-4015-8470-736719B0D07D}" type="slidenum">
              <a:rPr lang="hr-HR" altLang="en-US"/>
              <a:pPr/>
              <a:t>59</a:t>
            </a:fld>
            <a:endParaRPr lang="hr-HR" alt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297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8C0EA-BF48-47D5-8999-B71582D88C71}" type="slidenum">
              <a:rPr lang="hr-HR" altLang="en-US"/>
              <a:pPr/>
              <a:t>60</a:t>
            </a:fld>
            <a:endParaRPr lang="hr-HR" alt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143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r-HR"/>
              <a:t>Je li ravnatelj još uvijek kriv za sve?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4EF3448-347D-482D-832D-29AB107BDD20}" type="datetime1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r-HR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2A3F2E-F524-4C72-85A2-F0CE83B86AFA}" type="slidenum">
              <a:rPr lang="hr-HR" smtClean="0"/>
              <a:pPr/>
              <a:t>61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1453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6DAE5B-450D-4A34-80C6-F8F5C62FE465}" type="slidenum">
              <a:rPr lang="hr-HR" altLang="en-US"/>
              <a:pPr/>
              <a:t>62</a:t>
            </a:fld>
            <a:endParaRPr lang="hr-HR" alt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32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579338-5B91-4FBE-AFB8-E07A0AD46611}" type="slidenum">
              <a:rPr lang="hr-HR" altLang="en-US"/>
              <a:pPr/>
              <a:t>63</a:t>
            </a:fld>
            <a:endParaRPr lang="hr-HR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537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78301-C866-4DD2-9AEF-86C8A09C8B1F}" type="slidenum">
              <a:rPr lang="hr-HR" altLang="en-US"/>
              <a:pPr/>
              <a:t>64</a:t>
            </a:fld>
            <a:endParaRPr lang="hr-HR" alt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1348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765D79-6A0F-4401-AFF2-66AE2772B2CF}" type="slidenum">
              <a:rPr lang="hr-HR" altLang="en-US"/>
              <a:pPr/>
              <a:t>65</a:t>
            </a:fld>
            <a:endParaRPr lang="hr-HR" alt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82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r-HR"/>
              <a:t>Je li ravnatelj još uvijek kriv za sve?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65C94B6-04D6-4C70-ABBC-8B1356D8935A}" type="datetime1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r-HR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2A3F2E-F524-4C72-85A2-F0CE83B86AFA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64746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614FD-DE35-4712-BC49-954BBFD332E8}" type="slidenum">
              <a:rPr lang="hr-HR" altLang="en-US"/>
              <a:pPr/>
              <a:t>66</a:t>
            </a:fld>
            <a:endParaRPr lang="hr-HR" alt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9797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FF7D56-04C0-416A-AB93-AE4FF2B4B2C6}" type="slidenum">
              <a:rPr lang="hr-HR" altLang="en-US"/>
              <a:pPr/>
              <a:t>67</a:t>
            </a:fld>
            <a:endParaRPr lang="hr-HR" alt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3282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A2B7DD-7E74-4F22-B699-DC4DF0F358B0}" type="slidenum">
              <a:rPr lang="hr-HR" altLang="en-US"/>
              <a:pPr/>
              <a:t>68</a:t>
            </a:fld>
            <a:endParaRPr lang="hr-HR" alt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9940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6AC8C4-D6B4-46D1-BEF1-147BF36D7BEF}" type="slidenum">
              <a:rPr lang="hr-HR" altLang="en-US"/>
              <a:pPr/>
              <a:t>69</a:t>
            </a:fld>
            <a:endParaRPr lang="hr-HR" alt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6230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09F56D-A5B1-42FA-9D9B-250C4B5F2C66}" type="slidenum">
              <a:rPr lang="hr-HR" altLang="en-US"/>
              <a:pPr/>
              <a:t>70</a:t>
            </a:fld>
            <a:endParaRPr lang="hr-HR" alt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028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B5518-5ED0-4F63-A5BC-41EF569CA151}" type="slidenum">
              <a:rPr lang="hr-HR" smtClean="0"/>
              <a:pPr/>
              <a:t>72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3073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r-HR"/>
              <a:t>Je li ravnatelj još uvijek kriv za sve?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763C3-5C23-4B52-8C3B-260DF8BDEBD7}" type="datetime1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r-HR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2A3F2E-F524-4C72-85A2-F0CE83B86AFA}" type="slidenum">
              <a:rPr lang="hr-HR" smtClean="0"/>
              <a:pPr/>
              <a:t>74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3267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B5518-5ED0-4F63-A5BC-41EF569CA151}" type="slidenum">
              <a:rPr lang="hr-HR" smtClean="0"/>
              <a:pPr/>
              <a:t>4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E254284-694F-4ED0-90D4-D80063251D0F}" type="datetime1">
              <a:rPr lang="hr-HR" smtClean="0"/>
              <a:t>11.11.2019.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</p:spTree>
    <p:extLst>
      <p:ext uri="{BB962C8B-B14F-4D97-AF65-F5344CB8AC3E}">
        <p14:creationId xmlns:p14="http://schemas.microsoft.com/office/powerpoint/2010/main" val="2108345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r-HR"/>
              <a:t>Je li ravnatelj još uvijek kriv za sve?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763C3-5C23-4B52-8C3B-260DF8BDEBD7}" type="datetime1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r-HR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2A3F2E-F524-4C72-85A2-F0CE83B86AFA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798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r-HR"/>
              <a:t>Je li ravnatelj još uvijek kriv za sve?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151EB16-7596-4AF8-87F8-028EB9F2435C}" type="datetime1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r-HR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2A3F2E-F524-4C72-85A2-F0CE83B86AFA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2646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https://www.businessinsider.com/teacher-salaries-by-country-2017-5</a:t>
            </a:r>
          </a:p>
          <a:p>
            <a:endParaRPr lang="hr-HR" dirty="0"/>
          </a:p>
          <a:p>
            <a:r>
              <a:rPr lang="en-US" dirty="0"/>
              <a:t>https://www.express.hr/life/njih-10-su-najbolje-placeni-hrvatski-nogometasi-17673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en-US" dirty="0"/>
              <a:t>https://worldpoverty.io/</a:t>
            </a:r>
            <a:endParaRPr lang="hr-HR" dirty="0"/>
          </a:p>
          <a:p>
            <a:r>
              <a:rPr lang="hr-HR" dirty="0"/>
              <a:t>https://en.wikipedia.org/wiki/Poverty#/media/File:CountriesByGDPPerCapitaNominal2018.png</a:t>
            </a:r>
          </a:p>
          <a:p>
            <a:r>
              <a:rPr lang="hr-HR" dirty="0"/>
              <a:t>https://en.wikipedia.org/wiki/Distribution_of_wealth</a:t>
            </a:r>
          </a:p>
          <a:p>
            <a:r>
              <a:rPr lang="hr-HR" dirty="0"/>
              <a:t>https://www.worldometers.info/gdp/gdp-by-country/</a:t>
            </a:r>
          </a:p>
          <a:p>
            <a:r>
              <a:rPr lang="hr-HR" dirty="0"/>
              <a:t>https://www.forbes.com/sites/luisakroll/2018/03/06/forbes-billionaires-2018-meet-the-richest-people-on-the-planet/#3cc006666523</a:t>
            </a:r>
          </a:p>
          <a:p>
            <a:r>
              <a:rPr lang="hr-HR" dirty="0"/>
              <a:t>https://inequality.org/facts/global-inequality/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98019-45C0-4E46-8DDF-1F3E7D848426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7AB072E-ACDF-4F39-9495-CFD5205408D4}" type="datetime1">
              <a:rPr lang="hr-HR" smtClean="0"/>
              <a:t>11.11.2019.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</p:spTree>
    <p:extLst>
      <p:ext uri="{BB962C8B-B14F-4D97-AF65-F5344CB8AC3E}">
        <p14:creationId xmlns:p14="http://schemas.microsoft.com/office/powerpoint/2010/main" val="2665490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r-HR"/>
              <a:t>Je li ravnatelj još uvijek kriv za sve?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DA92A60-0F70-4785-A3F4-C6C6D7E38E3F}" type="datetime1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r-HR"/>
              <a:t>HUROŠ 2019 (c) P.Pale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2A3F2E-F524-4C72-85A2-F0CE83B86AFA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7184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B5518-5ED0-4F63-A5BC-41EF569CA151}" type="slidenum">
              <a:rPr lang="hr-HR" smtClean="0"/>
              <a:pPr/>
              <a:t>29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D875059-738F-4742-8046-C754A70B48AA}" type="datetime1">
              <a:rPr lang="hr-HR" smtClean="0"/>
              <a:t>11.11.2019.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HUROŠ 2019 (c) P.Pale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</p:spTree>
    <p:extLst>
      <p:ext uri="{BB962C8B-B14F-4D97-AF65-F5344CB8AC3E}">
        <p14:creationId xmlns:p14="http://schemas.microsoft.com/office/powerpoint/2010/main" val="73524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76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1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4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16F-24DB-4C3F-A1B9-4EB66AAABC7A}" type="datetime1">
              <a:rPr lang="hr-HR" smtClean="0"/>
              <a:t>11.11.2019.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2019 (c) P.Pale: Obrazovanje i uloga inženjera sutra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69B6A-0E81-4EEA-A8A6-DCD5EBF62C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907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7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9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3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3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30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25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4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389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389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5166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7CB49-7706-480C-8E99-B2CA267C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10" Type="http://schemas.openxmlformats.org/officeDocument/2006/relationships/image" Target="../media/image29.jpe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web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Relationship Id="rId9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10" Type="http://schemas.openxmlformats.org/officeDocument/2006/relationships/image" Target="../media/image84.jp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ebp"/><Relationship Id="rId2" Type="http://schemas.openxmlformats.org/officeDocument/2006/relationships/image" Target="../media/image85.web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openxmlformats.org/officeDocument/2006/relationships/image" Target="../media/image99.png"/><Relationship Id="rId5" Type="http://schemas.openxmlformats.org/officeDocument/2006/relationships/image" Target="../media/image96.jpeg"/><Relationship Id="rId10" Type="http://schemas.openxmlformats.org/officeDocument/2006/relationships/image" Target="../media/image88.jpeg"/><Relationship Id="rId4" Type="http://schemas.openxmlformats.org/officeDocument/2006/relationships/image" Target="../media/image95.jpeg"/><Relationship Id="rId9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teorije_ucenja.zesoi.fer.hr/" TargetMode="Externa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3" Type="http://schemas.openxmlformats.org/officeDocument/2006/relationships/image" Target="../media/image119.png"/><Relationship Id="rId7" Type="http://schemas.openxmlformats.org/officeDocument/2006/relationships/image" Target="../media/image123.webp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8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png"/><Relationship Id="rId5" Type="http://schemas.openxmlformats.org/officeDocument/2006/relationships/image" Target="../media/image145.gif"/><Relationship Id="rId4" Type="http://schemas.openxmlformats.org/officeDocument/2006/relationships/image" Target="../media/image14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2051720" y="1988840"/>
            <a:ext cx="2625788" cy="5334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hr-HR"/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5105400"/>
            <a:ext cx="2981325" cy="1601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685800"/>
          </a:xfrm>
        </p:spPr>
        <p:txBody>
          <a:bodyPr/>
          <a:lstStyle/>
          <a:p>
            <a:pPr>
              <a:defRPr/>
            </a:pPr>
            <a:r>
              <a:rPr lang="hr-HR" sz="3400" dirty="0">
                <a:solidFill>
                  <a:srgbClr val="B00000"/>
                </a:solidFill>
              </a:rPr>
              <a:t>Priprema za interakciju na predavanju</a:t>
            </a:r>
          </a:p>
        </p:txBody>
      </p:sp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879475"/>
            <a:ext cx="2062163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5128" name="Straight Arrow Connector 6"/>
          <p:cNvCxnSpPr>
            <a:cxnSpLocks noChangeShapeType="1"/>
          </p:cNvCxnSpPr>
          <p:nvPr/>
        </p:nvCxnSpPr>
        <p:spPr bwMode="auto">
          <a:xfrm flipV="1">
            <a:off x="5004048" y="2204864"/>
            <a:ext cx="3096344" cy="504056"/>
          </a:xfrm>
          <a:prstGeom prst="straightConnector1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arrow" w="med" len="med"/>
          </a:ln>
        </p:spPr>
      </p:cxnSp>
      <p:pic>
        <p:nvPicPr>
          <p:cNvPr id="512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3352800"/>
            <a:ext cx="3735387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5130" name="Straight Arrow Connector 9"/>
          <p:cNvCxnSpPr>
            <a:cxnSpLocks noChangeShapeType="1"/>
          </p:cNvCxnSpPr>
          <p:nvPr/>
        </p:nvCxnSpPr>
        <p:spPr bwMode="auto">
          <a:xfrm>
            <a:off x="3848100" y="3314700"/>
            <a:ext cx="1790700" cy="419100"/>
          </a:xfrm>
          <a:prstGeom prst="straightConnector1">
            <a:avLst/>
          </a:prstGeom>
          <a:noFill/>
          <a:ln w="57150" algn="ctr">
            <a:solidFill>
              <a:srgbClr val="E600E6"/>
            </a:solidFill>
            <a:round/>
            <a:headEnd/>
            <a:tailEnd type="arrow" w="med" len="med"/>
          </a:ln>
        </p:spPr>
      </p:cxnSp>
      <p:sp>
        <p:nvSpPr>
          <p:cNvPr id="5131" name="PyramidiaContent" hidden="1"/>
          <p:cNvSpPr txBox="1">
            <a:spLocks noChangeArrowheads="1"/>
          </p:cNvSpPr>
          <p:nvPr/>
        </p:nvSpPr>
        <p:spPr bwMode="auto">
          <a:xfrm>
            <a:off x="0" y="0"/>
            <a:ext cx="12700" cy="10535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/>
              <a:t>&lt;?xml version="1.0" encoding="utf-16"?&gt;</a:t>
            </a:r>
          </a:p>
          <a:p>
            <a:pPr algn="ctr"/>
            <a:r>
              <a:rPr lang="en-US" altLang="en-US"/>
              <a:t>&lt;Slide xmlns:xsi="http://www.w3.org/2001/XMLSchema-instance" xmlns:xsd="http://www.w3.org/2001/XMLSchema"&gt;</a:t>
            </a:r>
          </a:p>
          <a:p>
            <a:pPr algn="ctr"/>
            <a:r>
              <a:rPr lang="en-US" altLang="en-US"/>
              <a:t>  &lt;questions /&gt;</a:t>
            </a:r>
          </a:p>
          <a:p>
            <a:pPr algn="ctr"/>
            <a:r>
              <a:rPr lang="en-US" altLang="en-US"/>
              <a:t>  &lt;links /&gt;</a:t>
            </a:r>
          </a:p>
          <a:p>
            <a:pPr algn="ctr"/>
            <a:r>
              <a:rPr lang="en-US" altLang="en-US"/>
              <a:t>  &lt;webs /&gt;</a:t>
            </a:r>
          </a:p>
          <a:p>
            <a:pPr algn="ctr"/>
            <a:r>
              <a:rPr lang="en-US" altLang="en-US"/>
              <a:t>  &lt;indices /&gt;</a:t>
            </a:r>
          </a:p>
          <a:p>
            <a:pPr algn="ctr"/>
            <a:r>
              <a:rPr lang="en-US" altLang="en-US"/>
              <a:t>  &lt;faqs /&gt;</a:t>
            </a:r>
          </a:p>
          <a:p>
            <a:pPr algn="ctr"/>
            <a:r>
              <a:rPr lang="en-US" altLang="en-US"/>
              <a:t>  &lt;occurrences /&gt;</a:t>
            </a:r>
          </a:p>
          <a:p>
            <a:pPr algn="ctr"/>
            <a:r>
              <a:rPr lang="en-US" altLang="en-US"/>
              <a:t>  &lt;title&gt;Priprema za interakciju na predavanju&lt;/title&gt;</a:t>
            </a:r>
          </a:p>
          <a:p>
            <a:pPr algn="ctr"/>
            <a:r>
              <a:rPr lang="en-US" altLang="en-US"/>
              <a:t>  &lt;id&gt;0&lt;/id&gt;</a:t>
            </a:r>
          </a:p>
          <a:p>
            <a:pPr algn="ctr"/>
            <a:r>
              <a:rPr lang="en-US" altLang="en-US"/>
              <a:t>  &lt;presentationName&gt;VjeKom-Pred_predavanje-uvod.pptx&lt;/presentationName&gt;</a:t>
            </a:r>
          </a:p>
          <a:p>
            <a:pPr algn="ctr"/>
            <a:r>
              <a:rPr lang="en-US" altLang="en-US"/>
              <a:t>  &lt;isLast&gt;false&lt;/isLast&gt;</a:t>
            </a:r>
          </a:p>
          <a:p>
            <a:pPr algn="ctr"/>
            <a:r>
              <a:rPr lang="en-US" altLang="en-US"/>
              <a:t>&lt;/Slide&gt;</a:t>
            </a:r>
            <a:endParaRPr lang="hr-HR" altLang="en-US"/>
          </a:p>
        </p:txBody>
      </p:sp>
      <p:cxnSp>
        <p:nvCxnSpPr>
          <p:cNvPr id="5132" name="Straight Arrow Connector 16"/>
          <p:cNvCxnSpPr>
            <a:cxnSpLocks noChangeShapeType="1"/>
          </p:cNvCxnSpPr>
          <p:nvPr/>
        </p:nvCxnSpPr>
        <p:spPr bwMode="auto">
          <a:xfrm>
            <a:off x="2843808" y="4725144"/>
            <a:ext cx="4166592" cy="1294656"/>
          </a:xfrm>
          <a:prstGeom prst="straightConnector1">
            <a:avLst/>
          </a:prstGeom>
          <a:noFill/>
          <a:ln w="57150" algn="ctr">
            <a:solidFill>
              <a:srgbClr val="40E838"/>
            </a:solidFill>
            <a:round/>
            <a:headEnd/>
            <a:tailEnd type="arrow" w="med" len="med"/>
          </a:ln>
        </p:spPr>
      </p:cxnSp>
      <p:cxnSp>
        <p:nvCxnSpPr>
          <p:cNvPr id="5133" name="Straight Arrow Connector 13"/>
          <p:cNvCxnSpPr>
            <a:cxnSpLocks noChangeShapeType="1"/>
          </p:cNvCxnSpPr>
          <p:nvPr/>
        </p:nvCxnSpPr>
        <p:spPr bwMode="auto">
          <a:xfrm>
            <a:off x="2483768" y="4149080"/>
            <a:ext cx="3002632" cy="1261120"/>
          </a:xfrm>
          <a:prstGeom prst="straightConnector1">
            <a:avLst/>
          </a:prstGeom>
          <a:noFill/>
          <a:ln w="57150" algn="ctr">
            <a:solidFill>
              <a:srgbClr val="40E838"/>
            </a:solidFill>
            <a:round/>
            <a:headEnd/>
            <a:tailEnd type="arrow" w="med" len="med"/>
          </a:ln>
        </p:spPr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>
          <a:xfrm>
            <a:off x="149560" y="6494464"/>
            <a:ext cx="2057400" cy="365125"/>
          </a:xfrm>
        </p:spPr>
        <p:txBody>
          <a:bodyPr/>
          <a:lstStyle/>
          <a:p>
            <a:r>
              <a:rPr lang="en-US"/>
              <a:t>2019 © P.Pale</a:t>
            </a:r>
            <a:endParaRPr lang="hr-HR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946404" y="6475597"/>
            <a:ext cx="2057400" cy="365125"/>
          </a:xfrm>
        </p:spPr>
        <p:txBody>
          <a:bodyPr/>
          <a:lstStyle/>
          <a:p>
            <a:fld id="{59569B6A-0E81-4EEA-A8A6-DCD5EBF62C30}" type="slidenum">
              <a:rPr lang="hr-HR" smtClean="0"/>
              <a:pPr/>
              <a:t>1</a:t>
            </a:fld>
            <a:endParaRPr lang="hr-H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>
          <a:xfrm>
            <a:off x="2051720" y="6551839"/>
            <a:ext cx="4176464" cy="365125"/>
          </a:xfrm>
        </p:spPr>
        <p:txBody>
          <a:bodyPr/>
          <a:lstStyle/>
          <a:p>
            <a:r>
              <a:rPr lang="hr-HR"/>
              <a:t>Je li ravnatelj još uvijek kriv za sve?</a:t>
            </a:r>
            <a:endParaRPr lang="hr-HR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479F430-E48A-4115-B708-7EC208D2A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80728"/>
            <a:ext cx="8839200" cy="5648672"/>
          </a:xfrm>
        </p:spPr>
        <p:txBody>
          <a:bodyPr>
            <a:normAutofit/>
          </a:bodyPr>
          <a:lstStyle/>
          <a:p>
            <a:r>
              <a:rPr lang="hr-HR" dirty="0"/>
              <a:t>uzmite </a:t>
            </a:r>
            <a:r>
              <a:rPr lang="hr-HR" b="1" dirty="0"/>
              <a:t>mobitel</a:t>
            </a:r>
            <a:r>
              <a:rPr lang="hr-HR" dirty="0"/>
              <a:t>, tablet, </a:t>
            </a:r>
            <a:r>
              <a:rPr lang="hr-HR" dirty="0" err="1"/>
              <a:t>laptop</a:t>
            </a:r>
            <a:endParaRPr lang="hr-HR" dirty="0"/>
          </a:p>
          <a:p>
            <a:r>
              <a:rPr lang="hr-HR" dirty="0"/>
              <a:t>spojite se na </a:t>
            </a:r>
            <a:r>
              <a:rPr lang="hr-HR" b="1" dirty="0"/>
              <a:t>Internet </a:t>
            </a:r>
            <a:r>
              <a:rPr lang="hr-HR" sz="2400" dirty="0"/>
              <a:t>(</a:t>
            </a:r>
            <a:r>
              <a:rPr lang="hr-HR" sz="2400" dirty="0" err="1"/>
              <a:t>WiFi</a:t>
            </a:r>
            <a:r>
              <a:rPr lang="hr-HR" sz="2400" dirty="0"/>
              <a:t>, mobilna mreža)</a:t>
            </a:r>
            <a:endParaRPr lang="hr-HR" dirty="0"/>
          </a:p>
          <a:p>
            <a:r>
              <a:rPr lang="hr-HR" dirty="0"/>
              <a:t>otiđite na </a:t>
            </a:r>
            <a:r>
              <a:rPr lang="hr-HR" i="1" dirty="0">
                <a:solidFill>
                  <a:srgbClr val="2D5D13"/>
                </a:solidFill>
              </a:rPr>
              <a:t>www.AuResS.org</a:t>
            </a:r>
          </a:p>
          <a:p>
            <a:r>
              <a:rPr lang="hr-HR" i="1" dirty="0"/>
              <a:t>prijavite se kao “</a:t>
            </a:r>
            <a:r>
              <a:rPr lang="hr-HR" b="1" i="1" dirty="0" err="1"/>
              <a:t>audience</a:t>
            </a:r>
            <a:r>
              <a:rPr lang="hr-HR" i="1" dirty="0"/>
              <a:t>”</a:t>
            </a:r>
          </a:p>
          <a:p>
            <a:r>
              <a:rPr lang="hr-HR" i="1" dirty="0"/>
              <a:t>upišite </a:t>
            </a:r>
            <a:r>
              <a:rPr lang="hr-HR" b="1" i="1" dirty="0"/>
              <a:t>broj</a:t>
            </a:r>
            <a:r>
              <a:rPr lang="hr-HR" i="1" dirty="0"/>
              <a:t> sobe </a:t>
            </a:r>
            <a:r>
              <a:rPr lang="en-GB" i="1" dirty="0"/>
              <a:t>0448</a:t>
            </a:r>
            <a:endParaRPr lang="hr-HR" i="1" dirty="0"/>
          </a:p>
          <a:p>
            <a:pPr marL="342900" lvl="1" indent="-342900">
              <a:buClr>
                <a:schemeClr val="tx2"/>
              </a:buClr>
              <a:buFontTx/>
              <a:buChar char="•"/>
            </a:pPr>
            <a:r>
              <a:rPr lang="hr-HR" i="1" dirty="0"/>
              <a:t>na poziv predavača</a:t>
            </a:r>
          </a:p>
          <a:p>
            <a:pPr marL="742950" lvl="2" indent="-342900"/>
            <a:r>
              <a:rPr lang="hr-HR" i="1" dirty="0"/>
              <a:t>glasajte </a:t>
            </a:r>
          </a:p>
          <a:p>
            <a:pPr marL="742950" lvl="2" indent="-342900"/>
            <a:r>
              <a:rPr lang="hr-HR" i="1" dirty="0"/>
              <a:t>pišite odgovore</a:t>
            </a:r>
          </a:p>
          <a:p>
            <a:pPr marL="742950" lvl="2" indent="-342900"/>
            <a:r>
              <a:rPr lang="hr-HR" i="1" dirty="0"/>
              <a:t>pišite pitanja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45779" y="35155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0448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3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800" dirty="0">
                <a:solidFill>
                  <a:srgbClr val="FFFF00"/>
                </a:solidFill>
              </a:rPr>
              <a:t>Tko ih rješava?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hr-HR" dirty="0" err="1">
                <a:solidFill>
                  <a:srgbClr val="FFFF00"/>
                </a:solidFill>
              </a:rPr>
              <a:t>ko</a:t>
            </a:r>
            <a:r>
              <a:rPr lang="hr-HR" dirty="0">
                <a:solidFill>
                  <a:srgbClr val="FFFF00"/>
                </a:solidFill>
              </a:rPr>
              <a:t> stvara</a:t>
            </a:r>
            <a:r>
              <a:rPr lang="hr-HR" baseline="0" dirty="0">
                <a:solidFill>
                  <a:srgbClr val="FFFF00"/>
                </a:solidFill>
              </a:rPr>
              <a:t> probleme?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56" y="2573406"/>
            <a:ext cx="4113037" cy="2315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54" y="5005563"/>
            <a:ext cx="3365256" cy="1894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01" y="0"/>
            <a:ext cx="4324588" cy="23936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56" y="-45969"/>
            <a:ext cx="4048125" cy="2619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56"/>
            <a:ext cx="3716216" cy="2090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2" y="2092876"/>
            <a:ext cx="3413684" cy="2275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7891"/>
            <a:ext cx="4218548" cy="250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03" y="4563463"/>
            <a:ext cx="3086722" cy="23150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4" y="2393609"/>
            <a:ext cx="3982835" cy="265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3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4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6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7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Nezdrav život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0559" cy="330754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7992" y="4255102"/>
            <a:ext cx="2700925" cy="2602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04" y="0"/>
            <a:ext cx="3817495" cy="28631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314"/>
            <a:ext cx="3687580" cy="2765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3525" y="3627619"/>
            <a:ext cx="1995583" cy="3276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02" y="2165016"/>
            <a:ext cx="3576442" cy="23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Sustav vrijednosti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5050" cy="343971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15" y="3439716"/>
            <a:ext cx="6866685" cy="341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9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Siromaštvo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006"/>
            <a:ext cx="9144000" cy="400764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59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Glad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7906"/>
            <a:ext cx="9172963" cy="4892247"/>
          </a:xfrm>
        </p:spPr>
      </p:pic>
      <p:sp>
        <p:nvSpPr>
          <p:cNvPr id="5" name="TextBox 4"/>
          <p:cNvSpPr txBox="1"/>
          <p:nvPr/>
        </p:nvSpPr>
        <p:spPr>
          <a:xfrm rot="19962845">
            <a:off x="4557649" y="4607170"/>
            <a:ext cx="2420278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r-HR" sz="2400" dirty="0"/>
              <a:t>267 </a:t>
            </a:r>
            <a:r>
              <a:rPr lang="hr-HR" sz="2400" dirty="0" err="1"/>
              <a:t>bil</a:t>
            </a:r>
            <a:r>
              <a:rPr lang="hr-HR" sz="2400" dirty="0"/>
              <a:t> USD / </a:t>
            </a:r>
            <a:r>
              <a:rPr lang="hr-HR" sz="2400" dirty="0" err="1"/>
              <a:t>year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8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Nejednakost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143"/>
            <a:ext cx="9144000" cy="6130795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622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02677"/>
          </a:xfrm>
        </p:spPr>
        <p:txBody>
          <a:bodyPr/>
          <a:lstStyle/>
          <a:p>
            <a:r>
              <a:rPr lang="hr-HR" dirty="0"/>
              <a:t>Problemi danas u svijetu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441" y="1079292"/>
            <a:ext cx="8280888" cy="5010830"/>
          </a:xfrm>
        </p:spPr>
        <p:txBody>
          <a:bodyPr>
            <a:normAutofit fontScale="92500"/>
          </a:bodyPr>
          <a:lstStyle/>
          <a:p>
            <a:pPr lvl="0"/>
            <a:r>
              <a:rPr lang="hr-HR" b="1" dirty="0"/>
              <a:t>zagađenje</a:t>
            </a:r>
            <a:r>
              <a:rPr lang="hr-HR" dirty="0"/>
              <a:t> okoliša</a:t>
            </a:r>
          </a:p>
          <a:p>
            <a:pPr lvl="1"/>
            <a:r>
              <a:rPr lang="hr-HR" dirty="0"/>
              <a:t>zrak, voda, zemlja, istrebljenje vrsta …</a:t>
            </a:r>
          </a:p>
          <a:p>
            <a:pPr lvl="0"/>
            <a:r>
              <a:rPr lang="hr-HR" b="1" dirty="0"/>
              <a:t>nasilje</a:t>
            </a:r>
            <a:r>
              <a:rPr lang="hr-HR" dirty="0"/>
              <a:t>, kriminal, terorizam, rat</a:t>
            </a:r>
          </a:p>
          <a:p>
            <a:pPr lvl="0"/>
            <a:r>
              <a:rPr lang="hr-HR" dirty="0"/>
              <a:t>nezdrav </a:t>
            </a:r>
            <a:r>
              <a:rPr lang="hr-HR" b="1" dirty="0"/>
              <a:t>stil života</a:t>
            </a:r>
          </a:p>
          <a:p>
            <a:pPr lvl="1"/>
            <a:r>
              <a:rPr lang="hr-HR" dirty="0"/>
              <a:t>sjedenje, jednolična hrana, stimulansi, negativan stav …</a:t>
            </a:r>
          </a:p>
          <a:p>
            <a:pPr lvl="0"/>
            <a:r>
              <a:rPr lang="hr-HR" dirty="0"/>
              <a:t>nakaradan </a:t>
            </a:r>
            <a:r>
              <a:rPr lang="hr-HR" b="1" dirty="0"/>
              <a:t>sustav vrijednosti</a:t>
            </a:r>
          </a:p>
          <a:p>
            <a:pPr lvl="1"/>
            <a:r>
              <a:rPr lang="hr-HR" dirty="0"/>
              <a:t>najbolje plaćeni </a:t>
            </a:r>
            <a:r>
              <a:rPr lang="hr-HR" b="1" dirty="0"/>
              <a:t>učitelj</a:t>
            </a:r>
            <a:r>
              <a:rPr lang="hr-HR" dirty="0"/>
              <a:t> u svijetu u 40 g. </a:t>
            </a:r>
            <a:r>
              <a:rPr lang="hr-HR" b="1" dirty="0"/>
              <a:t>&lt;</a:t>
            </a:r>
            <a:r>
              <a:rPr lang="hr-HR" dirty="0"/>
              <a:t> </a:t>
            </a:r>
            <a:r>
              <a:rPr lang="hr-HR" b="1" dirty="0"/>
              <a:t>5</a:t>
            </a:r>
            <a:r>
              <a:rPr lang="hr-HR" dirty="0"/>
              <a:t> </a:t>
            </a:r>
            <a:r>
              <a:rPr lang="hr-HR" dirty="0" err="1"/>
              <a:t>mil</a:t>
            </a:r>
            <a:r>
              <a:rPr lang="hr-HR" dirty="0"/>
              <a:t> USD</a:t>
            </a:r>
          </a:p>
          <a:p>
            <a:pPr lvl="1"/>
            <a:r>
              <a:rPr lang="hr-HR" dirty="0"/>
              <a:t>najbolje plaćeni hrvatski </a:t>
            </a:r>
            <a:r>
              <a:rPr lang="hr-HR" b="1" dirty="0"/>
              <a:t>nogometaš</a:t>
            </a:r>
            <a:r>
              <a:rPr lang="hr-HR" dirty="0"/>
              <a:t> u 1 g. </a:t>
            </a:r>
            <a:r>
              <a:rPr lang="hr-HR" b="1" dirty="0"/>
              <a:t>&gt;</a:t>
            </a:r>
            <a:r>
              <a:rPr lang="hr-HR" dirty="0"/>
              <a:t> </a:t>
            </a:r>
            <a:r>
              <a:rPr lang="hr-HR" b="1" dirty="0"/>
              <a:t>7,5</a:t>
            </a:r>
            <a:r>
              <a:rPr lang="hr-HR" dirty="0"/>
              <a:t> </a:t>
            </a:r>
            <a:r>
              <a:rPr lang="hr-HR" dirty="0" err="1"/>
              <a:t>mil</a:t>
            </a:r>
            <a:r>
              <a:rPr lang="hr-HR" dirty="0"/>
              <a:t> USD</a:t>
            </a:r>
          </a:p>
          <a:p>
            <a:pPr lvl="0"/>
            <a:r>
              <a:rPr lang="hr-HR" b="1" dirty="0"/>
              <a:t>nejednakost</a:t>
            </a:r>
            <a:r>
              <a:rPr lang="hr-HR" dirty="0"/>
              <a:t>: bogatstvo i siromaštvo</a:t>
            </a:r>
          </a:p>
          <a:p>
            <a:pPr lvl="1"/>
            <a:r>
              <a:rPr lang="hr-HR" dirty="0"/>
              <a:t>0,8% stanovništva imaju novca koliko i svi ostali na svijetu</a:t>
            </a:r>
          </a:p>
          <a:p>
            <a:pPr lvl="1"/>
            <a:r>
              <a:rPr lang="hr-HR" dirty="0"/>
              <a:t>10 najbogatijih ljudi ima više novca nego je </a:t>
            </a:r>
            <a:br>
              <a:rPr lang="hr-HR" dirty="0"/>
            </a:br>
            <a:r>
              <a:rPr lang="hr-HR" dirty="0"/>
              <a:t>GDP Švicarske, Austrije, Belgije, Nizozemske, Saudijske Arabije 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19" y="902677"/>
            <a:ext cx="2961399" cy="185551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3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51992"/>
            <a:ext cx="7812360" cy="738664"/>
          </a:xfrm>
        </p:spPr>
        <p:txBody>
          <a:bodyPr/>
          <a:lstStyle/>
          <a:p>
            <a:r>
              <a:rPr lang="hr-HR" sz="4200" dirty="0"/>
              <a:t>Problemi Hrvatske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6" y="1109071"/>
            <a:ext cx="8964488" cy="5442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Što mislite koji su najveći problemi Hrvatske?</a:t>
            </a:r>
            <a:br>
              <a:rPr lang="hr-HR" dirty="0"/>
            </a:b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endParaRPr lang="hr-HR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b="1" i="1" dirty="0">
                <a:solidFill>
                  <a:schemeClr val="tx1"/>
                </a:solidFill>
              </a:rPr>
              <a:t>Upišite</a:t>
            </a:r>
            <a:r>
              <a:rPr lang="hr-HR" sz="2400" i="1" dirty="0"/>
              <a:t> odgovor u bijeli okvir i </a:t>
            </a:r>
            <a:br>
              <a:rPr lang="hr-HR" sz="2400" i="1" dirty="0"/>
            </a:br>
            <a:r>
              <a:rPr lang="hr-HR" sz="2400" b="1" i="1" dirty="0"/>
              <a:t>pritisnite</a:t>
            </a:r>
            <a:r>
              <a:rPr lang="hr-HR" sz="2400" i="1" dirty="0"/>
              <a:t> tipku ispod njega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endParaRPr lang="hr-HR" sz="2400" i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C4B35F7-4E20-4E9A-81E5-7EC4336C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17" y="6551934"/>
            <a:ext cx="2133600" cy="365125"/>
          </a:xfrm>
        </p:spPr>
        <p:txBody>
          <a:bodyPr/>
          <a:lstStyle/>
          <a:p>
            <a:r>
              <a:rPr lang="en-US"/>
              <a:t>2019 © P.Pale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r>
              <a:rPr lang="hr-HR"/>
              <a:t>Je li ravnatelj još uvijek kriv za sve?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2412" y="6479598"/>
            <a:ext cx="2057400" cy="365125"/>
          </a:xfrm>
        </p:spPr>
        <p:txBody>
          <a:bodyPr/>
          <a:lstStyle/>
          <a:p>
            <a:fld id="{59569B6A-0E81-4EEA-A8A6-DCD5EBF62C30}" type="slidenum">
              <a:rPr lang="hr-HR" smtClean="0"/>
              <a:pPr/>
              <a:t>17</a:t>
            </a:fld>
            <a:endParaRPr lang="hr-HR" dirty="0"/>
          </a:p>
        </p:txBody>
      </p:sp>
      <p:sp>
        <p:nvSpPr>
          <p:cNvPr id="12" name="PyramidiaContent" hidden="1"/>
          <p:cNvSpPr txBox="1"/>
          <p:nvPr/>
        </p:nvSpPr>
        <p:spPr>
          <a:xfrm>
            <a:off x="0" y="0"/>
            <a:ext cx="12700" cy="1020279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 encoding="utf-16"?&gt;</a:t>
            </a:r>
          </a:p>
          <a:p>
            <a:r>
              <a:rPr lang="en-US"/>
              <a:t>&lt;Slide xmlns:xsi="http://www.w3.org/2001/XMLSchema-instance" xmlns:xsd="http://www.w3.org/2001/XMLSchema"&gt;</a:t>
            </a:r>
          </a:p>
          <a:p>
            <a:r>
              <a:rPr lang="en-US"/>
              <a:t>  &lt;questions /&gt;</a:t>
            </a:r>
          </a:p>
          <a:p>
            <a:r>
              <a:rPr lang="en-US"/>
              <a:t>  &lt;links /&gt;</a:t>
            </a:r>
          </a:p>
          <a:p>
            <a:r>
              <a:rPr lang="en-US"/>
              <a:t>  &lt;webs /&gt;</a:t>
            </a:r>
          </a:p>
          <a:p>
            <a:r>
              <a:rPr lang="en-US"/>
              <a:t>  &lt;indices /&gt;</a:t>
            </a:r>
          </a:p>
          <a:p>
            <a:r>
              <a:rPr lang="en-US"/>
              <a:t>  &lt;faqs /&gt;</a:t>
            </a:r>
          </a:p>
          <a:p>
            <a:r>
              <a:rPr lang="en-US"/>
              <a:t>  &lt;occurrences /&gt;</a:t>
            </a:r>
          </a:p>
          <a:p>
            <a:r>
              <a:rPr lang="en-US"/>
              <a:t>  &lt;title&gt;Korist od komunikacijskih vještina&lt;/title&gt;</a:t>
            </a:r>
          </a:p>
          <a:p>
            <a:r>
              <a:rPr lang="en-US"/>
              <a:t>  &lt;id&gt;0&lt;/id&gt;</a:t>
            </a:r>
          </a:p>
          <a:p>
            <a:r>
              <a:rPr lang="en-US"/>
              <a:t>  &lt;presentationName&gt;VjeKom-Uvod-v18-pp.pptx&lt;/presentationName&gt;</a:t>
            </a:r>
          </a:p>
          <a:p>
            <a:r>
              <a:rPr lang="en-US"/>
              <a:t>  &lt;isLast&gt;false&lt;/isLast&gt;</a:t>
            </a:r>
          </a:p>
          <a:p>
            <a:r>
              <a:rPr lang="en-US"/>
              <a:t>&lt;/Slide&gt;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9969" y="1981200"/>
            <a:ext cx="8006862" cy="193430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55080" y="5318003"/>
            <a:ext cx="3176639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r-HR" sz="6000" dirty="0" err="1">
                <a:solidFill>
                  <a:schemeClr val="bg1"/>
                </a:solidFill>
              </a:rPr>
              <a:t>SendText</a:t>
            </a:r>
            <a:r>
              <a:rPr lang="hr-HR" sz="6000" dirty="0">
                <a:solidFill>
                  <a:schemeClr val="bg1"/>
                </a:solidFill>
              </a:rPr>
              <a:t> 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54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Depopulacija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52308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36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Gubljenje proizvođačkog</a:t>
            </a:r>
            <a:r>
              <a:rPr lang="hr-HR" baseline="0" dirty="0"/>
              <a:t> oslonca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7" y="0"/>
            <a:ext cx="6984830" cy="30558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7" y="3024861"/>
            <a:ext cx="6984830" cy="383313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4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4542" y="2686001"/>
            <a:ext cx="9034916" cy="1751012"/>
          </a:xfrm>
        </p:spPr>
        <p:txBody>
          <a:bodyPr>
            <a:normAutofit/>
          </a:bodyPr>
          <a:lstStyle/>
          <a:p>
            <a:pPr algn="ctr"/>
            <a:r>
              <a:rPr lang="hr-HR" sz="5400" b="1" dirty="0"/>
              <a:t>Je li ravnatelj </a:t>
            </a:r>
            <a:br>
              <a:rPr lang="hr-HR" sz="5400" b="1" dirty="0"/>
            </a:br>
            <a:r>
              <a:rPr lang="hr-HR" sz="5400" b="1" dirty="0"/>
              <a:t>još uvijek kriv za sve?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4554538"/>
            <a:ext cx="9144000" cy="1352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000" dirty="0"/>
              <a:t>Predrag Pale</a:t>
            </a:r>
            <a:endParaRPr lang="en-US" sz="4000" dirty="0"/>
          </a:p>
        </p:txBody>
      </p:sp>
      <p:pic>
        <p:nvPicPr>
          <p:cNvPr id="7" name="Picture 1099" descr="LS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9030" y="5930868"/>
            <a:ext cx="764020" cy="793498"/>
          </a:xfrm>
          <a:prstGeom prst="rect">
            <a:avLst/>
          </a:prstGeom>
          <a:noFill/>
        </p:spPr>
      </p:pic>
      <p:pic>
        <p:nvPicPr>
          <p:cNvPr id="8" name="Picture 7" descr="sveucilis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64" y="5907832"/>
            <a:ext cx="779902" cy="792088"/>
          </a:xfrm>
          <a:prstGeom prst="rect">
            <a:avLst/>
          </a:prstGeom>
        </p:spPr>
      </p:pic>
      <p:pic>
        <p:nvPicPr>
          <p:cNvPr id="9" name="Picture 8" descr="fer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04" y="5946834"/>
            <a:ext cx="505376" cy="760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quilonis_logo_mali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4613"/>
            <a:ext cx="3098800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00" y="28209"/>
            <a:ext cx="3143250" cy="914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46635" y="900483"/>
            <a:ext cx="308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Vodice, 11.-13. studenog 2019.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699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Organizacijska nekompetentnost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9900"/>
            <a:ext cx="9139039" cy="4736162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09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Mladi bez cilja, orijentacije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36" y="-12024"/>
            <a:ext cx="5095264" cy="287245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4850" cy="2541424"/>
          </a:xfrm>
          <a:prstGeom prst="rect">
            <a:avLst/>
          </a:prstGeom>
        </p:spPr>
      </p:pic>
      <p:pic>
        <p:nvPicPr>
          <p:cNvPr id="11" name="Picture 4" descr="http://img.photobucket.com/albums/v75/juzdean/1-1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34" y="2349681"/>
            <a:ext cx="4058757" cy="2285393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00" y="2290001"/>
            <a:ext cx="3614737" cy="2404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33" y="2781464"/>
            <a:ext cx="4167905" cy="2500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32" y="4629655"/>
            <a:ext cx="4935674" cy="2422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43" y="4499930"/>
            <a:ext cx="3981157" cy="2358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8590"/>
            <a:ext cx="3657600" cy="2388729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trzistakapitala.files.wordpress.com/2018/04/important-for-getting-ahead-political-connec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867"/>
            <a:ext cx="9206443" cy="430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7" y="0"/>
            <a:ext cx="7886700" cy="1325563"/>
          </a:xfrm>
        </p:spPr>
        <p:txBody>
          <a:bodyPr/>
          <a:lstStyle/>
          <a:p>
            <a:r>
              <a:rPr lang="en-US" dirty="0"/>
              <a:t>P</a:t>
            </a:r>
            <a:r>
              <a:rPr lang="hr-HR" dirty="0" err="1"/>
              <a:t>olitičke</a:t>
            </a:r>
            <a:r>
              <a:rPr lang="hr-HR" dirty="0"/>
              <a:t> veze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65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trzistakapitala.files.wordpress.com/2018/04/important-for-getting-ahead-being-luc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910" y="1234247"/>
            <a:ext cx="9897446" cy="428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7" y="0"/>
            <a:ext cx="7886700" cy="1325563"/>
          </a:xfrm>
        </p:spPr>
        <p:txBody>
          <a:bodyPr/>
          <a:lstStyle/>
          <a:p>
            <a:r>
              <a:rPr lang="hr-HR" dirty="0"/>
              <a:t>Sreća za uspjeh u životu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02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rzistakapitala.files.wordpress.com/2018/04/important-for-getting-ahead-working-h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019"/>
            <a:ext cx="9168953" cy="443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7" y="0"/>
            <a:ext cx="7886700" cy="1325563"/>
          </a:xfrm>
        </p:spPr>
        <p:txBody>
          <a:bodyPr/>
          <a:lstStyle/>
          <a:p>
            <a:r>
              <a:rPr lang="hr-HR" dirty="0"/>
              <a:t>Radom do uspjeha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20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rzistakapitala.files.wordpress.com/2018/04/important-for-getting-ahead-educ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265"/>
            <a:ext cx="9289032" cy="42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7" y="0"/>
            <a:ext cx="7886700" cy="1325563"/>
          </a:xfrm>
        </p:spPr>
        <p:txBody>
          <a:bodyPr/>
          <a:lstStyle/>
          <a:p>
            <a:r>
              <a:rPr lang="hr-HR" dirty="0"/>
              <a:t>Obrazovanjem do uspjeha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86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/>
              <a:t>U</a:t>
            </a:r>
            <a:r>
              <a:rPr lang="hr-HR" dirty="0"/>
              <a:t>laganja i doznake</a:t>
            </a:r>
            <a:endParaRPr lang="en-US" dirty="0"/>
          </a:p>
        </p:txBody>
      </p:sp>
      <p:pic>
        <p:nvPicPr>
          <p:cNvPr id="3074" name="Picture 2" descr="https://trzistakapitala.files.wordpress.com/2018/04/izravna-strana-ulaganja-i-dozn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819"/>
            <a:ext cx="9144000" cy="687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1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b="1" dirty="0"/>
              <a:t>Problemi u Hrvatskoj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/>
              <a:t>depopulacija</a:t>
            </a:r>
          </a:p>
          <a:p>
            <a:r>
              <a:rPr lang="hr-HR" dirty="0"/>
              <a:t>gubljenje </a:t>
            </a:r>
            <a:r>
              <a:rPr lang="hr-HR" b="1" dirty="0"/>
              <a:t>proizvođačkog</a:t>
            </a:r>
            <a:r>
              <a:rPr lang="hr-HR" dirty="0"/>
              <a:t> oslonca</a:t>
            </a:r>
          </a:p>
          <a:p>
            <a:r>
              <a:rPr lang="hr-HR" dirty="0"/>
              <a:t>organizacijska </a:t>
            </a:r>
            <a:r>
              <a:rPr lang="hr-HR" b="1" dirty="0"/>
              <a:t>nekompetentnost</a:t>
            </a:r>
          </a:p>
          <a:p>
            <a:r>
              <a:rPr lang="hr-HR" b="1" dirty="0"/>
              <a:t>mladi</a:t>
            </a:r>
            <a:r>
              <a:rPr lang="hr-HR" dirty="0"/>
              <a:t> </a:t>
            </a:r>
            <a:r>
              <a:rPr lang="hr-HR" b="1" dirty="0"/>
              <a:t>bez cilja</a:t>
            </a:r>
            <a:r>
              <a:rPr lang="hr-HR" dirty="0"/>
              <a:t>, izazova, motivacije</a:t>
            </a:r>
          </a:p>
          <a:p>
            <a:r>
              <a:rPr lang="hr-HR" dirty="0"/>
              <a:t>opći</a:t>
            </a:r>
            <a:r>
              <a:rPr lang="hr-HR" b="1" dirty="0"/>
              <a:t> defetizam</a:t>
            </a:r>
            <a:endParaRPr lang="hr-HR" dirty="0"/>
          </a:p>
          <a:p>
            <a:pPr lvl="1"/>
            <a:r>
              <a:rPr lang="hr-HR" dirty="0"/>
              <a:t>nepoštovanje sebe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5"/>
          <a:stretch/>
        </p:blipFill>
        <p:spPr>
          <a:xfrm>
            <a:off x="5317588" y="3118054"/>
            <a:ext cx="3473694" cy="339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18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hr-HR" dirty="0"/>
              <a:t>Tko?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3"/>
            <a:ext cx="7886700" cy="4351338"/>
          </a:xfrm>
        </p:spPr>
        <p:txBody>
          <a:bodyPr/>
          <a:lstStyle/>
          <a:p>
            <a:r>
              <a:rPr lang="hr-HR" dirty="0"/>
              <a:t>tko </a:t>
            </a:r>
            <a:r>
              <a:rPr lang="hr-HR" b="1" dirty="0"/>
              <a:t>stvara</a:t>
            </a:r>
            <a:r>
              <a:rPr lang="hr-HR" dirty="0"/>
              <a:t> probleme</a:t>
            </a:r>
          </a:p>
          <a:p>
            <a:pPr lvl="1"/>
            <a:r>
              <a:rPr lang="hr-HR" dirty="0"/>
              <a:t>nesposobni, zlonamjerni, kriminalci …</a:t>
            </a:r>
          </a:p>
          <a:p>
            <a:pPr lvl="1"/>
            <a:r>
              <a:rPr lang="hr-HR" dirty="0"/>
              <a:t>oni na vlasti</a:t>
            </a:r>
          </a:p>
          <a:p>
            <a:pPr marL="457200" lvl="1" indent="0">
              <a:buNone/>
            </a:pPr>
            <a:endParaRPr lang="hr-HR" dirty="0"/>
          </a:p>
          <a:p>
            <a:r>
              <a:rPr lang="hr-HR" dirty="0"/>
              <a:t>tko </a:t>
            </a:r>
            <a:r>
              <a:rPr lang="hr-HR" b="1" dirty="0"/>
              <a:t>rješava</a:t>
            </a:r>
            <a:r>
              <a:rPr lang="hr-HR" dirty="0"/>
              <a:t> probleme</a:t>
            </a:r>
          </a:p>
          <a:p>
            <a:pPr lvl="1"/>
            <a:r>
              <a:rPr lang="hr-HR" dirty="0"/>
              <a:t>profesionalci</a:t>
            </a:r>
          </a:p>
          <a:p>
            <a:pPr lvl="1"/>
            <a:r>
              <a:rPr lang="hr-HR" dirty="0"/>
              <a:t>oni na vlasti</a:t>
            </a:r>
          </a:p>
          <a:p>
            <a:pPr lvl="1"/>
            <a:endParaRPr lang="hr-HR" dirty="0"/>
          </a:p>
          <a:p>
            <a:r>
              <a:rPr lang="hr-HR" b="1" dirty="0"/>
              <a:t>čiji</a:t>
            </a:r>
            <a:r>
              <a:rPr lang="hr-HR" dirty="0"/>
              <a:t> su to bili </a:t>
            </a:r>
            <a:r>
              <a:rPr lang="hr-HR" b="1" dirty="0"/>
              <a:t>učenici</a:t>
            </a:r>
            <a:r>
              <a:rPr lang="hr-HR" dirty="0"/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48" y="1188086"/>
            <a:ext cx="3460652" cy="1540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48" y="3082046"/>
            <a:ext cx="3460652" cy="1540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" y="5648676"/>
            <a:ext cx="1991514" cy="1119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375" y="5136726"/>
            <a:ext cx="1678508" cy="1667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89" y="4787485"/>
            <a:ext cx="1411162" cy="2070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1" r="37563" b="40769"/>
          <a:stretch/>
        </p:blipFill>
        <p:spPr>
          <a:xfrm>
            <a:off x="2273638" y="5292103"/>
            <a:ext cx="984738" cy="1466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62" y="5119362"/>
            <a:ext cx="1128516" cy="16927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80" y="5144347"/>
            <a:ext cx="1313220" cy="166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solidFill>
                  <a:srgbClr val="FFFF00"/>
                </a:solidFill>
              </a:rPr>
              <a:t>Tko i što će postati vaši </a:t>
            </a:r>
            <a:br>
              <a:rPr lang="hr-HR" dirty="0">
                <a:solidFill>
                  <a:srgbClr val="FFFF00"/>
                </a:solidFill>
              </a:rPr>
            </a:br>
            <a:r>
              <a:rPr lang="hr-HR" dirty="0">
                <a:solidFill>
                  <a:srgbClr val="FFFF00"/>
                </a:solidFill>
              </a:rPr>
              <a:t>današnji </a:t>
            </a:r>
            <a:r>
              <a:rPr lang="hr-HR" baseline="0" dirty="0">
                <a:solidFill>
                  <a:srgbClr val="FFFF00"/>
                </a:solidFill>
              </a:rPr>
              <a:t>učenici?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2" descr="http://thumbs.dreamstime.com/x/young-joyful-teens-standing-white-background-68030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697" y="1761628"/>
            <a:ext cx="2687571" cy="358874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5471">
            <a:off x="216425" y="4344032"/>
            <a:ext cx="2067025" cy="275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7138">
            <a:off x="6061001" y="4741762"/>
            <a:ext cx="3019890" cy="226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nausa.co/wp-content/uploads/2014/06/BERG-Children-DiDomenico-PHOTO-JUN-14-adj-620x35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887">
            <a:off x="6060902" y="535140"/>
            <a:ext cx="3151877" cy="177928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851">
            <a:off x="-137658" y="-162279"/>
            <a:ext cx="3250981" cy="216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2.bp.blogspot.com/-5xfflK9bE1w/Ue2WhAidmVI/AAAAAAAAUro/vHJj5VowgW4/s1600/101_282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119">
            <a:off x="2901379" y="32729"/>
            <a:ext cx="3474389" cy="2608158"/>
          </a:xfrm>
          <a:prstGeom prst="rect">
            <a:avLst/>
          </a:prstGeom>
          <a:noFill/>
        </p:spPr>
      </p:pic>
      <p:pic>
        <p:nvPicPr>
          <p:cNvPr id="11" name="Picture 2" descr="https://scontent.xx.fbcdn.net/hphotos-xtp1/v/t1.0-9/261349_181220638601524_7020263_n.jpg?oh=f39663b68a3d12d607d4d93d23b69060&amp;oe=56A050BA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517">
            <a:off x="2914829" y="4863262"/>
            <a:ext cx="3240360" cy="2340261"/>
          </a:xfrm>
          <a:prstGeom prst="rect">
            <a:avLst/>
          </a:prstGeom>
          <a:noFill/>
        </p:spPr>
      </p:pic>
      <p:pic>
        <p:nvPicPr>
          <p:cNvPr id="12" name="Picture 2" descr="https://scontent.xx.fbcdn.net/hphotos-xat1/v/t1.0-9/11800197_10206372624250960_5210882742900820673_n.jpg?oh=1116d76eb100638a27f860bbf226670f&amp;oe=56945B1B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603">
            <a:off x="-387459" y="1973435"/>
            <a:ext cx="3521841" cy="2454449"/>
          </a:xfrm>
          <a:prstGeom prst="rect">
            <a:avLst/>
          </a:prstGeom>
          <a:noFill/>
        </p:spPr>
      </p:pic>
      <p:pic>
        <p:nvPicPr>
          <p:cNvPr id="13" name="Picture 2" descr="https://farm6.staticflickr.com/5133/5726566676_b350ea9238_b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7">
            <a:off x="2481625" y="2572990"/>
            <a:ext cx="4292331" cy="2406206"/>
          </a:xfrm>
          <a:prstGeom prst="rect">
            <a:avLst/>
          </a:prstGeom>
          <a:noFill/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4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>
            <a:spLocks noChangeArrowheads="1"/>
          </p:cNvSpPr>
          <p:nvPr/>
        </p:nvSpPr>
        <p:spPr bwMode="auto">
          <a:xfrm>
            <a:off x="89755" y="5257266"/>
            <a:ext cx="8784976" cy="4286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89756" y="4757776"/>
            <a:ext cx="8784976" cy="4286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8" name="Rounded Rectangle 4"/>
          <p:cNvSpPr>
            <a:spLocks noChangeArrowheads="1"/>
          </p:cNvSpPr>
          <p:nvPr/>
        </p:nvSpPr>
        <p:spPr bwMode="auto">
          <a:xfrm>
            <a:off x="89756" y="4230726"/>
            <a:ext cx="8784976" cy="4222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9" name="Rounded Rectangle 5"/>
          <p:cNvSpPr>
            <a:spLocks noChangeArrowheads="1"/>
          </p:cNvSpPr>
          <p:nvPr/>
        </p:nvSpPr>
        <p:spPr bwMode="auto">
          <a:xfrm>
            <a:off x="89756" y="3741774"/>
            <a:ext cx="8784976" cy="406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0" name="Rounded Rectangle 6"/>
          <p:cNvSpPr>
            <a:spLocks noChangeArrowheads="1"/>
          </p:cNvSpPr>
          <p:nvPr/>
        </p:nvSpPr>
        <p:spPr bwMode="auto">
          <a:xfrm>
            <a:off x="89756" y="3208374"/>
            <a:ext cx="8784976" cy="41275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1" name="Rounded Rectangle 7"/>
          <p:cNvSpPr>
            <a:spLocks noChangeArrowheads="1"/>
          </p:cNvSpPr>
          <p:nvPr/>
        </p:nvSpPr>
        <p:spPr bwMode="auto">
          <a:xfrm>
            <a:off x="89756" y="2674974"/>
            <a:ext cx="8784976" cy="425450"/>
          </a:xfrm>
          <a:prstGeom prst="roundRect">
            <a:avLst>
              <a:gd name="adj" fmla="val 16667"/>
            </a:avLst>
          </a:prstGeom>
          <a:solidFill>
            <a:srgbClr val="FF8B8B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51992"/>
            <a:ext cx="7812360" cy="738664"/>
          </a:xfrm>
        </p:spPr>
        <p:txBody>
          <a:bodyPr/>
          <a:lstStyle/>
          <a:p>
            <a:r>
              <a:rPr lang="hr-HR" sz="4200" dirty="0"/>
              <a:t>HUROŠ 2010.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6" y="1109071"/>
            <a:ext cx="896448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2010. P. Pale je održao predavanje </a:t>
            </a:r>
            <a:br>
              <a:rPr lang="hr-HR" dirty="0"/>
            </a:br>
            <a:r>
              <a:rPr lang="hr-HR" dirty="0"/>
              <a:t>	„Zašto je ravnatelj kriv za sve?”</a:t>
            </a:r>
            <a:br>
              <a:rPr lang="hr-HR" dirty="0"/>
            </a:br>
            <a:r>
              <a:rPr lang="hr-HR" dirty="0"/>
              <a:t>Vi :</a:t>
            </a:r>
            <a:br>
              <a:rPr lang="hr-HR" dirty="0"/>
            </a:br>
            <a:endParaRPr lang="hr-H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A = </a:t>
            </a:r>
            <a:r>
              <a:rPr lang="hr-HR" sz="2400" b="1" dirty="0">
                <a:solidFill>
                  <a:schemeClr val="tx1"/>
                </a:solidFill>
              </a:rPr>
              <a:t>niste</a:t>
            </a:r>
            <a:r>
              <a:rPr lang="hr-HR" sz="2400" dirty="0">
                <a:solidFill>
                  <a:schemeClr val="tx1"/>
                </a:solidFill>
              </a:rPr>
              <a:t> bili na tom predavanju/skupu i niste čuli o predavanju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B =</a:t>
            </a:r>
            <a:r>
              <a:rPr lang="hr-HR" sz="2400" dirty="0">
                <a:solidFill>
                  <a:schemeClr val="tx1"/>
                </a:solidFill>
              </a:rPr>
              <a:t> </a:t>
            </a:r>
            <a:r>
              <a:rPr lang="hr-HR" sz="2400" b="1" dirty="0"/>
              <a:t>niste</a:t>
            </a:r>
            <a:r>
              <a:rPr lang="hr-HR" sz="2400" dirty="0"/>
              <a:t> bili na tom predavanju/skupu, ali ste čuli da je bilo </a:t>
            </a:r>
            <a:r>
              <a:rPr lang="hr-HR" sz="2400" b="1" dirty="0"/>
              <a:t>loše</a:t>
            </a:r>
            <a:r>
              <a:rPr lang="hr-HR" sz="2400" dirty="0">
                <a:solidFill>
                  <a:schemeClr val="tx1"/>
                </a:solidFill>
              </a:rPr>
              <a:t>	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C = </a:t>
            </a:r>
            <a:r>
              <a:rPr lang="hr-HR" sz="2400" b="1" dirty="0"/>
              <a:t>niste</a:t>
            </a:r>
            <a:r>
              <a:rPr lang="hr-HR" sz="2400" dirty="0"/>
              <a:t> bili na tom predavanju/skupu, ali ste čuli da je bilo </a:t>
            </a:r>
            <a:r>
              <a:rPr lang="hr-HR" sz="2400" b="1" dirty="0"/>
              <a:t>dobro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D = </a:t>
            </a:r>
            <a:r>
              <a:rPr lang="hr-HR" sz="2400" b="1" dirty="0"/>
              <a:t>bili ste </a:t>
            </a:r>
            <a:r>
              <a:rPr lang="hr-HR" sz="2400" dirty="0"/>
              <a:t>na tom predavanju, ali ga se </a:t>
            </a:r>
            <a:r>
              <a:rPr lang="hr-HR" sz="2400" b="1" dirty="0"/>
              <a:t>ne sjećate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E = </a:t>
            </a:r>
            <a:r>
              <a:rPr lang="hr-HR" sz="2400" b="1" dirty="0"/>
              <a:t>bili ste </a:t>
            </a:r>
            <a:r>
              <a:rPr lang="hr-HR" sz="2400" dirty="0"/>
              <a:t>na tom predavanju i predavanje je bilo </a:t>
            </a:r>
            <a:r>
              <a:rPr lang="hr-HR" sz="2400" b="1" dirty="0"/>
              <a:t>loše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/>
              <a:t>F = </a:t>
            </a:r>
            <a:r>
              <a:rPr lang="hr-HR" sz="2400" b="1" dirty="0"/>
              <a:t>bili ste </a:t>
            </a:r>
            <a:r>
              <a:rPr lang="hr-HR" sz="2400" dirty="0"/>
              <a:t>na tom predavanju, i predavanje je bilo </a:t>
            </a:r>
            <a:r>
              <a:rPr lang="hr-HR" sz="2400" b="1" dirty="0"/>
              <a:t>dobro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C4B35F7-4E20-4E9A-81E5-7EC4336C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17" y="6551934"/>
            <a:ext cx="2133600" cy="365125"/>
          </a:xfrm>
        </p:spPr>
        <p:txBody>
          <a:bodyPr/>
          <a:lstStyle/>
          <a:p>
            <a:r>
              <a:rPr lang="en-US"/>
              <a:t>2019 © P.Pale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r>
              <a:rPr lang="hr-HR"/>
              <a:t>Je li ravnatelj još uvijek kriv za sve?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2412" y="6479598"/>
            <a:ext cx="2057400" cy="365125"/>
          </a:xfrm>
        </p:spPr>
        <p:txBody>
          <a:bodyPr/>
          <a:lstStyle/>
          <a:p>
            <a:fld id="{59569B6A-0E81-4EEA-A8A6-DCD5EBF62C30}" type="slidenum">
              <a:rPr lang="hr-HR" smtClean="0"/>
              <a:pPr/>
              <a:t>3</a:t>
            </a:fld>
            <a:endParaRPr lang="hr-HR" dirty="0"/>
          </a:p>
        </p:txBody>
      </p:sp>
      <p:sp>
        <p:nvSpPr>
          <p:cNvPr id="12" name="PyramidiaContent" hidden="1"/>
          <p:cNvSpPr txBox="1"/>
          <p:nvPr/>
        </p:nvSpPr>
        <p:spPr>
          <a:xfrm>
            <a:off x="0" y="0"/>
            <a:ext cx="12700" cy="1020279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 encoding="utf-16"?&gt;</a:t>
            </a:r>
          </a:p>
          <a:p>
            <a:r>
              <a:rPr lang="en-US"/>
              <a:t>&lt;Slide xmlns:xsi="http://www.w3.org/2001/XMLSchema-instance" xmlns:xsd="http://www.w3.org/2001/XMLSchema"&gt;</a:t>
            </a:r>
          </a:p>
          <a:p>
            <a:r>
              <a:rPr lang="en-US"/>
              <a:t>  &lt;questions /&gt;</a:t>
            </a:r>
          </a:p>
          <a:p>
            <a:r>
              <a:rPr lang="en-US"/>
              <a:t>  &lt;links /&gt;</a:t>
            </a:r>
          </a:p>
          <a:p>
            <a:r>
              <a:rPr lang="en-US"/>
              <a:t>  &lt;webs /&gt;</a:t>
            </a:r>
          </a:p>
          <a:p>
            <a:r>
              <a:rPr lang="en-US"/>
              <a:t>  &lt;indices /&gt;</a:t>
            </a:r>
          </a:p>
          <a:p>
            <a:r>
              <a:rPr lang="en-US"/>
              <a:t>  &lt;faqs /&gt;</a:t>
            </a:r>
          </a:p>
          <a:p>
            <a:r>
              <a:rPr lang="en-US"/>
              <a:t>  &lt;occurrences /&gt;</a:t>
            </a:r>
          </a:p>
          <a:p>
            <a:r>
              <a:rPr lang="en-US"/>
              <a:t>  &lt;title&gt;Korist od komunikacijskih vještina&lt;/title&gt;</a:t>
            </a:r>
          </a:p>
          <a:p>
            <a:r>
              <a:rPr lang="en-US"/>
              <a:t>  &lt;id&gt;0&lt;/id&gt;</a:t>
            </a:r>
          </a:p>
          <a:p>
            <a:r>
              <a:rPr lang="en-US"/>
              <a:t>  &lt;presentationName&gt;VjeKom-Uvod-v18-pp.pptx&lt;/presentationName&gt;</a:t>
            </a:r>
          </a:p>
          <a:p>
            <a:r>
              <a:rPr lang="en-US"/>
              <a:t>  &lt;isLast&gt;false&lt;/isLast&gt;</a:t>
            </a:r>
          </a:p>
          <a:p>
            <a:r>
              <a:rPr lang="en-US"/>
              <a:t>&lt;/Slide&gt;</a:t>
            </a:r>
          </a:p>
        </p:txBody>
      </p:sp>
    </p:spTree>
    <p:extLst>
      <p:ext uri="{BB962C8B-B14F-4D97-AF65-F5344CB8AC3E}">
        <p14:creationId xmlns:p14="http://schemas.microsoft.com/office/powerpoint/2010/main" val="1617236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ctrTitle"/>
          </p:nvPr>
        </p:nvSpPr>
        <p:spPr>
          <a:xfrm>
            <a:off x="79068" y="1432981"/>
            <a:ext cx="9566926" cy="2387600"/>
          </a:xfrm>
        </p:spPr>
        <p:txBody>
          <a:bodyPr/>
          <a:lstStyle/>
          <a:p>
            <a:r>
              <a:rPr lang="hr-HR" dirty="0">
                <a:solidFill>
                  <a:srgbClr val="FFFF00"/>
                </a:solidFill>
              </a:rPr>
              <a:t>Budućnost je na mladima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76" y="1927274"/>
            <a:ext cx="4413046" cy="2486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47" y="-30488"/>
            <a:ext cx="4079631" cy="30597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019" y="4413290"/>
            <a:ext cx="2264907" cy="2461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177" y="0"/>
            <a:ext cx="3450823" cy="2045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07" y="3029235"/>
            <a:ext cx="5037113" cy="3351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99" y="3001873"/>
            <a:ext cx="3387969" cy="2258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78" y="4673681"/>
            <a:ext cx="3278667" cy="2184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8058" y="-40288"/>
            <a:ext cx="2506394" cy="3063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936" y="4669596"/>
            <a:ext cx="4748082" cy="2302179"/>
          </a:xfrm>
          <a:prstGeom prst="rect">
            <a:avLst/>
          </a:prstGeom>
        </p:spPr>
      </p:pic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8918917" cy="1325563"/>
          </a:xfrm>
        </p:spPr>
        <p:txBody>
          <a:bodyPr/>
          <a:lstStyle/>
          <a:p>
            <a:r>
              <a:rPr lang="hr-HR" dirty="0"/>
              <a:t>Odgovornost škole je da stvori dobre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643" y="1325562"/>
            <a:ext cx="8359707" cy="5532437"/>
          </a:xfrm>
        </p:spPr>
        <p:txBody>
          <a:bodyPr/>
          <a:lstStyle/>
          <a:p>
            <a:r>
              <a:rPr lang="hr-HR" b="1" dirty="0"/>
              <a:t>stručnjake</a:t>
            </a:r>
          </a:p>
          <a:p>
            <a:pPr lvl="1"/>
            <a:r>
              <a:rPr lang="hr-HR" dirty="0"/>
              <a:t>kompetentne</a:t>
            </a:r>
          </a:p>
          <a:p>
            <a:pPr lvl="2"/>
            <a:r>
              <a:rPr lang="hr-HR" dirty="0"/>
              <a:t>praktično sposobne, teorijski potkovane</a:t>
            </a:r>
          </a:p>
          <a:p>
            <a:pPr lvl="1"/>
            <a:r>
              <a:rPr lang="hr-HR" dirty="0"/>
              <a:t>motivirane  </a:t>
            </a:r>
          </a:p>
          <a:p>
            <a:pPr lvl="1"/>
            <a:r>
              <a:rPr lang="hr-HR" dirty="0"/>
              <a:t>samopouzdane</a:t>
            </a:r>
          </a:p>
          <a:p>
            <a:pPr lvl="1"/>
            <a:r>
              <a:rPr lang="hr-HR" dirty="0"/>
              <a:t>odgovorne</a:t>
            </a:r>
          </a:p>
          <a:p>
            <a:pPr lvl="1"/>
            <a:r>
              <a:rPr lang="hr-HR" dirty="0"/>
              <a:t>samoučeće</a:t>
            </a:r>
          </a:p>
          <a:p>
            <a:r>
              <a:rPr lang="hr-HR" b="1" dirty="0"/>
              <a:t>ljude</a:t>
            </a:r>
          </a:p>
          <a:p>
            <a:pPr lvl="1"/>
            <a:r>
              <a:rPr lang="hr-HR" dirty="0"/>
              <a:t>dobronamjerne</a:t>
            </a:r>
          </a:p>
          <a:p>
            <a:pPr lvl="1"/>
            <a:r>
              <a:rPr lang="hr-HR" dirty="0"/>
              <a:t>suradljive</a:t>
            </a:r>
          </a:p>
          <a:p>
            <a:pPr lvl="1"/>
            <a:r>
              <a:rPr lang="hr-HR" dirty="0"/>
              <a:t>samopouzdane</a:t>
            </a:r>
          </a:p>
          <a:p>
            <a:pPr lvl="1"/>
            <a:r>
              <a:rPr lang="hr-HR" dirty="0"/>
              <a:t>empatične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40" y="1632780"/>
            <a:ext cx="3432517" cy="2288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75" y="4228342"/>
            <a:ext cx="3216485" cy="21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4" name="AutoShape 8" descr="http://www.cep.chhs.colostate.edu/img/feature/biology-teacher-with-students.jpg"/>
          <p:cNvSpPr>
            <a:spLocks noChangeAspect="1" noChangeArrowheads="1"/>
          </p:cNvSpPr>
          <p:nvPr/>
        </p:nvSpPr>
        <p:spPr bwMode="auto">
          <a:xfrm>
            <a:off x="63500" y="-136525"/>
            <a:ext cx="6991350" cy="3028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52586" name="AutoShape 10" descr="http://www.cep.chhs.colostate.edu/img/feature/biology-teacher-with-students.jpg"/>
          <p:cNvSpPr>
            <a:spLocks noChangeAspect="1" noChangeArrowheads="1"/>
          </p:cNvSpPr>
          <p:nvPr/>
        </p:nvSpPr>
        <p:spPr bwMode="auto">
          <a:xfrm>
            <a:off x="63500" y="-136525"/>
            <a:ext cx="6991350" cy="3028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52588" name="Picture 12" descr="http://www.cep.chhs.colostate.edu/img/feature/biology-teacher-with-student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0"/>
            <a:ext cx="12069914" cy="52292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2692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https://s-media-cache-ak0.pinimg.com/736x/a5/6d/77/a56d77dcadac4046717676f7bd8b43b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075204" cy="6021288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1226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8" name="Picture 6" descr="https://crm.aftrs.edu.au/ImageExtractor/ExtractImage.aspx?res=W18q%2Btk%2BEysO8CvQml6xxQ%3D%3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254260" cy="6165304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5912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media-cache-ak0.pinimg.com/originals/2d/22/b6/2d22b640903f3684ad328c696e1a58b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598143" cy="6381328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6807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://cdno2.gettingsmart.com/wp-content/uploads/2013/09/Teacher-students-in-chemistry-Featur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81490" cy="6381328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8294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s://mckayschooleducators.files.wordpress.com/2014/01/eled-musi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10186014" cy="5805264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0778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solidFill>
                  <a:srgbClr val="FFFF00"/>
                </a:solidFill>
              </a:rPr>
              <a:t>Ljudi, ne samo stručnjaci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2" descr="http://soundwizard.info/wp-content/uploads/2014/07/curiouschild.jpeg.size_.xxlarge.letterbox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48" y="-36079"/>
            <a:ext cx="3024459" cy="2025556"/>
          </a:xfrm>
          <a:prstGeom prst="rect">
            <a:avLst/>
          </a:prstGeom>
          <a:noFill/>
        </p:spPr>
      </p:pic>
      <p:pic>
        <p:nvPicPr>
          <p:cNvPr id="5" name="Picture 4" descr="http://www.timberlane.ca/pictures/about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98" y="3322697"/>
            <a:ext cx="2977482" cy="1860926"/>
          </a:xfrm>
          <a:prstGeom prst="rect">
            <a:avLst/>
          </a:prstGeom>
          <a:noFill/>
        </p:spPr>
      </p:pic>
      <p:pic>
        <p:nvPicPr>
          <p:cNvPr id="6" name="Picture 8" descr="http://www.identity-mag.com/uploads/images/Jazz-Dance-for-ages-7-10%281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46" y="47574"/>
            <a:ext cx="2183834" cy="3278434"/>
          </a:xfrm>
          <a:prstGeom prst="rect">
            <a:avLst/>
          </a:prstGeom>
          <a:noFill/>
        </p:spPr>
      </p:pic>
      <p:pic>
        <p:nvPicPr>
          <p:cNvPr id="8" name="Picture 10" descr="http://www.todaysparent.com/wp-content/uploads/2011/10/kids-science-experiments.oct11.istoc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" y="1650187"/>
            <a:ext cx="3341154" cy="2221367"/>
          </a:xfrm>
          <a:prstGeom prst="rect">
            <a:avLst/>
          </a:prstGeom>
          <a:noFill/>
        </p:spPr>
      </p:pic>
      <p:pic>
        <p:nvPicPr>
          <p:cNvPr id="12" name="Picture 12" descr="http://www.cep.chhs.colostate.edu/img/feature/biology-teacher-with-student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4" y="47574"/>
            <a:ext cx="3858319" cy="1671588"/>
          </a:xfrm>
          <a:prstGeom prst="rect">
            <a:avLst/>
          </a:prstGeom>
          <a:noFill/>
        </p:spPr>
      </p:pic>
      <p:pic>
        <p:nvPicPr>
          <p:cNvPr id="14" name="Picture 6" descr="https://crm.aftrs.edu.au/ImageExtractor/ExtractImage.aspx?res=W18q%2Btk%2BEysO8CvQml6xxQ%3D%3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37" y="4966072"/>
            <a:ext cx="2892883" cy="1927275"/>
          </a:xfrm>
          <a:prstGeom prst="rect">
            <a:avLst/>
          </a:prstGeom>
          <a:noFill/>
        </p:spPr>
      </p:pic>
      <p:pic>
        <p:nvPicPr>
          <p:cNvPr id="15" name="Picture 2" descr="http://media-cache-ak0.pinimg.com/originals/2d/22/b6/2d22b640903f3684ad328c696e1a58b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377" y="3698727"/>
            <a:ext cx="4718242" cy="3136924"/>
          </a:xfrm>
          <a:prstGeom prst="rect">
            <a:avLst/>
          </a:prstGeom>
          <a:noFill/>
        </p:spPr>
      </p:pic>
      <p:pic>
        <p:nvPicPr>
          <p:cNvPr id="16" name="Picture 2" descr="https://mckayschooleducators.files.wordpress.com/2014/01/eled-music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408" y="2012169"/>
            <a:ext cx="3281208" cy="1870043"/>
          </a:xfrm>
          <a:prstGeom prst="rect">
            <a:avLst/>
          </a:prstGeom>
          <a:noFill/>
        </p:spPr>
      </p:pic>
      <p:pic>
        <p:nvPicPr>
          <p:cNvPr id="13" name="Picture 4" descr="https://s-media-cache-ak0.pinimg.com/736x/a5/6d/77/a56d77dcadac4046717676f7bd8b43b6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23" y="2896658"/>
            <a:ext cx="3753142" cy="2490164"/>
          </a:xfrm>
          <a:prstGeom prst="rect">
            <a:avLst/>
          </a:prstGeom>
          <a:noFill/>
        </p:spPr>
      </p:pic>
      <p:pic>
        <p:nvPicPr>
          <p:cNvPr id="7" name="Picture 14" descr="http://www.oijj.org/sites/default/files/images/noticias/ecruimage-399x26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11" y="4584752"/>
            <a:ext cx="3384426" cy="2273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699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Uloga i zadaci škole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54" y="3602038"/>
            <a:ext cx="4858392" cy="254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35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35" y="0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/>
              <a:t>Ravnatelj 2010. i danas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0"/>
            <a:ext cx="8892480" cy="5774693"/>
          </a:xfrm>
        </p:spPr>
        <p:txBody>
          <a:bodyPr>
            <a:normAutofit fontScale="92500" lnSpcReduction="10000"/>
          </a:bodyPr>
          <a:lstStyle/>
          <a:p>
            <a:r>
              <a:rPr lang="hr-HR" b="1" dirty="0"/>
              <a:t>plaće</a:t>
            </a:r>
          </a:p>
          <a:p>
            <a:pPr lvl="1"/>
            <a:r>
              <a:rPr lang="hr-HR" dirty="0"/>
              <a:t>ne odgovaraju </a:t>
            </a:r>
            <a:r>
              <a:rPr lang="hr-HR" b="1" dirty="0"/>
              <a:t>odgovornosti</a:t>
            </a:r>
            <a:r>
              <a:rPr lang="hr-HR" dirty="0"/>
              <a:t> i težini posla</a:t>
            </a:r>
          </a:p>
          <a:p>
            <a:pPr lvl="1"/>
            <a:r>
              <a:rPr lang="hr-HR" dirty="0"/>
              <a:t>loš odnos prema plaćama u drugim profesijama</a:t>
            </a:r>
          </a:p>
          <a:p>
            <a:r>
              <a:rPr lang="hr-HR" b="1" dirty="0"/>
              <a:t>materijalni</a:t>
            </a:r>
            <a:r>
              <a:rPr lang="hr-HR" dirty="0"/>
              <a:t> </a:t>
            </a:r>
            <a:r>
              <a:rPr lang="hr-HR" b="1" dirty="0"/>
              <a:t>uvjeti</a:t>
            </a:r>
          </a:p>
          <a:p>
            <a:pPr lvl="1"/>
            <a:r>
              <a:rPr lang="hr-HR" dirty="0"/>
              <a:t>manjak kvalitetnog </a:t>
            </a:r>
            <a:r>
              <a:rPr lang="hr-HR" dirty="0" err="1"/>
              <a:t>cjeloživotnog</a:t>
            </a:r>
            <a:r>
              <a:rPr lang="hr-HR" dirty="0"/>
              <a:t> </a:t>
            </a:r>
            <a:r>
              <a:rPr lang="hr-HR" b="1" dirty="0"/>
              <a:t>obrazovanja učitelja</a:t>
            </a:r>
          </a:p>
          <a:p>
            <a:pPr lvl="1"/>
            <a:r>
              <a:rPr lang="hr-HR" dirty="0"/>
              <a:t>manjak </a:t>
            </a:r>
            <a:r>
              <a:rPr lang="hr-HR" b="1" dirty="0"/>
              <a:t>didaktičkih sredstava </a:t>
            </a:r>
            <a:r>
              <a:rPr lang="hr-HR" dirty="0"/>
              <a:t>i materijala</a:t>
            </a:r>
          </a:p>
          <a:p>
            <a:r>
              <a:rPr lang="hr-HR" b="1" dirty="0"/>
              <a:t>status</a:t>
            </a:r>
          </a:p>
          <a:p>
            <a:pPr lvl="1"/>
            <a:r>
              <a:rPr lang="hr-HR" dirty="0"/>
              <a:t>poziv učitelja nema </a:t>
            </a:r>
            <a:r>
              <a:rPr lang="hr-HR" b="1" dirty="0"/>
              <a:t>društveni ugled</a:t>
            </a:r>
          </a:p>
          <a:p>
            <a:pPr lvl="1"/>
            <a:r>
              <a:rPr lang="hr-HR" b="1" dirty="0"/>
              <a:t>roditelji ne podržavaju </a:t>
            </a:r>
            <a:r>
              <a:rPr lang="hr-HR" dirty="0"/>
              <a:t>rad učitelja i ne surađuju</a:t>
            </a:r>
          </a:p>
          <a:p>
            <a:r>
              <a:rPr lang="hr-HR" b="1" dirty="0"/>
              <a:t>nedostatak podrške </a:t>
            </a:r>
            <a:r>
              <a:rPr lang="hr-HR" dirty="0"/>
              <a:t>ostalih sustava</a:t>
            </a:r>
          </a:p>
          <a:p>
            <a:pPr lvl="1"/>
            <a:r>
              <a:rPr lang="hr-HR" dirty="0"/>
              <a:t>od učitelja se očekuje </a:t>
            </a:r>
            <a:br>
              <a:rPr lang="hr-HR" dirty="0"/>
            </a:br>
            <a:r>
              <a:rPr lang="hr-HR" dirty="0"/>
              <a:t>da </a:t>
            </a:r>
            <a:r>
              <a:rPr lang="hr-HR" b="1" dirty="0"/>
              <a:t>rješava probleme socijalne službe</a:t>
            </a:r>
          </a:p>
          <a:p>
            <a:pPr lvl="1"/>
            <a:r>
              <a:rPr lang="hr-HR" b="1" dirty="0"/>
              <a:t>nema suradnje </a:t>
            </a:r>
            <a:r>
              <a:rPr lang="hr-HR" dirty="0"/>
              <a:t>s gospodarstvom</a:t>
            </a:r>
          </a:p>
          <a:p>
            <a:r>
              <a:rPr lang="hr-HR" altLang="en-US" b="1" dirty="0"/>
              <a:t>nedefiniran status ravnatelja</a:t>
            </a:r>
          </a:p>
          <a:p>
            <a:pPr marL="990600" lvl="1" indent="-533400"/>
            <a:r>
              <a:rPr lang="hr-HR" altLang="en-US" b="1" dirty="0"/>
              <a:t>nema</a:t>
            </a:r>
            <a:r>
              <a:rPr lang="hr-HR" altLang="en-US" dirty="0"/>
              <a:t> potpunog, kvalitetnog </a:t>
            </a:r>
            <a:r>
              <a:rPr lang="hr-HR" altLang="en-US" b="1" dirty="0"/>
              <a:t>obrazovanja</a:t>
            </a:r>
            <a:r>
              <a:rPr lang="hr-HR" altLang="en-US" dirty="0"/>
              <a:t> za ravnatelja</a:t>
            </a:r>
          </a:p>
          <a:p>
            <a:pPr marL="990600" lvl="1" indent="-533400"/>
            <a:r>
              <a:rPr lang="hr-HR" altLang="en-US" b="1" dirty="0"/>
              <a:t>slab</a:t>
            </a:r>
            <a:r>
              <a:rPr lang="hr-HR" altLang="en-US" dirty="0"/>
              <a:t> sustav </a:t>
            </a:r>
            <a:r>
              <a:rPr lang="hr-HR" altLang="en-US" b="1" dirty="0"/>
              <a:t>podrške</a:t>
            </a:r>
          </a:p>
          <a:p>
            <a:pPr lvl="1"/>
            <a:endParaRPr lang="hr-HR" dirty="0"/>
          </a:p>
        </p:txBody>
      </p:sp>
      <p:pic>
        <p:nvPicPr>
          <p:cNvPr id="124930" name="Picture 2" descr="http://thumbs.dreamstime.com/x/croatian-money-25094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96" y="758205"/>
            <a:ext cx="1616048" cy="1078712"/>
          </a:xfrm>
          <a:prstGeom prst="rect">
            <a:avLst/>
          </a:prstGeom>
          <a:noFill/>
        </p:spPr>
      </p:pic>
      <p:pic>
        <p:nvPicPr>
          <p:cNvPr id="124932" name="Picture 4" descr="http://weburbanist.com/wp-content/uploads/2012/06/st-margaret-mary-scho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48" y="1900059"/>
            <a:ext cx="1728192" cy="1362613"/>
          </a:xfrm>
          <a:prstGeom prst="rect">
            <a:avLst/>
          </a:prstGeom>
          <a:noFill/>
        </p:spPr>
      </p:pic>
      <p:pic>
        <p:nvPicPr>
          <p:cNvPr id="124934" name="Picture 6" descr="http://img.tamindir.com/ti_e_ul/usglm/is-basvurusunda-kabul-edilmek-icin-sosyal-medya-hesaplarinizda-yapmaniz-gereken-degisiklikler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816" y="4695200"/>
            <a:ext cx="1907704" cy="1073084"/>
          </a:xfrm>
          <a:prstGeom prst="rect">
            <a:avLst/>
          </a:prstGeom>
          <a:noFill/>
        </p:spPr>
      </p:pic>
      <p:pic>
        <p:nvPicPr>
          <p:cNvPr id="124936" name="Picture 8" descr="http://www3.pictures.gi.zimbio.com/Dave+Mirra+Celebrity+Race+Day+Toyota+Grand+9Cz00EGz_Z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32" y="3344262"/>
            <a:ext cx="2016224" cy="13509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90" y="5405178"/>
            <a:ext cx="1428750" cy="142875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9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Aktivnosti škole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kvalitetno </a:t>
            </a:r>
            <a:r>
              <a:rPr lang="hr-HR" b="1" dirty="0"/>
              <a:t>po(d)</a:t>
            </a:r>
            <a:r>
              <a:rPr lang="hr-HR" b="1" dirty="0" err="1"/>
              <a:t>učavanje</a:t>
            </a:r>
            <a:r>
              <a:rPr lang="hr-HR" b="1" dirty="0"/>
              <a:t> </a:t>
            </a:r>
          </a:p>
          <a:p>
            <a:r>
              <a:rPr lang="hr-HR" dirty="0"/>
              <a:t>osposobljavanje i motiviranje za </a:t>
            </a:r>
            <a:r>
              <a:rPr lang="hr-HR" b="1" dirty="0"/>
              <a:t>samostalno učenje </a:t>
            </a:r>
          </a:p>
          <a:p>
            <a:r>
              <a:rPr lang="hr-HR" dirty="0"/>
              <a:t>svestrani i cjelokupni </a:t>
            </a:r>
            <a:r>
              <a:rPr lang="hr-HR" b="1" dirty="0"/>
              <a:t>razvoj ličnosti</a:t>
            </a:r>
          </a:p>
          <a:p>
            <a:r>
              <a:rPr lang="hr-HR" dirty="0"/>
              <a:t>mjesto </a:t>
            </a:r>
            <a:r>
              <a:rPr lang="hr-HR" b="1" dirty="0"/>
              <a:t>povezivanja </a:t>
            </a:r>
          </a:p>
          <a:p>
            <a:pPr lvl="1"/>
            <a:r>
              <a:rPr lang="hr-HR" dirty="0"/>
              <a:t>s lokalnom </a:t>
            </a:r>
            <a:r>
              <a:rPr lang="hr-HR" b="1" dirty="0"/>
              <a:t>zajednicom</a:t>
            </a:r>
          </a:p>
          <a:p>
            <a:pPr lvl="1"/>
            <a:r>
              <a:rPr lang="hr-HR" dirty="0"/>
              <a:t>s drugim </a:t>
            </a:r>
            <a:r>
              <a:rPr lang="hr-HR" b="1" dirty="0"/>
              <a:t>školama</a:t>
            </a:r>
          </a:p>
          <a:p>
            <a:pPr lvl="1"/>
            <a:r>
              <a:rPr lang="hr-HR" dirty="0"/>
              <a:t>s </a:t>
            </a:r>
            <a:r>
              <a:rPr lang="hr-HR" b="1" dirty="0"/>
              <a:t>gospodarstvom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28" y="3569545"/>
            <a:ext cx="2947143" cy="29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0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hr-HR" dirty="0"/>
              <a:t>Obrazovne metode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25563"/>
            <a:ext cx="8988357" cy="5093476"/>
          </a:xfrm>
        </p:spPr>
        <p:txBody>
          <a:bodyPr/>
          <a:lstStyle/>
          <a:p>
            <a:r>
              <a:rPr lang="hr-HR" dirty="0"/>
              <a:t>ključ je u </a:t>
            </a:r>
            <a:r>
              <a:rPr lang="hr-HR" b="1" dirty="0"/>
              <a:t>aktivnom</a:t>
            </a:r>
            <a:r>
              <a:rPr lang="hr-HR" dirty="0"/>
              <a:t> učenju</a:t>
            </a:r>
            <a:endParaRPr lang="hr-HR" baseline="0" dirty="0"/>
          </a:p>
          <a:p>
            <a:pPr lvl="1"/>
            <a:r>
              <a:rPr lang="hr-HR" baseline="0" dirty="0"/>
              <a:t>umjesto pasivnog slušanja, prepisivanja i ponavljanja</a:t>
            </a:r>
          </a:p>
          <a:p>
            <a:r>
              <a:rPr lang="hr-HR" b="1" dirty="0"/>
              <a:t>problemska</a:t>
            </a:r>
            <a:r>
              <a:rPr lang="hr-HR" dirty="0"/>
              <a:t> i </a:t>
            </a:r>
            <a:r>
              <a:rPr lang="hr-HR" b="1" dirty="0"/>
              <a:t>iskustvena</a:t>
            </a:r>
            <a:r>
              <a:rPr lang="hr-HR" dirty="0"/>
              <a:t> nastava</a:t>
            </a:r>
          </a:p>
          <a:p>
            <a:r>
              <a:rPr lang="hr-HR" dirty="0"/>
              <a:t>povezivanje sa </a:t>
            </a:r>
            <a:r>
              <a:rPr lang="hr-HR" b="1" dirty="0"/>
              <a:t>stvarnim</a:t>
            </a:r>
            <a:r>
              <a:rPr lang="hr-HR" dirty="0"/>
              <a:t>, svakodnevnim </a:t>
            </a:r>
            <a:r>
              <a:rPr lang="hr-HR" b="1" dirty="0"/>
              <a:t>životom</a:t>
            </a:r>
          </a:p>
          <a:p>
            <a:r>
              <a:rPr lang="hr-HR" dirty="0"/>
              <a:t>poznavanje, korištenje i primjena svih </a:t>
            </a:r>
            <a:r>
              <a:rPr lang="hr-HR" b="1" dirty="0"/>
              <a:t>novih tehnologija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62" y="4071368"/>
            <a:ext cx="3229676" cy="215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>
            <a:spLocks noChangeArrowheads="1"/>
          </p:cNvSpPr>
          <p:nvPr/>
        </p:nvSpPr>
        <p:spPr bwMode="auto">
          <a:xfrm>
            <a:off x="89755" y="5257266"/>
            <a:ext cx="8784976" cy="4286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89756" y="4757776"/>
            <a:ext cx="8784976" cy="4286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8" name="Rounded Rectangle 4"/>
          <p:cNvSpPr>
            <a:spLocks noChangeArrowheads="1"/>
          </p:cNvSpPr>
          <p:nvPr/>
        </p:nvSpPr>
        <p:spPr bwMode="auto">
          <a:xfrm>
            <a:off x="89756" y="4230726"/>
            <a:ext cx="8784976" cy="4222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9" name="Rounded Rectangle 5"/>
          <p:cNvSpPr>
            <a:spLocks noChangeArrowheads="1"/>
          </p:cNvSpPr>
          <p:nvPr/>
        </p:nvSpPr>
        <p:spPr bwMode="auto">
          <a:xfrm>
            <a:off x="89756" y="3741774"/>
            <a:ext cx="8784976" cy="406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0" name="Rounded Rectangle 6"/>
          <p:cNvSpPr>
            <a:spLocks noChangeArrowheads="1"/>
          </p:cNvSpPr>
          <p:nvPr/>
        </p:nvSpPr>
        <p:spPr bwMode="auto">
          <a:xfrm>
            <a:off x="89756" y="3208374"/>
            <a:ext cx="8784976" cy="41275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1" name="Rounded Rectangle 7"/>
          <p:cNvSpPr>
            <a:spLocks noChangeArrowheads="1"/>
          </p:cNvSpPr>
          <p:nvPr/>
        </p:nvSpPr>
        <p:spPr bwMode="auto">
          <a:xfrm>
            <a:off x="89756" y="2674974"/>
            <a:ext cx="8784976" cy="425450"/>
          </a:xfrm>
          <a:prstGeom prst="roundRect">
            <a:avLst>
              <a:gd name="adj" fmla="val 16667"/>
            </a:avLst>
          </a:prstGeom>
          <a:solidFill>
            <a:srgbClr val="FF8B8B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51992"/>
            <a:ext cx="7812360" cy="738664"/>
          </a:xfrm>
        </p:spPr>
        <p:txBody>
          <a:bodyPr>
            <a:normAutofit/>
          </a:bodyPr>
          <a:lstStyle/>
          <a:p>
            <a:r>
              <a:rPr lang="hr-HR" sz="4200" dirty="0"/>
              <a:t>Odgovornost ravnatelja</a:t>
            </a:r>
            <a:r>
              <a:rPr lang="hr-HR" sz="4200" baseline="0" dirty="0"/>
              <a:t> za kvalitetu</a:t>
            </a:r>
            <a:endParaRPr lang="hr-HR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6" y="1109071"/>
            <a:ext cx="896448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U kojoj je mjeri </a:t>
            </a:r>
            <a:r>
              <a:rPr lang="hr-HR" b="1" dirty="0"/>
              <a:t>ravnatelj odgovoran </a:t>
            </a:r>
            <a:br>
              <a:rPr lang="hr-HR" dirty="0"/>
            </a:br>
            <a:r>
              <a:rPr lang="hr-HR" dirty="0"/>
              <a:t>za to koliko dobro učitelji podučavaju?</a:t>
            </a:r>
            <a:br>
              <a:rPr lang="hr-HR" dirty="0"/>
            </a:br>
            <a:br>
              <a:rPr lang="hr-HR" dirty="0"/>
            </a:br>
            <a:endParaRPr lang="hr-H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A  </a:t>
            </a:r>
            <a:r>
              <a:rPr lang="hr-HR" sz="2400" b="1" dirty="0">
                <a:solidFill>
                  <a:schemeClr val="tx1"/>
                </a:solidFill>
              </a:rPr>
              <a:t>= nimalo</a:t>
            </a:r>
            <a:r>
              <a:rPr lang="hr-HR" sz="2400" dirty="0">
                <a:solidFill>
                  <a:schemeClr val="tx1"/>
                </a:solidFill>
              </a:rPr>
              <a:t>, to nije njegov posao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B </a:t>
            </a:r>
            <a:r>
              <a:rPr lang="hr-HR" sz="2400" dirty="0">
                <a:solidFill>
                  <a:schemeClr val="tx1"/>
                </a:solidFill>
              </a:rPr>
              <a:t> </a:t>
            </a:r>
            <a:r>
              <a:rPr lang="hr-HR" sz="2400" b="1" dirty="0"/>
              <a:t>= nimalo, </a:t>
            </a:r>
            <a:r>
              <a:rPr lang="hr-HR" sz="2400" dirty="0"/>
              <a:t>on je nemoćan</a:t>
            </a:r>
            <a:r>
              <a:rPr lang="hr-HR" sz="2400" dirty="0">
                <a:solidFill>
                  <a:schemeClr val="tx1"/>
                </a:solidFill>
              </a:rPr>
              <a:t>	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C  </a:t>
            </a:r>
            <a:r>
              <a:rPr lang="hr-HR" sz="2400" b="1" dirty="0"/>
              <a:t>= vrlo malo</a:t>
            </a:r>
            <a:r>
              <a:rPr lang="hr-HR" sz="2400" dirty="0"/>
              <a:t>, puno manje od učitelja i svih ostalih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D  </a:t>
            </a:r>
            <a:r>
              <a:rPr lang="hr-HR" sz="2400" b="1" dirty="0"/>
              <a:t>= podjednako</a:t>
            </a:r>
            <a:r>
              <a:rPr lang="hr-HR" sz="2400" dirty="0"/>
              <a:t>, kao i svi ostali u školi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E  </a:t>
            </a:r>
            <a:r>
              <a:rPr lang="hr-HR" sz="2400" b="1" dirty="0">
                <a:solidFill>
                  <a:schemeClr val="tx1"/>
                </a:solidFill>
              </a:rPr>
              <a:t>= jako puno </a:t>
            </a:r>
            <a:r>
              <a:rPr lang="hr-HR" sz="2400" dirty="0">
                <a:solidFill>
                  <a:schemeClr val="tx1"/>
                </a:solidFill>
              </a:rPr>
              <a:t>toga ovisi o ravnatelju, presudan je</a:t>
            </a:r>
            <a:endParaRPr lang="hr-HR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/>
              <a:t>		F  </a:t>
            </a:r>
            <a:r>
              <a:rPr lang="hr-HR" sz="2400" b="1" dirty="0"/>
              <a:t>= potpuna </a:t>
            </a:r>
            <a:r>
              <a:rPr lang="hr-HR" sz="2400" dirty="0"/>
              <a:t>i isključiva jer on upravlja organizacijom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C4B35F7-4E20-4E9A-81E5-7EC4336C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17" y="6551934"/>
            <a:ext cx="2133600" cy="365125"/>
          </a:xfrm>
        </p:spPr>
        <p:txBody>
          <a:bodyPr/>
          <a:lstStyle/>
          <a:p>
            <a:r>
              <a:rPr lang="en-US"/>
              <a:t>2019 © P.Pale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r>
              <a:rPr lang="hr-HR"/>
              <a:t>Je li ravnatelj još uvijek kriv za sve?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2412" y="6479598"/>
            <a:ext cx="2057400" cy="365125"/>
          </a:xfrm>
        </p:spPr>
        <p:txBody>
          <a:bodyPr/>
          <a:lstStyle/>
          <a:p>
            <a:fld id="{59569B6A-0E81-4EEA-A8A6-DCD5EBF62C30}" type="slidenum">
              <a:rPr lang="hr-HR" smtClean="0"/>
              <a:pPr/>
              <a:t>42</a:t>
            </a:fld>
            <a:endParaRPr lang="hr-HR" dirty="0"/>
          </a:p>
        </p:txBody>
      </p:sp>
      <p:sp>
        <p:nvSpPr>
          <p:cNvPr id="12" name="PyramidiaContent" hidden="1"/>
          <p:cNvSpPr txBox="1"/>
          <p:nvPr/>
        </p:nvSpPr>
        <p:spPr>
          <a:xfrm>
            <a:off x="0" y="0"/>
            <a:ext cx="12700" cy="1020279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 encoding="utf-16"?&gt;</a:t>
            </a:r>
          </a:p>
          <a:p>
            <a:r>
              <a:rPr lang="en-US"/>
              <a:t>&lt;Slide xmlns:xsi="http://www.w3.org/2001/XMLSchema-instance" xmlns:xsd="http://www.w3.org/2001/XMLSchema"&gt;</a:t>
            </a:r>
          </a:p>
          <a:p>
            <a:r>
              <a:rPr lang="en-US"/>
              <a:t>  &lt;questions /&gt;</a:t>
            </a:r>
          </a:p>
          <a:p>
            <a:r>
              <a:rPr lang="en-US"/>
              <a:t>  &lt;links /&gt;</a:t>
            </a:r>
          </a:p>
          <a:p>
            <a:r>
              <a:rPr lang="en-US"/>
              <a:t>  &lt;webs /&gt;</a:t>
            </a:r>
          </a:p>
          <a:p>
            <a:r>
              <a:rPr lang="en-US"/>
              <a:t>  &lt;indices /&gt;</a:t>
            </a:r>
          </a:p>
          <a:p>
            <a:r>
              <a:rPr lang="en-US"/>
              <a:t>  &lt;faqs /&gt;</a:t>
            </a:r>
          </a:p>
          <a:p>
            <a:r>
              <a:rPr lang="en-US"/>
              <a:t>  &lt;occurrences /&gt;</a:t>
            </a:r>
          </a:p>
          <a:p>
            <a:r>
              <a:rPr lang="en-US"/>
              <a:t>  &lt;title&gt;Korist od komunikacijskih vještina&lt;/title&gt;</a:t>
            </a:r>
          </a:p>
          <a:p>
            <a:r>
              <a:rPr lang="en-US"/>
              <a:t>  &lt;id&gt;0&lt;/id&gt;</a:t>
            </a:r>
          </a:p>
          <a:p>
            <a:r>
              <a:rPr lang="en-US"/>
              <a:t>  &lt;presentationName&gt;VjeKom-Uvod-v18-pp.pptx&lt;/presentationName&gt;</a:t>
            </a:r>
          </a:p>
          <a:p>
            <a:r>
              <a:rPr lang="en-US"/>
              <a:t>  &lt;isLast&gt;false&lt;/isLast&gt;</a:t>
            </a:r>
          </a:p>
          <a:p>
            <a:r>
              <a:rPr lang="en-US"/>
              <a:t>&lt;/Slide&gt;</a:t>
            </a:r>
          </a:p>
        </p:txBody>
      </p:sp>
    </p:spTree>
    <p:extLst>
      <p:ext uri="{BB962C8B-B14F-4D97-AF65-F5344CB8AC3E}">
        <p14:creationId xmlns:p14="http://schemas.microsoft.com/office/powerpoint/2010/main" val="3016090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Bogatstvo obrazovnih metoda i sadržaja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www.fractalartcontests.com/2007/media/LhrMyRXKX9w%21v%21gOqzkEBlYSdf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336"/>
            <a:ext cx="3297115" cy="2637692"/>
          </a:xfrm>
          <a:prstGeom prst="rect">
            <a:avLst/>
          </a:prstGeom>
          <a:noFill/>
        </p:spPr>
      </p:pic>
      <p:pic>
        <p:nvPicPr>
          <p:cNvPr id="5" name="Picture 2" descr="https://40.media.tumblr.com/ec48dc11b3481d4270881f12e5c0830a/tumblr_n1cyxqf3lt1t9x4v6o1_5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15" y="-54336"/>
            <a:ext cx="5836854" cy="236976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543"/>
            <a:ext cx="3586997" cy="299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5107" r="4001" b="3312"/>
          <a:stretch>
            <a:fillRect/>
          </a:stretch>
        </p:blipFill>
        <p:spPr bwMode="auto">
          <a:xfrm>
            <a:off x="3560501" y="3860542"/>
            <a:ext cx="5583499" cy="299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0151"/>
            <a:ext cx="4558811" cy="279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48" y="1969474"/>
            <a:ext cx="2813711" cy="232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657" y="1671750"/>
            <a:ext cx="7886700" cy="1325563"/>
          </a:xfrm>
        </p:spPr>
        <p:txBody>
          <a:bodyPr/>
          <a:lstStyle/>
          <a:p>
            <a:r>
              <a:rPr lang="en-US" dirty="0"/>
              <a:t>K</a:t>
            </a:r>
            <a:r>
              <a:rPr lang="hr-HR" dirty="0" err="1"/>
              <a:t>orištenje</a:t>
            </a:r>
            <a:r>
              <a:rPr lang="hr-HR" dirty="0"/>
              <a:t> računala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5" y="203818"/>
            <a:ext cx="9766569" cy="622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47582" y="3212976"/>
            <a:ext cx="2660923" cy="1546822"/>
          </a:xfrm>
          <a:prstGeom prst="rect">
            <a:avLst/>
          </a:prstGeom>
          <a:solidFill>
            <a:schemeClr val="bg1"/>
          </a:solidFill>
        </p:spPr>
        <p:txBody>
          <a:bodyPr wrap="square" lIns="134453" tIns="107563" rIns="134453" bIns="107563" rtlCol="0">
            <a:spAutoFit/>
          </a:bodyPr>
          <a:lstStyle/>
          <a:p>
            <a:pPr algn="ctr">
              <a:lnSpc>
                <a:spcPct val="90000"/>
              </a:lnSpc>
              <a:spcAft>
                <a:spcPts val="441"/>
              </a:spcAft>
            </a:pPr>
            <a:r>
              <a:rPr lang="hr-HR" sz="4800" b="1" dirty="0">
                <a:solidFill>
                  <a:srgbClr val="FF0000"/>
                </a:solidFill>
              </a:rPr>
              <a:t>Zatečeno stanje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758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/>
              <a:t>N</a:t>
            </a:r>
            <a:r>
              <a:rPr lang="hr-HR" dirty="0"/>
              <a:t>ove kompetencije</a:t>
            </a:r>
            <a:endParaRPr lang="en-US" dirty="0"/>
          </a:p>
        </p:txBody>
      </p:sp>
      <p:pic>
        <p:nvPicPr>
          <p:cNvPr id="4" name="Picture 3" descr="https://cdn-images-1.medium.com/max/800/1*fN2NGVP5X6_fn6ZlMIR3U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9670" cy="653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53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Ima</a:t>
            </a:r>
            <a:r>
              <a:rPr lang="hr-HR" baseline="0" dirty="0"/>
              <a:t> </a:t>
            </a:r>
            <a:r>
              <a:rPr lang="hr-HR" dirty="0"/>
              <a:t>li neki razlog da ne koristite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vizualizacije</a:t>
            </a:r>
          </a:p>
          <a:p>
            <a:r>
              <a:rPr lang="hr-HR" dirty="0"/>
              <a:t>simulacije</a:t>
            </a:r>
          </a:p>
          <a:p>
            <a:r>
              <a:rPr lang="hr-HR" dirty="0"/>
              <a:t>virtualne eksperimente</a:t>
            </a:r>
          </a:p>
          <a:p>
            <a:r>
              <a:rPr lang="hr-HR" dirty="0"/>
              <a:t>on-line suradnju</a:t>
            </a:r>
          </a:p>
          <a:p>
            <a:r>
              <a:rPr lang="hr-HR" dirty="0" err="1"/>
              <a:t>skype</a:t>
            </a:r>
            <a:r>
              <a:rPr lang="hr-HR" dirty="0"/>
              <a:t> razgovore</a:t>
            </a:r>
          </a:p>
          <a:p>
            <a:r>
              <a:rPr lang="hr-HR" dirty="0"/>
              <a:t>Google </a:t>
            </a:r>
            <a:r>
              <a:rPr lang="hr-HR" dirty="0" err="1"/>
              <a:t>Maps</a:t>
            </a:r>
            <a:r>
              <a:rPr lang="hr-HR" dirty="0"/>
              <a:t>, </a:t>
            </a:r>
            <a:r>
              <a:rPr lang="hr-HR" dirty="0" err="1"/>
              <a:t>Earth</a:t>
            </a:r>
            <a:endParaRPr lang="hr-HR" dirty="0"/>
          </a:p>
          <a:p>
            <a:r>
              <a:rPr lang="hr-HR" dirty="0"/>
              <a:t>web kamere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debate</a:t>
            </a:r>
          </a:p>
          <a:p>
            <a:r>
              <a:rPr lang="hr-HR" dirty="0"/>
              <a:t>projekte</a:t>
            </a:r>
          </a:p>
          <a:p>
            <a:r>
              <a:rPr lang="hr-HR" dirty="0"/>
              <a:t>timski rad</a:t>
            </a:r>
          </a:p>
          <a:p>
            <a:r>
              <a:rPr lang="hr-HR" dirty="0" err="1"/>
              <a:t>intervuje</a:t>
            </a:r>
            <a:endParaRPr lang="hr-HR" dirty="0"/>
          </a:p>
          <a:p>
            <a:r>
              <a:rPr lang="hr-HR" dirty="0"/>
              <a:t>posjete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46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91" y="4552546"/>
            <a:ext cx="3061860" cy="19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6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>
            <a:spLocks noChangeArrowheads="1"/>
          </p:cNvSpPr>
          <p:nvPr/>
        </p:nvSpPr>
        <p:spPr bwMode="auto">
          <a:xfrm>
            <a:off x="89755" y="5257266"/>
            <a:ext cx="8784976" cy="4286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89756" y="4757776"/>
            <a:ext cx="8784976" cy="4286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8" name="Rounded Rectangle 4"/>
          <p:cNvSpPr>
            <a:spLocks noChangeArrowheads="1"/>
          </p:cNvSpPr>
          <p:nvPr/>
        </p:nvSpPr>
        <p:spPr bwMode="auto">
          <a:xfrm>
            <a:off x="89756" y="4230726"/>
            <a:ext cx="8784976" cy="4222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9" name="Rounded Rectangle 5"/>
          <p:cNvSpPr>
            <a:spLocks noChangeArrowheads="1"/>
          </p:cNvSpPr>
          <p:nvPr/>
        </p:nvSpPr>
        <p:spPr bwMode="auto">
          <a:xfrm>
            <a:off x="89756" y="3741774"/>
            <a:ext cx="8784976" cy="406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0" name="Rounded Rectangle 6"/>
          <p:cNvSpPr>
            <a:spLocks noChangeArrowheads="1"/>
          </p:cNvSpPr>
          <p:nvPr/>
        </p:nvSpPr>
        <p:spPr bwMode="auto">
          <a:xfrm>
            <a:off x="89756" y="3208374"/>
            <a:ext cx="8784976" cy="41275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1" name="Rounded Rectangle 7"/>
          <p:cNvSpPr>
            <a:spLocks noChangeArrowheads="1"/>
          </p:cNvSpPr>
          <p:nvPr/>
        </p:nvSpPr>
        <p:spPr bwMode="auto">
          <a:xfrm>
            <a:off x="89756" y="2674974"/>
            <a:ext cx="8784976" cy="425450"/>
          </a:xfrm>
          <a:prstGeom prst="roundRect">
            <a:avLst>
              <a:gd name="adj" fmla="val 16667"/>
            </a:avLst>
          </a:prstGeom>
          <a:solidFill>
            <a:srgbClr val="FF8B8B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51992"/>
            <a:ext cx="7812360" cy="738664"/>
          </a:xfrm>
        </p:spPr>
        <p:txBody>
          <a:bodyPr>
            <a:normAutofit/>
          </a:bodyPr>
          <a:lstStyle/>
          <a:p>
            <a:r>
              <a:rPr lang="hr-HR" sz="4200" dirty="0"/>
              <a:t>Kavo je stanje u vašoj školi?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6" y="1109071"/>
            <a:ext cx="896448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hr-HR" dirty="0"/>
            </a:br>
            <a:r>
              <a:rPr lang="hr-HR" dirty="0"/>
              <a:t>U kojoj mjeri </a:t>
            </a:r>
            <a:r>
              <a:rPr lang="hr-HR" b="1" dirty="0"/>
              <a:t>primjenjujete</a:t>
            </a:r>
            <a:r>
              <a:rPr lang="hr-HR" dirty="0"/>
              <a:t> navedeno?</a:t>
            </a:r>
            <a:br>
              <a:rPr lang="hr-HR" dirty="0"/>
            </a:br>
            <a:br>
              <a:rPr lang="hr-HR" dirty="0"/>
            </a:br>
            <a:endParaRPr lang="hr-H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A  </a:t>
            </a:r>
            <a:r>
              <a:rPr lang="hr-HR" sz="2400" dirty="0">
                <a:solidFill>
                  <a:schemeClr val="tx1"/>
                </a:solidFill>
              </a:rPr>
              <a:t>= </a:t>
            </a:r>
            <a:r>
              <a:rPr lang="hr-HR" sz="2400" b="1" dirty="0">
                <a:solidFill>
                  <a:schemeClr val="tx1"/>
                </a:solidFill>
              </a:rPr>
              <a:t>gotovo ništa</a:t>
            </a:r>
            <a:r>
              <a:rPr lang="hr-HR" sz="2400" dirty="0">
                <a:solidFill>
                  <a:schemeClr val="tx1"/>
                </a:solidFill>
              </a:rPr>
              <a:t> i ni ne treba nam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B </a:t>
            </a:r>
            <a:r>
              <a:rPr lang="hr-HR" sz="2400" dirty="0">
                <a:solidFill>
                  <a:schemeClr val="tx1"/>
                </a:solidFill>
              </a:rPr>
              <a:t> </a:t>
            </a:r>
            <a:r>
              <a:rPr lang="hr-HR" sz="2400" b="1" dirty="0"/>
              <a:t>= gotovo ništa</a:t>
            </a:r>
            <a:r>
              <a:rPr lang="hr-HR" sz="2400" dirty="0"/>
              <a:t>, ali bismo </a:t>
            </a:r>
            <a:r>
              <a:rPr lang="hr-HR" sz="2400" b="1" dirty="0"/>
              <a:t>trebali</a:t>
            </a:r>
            <a:r>
              <a:rPr lang="hr-HR" sz="2400" dirty="0"/>
              <a:t> </a:t>
            </a:r>
            <a:r>
              <a:rPr lang="hr-HR" sz="2400" dirty="0">
                <a:solidFill>
                  <a:schemeClr val="tx1"/>
                </a:solidFill>
              </a:rPr>
              <a:t>	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C  </a:t>
            </a:r>
            <a:r>
              <a:rPr lang="hr-HR" sz="2400" dirty="0"/>
              <a:t>= </a:t>
            </a:r>
            <a:r>
              <a:rPr lang="hr-HR" sz="2400" b="1" dirty="0"/>
              <a:t>manji</a:t>
            </a:r>
            <a:r>
              <a:rPr lang="hr-HR" sz="2400" dirty="0"/>
              <a:t> </a:t>
            </a:r>
            <a:r>
              <a:rPr lang="hr-HR" sz="2400" b="1" dirty="0"/>
              <a:t>dio</a:t>
            </a:r>
            <a:r>
              <a:rPr lang="hr-HR" sz="2400" dirty="0"/>
              <a:t> navedenog primjenjuje </a:t>
            </a:r>
            <a:r>
              <a:rPr lang="hr-HR" sz="2400" b="1" dirty="0"/>
              <a:t>manji dio nastavnika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D  </a:t>
            </a:r>
            <a:r>
              <a:rPr lang="hr-HR" sz="2400" dirty="0"/>
              <a:t>= </a:t>
            </a:r>
            <a:r>
              <a:rPr lang="hr-HR" sz="2400" b="1" dirty="0"/>
              <a:t>manji</a:t>
            </a:r>
            <a:r>
              <a:rPr lang="hr-HR" sz="2400" dirty="0"/>
              <a:t> </a:t>
            </a:r>
            <a:r>
              <a:rPr lang="hr-HR" sz="2400" b="1" dirty="0"/>
              <a:t>dio</a:t>
            </a:r>
            <a:r>
              <a:rPr lang="hr-HR" sz="2400" dirty="0"/>
              <a:t> navedenog primjenjuje </a:t>
            </a:r>
            <a:r>
              <a:rPr lang="hr-HR" sz="2400" b="1" dirty="0"/>
              <a:t>veći dio nastavnika</a:t>
            </a:r>
            <a:endParaRPr lang="en-US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E  </a:t>
            </a:r>
            <a:r>
              <a:rPr lang="hr-HR" sz="2400" dirty="0">
                <a:solidFill>
                  <a:schemeClr val="tx1"/>
                </a:solidFill>
              </a:rPr>
              <a:t>= </a:t>
            </a:r>
            <a:r>
              <a:rPr lang="hr-HR" sz="2400" b="1" dirty="0"/>
              <a:t>veći</a:t>
            </a:r>
            <a:r>
              <a:rPr lang="hr-HR" sz="2400" dirty="0"/>
              <a:t> </a:t>
            </a:r>
            <a:r>
              <a:rPr lang="hr-HR" sz="2400" b="1" dirty="0"/>
              <a:t>dio</a:t>
            </a:r>
            <a:r>
              <a:rPr lang="hr-HR" sz="2400" dirty="0"/>
              <a:t> navedenog primjenjuje </a:t>
            </a:r>
            <a:r>
              <a:rPr lang="hr-HR" sz="2400" b="1" dirty="0"/>
              <a:t>manji dio nastavnika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/>
              <a:t>F = </a:t>
            </a:r>
            <a:r>
              <a:rPr lang="hr-HR" sz="2400" b="1" dirty="0"/>
              <a:t>veći</a:t>
            </a:r>
            <a:r>
              <a:rPr lang="hr-HR" sz="2400" dirty="0"/>
              <a:t> </a:t>
            </a:r>
            <a:r>
              <a:rPr lang="hr-HR" sz="2400" b="1" dirty="0"/>
              <a:t>dio</a:t>
            </a:r>
            <a:r>
              <a:rPr lang="hr-HR" sz="2400" dirty="0"/>
              <a:t> navedenog primjenjuje </a:t>
            </a:r>
            <a:r>
              <a:rPr lang="hr-HR" sz="2400" b="1" dirty="0"/>
              <a:t>veći dio nastavnika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C4B35F7-4E20-4E9A-81E5-7EC4336C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17" y="6551934"/>
            <a:ext cx="2133600" cy="365125"/>
          </a:xfrm>
        </p:spPr>
        <p:txBody>
          <a:bodyPr/>
          <a:lstStyle/>
          <a:p>
            <a:r>
              <a:rPr lang="en-US"/>
              <a:t>2019 © P.Pale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r>
              <a:rPr lang="hr-HR"/>
              <a:t>Je li ravnatelj još uvijek kriv za sve?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2412" y="6479598"/>
            <a:ext cx="2057400" cy="365125"/>
          </a:xfrm>
        </p:spPr>
        <p:txBody>
          <a:bodyPr/>
          <a:lstStyle/>
          <a:p>
            <a:fld id="{59569B6A-0E81-4EEA-A8A6-DCD5EBF62C30}" type="slidenum">
              <a:rPr lang="hr-HR" smtClean="0"/>
              <a:pPr/>
              <a:t>47</a:t>
            </a:fld>
            <a:endParaRPr lang="hr-HR" dirty="0"/>
          </a:p>
        </p:txBody>
      </p:sp>
      <p:sp>
        <p:nvSpPr>
          <p:cNvPr id="12" name="PyramidiaContent" hidden="1"/>
          <p:cNvSpPr txBox="1"/>
          <p:nvPr/>
        </p:nvSpPr>
        <p:spPr>
          <a:xfrm>
            <a:off x="0" y="0"/>
            <a:ext cx="12700" cy="1020279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 encoding="utf-16"?&gt;</a:t>
            </a:r>
          </a:p>
          <a:p>
            <a:r>
              <a:rPr lang="en-US"/>
              <a:t>&lt;Slide xmlns:xsi="http://www.w3.org/2001/XMLSchema-instance" xmlns:xsd="http://www.w3.org/2001/XMLSchema"&gt;</a:t>
            </a:r>
          </a:p>
          <a:p>
            <a:r>
              <a:rPr lang="en-US"/>
              <a:t>  &lt;questions /&gt;</a:t>
            </a:r>
          </a:p>
          <a:p>
            <a:r>
              <a:rPr lang="en-US"/>
              <a:t>  &lt;links /&gt;</a:t>
            </a:r>
          </a:p>
          <a:p>
            <a:r>
              <a:rPr lang="en-US"/>
              <a:t>  &lt;webs /&gt;</a:t>
            </a:r>
          </a:p>
          <a:p>
            <a:r>
              <a:rPr lang="en-US"/>
              <a:t>  &lt;indices /&gt;</a:t>
            </a:r>
          </a:p>
          <a:p>
            <a:r>
              <a:rPr lang="en-US"/>
              <a:t>  &lt;faqs /&gt;</a:t>
            </a:r>
          </a:p>
          <a:p>
            <a:r>
              <a:rPr lang="en-US"/>
              <a:t>  &lt;occurrences /&gt;</a:t>
            </a:r>
          </a:p>
          <a:p>
            <a:r>
              <a:rPr lang="en-US"/>
              <a:t>  &lt;title&gt;Korist od komunikacijskih vještina&lt;/title&gt;</a:t>
            </a:r>
          </a:p>
          <a:p>
            <a:r>
              <a:rPr lang="en-US"/>
              <a:t>  &lt;id&gt;0&lt;/id&gt;</a:t>
            </a:r>
          </a:p>
          <a:p>
            <a:r>
              <a:rPr lang="en-US"/>
              <a:t>  &lt;presentationName&gt;VjeKom-Uvod-v18-pp.pptx&lt;/presentationName&gt;</a:t>
            </a:r>
          </a:p>
          <a:p>
            <a:r>
              <a:rPr lang="en-US"/>
              <a:t>  &lt;isLast&gt;false&lt;/isLast&gt;</a:t>
            </a:r>
          </a:p>
          <a:p>
            <a:r>
              <a:rPr lang="en-US"/>
              <a:t>&lt;/Slide&gt;</a:t>
            </a:r>
          </a:p>
        </p:txBody>
      </p:sp>
    </p:spTree>
    <p:extLst>
      <p:ext uri="{BB962C8B-B14F-4D97-AF65-F5344CB8AC3E}">
        <p14:creationId xmlns:p14="http://schemas.microsoft.com/office/powerpoint/2010/main" val="602315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Aktivnost u zajednici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76653" cy="251811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458" y="0"/>
            <a:ext cx="4684542" cy="26448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47" y="2453698"/>
            <a:ext cx="3449552" cy="2587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971"/>
            <a:ext cx="2416675" cy="3650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75" y="2518116"/>
            <a:ext cx="3277772" cy="2458329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Škola kao </a:t>
            </a:r>
            <a:r>
              <a:rPr lang="hr-HR" b="1" dirty="0"/>
              <a:t>poticajno</a:t>
            </a:r>
            <a:r>
              <a:rPr lang="hr-HR" dirty="0"/>
              <a:t> okruženje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/>
              <a:t>ugodno</a:t>
            </a:r>
            <a:r>
              <a:rPr lang="hr-HR" dirty="0"/>
              <a:t> i </a:t>
            </a:r>
            <a:r>
              <a:rPr lang="hr-HR" b="1" dirty="0"/>
              <a:t>zanimljivo</a:t>
            </a:r>
            <a:r>
              <a:rPr lang="hr-HR" dirty="0"/>
              <a:t> mjesto za </a:t>
            </a:r>
            <a:r>
              <a:rPr lang="hr-HR" b="1" dirty="0"/>
              <a:t>učenje</a:t>
            </a:r>
          </a:p>
          <a:p>
            <a:r>
              <a:rPr lang="hr-HR" dirty="0"/>
              <a:t>ugodno i zanimljivo mjesto za </a:t>
            </a:r>
            <a:r>
              <a:rPr lang="hr-HR" b="1" dirty="0"/>
              <a:t>podučavanje</a:t>
            </a:r>
            <a:r>
              <a:rPr lang="hr-HR" dirty="0"/>
              <a:t> i </a:t>
            </a:r>
            <a:r>
              <a:rPr lang="hr-HR" b="1" dirty="0"/>
              <a:t>rad</a:t>
            </a:r>
          </a:p>
          <a:p>
            <a:r>
              <a:rPr lang="hr-HR" dirty="0"/>
              <a:t>mjesto koje privlači </a:t>
            </a:r>
            <a:r>
              <a:rPr lang="hr-HR" b="1" dirty="0"/>
              <a:t>roditelje</a:t>
            </a:r>
          </a:p>
          <a:p>
            <a:r>
              <a:rPr lang="hr-HR" dirty="0"/>
              <a:t>mjesto koje privlači </a:t>
            </a:r>
            <a:r>
              <a:rPr lang="hr-HR" b="1" dirty="0"/>
              <a:t>lokalne poduzetnike</a:t>
            </a:r>
          </a:p>
          <a:p>
            <a:r>
              <a:rPr lang="hr-HR" dirty="0"/>
              <a:t>mjesto koje integrira </a:t>
            </a:r>
            <a:r>
              <a:rPr lang="hr-HR" b="1" dirty="0"/>
              <a:t>lokalnu zajednicu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93177"/>
            <a:ext cx="4360985" cy="245087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2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433"/>
            <a:ext cx="7886700" cy="1325563"/>
          </a:xfrm>
        </p:spPr>
        <p:txBody>
          <a:bodyPr/>
          <a:lstStyle/>
          <a:p>
            <a:r>
              <a:rPr lang="hr-HR" dirty="0"/>
              <a:t>Predrag Pale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62916"/>
            <a:ext cx="4583722" cy="5253771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elektrotehnika, elektronika, računarstvo</a:t>
            </a:r>
          </a:p>
          <a:p>
            <a:r>
              <a:rPr lang="hr-HR" b="1" dirty="0"/>
              <a:t>podučava</a:t>
            </a:r>
            <a:r>
              <a:rPr lang="hr-HR" dirty="0"/>
              <a:t> na FER-u od 1990.</a:t>
            </a:r>
          </a:p>
          <a:p>
            <a:pPr lvl="1"/>
            <a:r>
              <a:rPr lang="hr-HR" dirty="0"/>
              <a:t>stvorio 6 predmeta</a:t>
            </a:r>
          </a:p>
          <a:p>
            <a:pPr lvl="1"/>
            <a:r>
              <a:rPr lang="hr-HR" dirty="0"/>
              <a:t>grupe od 20, 100 i 700 studenata</a:t>
            </a:r>
          </a:p>
          <a:p>
            <a:r>
              <a:rPr lang="hr-HR" b="1" dirty="0"/>
              <a:t>razvija</a:t>
            </a:r>
            <a:r>
              <a:rPr lang="hr-HR" dirty="0"/>
              <a:t> nove alate (IKT) za nastavu</a:t>
            </a:r>
          </a:p>
          <a:p>
            <a:pPr lvl="1"/>
            <a:r>
              <a:rPr lang="hr-HR" dirty="0"/>
              <a:t>interakcija na predavanju</a:t>
            </a:r>
          </a:p>
          <a:p>
            <a:pPr lvl="1"/>
            <a:r>
              <a:rPr lang="hr-HR" dirty="0"/>
              <a:t>snimke predavanja</a:t>
            </a:r>
          </a:p>
          <a:p>
            <a:pPr lvl="1"/>
            <a:r>
              <a:rPr lang="hr-HR" dirty="0"/>
              <a:t>računalna (samo)provjera znanja</a:t>
            </a:r>
          </a:p>
          <a:p>
            <a:r>
              <a:rPr lang="hr-HR" b="1" dirty="0"/>
              <a:t>istražuje</a:t>
            </a:r>
            <a:r>
              <a:rPr lang="hr-HR" dirty="0"/>
              <a:t> i </a:t>
            </a:r>
            <a:r>
              <a:rPr lang="hr-HR" b="1" dirty="0"/>
              <a:t>primjenjuje</a:t>
            </a:r>
            <a:r>
              <a:rPr lang="hr-HR" dirty="0"/>
              <a:t> nove metode</a:t>
            </a:r>
          </a:p>
          <a:p>
            <a:pPr lvl="1"/>
            <a:r>
              <a:rPr lang="hr-HR" dirty="0"/>
              <a:t>problemsko učenje</a:t>
            </a:r>
          </a:p>
          <a:p>
            <a:pPr lvl="1"/>
            <a:r>
              <a:rPr lang="hr-HR" dirty="0"/>
              <a:t>učenje zasnovano na greškama</a:t>
            </a:r>
          </a:p>
          <a:p>
            <a:pPr lvl="1"/>
            <a:r>
              <a:rPr lang="hr-HR" dirty="0"/>
              <a:t>vršnjačko ocjenjivanje</a:t>
            </a:r>
          </a:p>
          <a:p>
            <a:pPr lvl="1"/>
            <a:r>
              <a:rPr lang="hr-HR" dirty="0"/>
              <a:t>provjera znanja bez nadzora</a:t>
            </a:r>
          </a:p>
          <a:p>
            <a:r>
              <a:rPr lang="hr-HR" b="1" dirty="0"/>
              <a:t>portal</a:t>
            </a:r>
            <a:r>
              <a:rPr lang="hr-HR" dirty="0"/>
              <a:t>: </a:t>
            </a:r>
            <a:r>
              <a:rPr lang="hr-HR" dirty="0">
                <a:hlinkClick r:id="rId2"/>
              </a:rPr>
              <a:t>http://teorije_ucenja.zesoi.fer.hr/</a:t>
            </a:r>
            <a:endParaRPr lang="hr-HR" dirty="0"/>
          </a:p>
          <a:p>
            <a:r>
              <a:rPr lang="hr-HR" dirty="0"/>
              <a:t>sudjeluje u </a:t>
            </a:r>
            <a:r>
              <a:rPr lang="hr-HR" b="1" dirty="0"/>
              <a:t>projektima</a:t>
            </a:r>
          </a:p>
          <a:p>
            <a:pPr lvl="1"/>
            <a:r>
              <a:rPr lang="hr-HR" dirty="0"/>
              <a:t>istraživanja u obrazovnom sustavu</a:t>
            </a:r>
          </a:p>
          <a:p>
            <a:pPr lvl="1"/>
            <a:r>
              <a:rPr lang="hr-HR" dirty="0"/>
              <a:t>popularizacije ST</a:t>
            </a:r>
            <a:r>
              <a:rPr lang="en-GB" dirty="0"/>
              <a:t>RE</a:t>
            </a:r>
            <a:r>
              <a:rPr lang="hr-HR" dirty="0"/>
              <a:t>AM (STEM, STEAM)</a:t>
            </a:r>
          </a:p>
          <a:p>
            <a:endParaRPr lang="hr-HR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77508" y="1312130"/>
            <a:ext cx="4372706" cy="5204558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osnovao i vodi male </a:t>
            </a:r>
            <a:r>
              <a:rPr lang="hr-HR" b="1" dirty="0"/>
              <a:t>tvrtke</a:t>
            </a:r>
            <a:r>
              <a:rPr lang="hr-HR" dirty="0"/>
              <a:t> u RH i EU</a:t>
            </a:r>
          </a:p>
          <a:p>
            <a:r>
              <a:rPr lang="hr-HR" dirty="0"/>
              <a:t>osnovao </a:t>
            </a:r>
            <a:r>
              <a:rPr lang="hr-HR" b="1" dirty="0"/>
              <a:t>udruge</a:t>
            </a:r>
            <a:r>
              <a:rPr lang="hr-HR" dirty="0"/>
              <a:t> u RH i EU</a:t>
            </a:r>
          </a:p>
          <a:p>
            <a:r>
              <a:rPr lang="hr-HR" dirty="0"/>
              <a:t>uspostavio </a:t>
            </a:r>
            <a:r>
              <a:rPr lang="hr-HR" b="1" dirty="0"/>
              <a:t>upravu</a:t>
            </a:r>
            <a:r>
              <a:rPr lang="hr-HR" dirty="0"/>
              <a:t> za informatiku MZT</a:t>
            </a:r>
          </a:p>
          <a:p>
            <a:r>
              <a:rPr lang="hr-HR" dirty="0"/>
              <a:t>osnovao </a:t>
            </a:r>
            <a:r>
              <a:rPr lang="hr-HR" b="1" dirty="0"/>
              <a:t>agenciju</a:t>
            </a:r>
            <a:r>
              <a:rPr lang="hr-HR" dirty="0"/>
              <a:t> CARNet</a:t>
            </a:r>
          </a:p>
          <a:p>
            <a:r>
              <a:rPr lang="hr-HR" dirty="0"/>
              <a:t>bio u timu koji je </a:t>
            </a:r>
            <a:r>
              <a:rPr lang="hr-HR" b="1" dirty="0"/>
              <a:t>revitalizirao</a:t>
            </a:r>
            <a:r>
              <a:rPr lang="hr-HR" dirty="0"/>
              <a:t> Srce</a:t>
            </a:r>
          </a:p>
          <a:p>
            <a:endParaRPr lang="hr-HR" dirty="0"/>
          </a:p>
          <a:p>
            <a:r>
              <a:rPr lang="hr-HR" b="1" dirty="0"/>
              <a:t>podučava</a:t>
            </a:r>
          </a:p>
          <a:p>
            <a:pPr lvl="1"/>
            <a:r>
              <a:rPr lang="hr-HR" dirty="0"/>
              <a:t>upravljanje </a:t>
            </a:r>
            <a:r>
              <a:rPr lang="hr-HR" b="1" dirty="0"/>
              <a:t>projektima</a:t>
            </a:r>
          </a:p>
          <a:p>
            <a:pPr lvl="1"/>
            <a:r>
              <a:rPr lang="hr-HR" dirty="0"/>
              <a:t>upravljanje </a:t>
            </a:r>
            <a:r>
              <a:rPr lang="hr-HR" b="1" dirty="0"/>
              <a:t>promjenama</a:t>
            </a:r>
          </a:p>
          <a:p>
            <a:pPr lvl="1"/>
            <a:r>
              <a:rPr lang="hr-HR" dirty="0"/>
              <a:t>upravljanje </a:t>
            </a:r>
            <a:r>
              <a:rPr lang="hr-HR" b="1" dirty="0"/>
              <a:t>sastancima</a:t>
            </a:r>
          </a:p>
          <a:p>
            <a:pPr lvl="1"/>
            <a:r>
              <a:rPr lang="hr-HR" dirty="0"/>
              <a:t>upravljanje </a:t>
            </a:r>
            <a:r>
              <a:rPr lang="hr-HR" b="1" dirty="0"/>
              <a:t>konfliktima</a:t>
            </a:r>
          </a:p>
          <a:p>
            <a:pPr lvl="1"/>
            <a:r>
              <a:rPr lang="hr-HR" b="1" dirty="0"/>
              <a:t>komunikacijske</a:t>
            </a:r>
            <a:r>
              <a:rPr lang="hr-HR" dirty="0"/>
              <a:t> vještine</a:t>
            </a:r>
          </a:p>
          <a:p>
            <a:pPr lvl="1"/>
            <a:r>
              <a:rPr lang="hr-HR" b="1" dirty="0"/>
              <a:t>prezentacijske</a:t>
            </a:r>
            <a:r>
              <a:rPr lang="hr-HR" dirty="0"/>
              <a:t> vještine</a:t>
            </a:r>
          </a:p>
          <a:p>
            <a:pPr lvl="1"/>
            <a:r>
              <a:rPr lang="hr-HR" b="1" dirty="0"/>
              <a:t>pregovaranje</a:t>
            </a:r>
          </a:p>
          <a:p>
            <a:pPr lvl="1"/>
            <a:r>
              <a:rPr lang="hr-HR" dirty="0"/>
              <a:t>poslovno </a:t>
            </a:r>
            <a:r>
              <a:rPr lang="hr-HR" b="1" dirty="0"/>
              <a:t>planiranje</a:t>
            </a:r>
          </a:p>
          <a:p>
            <a:pPr lvl="1"/>
            <a:r>
              <a:rPr lang="hr-HR" dirty="0"/>
              <a:t>…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5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Raznovrsne poticajne</a:t>
            </a:r>
            <a:r>
              <a:rPr lang="hr-HR" baseline="0" dirty="0"/>
              <a:t> aktivnosti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172"/>
            <a:ext cx="4734227" cy="266582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192" y="0"/>
            <a:ext cx="4066808" cy="3060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79" y="-68469"/>
            <a:ext cx="5324130" cy="2628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625" y="4012819"/>
            <a:ext cx="4234375" cy="2845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7" y="2124284"/>
            <a:ext cx="3555692" cy="2370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7" b="14157"/>
          <a:stretch/>
        </p:blipFill>
        <p:spPr>
          <a:xfrm>
            <a:off x="0" y="2472264"/>
            <a:ext cx="5972175" cy="2138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44" y="1956828"/>
            <a:ext cx="4726816" cy="2659483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hr-HR" dirty="0"/>
              <a:t>Kako to sve stvoriti?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1502068"/>
            <a:ext cx="4586947" cy="4351338"/>
          </a:xfrm>
        </p:spPr>
        <p:txBody>
          <a:bodyPr/>
          <a:lstStyle/>
          <a:p>
            <a:r>
              <a:rPr lang="hr-HR" dirty="0"/>
              <a:t>materijalni uvjeti</a:t>
            </a:r>
          </a:p>
          <a:p>
            <a:r>
              <a:rPr lang="hr-HR" dirty="0"/>
              <a:t>klima napretka i suradnje</a:t>
            </a:r>
          </a:p>
          <a:p>
            <a:r>
              <a:rPr lang="hr-HR" dirty="0"/>
              <a:t>kultura učenja i pomaganja</a:t>
            </a:r>
          </a:p>
          <a:p>
            <a:r>
              <a:rPr lang="hr-HR" dirty="0"/>
              <a:t>suradnja umjesto suparništva</a:t>
            </a:r>
          </a:p>
          <a:p>
            <a:r>
              <a:rPr lang="hr-HR" dirty="0"/>
              <a:t>učeća organizacija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946" y="1502068"/>
            <a:ext cx="4557054" cy="4351338"/>
          </a:xfrm>
        </p:spPr>
        <p:txBody>
          <a:bodyPr/>
          <a:lstStyle/>
          <a:p>
            <a:r>
              <a:rPr lang="hr-HR" dirty="0"/>
              <a:t>učitelji koji stalno sami uče</a:t>
            </a:r>
          </a:p>
          <a:p>
            <a:r>
              <a:rPr lang="hr-HR" dirty="0"/>
              <a:t>učitelji koji uče jedni od drugih</a:t>
            </a:r>
          </a:p>
          <a:p>
            <a:r>
              <a:rPr lang="hr-HR" dirty="0"/>
              <a:t>suradnja i projekti s </a:t>
            </a:r>
          </a:p>
          <a:p>
            <a:pPr lvl="1"/>
            <a:r>
              <a:rPr lang="hr-HR" dirty="0"/>
              <a:t>roditeljima</a:t>
            </a:r>
          </a:p>
          <a:p>
            <a:pPr lvl="1"/>
            <a:r>
              <a:rPr lang="hr-HR" dirty="0"/>
              <a:t>umirovljenicima</a:t>
            </a:r>
          </a:p>
          <a:p>
            <a:pPr lvl="1"/>
            <a:r>
              <a:rPr lang="hr-HR" dirty="0"/>
              <a:t>lokalnim poduzećima, obrtima</a:t>
            </a:r>
          </a:p>
          <a:p>
            <a:pPr lvl="1"/>
            <a:r>
              <a:rPr lang="hr-HR" dirty="0"/>
              <a:t>lokalnom samoupravom</a:t>
            </a:r>
          </a:p>
          <a:p>
            <a:r>
              <a:rPr lang="hr-HR" dirty="0"/>
              <a:t>europski projekti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 rot="19595376">
            <a:off x="1563077" y="4686775"/>
            <a:ext cx="2588848" cy="1242008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>
                <a:solidFill>
                  <a:schemeClr val="accent1">
                    <a:lumMod val="50000"/>
                  </a:schemeClr>
                </a:solidFill>
              </a:rPr>
              <a:t>Ravnatelj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012825"/>
          </a:xfrm>
        </p:spPr>
        <p:txBody>
          <a:bodyPr/>
          <a:lstStyle/>
          <a:p>
            <a:r>
              <a:rPr lang="hr-HR" altLang="en-US" dirty="0"/>
              <a:t>Vaša škola …</a:t>
            </a:r>
          </a:p>
        </p:txBody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xfrm>
            <a:off x="0" y="905338"/>
            <a:ext cx="8686800" cy="5790883"/>
          </a:xfrm>
        </p:spPr>
        <p:txBody>
          <a:bodyPr>
            <a:normAutofit fontScale="92500" lnSpcReduction="10000"/>
          </a:bodyPr>
          <a:lstStyle/>
          <a:p>
            <a:r>
              <a:rPr lang="hr-HR" altLang="en-US" sz="2800" dirty="0"/>
              <a:t>~50 zaposlenih</a:t>
            </a:r>
          </a:p>
          <a:p>
            <a:pPr lvl="1"/>
            <a:r>
              <a:rPr lang="hr-HR" altLang="en-US" u="sng" dirty="0"/>
              <a:t>administracija</a:t>
            </a:r>
            <a:r>
              <a:rPr lang="hr-HR" altLang="en-US" dirty="0"/>
              <a:t> – tajnica škole</a:t>
            </a:r>
          </a:p>
          <a:p>
            <a:pPr lvl="1"/>
            <a:r>
              <a:rPr lang="hr-HR" altLang="en-US" u="sng" dirty="0"/>
              <a:t>financije</a:t>
            </a:r>
            <a:r>
              <a:rPr lang="hr-HR" altLang="en-US" dirty="0"/>
              <a:t> – računovođa</a:t>
            </a:r>
          </a:p>
          <a:p>
            <a:pPr lvl="1"/>
            <a:r>
              <a:rPr lang="hr-HR" altLang="en-US" u="sng" dirty="0"/>
              <a:t>sustavi podrške</a:t>
            </a:r>
            <a:r>
              <a:rPr lang="hr-HR" altLang="en-US" dirty="0"/>
              <a:t> – domari, čistačice, kuhinja</a:t>
            </a:r>
          </a:p>
          <a:p>
            <a:pPr lvl="1"/>
            <a:r>
              <a:rPr lang="hr-HR" altLang="en-US" u="sng" dirty="0"/>
              <a:t>razvoj i unapređenje proizvodnje i kontrola kvalitete</a:t>
            </a:r>
            <a:r>
              <a:rPr lang="hr-HR" altLang="en-US" dirty="0"/>
              <a:t> – pedagog, psiholog, logoped</a:t>
            </a:r>
          </a:p>
          <a:p>
            <a:pPr lvl="1"/>
            <a:endParaRPr lang="hr-HR" altLang="en-US" dirty="0"/>
          </a:p>
          <a:p>
            <a:pPr lvl="1"/>
            <a:r>
              <a:rPr lang="hr-HR" altLang="en-US" u="sng" dirty="0"/>
              <a:t>neposredni proizvođači </a:t>
            </a:r>
            <a:r>
              <a:rPr lang="hr-HR" altLang="en-US" dirty="0"/>
              <a:t>– učitelji</a:t>
            </a:r>
          </a:p>
          <a:p>
            <a:pPr lvl="1"/>
            <a:r>
              <a:rPr lang="hr-HR" altLang="en-US" u="sng" dirty="0"/>
              <a:t>vanjski suradnici</a:t>
            </a:r>
          </a:p>
          <a:p>
            <a:r>
              <a:rPr lang="hr-HR" altLang="en-US" sz="2400" dirty="0"/>
              <a:t>godišnji “promet” od 6+ milijuna kn</a:t>
            </a:r>
          </a:p>
          <a:p>
            <a:r>
              <a:rPr lang="en-GB" altLang="en-US" sz="2400" dirty="0"/>
              <a:t>350</a:t>
            </a:r>
            <a:r>
              <a:rPr lang="hr-HR" altLang="en-US" sz="2400" dirty="0"/>
              <a:t> trajnih korisnika</a:t>
            </a:r>
          </a:p>
          <a:p>
            <a:pPr lvl="1"/>
            <a:r>
              <a:rPr lang="hr-HR" altLang="en-US" dirty="0"/>
              <a:t>1</a:t>
            </a:r>
            <a:r>
              <a:rPr lang="en-GB" altLang="en-US"/>
              <a:t>.0</a:t>
            </a:r>
            <a:r>
              <a:rPr lang="hr-HR" altLang="en-US" dirty="0"/>
              <a:t>00 zainteresiranih – roditelji i praroditelji</a:t>
            </a:r>
          </a:p>
          <a:p>
            <a:r>
              <a:rPr lang="hr-HR" altLang="en-US" sz="2400" dirty="0"/>
              <a:t>sekundarna proizvodnja</a:t>
            </a:r>
          </a:p>
          <a:p>
            <a:pPr lvl="1"/>
            <a:r>
              <a:rPr lang="hr-HR" altLang="en-US" dirty="0"/>
              <a:t>iznajmljivanje  prostora</a:t>
            </a:r>
          </a:p>
          <a:p>
            <a:pPr lvl="1"/>
            <a:r>
              <a:rPr lang="hr-HR" altLang="en-US" dirty="0"/>
              <a:t>programi u općem prostoru i specijaliziranim laboratorijima</a:t>
            </a:r>
          </a:p>
          <a:p>
            <a:pPr lvl="1"/>
            <a:r>
              <a:rPr lang="hr-HR" altLang="en-US" dirty="0"/>
              <a:t>društvena angažiranost u lokalnoj zajednici</a:t>
            </a:r>
          </a:p>
        </p:txBody>
      </p:sp>
      <p:sp>
        <p:nvSpPr>
          <p:cNvPr id="64516" name="PyramidiaContent" hidden="1"/>
          <p:cNvSpPr txBox="1">
            <a:spLocks noChangeArrowheads="1"/>
          </p:cNvSpPr>
          <p:nvPr/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en-US"/>
              <a:t>&lt;?xml version="1.0" encoding="utf-16"?&gt;</a:t>
            </a:r>
          </a:p>
          <a:p>
            <a:r>
              <a:rPr lang="hr-HR" altLang="en-US"/>
              <a:t>&lt;Slide xmlns:xsi="http://www.w3.org/2001/XMLSchema-instance" xmlns:xsd="http://www.w3.org/2001/XMLSchema"&gt;</a:t>
            </a:r>
          </a:p>
          <a:p>
            <a:r>
              <a:rPr lang="hr-HR" altLang="en-US"/>
              <a:t>  &lt;questions /&gt;</a:t>
            </a:r>
          </a:p>
          <a:p>
            <a:r>
              <a:rPr lang="hr-HR" altLang="en-US"/>
              <a:t>  &lt;links /&gt;</a:t>
            </a:r>
          </a:p>
          <a:p>
            <a:r>
              <a:rPr lang="hr-HR" altLang="en-US"/>
              <a:t>  &lt;indices /&gt;</a:t>
            </a:r>
          </a:p>
          <a:p>
            <a:r>
              <a:rPr lang="hr-HR" altLang="en-US"/>
              <a:t>  &lt;occurrences /&gt;</a:t>
            </a:r>
          </a:p>
          <a:p>
            <a:r>
              <a:rPr lang="hr-HR" altLang="en-US"/>
              <a:t>  &lt;title&gt;Vaša škola …&lt;/title&gt;</a:t>
            </a:r>
          </a:p>
          <a:p>
            <a:r>
              <a:rPr lang="hr-HR" altLang="en-US"/>
              <a:t>  &lt;id&gt;0&lt;/id&gt;</a:t>
            </a:r>
          </a:p>
          <a:p>
            <a:r>
              <a:rPr lang="hr-HR" altLang="en-US"/>
              <a:t>  &lt;presentationName&gt;Zašto je ravnatelj kriv za sve3.ppt&lt;/presentationName&gt;</a:t>
            </a:r>
          </a:p>
          <a:p>
            <a:r>
              <a:rPr lang="hr-HR" altLang="en-US"/>
              <a:t>&lt;/Slide&gt;</a:t>
            </a: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2879481" y="-980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en-US" sz="3600" dirty="0"/>
              <a:t>je srednje velika organizacija u RH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41" y="2686928"/>
            <a:ext cx="3377999" cy="19517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hr-HR" dirty="0"/>
              <a:t>Kompetencije ravnatelja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080037"/>
            <a:ext cx="4586946" cy="4351338"/>
          </a:xfrm>
        </p:spPr>
        <p:txBody>
          <a:bodyPr>
            <a:normAutofit lnSpcReduction="10000"/>
          </a:bodyPr>
          <a:lstStyle/>
          <a:p>
            <a:r>
              <a:rPr lang="hr-HR" dirty="0"/>
              <a:t>organizacijska</a:t>
            </a:r>
          </a:p>
          <a:p>
            <a:r>
              <a:rPr lang="hr-HR" dirty="0"/>
              <a:t>komunikacijska</a:t>
            </a:r>
          </a:p>
          <a:p>
            <a:r>
              <a:rPr lang="hr-HR" dirty="0"/>
              <a:t>projektna</a:t>
            </a:r>
          </a:p>
          <a:p>
            <a:r>
              <a:rPr lang="hr-HR" dirty="0"/>
              <a:t>financijska</a:t>
            </a:r>
          </a:p>
          <a:p>
            <a:r>
              <a:rPr lang="hr-HR" dirty="0"/>
              <a:t>pravna</a:t>
            </a:r>
          </a:p>
          <a:p>
            <a:r>
              <a:rPr lang="hr-HR" dirty="0"/>
              <a:t>pregovaračke vještine</a:t>
            </a:r>
          </a:p>
          <a:p>
            <a:pPr lvl="1"/>
            <a:r>
              <a:rPr lang="hr-HR" dirty="0"/>
              <a:t>vlasti</a:t>
            </a:r>
          </a:p>
          <a:p>
            <a:pPr lvl="1"/>
            <a:r>
              <a:rPr lang="hr-HR" dirty="0"/>
              <a:t>lokalna samouprava</a:t>
            </a:r>
          </a:p>
          <a:p>
            <a:pPr lvl="1"/>
            <a:r>
              <a:rPr lang="hr-HR" dirty="0"/>
              <a:t>lokalno gospodarstvo</a:t>
            </a:r>
          </a:p>
          <a:p>
            <a:r>
              <a:rPr lang="hr-HR" dirty="0"/>
              <a:t>upravljanje znanjem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86946" y="1080037"/>
            <a:ext cx="4557053" cy="4351338"/>
          </a:xfrm>
        </p:spPr>
        <p:txBody>
          <a:bodyPr>
            <a:normAutofit lnSpcReduction="10000"/>
          </a:bodyPr>
          <a:lstStyle/>
          <a:p>
            <a:r>
              <a:rPr lang="hr-HR" dirty="0"/>
              <a:t>učiti stalno</a:t>
            </a:r>
          </a:p>
          <a:p>
            <a:pPr lvl="1"/>
            <a:r>
              <a:rPr lang="hr-HR" dirty="0"/>
              <a:t>kompetencije ravnatelja</a:t>
            </a:r>
          </a:p>
          <a:p>
            <a:pPr lvl="1"/>
            <a:r>
              <a:rPr lang="hr-HR" dirty="0"/>
              <a:t>kompetencije učitelja</a:t>
            </a:r>
          </a:p>
          <a:p>
            <a:pPr lvl="1"/>
            <a:r>
              <a:rPr lang="hr-HR" dirty="0"/>
              <a:t>raznovrsne stvari</a:t>
            </a:r>
          </a:p>
          <a:p>
            <a:r>
              <a:rPr lang="hr-HR" dirty="0"/>
              <a:t>poticati suradnju učitelja</a:t>
            </a:r>
          </a:p>
          <a:p>
            <a:pPr lvl="1"/>
            <a:r>
              <a:rPr lang="hr-HR" dirty="0"/>
              <a:t>motiviranje</a:t>
            </a:r>
          </a:p>
          <a:p>
            <a:pPr lvl="1"/>
            <a:r>
              <a:rPr lang="hr-HR" dirty="0"/>
              <a:t>profiliranje</a:t>
            </a:r>
          </a:p>
          <a:p>
            <a:r>
              <a:rPr lang="hr-HR" dirty="0"/>
              <a:t>uspostavljati razne suradnje</a:t>
            </a:r>
          </a:p>
        </p:txBody>
      </p:sp>
      <p:sp>
        <p:nvSpPr>
          <p:cNvPr id="6" name="Rounded Rectangle 5"/>
          <p:cNvSpPr/>
          <p:nvPr/>
        </p:nvSpPr>
        <p:spPr>
          <a:xfrm rot="19595376">
            <a:off x="3300951" y="4834754"/>
            <a:ext cx="2718433" cy="1216180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>
                <a:solidFill>
                  <a:schemeClr val="accent1">
                    <a:lumMod val="50000"/>
                  </a:schemeClr>
                </a:solidFill>
              </a:rPr>
              <a:t>Upravljanje promjenama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4" descr="http://www.newsrealblog.com/wp-content/uploads/2011/01/crazy_professor_si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2324" y="4677061"/>
            <a:ext cx="2009775" cy="2009776"/>
          </a:xfrm>
          <a:prstGeom prst="rect">
            <a:avLst/>
          </a:prstGeom>
          <a:noFill/>
        </p:spPr>
      </p:pic>
      <p:pic>
        <p:nvPicPr>
          <p:cNvPr id="8" name="Picture 6" descr="http://www.michaelmccurry.net/wp-content/uploads/2010/10/bored-professor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82502" y="1088302"/>
            <a:ext cx="1541856" cy="2310060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>
            <a:spLocks noChangeArrowheads="1"/>
          </p:cNvSpPr>
          <p:nvPr/>
        </p:nvSpPr>
        <p:spPr bwMode="auto">
          <a:xfrm>
            <a:off x="89755" y="5257266"/>
            <a:ext cx="8784976" cy="4286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89756" y="4757776"/>
            <a:ext cx="8784976" cy="4286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8" name="Rounded Rectangle 4"/>
          <p:cNvSpPr>
            <a:spLocks noChangeArrowheads="1"/>
          </p:cNvSpPr>
          <p:nvPr/>
        </p:nvSpPr>
        <p:spPr bwMode="auto">
          <a:xfrm>
            <a:off x="89756" y="4230726"/>
            <a:ext cx="8784976" cy="4222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9" name="Rounded Rectangle 5"/>
          <p:cNvSpPr>
            <a:spLocks noChangeArrowheads="1"/>
          </p:cNvSpPr>
          <p:nvPr/>
        </p:nvSpPr>
        <p:spPr bwMode="auto">
          <a:xfrm>
            <a:off x="89756" y="3741774"/>
            <a:ext cx="8784976" cy="406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0" name="Rounded Rectangle 6"/>
          <p:cNvSpPr>
            <a:spLocks noChangeArrowheads="1"/>
          </p:cNvSpPr>
          <p:nvPr/>
        </p:nvSpPr>
        <p:spPr bwMode="auto">
          <a:xfrm>
            <a:off x="89756" y="3208374"/>
            <a:ext cx="8784976" cy="41275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1" name="Rounded Rectangle 7"/>
          <p:cNvSpPr>
            <a:spLocks noChangeArrowheads="1"/>
          </p:cNvSpPr>
          <p:nvPr/>
        </p:nvSpPr>
        <p:spPr bwMode="auto">
          <a:xfrm>
            <a:off x="89756" y="2674974"/>
            <a:ext cx="8784976" cy="425450"/>
          </a:xfrm>
          <a:prstGeom prst="roundRect">
            <a:avLst>
              <a:gd name="adj" fmla="val 16667"/>
            </a:avLst>
          </a:prstGeom>
          <a:solidFill>
            <a:srgbClr val="FF8B8B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51992"/>
            <a:ext cx="7812360" cy="738664"/>
          </a:xfrm>
        </p:spPr>
        <p:txBody>
          <a:bodyPr>
            <a:normAutofit fontScale="90000"/>
          </a:bodyPr>
          <a:lstStyle/>
          <a:p>
            <a:r>
              <a:rPr lang="hr-HR" sz="4200" dirty="0"/>
              <a:t>Koje kompetencije imate za ravnatelja?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6" y="1109071"/>
            <a:ext cx="896448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hr-HR" dirty="0"/>
            </a:br>
            <a:r>
              <a:rPr lang="hr-HR" dirty="0"/>
              <a:t>Kakvo obrazovanje imate za </a:t>
            </a:r>
            <a:r>
              <a:rPr lang="hr-HR" b="1" dirty="0"/>
              <a:t>rukovođenje</a:t>
            </a:r>
            <a:r>
              <a:rPr lang="hr-HR" dirty="0"/>
              <a:t>?</a:t>
            </a:r>
            <a:br>
              <a:rPr lang="hr-HR" dirty="0"/>
            </a:br>
            <a:br>
              <a:rPr lang="hr-HR" dirty="0"/>
            </a:br>
            <a:endParaRPr lang="hr-H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A  </a:t>
            </a:r>
            <a:r>
              <a:rPr lang="hr-HR" sz="2400" dirty="0">
                <a:solidFill>
                  <a:schemeClr val="tx1"/>
                </a:solidFill>
              </a:rPr>
              <a:t>= </a:t>
            </a:r>
            <a:r>
              <a:rPr lang="hr-HR" sz="2400" b="1" dirty="0">
                <a:solidFill>
                  <a:schemeClr val="tx1"/>
                </a:solidFill>
              </a:rPr>
              <a:t>nikakvo</a:t>
            </a:r>
            <a:r>
              <a:rPr lang="hr-HR" sz="2400" dirty="0">
                <a:solidFill>
                  <a:schemeClr val="tx1"/>
                </a:solidFill>
              </a:rPr>
              <a:t> i ne treba mi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B </a:t>
            </a:r>
            <a:r>
              <a:rPr lang="hr-HR" sz="2400" dirty="0">
                <a:solidFill>
                  <a:schemeClr val="tx1"/>
                </a:solidFill>
              </a:rPr>
              <a:t> </a:t>
            </a:r>
            <a:r>
              <a:rPr lang="hr-HR" sz="2400" b="1" dirty="0"/>
              <a:t>= nikakvo</a:t>
            </a:r>
            <a:r>
              <a:rPr lang="hr-HR" sz="2400" dirty="0"/>
              <a:t>, ali bih ga </a:t>
            </a:r>
            <a:r>
              <a:rPr lang="hr-HR" sz="2400" b="1" dirty="0"/>
              <a:t>trebao</a:t>
            </a:r>
            <a:r>
              <a:rPr lang="hr-HR" sz="2400" dirty="0"/>
              <a:t> steći</a:t>
            </a:r>
            <a:r>
              <a:rPr lang="hr-HR" sz="2400" dirty="0">
                <a:solidFill>
                  <a:schemeClr val="tx1"/>
                </a:solidFill>
              </a:rPr>
              <a:t>	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C  </a:t>
            </a:r>
            <a:r>
              <a:rPr lang="hr-HR" sz="2400" dirty="0"/>
              <a:t>= poneki </a:t>
            </a:r>
            <a:r>
              <a:rPr lang="hr-HR" sz="2400" b="1" dirty="0"/>
              <a:t>tečaj</a:t>
            </a:r>
            <a:r>
              <a:rPr lang="hr-HR" sz="2400" dirty="0"/>
              <a:t>, ali </a:t>
            </a:r>
            <a:r>
              <a:rPr lang="hr-HR" sz="2400" b="1" dirty="0"/>
              <a:t>nedovoljno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D  </a:t>
            </a:r>
            <a:r>
              <a:rPr lang="hr-HR" sz="2400" dirty="0"/>
              <a:t>= </a:t>
            </a:r>
            <a:r>
              <a:rPr lang="hr-HR" sz="2400" b="1" dirty="0"/>
              <a:t>tečajevi</a:t>
            </a:r>
            <a:r>
              <a:rPr lang="hr-HR" sz="2400" dirty="0"/>
              <a:t>, sasvim </a:t>
            </a:r>
            <a:r>
              <a:rPr lang="hr-HR" sz="2400" b="1" dirty="0"/>
              <a:t>dovoljno</a:t>
            </a:r>
            <a:endParaRPr lang="en-US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E  </a:t>
            </a:r>
            <a:r>
              <a:rPr lang="hr-HR" sz="2400" dirty="0">
                <a:solidFill>
                  <a:schemeClr val="tx1"/>
                </a:solidFill>
              </a:rPr>
              <a:t>= </a:t>
            </a:r>
            <a:r>
              <a:rPr lang="hr-HR" sz="2400" b="1" dirty="0">
                <a:solidFill>
                  <a:schemeClr val="tx1"/>
                </a:solidFill>
              </a:rPr>
              <a:t>formalno</a:t>
            </a:r>
            <a:r>
              <a:rPr lang="hr-HR" sz="2400" dirty="0">
                <a:solidFill>
                  <a:schemeClr val="tx1"/>
                </a:solidFill>
              </a:rPr>
              <a:t> obrazovanje za rukovođenje </a:t>
            </a:r>
            <a:r>
              <a:rPr lang="hr-HR" sz="2400" b="1" dirty="0">
                <a:solidFill>
                  <a:schemeClr val="tx1"/>
                </a:solidFill>
              </a:rPr>
              <a:t>kraće od 2 godine</a:t>
            </a:r>
            <a:endParaRPr lang="hr-HR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/>
              <a:t>F = </a:t>
            </a:r>
            <a:r>
              <a:rPr lang="hr-HR" sz="2400" b="1" dirty="0"/>
              <a:t>formalno</a:t>
            </a:r>
            <a:r>
              <a:rPr lang="hr-HR" sz="2400" dirty="0"/>
              <a:t> obrazovanje za rukovođenje od </a:t>
            </a:r>
            <a:r>
              <a:rPr lang="hr-HR" sz="2400" b="1" dirty="0"/>
              <a:t>2 godine ili dulje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C4B35F7-4E20-4E9A-81E5-7EC4336C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17" y="6551934"/>
            <a:ext cx="2133600" cy="365125"/>
          </a:xfrm>
        </p:spPr>
        <p:txBody>
          <a:bodyPr/>
          <a:lstStyle/>
          <a:p>
            <a:r>
              <a:rPr lang="en-US"/>
              <a:t>2019 © P.Pale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r>
              <a:rPr lang="hr-HR"/>
              <a:t>Je li ravnatelj još uvijek kriv za sve?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2412" y="6479598"/>
            <a:ext cx="2057400" cy="365125"/>
          </a:xfrm>
        </p:spPr>
        <p:txBody>
          <a:bodyPr/>
          <a:lstStyle/>
          <a:p>
            <a:fld id="{59569B6A-0E81-4EEA-A8A6-DCD5EBF62C30}" type="slidenum">
              <a:rPr lang="hr-HR" smtClean="0"/>
              <a:pPr/>
              <a:t>54</a:t>
            </a:fld>
            <a:endParaRPr lang="hr-HR" dirty="0"/>
          </a:p>
        </p:txBody>
      </p:sp>
      <p:sp>
        <p:nvSpPr>
          <p:cNvPr id="12" name="PyramidiaContent" hidden="1"/>
          <p:cNvSpPr txBox="1"/>
          <p:nvPr/>
        </p:nvSpPr>
        <p:spPr>
          <a:xfrm>
            <a:off x="0" y="0"/>
            <a:ext cx="12700" cy="1020279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 encoding="utf-16"?&gt;</a:t>
            </a:r>
          </a:p>
          <a:p>
            <a:r>
              <a:rPr lang="en-US"/>
              <a:t>&lt;Slide xmlns:xsi="http://www.w3.org/2001/XMLSchema-instance" xmlns:xsd="http://www.w3.org/2001/XMLSchema"&gt;</a:t>
            </a:r>
          </a:p>
          <a:p>
            <a:r>
              <a:rPr lang="en-US"/>
              <a:t>  &lt;questions /&gt;</a:t>
            </a:r>
          </a:p>
          <a:p>
            <a:r>
              <a:rPr lang="en-US"/>
              <a:t>  &lt;links /&gt;</a:t>
            </a:r>
          </a:p>
          <a:p>
            <a:r>
              <a:rPr lang="en-US"/>
              <a:t>  &lt;webs /&gt;</a:t>
            </a:r>
          </a:p>
          <a:p>
            <a:r>
              <a:rPr lang="en-US"/>
              <a:t>  &lt;indices /&gt;</a:t>
            </a:r>
          </a:p>
          <a:p>
            <a:r>
              <a:rPr lang="en-US"/>
              <a:t>  &lt;faqs /&gt;</a:t>
            </a:r>
          </a:p>
          <a:p>
            <a:r>
              <a:rPr lang="en-US"/>
              <a:t>  &lt;occurrences /&gt;</a:t>
            </a:r>
          </a:p>
          <a:p>
            <a:r>
              <a:rPr lang="en-US"/>
              <a:t>  &lt;title&gt;Korist od komunikacijskih vještina&lt;/title&gt;</a:t>
            </a:r>
          </a:p>
          <a:p>
            <a:r>
              <a:rPr lang="en-US"/>
              <a:t>  &lt;id&gt;0&lt;/id&gt;</a:t>
            </a:r>
          </a:p>
          <a:p>
            <a:r>
              <a:rPr lang="en-US"/>
              <a:t>  &lt;presentationName&gt;VjeKom-Uvod-v18-pp.pptx&lt;/presentationName&gt;</a:t>
            </a:r>
          </a:p>
          <a:p>
            <a:r>
              <a:rPr lang="en-US"/>
              <a:t>  &lt;isLast&gt;false&lt;/isLast&gt;</a:t>
            </a:r>
          </a:p>
          <a:p>
            <a:r>
              <a:rPr lang="en-US"/>
              <a:t>&lt;/Slide&gt;</a:t>
            </a:r>
          </a:p>
        </p:txBody>
      </p:sp>
    </p:spTree>
    <p:extLst>
      <p:ext uri="{BB962C8B-B14F-4D97-AF65-F5344CB8AC3E}">
        <p14:creationId xmlns:p14="http://schemas.microsoft.com/office/powerpoint/2010/main" val="1213384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/>
              <a:t>PROMJENE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405728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892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981075"/>
            <a:ext cx="9144000" cy="4968875"/>
          </a:xfrm>
        </p:spPr>
        <p:txBody>
          <a:bodyPr>
            <a:normAutofit fontScale="90000"/>
          </a:bodyPr>
          <a:lstStyle/>
          <a:p>
            <a:r>
              <a:rPr lang="hr-HR" altLang="en-US" sz="3600" dirty="0"/>
              <a:t>Nema težeg posla, </a:t>
            </a:r>
            <a:br>
              <a:rPr lang="hr-HR" altLang="en-US" sz="3600" dirty="0"/>
            </a:br>
            <a:r>
              <a:rPr lang="hr-HR" altLang="en-US" sz="3600" dirty="0"/>
              <a:t>ni opasnijeg poduhvata </a:t>
            </a:r>
            <a:br>
              <a:rPr lang="hr-HR" altLang="en-US" sz="3600" dirty="0"/>
            </a:br>
            <a:r>
              <a:rPr lang="hr-HR" altLang="en-US" sz="3600" dirty="0"/>
              <a:t>negoli prihvatiti se vodstva </a:t>
            </a:r>
            <a:br>
              <a:rPr lang="hr-HR" altLang="en-US" sz="3600" dirty="0"/>
            </a:br>
            <a:r>
              <a:rPr lang="hr-HR" altLang="en-US" sz="3600" dirty="0"/>
              <a:t>pri uvođenju promjena, </a:t>
            </a:r>
            <a:br>
              <a:rPr lang="hr-HR" altLang="en-US" sz="3600" dirty="0"/>
            </a:br>
            <a:r>
              <a:rPr lang="hr-HR" altLang="en-US" sz="3600" dirty="0"/>
              <a:t>jer inovacija ima </a:t>
            </a:r>
            <a:br>
              <a:rPr lang="hr-HR" altLang="en-US" sz="3600" dirty="0"/>
            </a:br>
            <a:r>
              <a:rPr lang="hr-HR" altLang="en-US" sz="3600" dirty="0"/>
              <a:t>za neprijatelje </a:t>
            </a:r>
            <a:br>
              <a:rPr lang="hr-HR" altLang="en-US" sz="3600" dirty="0"/>
            </a:br>
            <a:r>
              <a:rPr lang="hr-HR" altLang="en-US" sz="3600" dirty="0"/>
              <a:t>sve one kojima je bilo dobro po starom </a:t>
            </a:r>
            <a:br>
              <a:rPr lang="hr-HR" altLang="en-US" sz="3600" dirty="0"/>
            </a:br>
            <a:r>
              <a:rPr lang="hr-HR" altLang="en-US" sz="3600" dirty="0"/>
              <a:t>i samo mlake branitelje </a:t>
            </a:r>
            <a:br>
              <a:rPr lang="hr-HR" altLang="en-US" sz="3600" dirty="0"/>
            </a:br>
            <a:r>
              <a:rPr lang="hr-HR" altLang="en-US" sz="3600" dirty="0"/>
              <a:t>u onima kojima bi moglo biti bolje </a:t>
            </a:r>
            <a:br>
              <a:rPr lang="hr-HR" altLang="en-US" sz="3600" dirty="0"/>
            </a:br>
            <a:r>
              <a:rPr lang="hr-HR" altLang="en-US" sz="3600" dirty="0"/>
              <a:t>po novom.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339975" y="6088063"/>
            <a:ext cx="6400800" cy="769937"/>
          </a:xfrm>
        </p:spPr>
        <p:txBody>
          <a:bodyPr/>
          <a:lstStyle/>
          <a:p>
            <a:pPr algn="r"/>
            <a:r>
              <a:rPr lang="hr-HR" altLang="en-US" dirty="0"/>
              <a:t>Machiavelli</a:t>
            </a:r>
          </a:p>
        </p:txBody>
      </p:sp>
    </p:spTree>
    <p:extLst>
      <p:ext uri="{BB962C8B-B14F-4D97-AF65-F5344CB8AC3E}">
        <p14:creationId xmlns:p14="http://schemas.microsoft.com/office/powerpoint/2010/main" val="17543141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51992"/>
            <a:ext cx="7812360" cy="738664"/>
          </a:xfrm>
        </p:spPr>
        <p:txBody>
          <a:bodyPr/>
          <a:lstStyle/>
          <a:p>
            <a:r>
              <a:rPr lang="hr-HR" sz="4200" b="1" dirty="0"/>
              <a:t>Otpor promjenama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6" y="1109071"/>
            <a:ext cx="8964488" cy="5442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Zašto se </a:t>
            </a:r>
            <a:r>
              <a:rPr lang="hr-HR" b="1" dirty="0"/>
              <a:t>drugi</a:t>
            </a:r>
            <a:r>
              <a:rPr lang="hr-HR" dirty="0"/>
              <a:t> opiru promjenama koje Vi uvodite?</a:t>
            </a:r>
          </a:p>
          <a:p>
            <a:pPr marL="0" indent="0">
              <a:buNone/>
            </a:pPr>
            <a:r>
              <a:rPr lang="hr-HR" dirty="0"/>
              <a:t>Zašto se </a:t>
            </a:r>
            <a:r>
              <a:rPr lang="hr-HR" b="1" dirty="0"/>
              <a:t>Vi</a:t>
            </a:r>
            <a:r>
              <a:rPr lang="hr-HR" dirty="0"/>
              <a:t> opirete promjenama koje drugi uvode?</a:t>
            </a:r>
            <a:br>
              <a:rPr lang="hr-HR" dirty="0"/>
            </a:b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b="1" i="1" dirty="0">
                <a:solidFill>
                  <a:schemeClr val="tx1"/>
                </a:solidFill>
              </a:rPr>
              <a:t>Upišite</a:t>
            </a:r>
            <a:r>
              <a:rPr lang="hr-HR" sz="2400" i="1" dirty="0"/>
              <a:t> odgovor u bijeli okvir i </a:t>
            </a:r>
            <a:br>
              <a:rPr lang="hr-HR" sz="2400" i="1" dirty="0"/>
            </a:br>
            <a:r>
              <a:rPr lang="hr-HR" sz="2400" b="1" i="1" dirty="0"/>
              <a:t>pritisnite</a:t>
            </a:r>
            <a:r>
              <a:rPr lang="hr-HR" sz="2400" i="1" dirty="0"/>
              <a:t> tipku ispod njega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C4B35F7-4E20-4E9A-81E5-7EC4336C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17" y="6551934"/>
            <a:ext cx="2133600" cy="365125"/>
          </a:xfrm>
        </p:spPr>
        <p:txBody>
          <a:bodyPr/>
          <a:lstStyle/>
          <a:p>
            <a:r>
              <a:rPr lang="en-US"/>
              <a:t>2019 © P.Pale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r>
              <a:rPr lang="hr-HR"/>
              <a:t>Je li ravnatelj još uvijek kriv za sve?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2412" y="6479598"/>
            <a:ext cx="2057400" cy="365125"/>
          </a:xfrm>
        </p:spPr>
        <p:txBody>
          <a:bodyPr/>
          <a:lstStyle/>
          <a:p>
            <a:fld id="{59569B6A-0E81-4EEA-A8A6-DCD5EBF62C30}" type="slidenum">
              <a:rPr lang="hr-HR" smtClean="0"/>
              <a:pPr/>
              <a:t>57</a:t>
            </a:fld>
            <a:endParaRPr lang="hr-HR" dirty="0"/>
          </a:p>
        </p:txBody>
      </p:sp>
      <p:sp>
        <p:nvSpPr>
          <p:cNvPr id="12" name="PyramidiaContent" hidden="1"/>
          <p:cNvSpPr txBox="1"/>
          <p:nvPr/>
        </p:nvSpPr>
        <p:spPr>
          <a:xfrm>
            <a:off x="0" y="0"/>
            <a:ext cx="12700" cy="1020279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 encoding="utf-16"?&gt;</a:t>
            </a:r>
          </a:p>
          <a:p>
            <a:r>
              <a:rPr lang="en-US"/>
              <a:t>&lt;Slide xmlns:xsi="http://www.w3.org/2001/XMLSchema-instance" xmlns:xsd="http://www.w3.org/2001/XMLSchema"&gt;</a:t>
            </a:r>
          </a:p>
          <a:p>
            <a:r>
              <a:rPr lang="en-US"/>
              <a:t>  &lt;questions /&gt;</a:t>
            </a:r>
          </a:p>
          <a:p>
            <a:r>
              <a:rPr lang="en-US"/>
              <a:t>  &lt;links /&gt;</a:t>
            </a:r>
          </a:p>
          <a:p>
            <a:r>
              <a:rPr lang="en-US"/>
              <a:t>  &lt;webs /&gt;</a:t>
            </a:r>
          </a:p>
          <a:p>
            <a:r>
              <a:rPr lang="en-US"/>
              <a:t>  &lt;indices /&gt;</a:t>
            </a:r>
          </a:p>
          <a:p>
            <a:r>
              <a:rPr lang="en-US"/>
              <a:t>  &lt;faqs /&gt;</a:t>
            </a:r>
          </a:p>
          <a:p>
            <a:r>
              <a:rPr lang="en-US"/>
              <a:t>  &lt;occurrences /&gt;</a:t>
            </a:r>
          </a:p>
          <a:p>
            <a:r>
              <a:rPr lang="en-US"/>
              <a:t>  &lt;title&gt;Korist od komunikacijskih vještina&lt;/title&gt;</a:t>
            </a:r>
          </a:p>
          <a:p>
            <a:r>
              <a:rPr lang="en-US"/>
              <a:t>  &lt;id&gt;0&lt;/id&gt;</a:t>
            </a:r>
          </a:p>
          <a:p>
            <a:r>
              <a:rPr lang="en-US"/>
              <a:t>  &lt;presentationName&gt;VjeKom-Uvod-v18-pp.pptx&lt;/presentationName&gt;</a:t>
            </a:r>
          </a:p>
          <a:p>
            <a:r>
              <a:rPr lang="en-US"/>
              <a:t>  &lt;isLast&gt;false&lt;/isLast&gt;</a:t>
            </a:r>
          </a:p>
          <a:p>
            <a:r>
              <a:rPr lang="en-US"/>
              <a:t>&lt;/Slide&gt;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9968" y="2341926"/>
            <a:ext cx="8006862" cy="193430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55080" y="5318003"/>
            <a:ext cx="3176639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r-HR" sz="6000" dirty="0" err="1">
                <a:solidFill>
                  <a:schemeClr val="bg1"/>
                </a:solidFill>
              </a:rPr>
              <a:t>SendText</a:t>
            </a:r>
            <a:r>
              <a:rPr lang="hr-HR" sz="6000" dirty="0">
                <a:solidFill>
                  <a:schemeClr val="bg1"/>
                </a:solidFill>
              </a:rPr>
              <a:t> 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23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 dirty="0"/>
              <a:t>Zašto se opirem promjenama</a:t>
            </a:r>
            <a:endParaRPr lang="en-US" alt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68500"/>
            <a:ext cx="8362950" cy="45307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hr-HR" altLang="en-US" sz="2400" dirty="0"/>
              <a:t>osobna nesigurnost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što će biti sa mnom ako se promjene ostvare</a:t>
            </a:r>
          </a:p>
          <a:p>
            <a:pPr>
              <a:lnSpc>
                <a:spcPct val="90000"/>
              </a:lnSpc>
            </a:pPr>
            <a:r>
              <a:rPr lang="hr-HR" altLang="en-US" sz="2400" dirty="0"/>
              <a:t>strah od (vlastite) nesposobnosti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JA to neću moći</a:t>
            </a:r>
          </a:p>
          <a:p>
            <a:pPr>
              <a:lnSpc>
                <a:spcPct val="90000"/>
              </a:lnSpc>
            </a:pPr>
            <a:r>
              <a:rPr lang="hr-HR" altLang="en-US" sz="2400" dirty="0"/>
              <a:t>sukob s osobnim modelom stvarnosti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ma, to je nemoguće/nepotrebno</a:t>
            </a:r>
          </a:p>
          <a:p>
            <a:pPr>
              <a:lnSpc>
                <a:spcPct val="90000"/>
              </a:lnSpc>
            </a:pPr>
            <a:r>
              <a:rPr lang="hr-HR" altLang="en-US" sz="2400" dirty="0"/>
              <a:t>nasrtaj na (moje) norme ponašanja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ja u to ne vjerujem, to nije dobro</a:t>
            </a:r>
          </a:p>
          <a:p>
            <a:pPr>
              <a:lnSpc>
                <a:spcPct val="90000"/>
              </a:lnSpc>
            </a:pPr>
            <a:r>
              <a:rPr lang="hr-HR" altLang="en-US" sz="2400" dirty="0"/>
              <a:t>nevažnost očekivanog rezultata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nije vrijedno (mog) truda</a:t>
            </a:r>
          </a:p>
          <a:p>
            <a:pPr>
              <a:lnSpc>
                <a:spcPct val="90000"/>
              </a:lnSpc>
            </a:pPr>
            <a:r>
              <a:rPr lang="hr-HR" altLang="en-US" sz="2400" dirty="0"/>
              <a:t>nedostatak nagrade/poticaja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a što ću ja time dobiti 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613525" y="4660900"/>
            <a:ext cx="2530475" cy="21971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en-US" sz="2400" dirty="0"/>
              <a:t>izgubit ću 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moć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utjecaj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nagradu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prestiž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92"/>
          <a:stretch/>
        </p:blipFill>
        <p:spPr>
          <a:xfrm>
            <a:off x="7403255" y="1968500"/>
            <a:ext cx="1740745" cy="21431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0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hr-HR" altLang="en-US" sz="4000" dirty="0"/>
              <a:t>Najveće </a:t>
            </a:r>
            <a:r>
              <a:rPr lang="hr-HR" altLang="en-US" sz="4000" b="1" dirty="0"/>
              <a:t>pogreške</a:t>
            </a:r>
            <a:r>
              <a:rPr lang="hr-HR" altLang="en-US" sz="4000" dirty="0"/>
              <a:t> pri uvođenju promjena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686800" cy="4464050"/>
          </a:xfrm>
        </p:spPr>
        <p:txBody>
          <a:bodyPr/>
          <a:lstStyle/>
          <a:p>
            <a:r>
              <a:rPr lang="hr-HR" altLang="en-US" sz="2800" b="1" dirty="0"/>
              <a:t>glavno je pokrenuti </a:t>
            </a:r>
            <a:r>
              <a:rPr lang="hr-HR" altLang="en-US" sz="2800" dirty="0"/>
              <a:t>promjene</a:t>
            </a:r>
          </a:p>
          <a:p>
            <a:pPr lvl="1"/>
            <a:r>
              <a:rPr lang="hr-HR" altLang="en-US" sz="2400" dirty="0"/>
              <a:t>a onda ćemo se snaći “u hodu”</a:t>
            </a:r>
          </a:p>
          <a:p>
            <a:r>
              <a:rPr lang="hr-HR" altLang="en-US" sz="2800" b="1" dirty="0"/>
              <a:t>sustav</a:t>
            </a:r>
            <a:r>
              <a:rPr lang="hr-HR" altLang="en-US" sz="2800" dirty="0"/>
              <a:t> će se promijeniti </a:t>
            </a:r>
            <a:br>
              <a:rPr lang="hr-HR" altLang="en-US" sz="2800" dirty="0"/>
            </a:br>
            <a:r>
              <a:rPr lang="hr-HR" altLang="en-US" sz="2800" dirty="0"/>
              <a:t>ako promijenimo dovoljno </a:t>
            </a:r>
            <a:r>
              <a:rPr lang="hr-HR" altLang="en-US" sz="2800" b="1" dirty="0"/>
              <a:t>pojedinaca</a:t>
            </a:r>
          </a:p>
          <a:p>
            <a:r>
              <a:rPr lang="hr-HR" altLang="en-US" sz="2800" b="1" dirty="0"/>
              <a:t>svima je jasno </a:t>
            </a:r>
            <a:r>
              <a:rPr lang="hr-HR" altLang="en-US" sz="2800" dirty="0"/>
              <a:t>da do promjene mora doći</a:t>
            </a:r>
          </a:p>
          <a:p>
            <a:r>
              <a:rPr lang="hr-HR" altLang="en-US" sz="2800" b="1" dirty="0"/>
              <a:t>svi znaju </a:t>
            </a:r>
            <a:r>
              <a:rPr lang="hr-HR" altLang="en-US" sz="2800" dirty="0"/>
              <a:t>kamo želimo stići</a:t>
            </a:r>
          </a:p>
          <a:p>
            <a:r>
              <a:rPr lang="hr-HR" altLang="en-US" sz="2800" b="1" dirty="0"/>
              <a:t>svi će prepoznati </a:t>
            </a:r>
            <a:r>
              <a:rPr lang="hr-HR" altLang="en-US" sz="2800" dirty="0"/>
              <a:t>kad dosegnemo cilj</a:t>
            </a:r>
          </a:p>
          <a:p>
            <a:endParaRPr lang="hr-HR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8"/>
          <a:stretch/>
        </p:blipFill>
        <p:spPr>
          <a:xfrm>
            <a:off x="6232728" y="4465198"/>
            <a:ext cx="3098800" cy="21324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>
            <a:spLocks noChangeArrowheads="1"/>
          </p:cNvSpPr>
          <p:nvPr/>
        </p:nvSpPr>
        <p:spPr bwMode="auto">
          <a:xfrm>
            <a:off x="89755" y="5257266"/>
            <a:ext cx="8784976" cy="4286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89756" y="4757776"/>
            <a:ext cx="8784976" cy="4286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8" name="Rounded Rectangle 4"/>
          <p:cNvSpPr>
            <a:spLocks noChangeArrowheads="1"/>
          </p:cNvSpPr>
          <p:nvPr/>
        </p:nvSpPr>
        <p:spPr bwMode="auto">
          <a:xfrm>
            <a:off x="89756" y="4230726"/>
            <a:ext cx="8784976" cy="4222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9" name="Rounded Rectangle 5"/>
          <p:cNvSpPr>
            <a:spLocks noChangeArrowheads="1"/>
          </p:cNvSpPr>
          <p:nvPr/>
        </p:nvSpPr>
        <p:spPr bwMode="auto">
          <a:xfrm>
            <a:off x="89756" y="3741774"/>
            <a:ext cx="8784976" cy="406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0" name="Rounded Rectangle 6"/>
          <p:cNvSpPr>
            <a:spLocks noChangeArrowheads="1"/>
          </p:cNvSpPr>
          <p:nvPr/>
        </p:nvSpPr>
        <p:spPr bwMode="auto">
          <a:xfrm>
            <a:off x="89756" y="3208374"/>
            <a:ext cx="8784976" cy="41275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1" name="Rounded Rectangle 7"/>
          <p:cNvSpPr>
            <a:spLocks noChangeArrowheads="1"/>
          </p:cNvSpPr>
          <p:nvPr/>
        </p:nvSpPr>
        <p:spPr bwMode="auto">
          <a:xfrm>
            <a:off x="89756" y="2674974"/>
            <a:ext cx="8784976" cy="425450"/>
          </a:xfrm>
          <a:prstGeom prst="roundRect">
            <a:avLst>
              <a:gd name="adj" fmla="val 16667"/>
            </a:avLst>
          </a:prstGeom>
          <a:solidFill>
            <a:srgbClr val="FF8B8B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51992"/>
            <a:ext cx="7812360" cy="738664"/>
          </a:xfrm>
        </p:spPr>
        <p:txBody>
          <a:bodyPr/>
          <a:lstStyle/>
          <a:p>
            <a:r>
              <a:rPr lang="hr-HR" sz="4200" dirty="0"/>
              <a:t>Ravnatelji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6" y="1109071"/>
            <a:ext cx="896448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Koliko godina staža imate </a:t>
            </a:r>
            <a:r>
              <a:rPr lang="hr-HR" b="1" dirty="0"/>
              <a:t>kao</a:t>
            </a:r>
            <a:r>
              <a:rPr lang="hr-HR" dirty="0"/>
              <a:t> </a:t>
            </a:r>
            <a:r>
              <a:rPr lang="hr-HR" b="1" dirty="0"/>
              <a:t>ravnatelj</a:t>
            </a:r>
            <a:r>
              <a:rPr lang="hr-HR" dirty="0"/>
              <a:t>?</a:t>
            </a:r>
            <a:br>
              <a:rPr lang="hr-HR" dirty="0"/>
            </a:br>
            <a:br>
              <a:rPr lang="hr-HR" dirty="0"/>
            </a:br>
            <a:br>
              <a:rPr lang="hr-HR" dirty="0"/>
            </a:br>
            <a:endParaRPr lang="hr-H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A  </a:t>
            </a:r>
            <a:r>
              <a:rPr lang="hr-HR" sz="2400" b="1" dirty="0">
                <a:solidFill>
                  <a:schemeClr val="tx1"/>
                </a:solidFill>
              </a:rPr>
              <a:t>&lt; 2</a:t>
            </a:r>
            <a:endParaRPr lang="hr-HR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B </a:t>
            </a:r>
            <a:r>
              <a:rPr lang="hr-HR" sz="2400" dirty="0">
                <a:solidFill>
                  <a:schemeClr val="tx1"/>
                </a:solidFill>
              </a:rPr>
              <a:t> </a:t>
            </a:r>
            <a:r>
              <a:rPr lang="hr-HR" sz="2400" b="1" dirty="0"/>
              <a:t>&lt; 4</a:t>
            </a:r>
            <a:r>
              <a:rPr lang="hr-HR" sz="2400" dirty="0">
                <a:solidFill>
                  <a:schemeClr val="tx1"/>
                </a:solidFill>
              </a:rPr>
              <a:t>	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C  </a:t>
            </a:r>
            <a:r>
              <a:rPr lang="hr-HR" sz="2400" b="1" dirty="0"/>
              <a:t>&lt; 8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D  </a:t>
            </a:r>
            <a:r>
              <a:rPr lang="hr-HR" sz="2400" b="1" dirty="0"/>
              <a:t>&lt; 16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E  </a:t>
            </a:r>
            <a:r>
              <a:rPr lang="hr-HR" sz="2400" b="1" dirty="0">
                <a:solidFill>
                  <a:schemeClr val="tx1"/>
                </a:solidFill>
              </a:rPr>
              <a:t>&lt;</a:t>
            </a:r>
            <a:r>
              <a:rPr lang="hr-HR" sz="2400" dirty="0">
                <a:solidFill>
                  <a:schemeClr val="tx1"/>
                </a:solidFill>
              </a:rPr>
              <a:t> </a:t>
            </a:r>
            <a:r>
              <a:rPr lang="hr-HR" sz="2400" b="1" dirty="0">
                <a:solidFill>
                  <a:schemeClr val="tx1"/>
                </a:solidFill>
              </a:rPr>
              <a:t>20</a:t>
            </a:r>
            <a:endParaRPr lang="hr-HR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/>
              <a:t>		F  </a:t>
            </a:r>
            <a:r>
              <a:rPr lang="hr-HR" sz="2400" b="1" dirty="0"/>
              <a:t>&gt; 20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C4B35F7-4E20-4E9A-81E5-7EC4336C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17" y="6551934"/>
            <a:ext cx="2133600" cy="365125"/>
          </a:xfrm>
        </p:spPr>
        <p:txBody>
          <a:bodyPr/>
          <a:lstStyle/>
          <a:p>
            <a:r>
              <a:rPr lang="en-US"/>
              <a:t>2019 © P.Pale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r>
              <a:rPr lang="hr-HR"/>
              <a:t>Je li ravnatelj još uvijek kriv za sve?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2412" y="6479598"/>
            <a:ext cx="2057400" cy="365125"/>
          </a:xfrm>
        </p:spPr>
        <p:txBody>
          <a:bodyPr/>
          <a:lstStyle/>
          <a:p>
            <a:fld id="{59569B6A-0E81-4EEA-A8A6-DCD5EBF62C30}" type="slidenum">
              <a:rPr lang="hr-HR" smtClean="0"/>
              <a:pPr/>
              <a:t>6</a:t>
            </a:fld>
            <a:endParaRPr lang="hr-HR" dirty="0"/>
          </a:p>
        </p:txBody>
      </p:sp>
      <p:sp>
        <p:nvSpPr>
          <p:cNvPr id="12" name="PyramidiaContent" hidden="1"/>
          <p:cNvSpPr txBox="1"/>
          <p:nvPr/>
        </p:nvSpPr>
        <p:spPr>
          <a:xfrm>
            <a:off x="0" y="0"/>
            <a:ext cx="12700" cy="1020279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 encoding="utf-16"?&gt;</a:t>
            </a:r>
          </a:p>
          <a:p>
            <a:r>
              <a:rPr lang="en-US"/>
              <a:t>&lt;Slide xmlns:xsi="http://www.w3.org/2001/XMLSchema-instance" xmlns:xsd="http://www.w3.org/2001/XMLSchema"&gt;</a:t>
            </a:r>
          </a:p>
          <a:p>
            <a:r>
              <a:rPr lang="en-US"/>
              <a:t>  &lt;questions /&gt;</a:t>
            </a:r>
          </a:p>
          <a:p>
            <a:r>
              <a:rPr lang="en-US"/>
              <a:t>  &lt;links /&gt;</a:t>
            </a:r>
          </a:p>
          <a:p>
            <a:r>
              <a:rPr lang="en-US"/>
              <a:t>  &lt;webs /&gt;</a:t>
            </a:r>
          </a:p>
          <a:p>
            <a:r>
              <a:rPr lang="en-US"/>
              <a:t>  &lt;indices /&gt;</a:t>
            </a:r>
          </a:p>
          <a:p>
            <a:r>
              <a:rPr lang="en-US"/>
              <a:t>  &lt;faqs /&gt;</a:t>
            </a:r>
          </a:p>
          <a:p>
            <a:r>
              <a:rPr lang="en-US"/>
              <a:t>  &lt;occurrences /&gt;</a:t>
            </a:r>
          </a:p>
          <a:p>
            <a:r>
              <a:rPr lang="en-US"/>
              <a:t>  &lt;title&gt;Korist od komunikacijskih vještina&lt;/title&gt;</a:t>
            </a:r>
          </a:p>
          <a:p>
            <a:r>
              <a:rPr lang="en-US"/>
              <a:t>  &lt;id&gt;0&lt;/id&gt;</a:t>
            </a:r>
          </a:p>
          <a:p>
            <a:r>
              <a:rPr lang="en-US"/>
              <a:t>  &lt;presentationName&gt;VjeKom-Uvod-v18-pp.pptx&lt;/presentationName&gt;</a:t>
            </a:r>
          </a:p>
          <a:p>
            <a:r>
              <a:rPr lang="en-US"/>
              <a:t>  &lt;isLast&gt;false&lt;/isLast&gt;</a:t>
            </a:r>
          </a:p>
          <a:p>
            <a:r>
              <a:rPr lang="en-US"/>
              <a:t>&lt;/Slide&gt;</a:t>
            </a:r>
          </a:p>
        </p:txBody>
      </p:sp>
    </p:spTree>
    <p:extLst>
      <p:ext uri="{BB962C8B-B14F-4D97-AF65-F5344CB8AC3E}">
        <p14:creationId xmlns:p14="http://schemas.microsoft.com/office/powerpoint/2010/main" val="7879636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160"/>
            <a:ext cx="7886700" cy="1325563"/>
          </a:xfrm>
        </p:spPr>
        <p:txBody>
          <a:bodyPr/>
          <a:lstStyle/>
          <a:p>
            <a:r>
              <a:rPr lang="hr-HR" altLang="en-US" b="1" dirty="0"/>
              <a:t>Nisu</a:t>
            </a:r>
            <a:r>
              <a:rPr lang="hr-HR" altLang="en-US" dirty="0"/>
              <a:t> svi ljudi </a:t>
            </a:r>
            <a:r>
              <a:rPr lang="hr-HR" altLang="en-US" b="1" dirty="0"/>
              <a:t>isti</a:t>
            </a:r>
            <a:endParaRPr lang="en-US" alt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88913" y="2498662"/>
            <a:ext cx="8491538" cy="3841034"/>
            <a:chOff x="188913" y="2498662"/>
            <a:chExt cx="8491538" cy="3841034"/>
          </a:xfrm>
        </p:grpSpPr>
        <p:sp>
          <p:nvSpPr>
            <p:cNvPr id="12291" name="Text Box 3"/>
            <p:cNvSpPr txBox="1">
              <a:spLocks noChangeArrowheads="1"/>
            </p:cNvSpPr>
            <p:nvPr/>
          </p:nvSpPr>
          <p:spPr bwMode="auto">
            <a:xfrm>
              <a:off x="827882" y="5816476"/>
              <a:ext cx="65129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r-HR" altLang="en-US" sz="2800" i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Rogers</a:t>
              </a:r>
              <a:r>
                <a:rPr lang="hr-HR" altLang="en-US" sz="2800" i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: </a:t>
              </a:r>
              <a:r>
                <a:rPr lang="hr-HR" altLang="en-US" sz="2800" i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Innovation</a:t>
              </a:r>
              <a:r>
                <a:rPr lang="hr-HR" altLang="en-US" sz="2800" i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hr-HR" altLang="en-US" sz="2800" i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curve</a:t>
              </a:r>
              <a:endParaRPr lang="en-US" altLang="en-US" sz="28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293" name="AutoShape 5"/>
            <p:cNvSpPr>
              <a:spLocks noChangeAspect="1" noChangeArrowheads="1" noTextEdit="1"/>
            </p:cNvSpPr>
            <p:nvPr/>
          </p:nvSpPr>
          <p:spPr bwMode="auto">
            <a:xfrm>
              <a:off x="598488" y="2709863"/>
              <a:ext cx="7772400" cy="267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12294" name="Group 6"/>
            <p:cNvGrpSpPr>
              <a:grpSpLocks/>
            </p:cNvGrpSpPr>
            <p:nvPr/>
          </p:nvGrpSpPr>
          <p:grpSpPr bwMode="auto">
            <a:xfrm>
              <a:off x="188913" y="5037138"/>
              <a:ext cx="8491538" cy="390525"/>
              <a:chOff x="254" y="2555"/>
              <a:chExt cx="5349" cy="246"/>
            </a:xfrm>
          </p:grpSpPr>
          <p:sp>
            <p:nvSpPr>
              <p:cNvPr id="12295" name="Text Box 7"/>
              <p:cNvSpPr txBox="1">
                <a:spLocks noChangeArrowheads="1"/>
              </p:cNvSpPr>
              <p:nvPr/>
            </p:nvSpPr>
            <p:spPr bwMode="auto">
              <a:xfrm>
                <a:off x="5041" y="2555"/>
                <a:ext cx="56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r-HR" altLang="en-US" b="1">
                    <a:solidFill>
                      <a:schemeClr val="tx2">
                        <a:lumMod val="50000"/>
                      </a:schemeClr>
                    </a:solidFill>
                  </a:rPr>
                  <a:t>10-20%</a:t>
                </a:r>
                <a:endParaRPr lang="en-US" altLang="en-US" b="1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296" name="Text Box 8"/>
              <p:cNvSpPr txBox="1">
                <a:spLocks noChangeArrowheads="1"/>
              </p:cNvSpPr>
              <p:nvPr/>
            </p:nvSpPr>
            <p:spPr bwMode="auto">
              <a:xfrm>
                <a:off x="254" y="2568"/>
                <a:ext cx="48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r-HR" altLang="en-US" b="1">
                    <a:solidFill>
                      <a:schemeClr val="tx2">
                        <a:lumMod val="50000"/>
                      </a:schemeClr>
                    </a:solidFill>
                  </a:rPr>
                  <a:t>2-10%</a:t>
                </a:r>
                <a:endParaRPr lang="en-US" altLang="en-US" b="1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297" name="Text Box 9"/>
              <p:cNvSpPr txBox="1">
                <a:spLocks noChangeArrowheads="1"/>
              </p:cNvSpPr>
              <p:nvPr/>
            </p:nvSpPr>
            <p:spPr bwMode="auto">
              <a:xfrm>
                <a:off x="798" y="2568"/>
                <a:ext cx="56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r-HR" altLang="en-US" b="1">
                    <a:solidFill>
                      <a:schemeClr val="tx2">
                        <a:lumMod val="50000"/>
                      </a:schemeClr>
                    </a:solidFill>
                  </a:rPr>
                  <a:t>10-15%</a:t>
                </a:r>
                <a:endParaRPr lang="en-US" altLang="en-US" b="1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298" name="Text Box 10"/>
              <p:cNvSpPr txBox="1">
                <a:spLocks noChangeArrowheads="1"/>
              </p:cNvSpPr>
              <p:nvPr/>
            </p:nvSpPr>
            <p:spPr bwMode="auto">
              <a:xfrm>
                <a:off x="3745" y="2555"/>
                <a:ext cx="56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r-HR" altLang="en-US" b="1">
                    <a:solidFill>
                      <a:schemeClr val="tx2">
                        <a:lumMod val="50000"/>
                      </a:schemeClr>
                    </a:solidFill>
                  </a:rPr>
                  <a:t>30-40%</a:t>
                </a:r>
                <a:endParaRPr lang="en-US" altLang="en-US" b="1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299" name="Text Box 11"/>
              <p:cNvSpPr txBox="1">
                <a:spLocks noChangeArrowheads="1"/>
              </p:cNvSpPr>
              <p:nvPr/>
            </p:nvSpPr>
            <p:spPr bwMode="auto">
              <a:xfrm>
                <a:off x="2209" y="2555"/>
                <a:ext cx="56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r-HR" altLang="en-US" b="1" dirty="0">
                    <a:solidFill>
                      <a:schemeClr val="tx2">
                        <a:lumMod val="50000"/>
                      </a:schemeClr>
                    </a:solidFill>
                  </a:rPr>
                  <a:t>30-40%</a:t>
                </a:r>
                <a:endParaRPr lang="en-US" altLang="en-US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2300" name="Freeform 12"/>
            <p:cNvSpPr>
              <a:spLocks/>
            </p:cNvSpPr>
            <p:nvPr/>
          </p:nvSpPr>
          <p:spPr bwMode="auto">
            <a:xfrm>
              <a:off x="4514850" y="3341688"/>
              <a:ext cx="3808413" cy="1646237"/>
            </a:xfrm>
            <a:custGeom>
              <a:avLst/>
              <a:gdLst>
                <a:gd name="T0" fmla="*/ 2399 w 2399"/>
                <a:gd name="T1" fmla="*/ 1037 h 1037"/>
                <a:gd name="T2" fmla="*/ 2147 w 2399"/>
                <a:gd name="T3" fmla="*/ 1026 h 1037"/>
                <a:gd name="T4" fmla="*/ 2023 w 2399"/>
                <a:gd name="T5" fmla="*/ 1015 h 1037"/>
                <a:gd name="T6" fmla="*/ 1895 w 2399"/>
                <a:gd name="T7" fmla="*/ 996 h 1037"/>
                <a:gd name="T8" fmla="*/ 1770 w 2399"/>
                <a:gd name="T9" fmla="*/ 974 h 1037"/>
                <a:gd name="T10" fmla="*/ 1642 w 2399"/>
                <a:gd name="T11" fmla="*/ 940 h 1037"/>
                <a:gd name="T12" fmla="*/ 1518 w 2399"/>
                <a:gd name="T13" fmla="*/ 899 h 1037"/>
                <a:gd name="T14" fmla="*/ 1262 w 2399"/>
                <a:gd name="T15" fmla="*/ 777 h 1037"/>
                <a:gd name="T16" fmla="*/ 1009 w 2399"/>
                <a:gd name="T17" fmla="*/ 606 h 1037"/>
                <a:gd name="T18" fmla="*/ 757 w 2399"/>
                <a:gd name="T19" fmla="*/ 405 h 1037"/>
                <a:gd name="T20" fmla="*/ 633 w 2399"/>
                <a:gd name="T21" fmla="*/ 301 h 1037"/>
                <a:gd name="T22" fmla="*/ 505 w 2399"/>
                <a:gd name="T23" fmla="*/ 204 h 1037"/>
                <a:gd name="T24" fmla="*/ 381 w 2399"/>
                <a:gd name="T25" fmla="*/ 119 h 1037"/>
                <a:gd name="T26" fmla="*/ 253 w 2399"/>
                <a:gd name="T27" fmla="*/ 56 h 1037"/>
                <a:gd name="T28" fmla="*/ 129 w 2399"/>
                <a:gd name="T29" fmla="*/ 15 h 1037"/>
                <a:gd name="T30" fmla="*/ 0 w 2399"/>
                <a:gd name="T3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9" h="1037">
                  <a:moveTo>
                    <a:pt x="2399" y="1037"/>
                  </a:moveTo>
                  <a:lnTo>
                    <a:pt x="2147" y="1026"/>
                  </a:lnTo>
                  <a:lnTo>
                    <a:pt x="2023" y="1015"/>
                  </a:lnTo>
                  <a:lnTo>
                    <a:pt x="1895" y="996"/>
                  </a:lnTo>
                  <a:lnTo>
                    <a:pt x="1770" y="974"/>
                  </a:lnTo>
                  <a:lnTo>
                    <a:pt x="1642" y="940"/>
                  </a:lnTo>
                  <a:lnTo>
                    <a:pt x="1518" y="899"/>
                  </a:lnTo>
                  <a:lnTo>
                    <a:pt x="1262" y="777"/>
                  </a:lnTo>
                  <a:lnTo>
                    <a:pt x="1009" y="606"/>
                  </a:lnTo>
                  <a:lnTo>
                    <a:pt x="757" y="405"/>
                  </a:lnTo>
                  <a:lnTo>
                    <a:pt x="633" y="301"/>
                  </a:lnTo>
                  <a:lnTo>
                    <a:pt x="505" y="204"/>
                  </a:lnTo>
                  <a:lnTo>
                    <a:pt x="381" y="119"/>
                  </a:lnTo>
                  <a:lnTo>
                    <a:pt x="253" y="56"/>
                  </a:lnTo>
                  <a:lnTo>
                    <a:pt x="129" y="15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301" name="Freeform 13"/>
            <p:cNvSpPr>
              <a:spLocks/>
            </p:cNvSpPr>
            <p:nvPr/>
          </p:nvSpPr>
          <p:spPr bwMode="auto">
            <a:xfrm>
              <a:off x="706438" y="3341688"/>
              <a:ext cx="3808412" cy="1646237"/>
            </a:xfrm>
            <a:custGeom>
              <a:avLst/>
              <a:gdLst>
                <a:gd name="T0" fmla="*/ 0 w 2399"/>
                <a:gd name="T1" fmla="*/ 1037 h 1037"/>
                <a:gd name="T2" fmla="*/ 253 w 2399"/>
                <a:gd name="T3" fmla="*/ 1026 h 1037"/>
                <a:gd name="T4" fmla="*/ 381 w 2399"/>
                <a:gd name="T5" fmla="*/ 1015 h 1037"/>
                <a:gd name="T6" fmla="*/ 505 w 2399"/>
                <a:gd name="T7" fmla="*/ 996 h 1037"/>
                <a:gd name="T8" fmla="*/ 633 w 2399"/>
                <a:gd name="T9" fmla="*/ 974 h 1037"/>
                <a:gd name="T10" fmla="*/ 757 w 2399"/>
                <a:gd name="T11" fmla="*/ 940 h 1037"/>
                <a:gd name="T12" fmla="*/ 886 w 2399"/>
                <a:gd name="T13" fmla="*/ 899 h 1037"/>
                <a:gd name="T14" fmla="*/ 1138 w 2399"/>
                <a:gd name="T15" fmla="*/ 777 h 1037"/>
                <a:gd name="T16" fmla="*/ 1390 w 2399"/>
                <a:gd name="T17" fmla="*/ 606 h 1037"/>
                <a:gd name="T18" fmla="*/ 1642 w 2399"/>
                <a:gd name="T19" fmla="*/ 405 h 1037"/>
                <a:gd name="T20" fmla="*/ 1766 w 2399"/>
                <a:gd name="T21" fmla="*/ 301 h 1037"/>
                <a:gd name="T22" fmla="*/ 1895 w 2399"/>
                <a:gd name="T23" fmla="*/ 204 h 1037"/>
                <a:gd name="T24" fmla="*/ 2023 w 2399"/>
                <a:gd name="T25" fmla="*/ 119 h 1037"/>
                <a:gd name="T26" fmla="*/ 2147 w 2399"/>
                <a:gd name="T27" fmla="*/ 56 h 1037"/>
                <a:gd name="T28" fmla="*/ 2275 w 2399"/>
                <a:gd name="T29" fmla="*/ 15 h 1037"/>
                <a:gd name="T30" fmla="*/ 2399 w 2399"/>
                <a:gd name="T3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9" h="1037">
                  <a:moveTo>
                    <a:pt x="0" y="1037"/>
                  </a:moveTo>
                  <a:lnTo>
                    <a:pt x="253" y="1026"/>
                  </a:lnTo>
                  <a:lnTo>
                    <a:pt x="381" y="1015"/>
                  </a:lnTo>
                  <a:lnTo>
                    <a:pt x="505" y="996"/>
                  </a:lnTo>
                  <a:lnTo>
                    <a:pt x="633" y="974"/>
                  </a:lnTo>
                  <a:lnTo>
                    <a:pt x="757" y="940"/>
                  </a:lnTo>
                  <a:lnTo>
                    <a:pt x="886" y="899"/>
                  </a:lnTo>
                  <a:lnTo>
                    <a:pt x="1138" y="777"/>
                  </a:lnTo>
                  <a:lnTo>
                    <a:pt x="1390" y="606"/>
                  </a:lnTo>
                  <a:lnTo>
                    <a:pt x="1642" y="405"/>
                  </a:lnTo>
                  <a:lnTo>
                    <a:pt x="1766" y="301"/>
                  </a:lnTo>
                  <a:lnTo>
                    <a:pt x="1895" y="204"/>
                  </a:lnTo>
                  <a:lnTo>
                    <a:pt x="2023" y="119"/>
                  </a:lnTo>
                  <a:lnTo>
                    <a:pt x="2147" y="56"/>
                  </a:lnTo>
                  <a:lnTo>
                    <a:pt x="2275" y="15"/>
                  </a:lnTo>
                  <a:lnTo>
                    <a:pt x="2399" y="0"/>
                  </a:lnTo>
                </a:path>
              </a:pathLst>
            </a:custGeom>
            <a:noFill/>
            <a:ln w="206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302" name="Rectangle 14"/>
            <p:cNvSpPr>
              <a:spLocks noChangeArrowheads="1"/>
            </p:cNvSpPr>
            <p:nvPr/>
          </p:nvSpPr>
          <p:spPr bwMode="auto">
            <a:xfrm rot="16200000">
              <a:off x="42411" y="3763803"/>
              <a:ext cx="157094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2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Inovatori</a:t>
              </a:r>
              <a:endParaRPr lang="en-US" altLang="en-US" sz="4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/>
          </p:nvSpPr>
          <p:spPr bwMode="auto">
            <a:xfrm rot="16200000">
              <a:off x="777812" y="3243898"/>
              <a:ext cx="198291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2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Sljedbenici</a:t>
              </a:r>
              <a:endParaRPr lang="en-US" altLang="en-US" sz="4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04" name="Rectangle 16"/>
            <p:cNvSpPr>
              <a:spLocks noChangeArrowheads="1"/>
            </p:cNvSpPr>
            <p:nvPr/>
          </p:nvSpPr>
          <p:spPr bwMode="auto">
            <a:xfrm rot="16200000">
              <a:off x="2557354" y="2930367"/>
              <a:ext cx="84318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2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Brza</a:t>
              </a:r>
              <a:endParaRPr lang="en-US" altLang="en-US" sz="4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05" name="Rectangle 17"/>
            <p:cNvSpPr>
              <a:spLocks noChangeArrowheads="1"/>
            </p:cNvSpPr>
            <p:nvPr/>
          </p:nvSpPr>
          <p:spPr bwMode="auto">
            <a:xfrm rot="16200000">
              <a:off x="2804147" y="2861310"/>
              <a:ext cx="118462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200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većina</a:t>
              </a:r>
              <a:endParaRPr lang="en-US" altLang="en-US" sz="4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06" name="Rectangle 18"/>
            <p:cNvSpPr>
              <a:spLocks noChangeArrowheads="1"/>
            </p:cNvSpPr>
            <p:nvPr/>
          </p:nvSpPr>
          <p:spPr bwMode="auto">
            <a:xfrm rot="16200000">
              <a:off x="5546995" y="3017680"/>
              <a:ext cx="1093248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2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Spora</a:t>
              </a:r>
              <a:endParaRPr lang="en-US" altLang="en-US" sz="4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07" name="Rectangle 19"/>
            <p:cNvSpPr>
              <a:spLocks noChangeArrowheads="1"/>
            </p:cNvSpPr>
            <p:nvPr/>
          </p:nvSpPr>
          <p:spPr bwMode="auto">
            <a:xfrm rot="16200000">
              <a:off x="5920409" y="2996248"/>
              <a:ext cx="118462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2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većina</a:t>
              </a:r>
              <a:endParaRPr lang="en-US" altLang="en-US" sz="4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08" name="Rectangle 20"/>
            <p:cNvSpPr>
              <a:spLocks noChangeArrowheads="1"/>
            </p:cNvSpPr>
            <p:nvPr/>
          </p:nvSpPr>
          <p:spPr bwMode="auto">
            <a:xfrm rot="16200000">
              <a:off x="7288898" y="3597116"/>
              <a:ext cx="166391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2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</a:rPr>
                <a:t>Protivnici</a:t>
              </a:r>
              <a:endParaRPr lang="en-US" altLang="en-US" sz="4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09" name="Line 21"/>
            <p:cNvSpPr>
              <a:spLocks noChangeShapeType="1"/>
            </p:cNvSpPr>
            <p:nvPr/>
          </p:nvSpPr>
          <p:spPr bwMode="auto">
            <a:xfrm flipH="1">
              <a:off x="4949825" y="2751138"/>
              <a:ext cx="6350" cy="2579687"/>
            </a:xfrm>
            <a:prstGeom prst="line">
              <a:avLst/>
            </a:prstGeom>
            <a:noFill/>
            <a:ln w="20701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310" name="Line 22"/>
            <p:cNvSpPr>
              <a:spLocks noChangeShapeType="1"/>
            </p:cNvSpPr>
            <p:nvPr/>
          </p:nvSpPr>
          <p:spPr bwMode="auto">
            <a:xfrm flipV="1">
              <a:off x="7685088" y="3765550"/>
              <a:ext cx="1587" cy="1570038"/>
            </a:xfrm>
            <a:prstGeom prst="line">
              <a:avLst/>
            </a:prstGeom>
            <a:noFill/>
            <a:ln w="20701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311" name="Line 23"/>
            <p:cNvSpPr>
              <a:spLocks noChangeShapeType="1"/>
            </p:cNvSpPr>
            <p:nvPr/>
          </p:nvSpPr>
          <p:spPr bwMode="auto">
            <a:xfrm flipV="1">
              <a:off x="2227263" y="3765550"/>
              <a:ext cx="1587" cy="1570038"/>
            </a:xfrm>
            <a:prstGeom prst="line">
              <a:avLst/>
            </a:prstGeom>
            <a:noFill/>
            <a:ln w="20701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312" name="Line 24"/>
            <p:cNvSpPr>
              <a:spLocks noChangeShapeType="1"/>
            </p:cNvSpPr>
            <p:nvPr/>
          </p:nvSpPr>
          <p:spPr bwMode="auto">
            <a:xfrm flipV="1">
              <a:off x="1108075" y="4462463"/>
              <a:ext cx="1588" cy="873125"/>
            </a:xfrm>
            <a:prstGeom prst="line">
              <a:avLst/>
            </a:prstGeom>
            <a:noFill/>
            <a:ln w="20701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56" y="140065"/>
            <a:ext cx="4959349" cy="20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66310" y="4828115"/>
            <a:ext cx="8784976" cy="4286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8" name="Rounded Rectangle 4"/>
          <p:cNvSpPr>
            <a:spLocks noChangeArrowheads="1"/>
          </p:cNvSpPr>
          <p:nvPr/>
        </p:nvSpPr>
        <p:spPr bwMode="auto">
          <a:xfrm>
            <a:off x="66310" y="4301065"/>
            <a:ext cx="8784976" cy="4222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9" name="Rounded Rectangle 5"/>
          <p:cNvSpPr>
            <a:spLocks noChangeArrowheads="1"/>
          </p:cNvSpPr>
          <p:nvPr/>
        </p:nvSpPr>
        <p:spPr bwMode="auto">
          <a:xfrm>
            <a:off x="66310" y="3812113"/>
            <a:ext cx="8784976" cy="406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0" name="Rounded Rectangle 6"/>
          <p:cNvSpPr>
            <a:spLocks noChangeArrowheads="1"/>
          </p:cNvSpPr>
          <p:nvPr/>
        </p:nvSpPr>
        <p:spPr bwMode="auto">
          <a:xfrm>
            <a:off x="66310" y="3278713"/>
            <a:ext cx="8784976" cy="41275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1" name="Rounded Rectangle 7"/>
          <p:cNvSpPr>
            <a:spLocks noChangeArrowheads="1"/>
          </p:cNvSpPr>
          <p:nvPr/>
        </p:nvSpPr>
        <p:spPr bwMode="auto">
          <a:xfrm>
            <a:off x="66310" y="2745313"/>
            <a:ext cx="8784976" cy="425450"/>
          </a:xfrm>
          <a:prstGeom prst="roundRect">
            <a:avLst>
              <a:gd name="adj" fmla="val 16667"/>
            </a:avLst>
          </a:prstGeom>
          <a:solidFill>
            <a:srgbClr val="FF8B8B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51992"/>
            <a:ext cx="7812360" cy="738664"/>
          </a:xfrm>
        </p:spPr>
        <p:txBody>
          <a:bodyPr>
            <a:normAutofit/>
          </a:bodyPr>
          <a:lstStyle/>
          <a:p>
            <a:r>
              <a:rPr lang="hr-HR" sz="4200" dirty="0"/>
              <a:t>Nositelji promjena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C4B35F7-4E20-4E9A-81E5-7EC4336C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17" y="6551934"/>
            <a:ext cx="2133600" cy="365125"/>
          </a:xfrm>
        </p:spPr>
        <p:txBody>
          <a:bodyPr/>
          <a:lstStyle/>
          <a:p>
            <a:r>
              <a:rPr lang="en-US"/>
              <a:t>2019 © P.Pale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r>
              <a:rPr lang="hr-HR"/>
              <a:t>Je li ravnatelj još uvijek kriv za sve?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2412" y="6479598"/>
            <a:ext cx="2057400" cy="365125"/>
          </a:xfrm>
        </p:spPr>
        <p:txBody>
          <a:bodyPr/>
          <a:lstStyle/>
          <a:p>
            <a:fld id="{59569B6A-0E81-4EEA-A8A6-DCD5EBF62C30}" type="slidenum">
              <a:rPr lang="hr-HR" smtClean="0"/>
              <a:pPr/>
              <a:t>61</a:t>
            </a:fld>
            <a:endParaRPr lang="hr-HR" dirty="0"/>
          </a:p>
        </p:txBody>
      </p:sp>
      <p:sp>
        <p:nvSpPr>
          <p:cNvPr id="12" name="PyramidiaContent" hidden="1"/>
          <p:cNvSpPr txBox="1"/>
          <p:nvPr/>
        </p:nvSpPr>
        <p:spPr>
          <a:xfrm>
            <a:off x="0" y="0"/>
            <a:ext cx="12700" cy="1020279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 encoding="utf-16"?&gt;</a:t>
            </a:r>
          </a:p>
          <a:p>
            <a:r>
              <a:rPr lang="en-US"/>
              <a:t>&lt;Slide xmlns:xsi="http://www.w3.org/2001/XMLSchema-instance" xmlns:xsd="http://www.w3.org/2001/XMLSchema"&gt;</a:t>
            </a:r>
          </a:p>
          <a:p>
            <a:r>
              <a:rPr lang="en-US"/>
              <a:t>  &lt;questions /&gt;</a:t>
            </a:r>
          </a:p>
          <a:p>
            <a:r>
              <a:rPr lang="en-US"/>
              <a:t>  &lt;links /&gt;</a:t>
            </a:r>
          </a:p>
          <a:p>
            <a:r>
              <a:rPr lang="en-US"/>
              <a:t>  &lt;webs /&gt;</a:t>
            </a:r>
          </a:p>
          <a:p>
            <a:r>
              <a:rPr lang="en-US"/>
              <a:t>  &lt;indices /&gt;</a:t>
            </a:r>
          </a:p>
          <a:p>
            <a:r>
              <a:rPr lang="en-US"/>
              <a:t>  &lt;faqs /&gt;</a:t>
            </a:r>
          </a:p>
          <a:p>
            <a:r>
              <a:rPr lang="en-US"/>
              <a:t>  &lt;occurrences /&gt;</a:t>
            </a:r>
          </a:p>
          <a:p>
            <a:r>
              <a:rPr lang="en-US"/>
              <a:t>  &lt;title&gt;Korist od komunikacijskih vještina&lt;/title&gt;</a:t>
            </a:r>
          </a:p>
          <a:p>
            <a:r>
              <a:rPr lang="en-US"/>
              <a:t>  &lt;id&gt;0&lt;/id&gt;</a:t>
            </a:r>
          </a:p>
          <a:p>
            <a:r>
              <a:rPr lang="en-US"/>
              <a:t>  &lt;presentationName&gt;VjeKom-Uvod-v18-pp.pptx&lt;/presentationName&gt;</a:t>
            </a:r>
          </a:p>
          <a:p>
            <a:r>
              <a:rPr lang="en-US"/>
              <a:t>  &lt;isLast&gt;false&lt;/isLast&gt;</a:t>
            </a:r>
          </a:p>
          <a:p>
            <a:r>
              <a:rPr lang="en-US"/>
              <a:t>&lt;/Slide&gt;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6" y="1109071"/>
            <a:ext cx="896448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hr-HR" sz="2400" dirty="0"/>
            </a:br>
            <a:r>
              <a:rPr lang="hr-HR" sz="2400" dirty="0"/>
              <a:t>S kojom skupinom treba </a:t>
            </a:r>
            <a:r>
              <a:rPr lang="hr-HR" sz="2400" b="1" dirty="0"/>
              <a:t>započeti</a:t>
            </a:r>
            <a:r>
              <a:rPr lang="hr-HR" sz="2400" dirty="0"/>
              <a:t> promjenu?</a:t>
            </a:r>
            <a:br>
              <a:rPr lang="hr-HR" sz="2400" dirty="0"/>
            </a:br>
            <a:br>
              <a:rPr lang="hr-HR" sz="2400" dirty="0"/>
            </a:br>
            <a:br>
              <a:rPr lang="hr-HR" sz="2400" dirty="0"/>
            </a:br>
            <a:br>
              <a:rPr lang="hr-HR" sz="2400" dirty="0"/>
            </a:br>
            <a:r>
              <a:rPr lang="hr-HR" dirty="0"/>
              <a:t>A = Inovatorima</a:t>
            </a:r>
          </a:p>
          <a:p>
            <a:pPr marL="0" indent="0">
              <a:buNone/>
            </a:pPr>
            <a:r>
              <a:rPr lang="hr-HR" dirty="0"/>
              <a:t>B = Sljedbenicima</a:t>
            </a:r>
          </a:p>
          <a:p>
            <a:pPr marL="0" indent="0">
              <a:buNone/>
            </a:pPr>
            <a:r>
              <a:rPr lang="hr-HR" dirty="0"/>
              <a:t>C = Brzom/ranom većinom</a:t>
            </a:r>
          </a:p>
          <a:p>
            <a:pPr marL="0" indent="0">
              <a:buNone/>
            </a:pPr>
            <a:r>
              <a:rPr lang="hr-HR" dirty="0"/>
              <a:t>D = Sporom/kasnom većinom</a:t>
            </a:r>
          </a:p>
          <a:p>
            <a:pPr marL="0" indent="0">
              <a:buNone/>
            </a:pPr>
            <a:r>
              <a:rPr lang="hr-HR" dirty="0"/>
              <a:t>E = Protivnicima</a:t>
            </a:r>
          </a:p>
        </p:txBody>
      </p:sp>
    </p:spTree>
    <p:extLst>
      <p:ext uri="{BB962C8B-B14F-4D97-AF65-F5344CB8AC3E}">
        <p14:creationId xmlns:p14="http://schemas.microsoft.com/office/powerpoint/2010/main" val="34440484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2413" y="15875"/>
            <a:ext cx="7886700" cy="1325563"/>
          </a:xfrm>
        </p:spPr>
        <p:txBody>
          <a:bodyPr/>
          <a:lstStyle/>
          <a:p>
            <a:r>
              <a:rPr lang="hr-HR" altLang="en-US" dirty="0"/>
              <a:t>Savjet: promjena treba </a:t>
            </a:r>
            <a:r>
              <a:rPr lang="hr-HR" altLang="en-US" b="1" dirty="0"/>
              <a:t>vođu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516562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r-HR" altLang="en-US" sz="2800" dirty="0"/>
              <a:t>“</a:t>
            </a:r>
            <a:r>
              <a:rPr lang="hr-HR" altLang="en-US" sz="2800" dirty="0">
                <a:solidFill>
                  <a:srgbClr val="FF0000"/>
                </a:solidFill>
              </a:rPr>
              <a:t>Svatko </a:t>
            </a:r>
            <a:r>
              <a:rPr lang="hr-HR" altLang="en-US" sz="2800" dirty="0"/>
              <a:t>zna da to može napraviti </a:t>
            </a:r>
            <a:r>
              <a:rPr lang="hr-HR" altLang="en-US" sz="2800" dirty="0">
                <a:solidFill>
                  <a:srgbClr val="FF0000"/>
                </a:solidFill>
              </a:rPr>
              <a:t>bilo</a:t>
            </a:r>
            <a:r>
              <a:rPr lang="hr-HR" altLang="en-US" sz="2800" dirty="0">
                <a:solidFill>
                  <a:srgbClr val="FFFF00"/>
                </a:solidFill>
              </a:rPr>
              <a:t> </a:t>
            </a:r>
            <a:r>
              <a:rPr lang="hr-HR" altLang="en-US" sz="2800" dirty="0">
                <a:solidFill>
                  <a:srgbClr val="FF0000"/>
                </a:solidFill>
              </a:rPr>
              <a:t>tko</a:t>
            </a:r>
            <a:r>
              <a:rPr lang="hr-HR" altLang="en-US" sz="2800" dirty="0"/>
              <a:t>. </a:t>
            </a:r>
            <a:br>
              <a:rPr lang="hr-HR" altLang="en-US" sz="2800" dirty="0"/>
            </a:br>
            <a:r>
              <a:rPr lang="hr-HR" altLang="en-US" sz="2800" dirty="0"/>
              <a:t>Zato su </a:t>
            </a:r>
            <a:r>
              <a:rPr lang="hr-HR" altLang="en-US" sz="2800" dirty="0">
                <a:solidFill>
                  <a:srgbClr val="FF0000"/>
                </a:solidFill>
              </a:rPr>
              <a:t>svi </a:t>
            </a:r>
            <a:r>
              <a:rPr lang="hr-HR" altLang="en-US" sz="2800" dirty="0"/>
              <a:t>očekivali da će to napraviti </a:t>
            </a:r>
            <a:r>
              <a:rPr lang="hr-HR" altLang="en-US" sz="2800" dirty="0">
                <a:solidFill>
                  <a:srgbClr val="FF0000"/>
                </a:solidFill>
              </a:rPr>
              <a:t>netko</a:t>
            </a:r>
            <a:r>
              <a:rPr lang="hr-HR" altLang="en-US" sz="2800" dirty="0"/>
              <a:t>. </a:t>
            </a:r>
            <a:br>
              <a:rPr lang="hr-HR" altLang="en-US" sz="2800" dirty="0"/>
            </a:br>
            <a:r>
              <a:rPr lang="hr-HR" altLang="en-US" sz="2800" dirty="0"/>
              <a:t>Na kraju to nije napravio </a:t>
            </a:r>
            <a:r>
              <a:rPr lang="hr-HR" altLang="en-US" sz="2800" dirty="0">
                <a:solidFill>
                  <a:srgbClr val="FF0000"/>
                </a:solidFill>
              </a:rPr>
              <a:t>nitko</a:t>
            </a:r>
            <a:r>
              <a:rPr lang="hr-HR" altLang="en-US" sz="2800" dirty="0"/>
              <a:t>.”</a:t>
            </a:r>
          </a:p>
          <a:p>
            <a:pPr algn="ctr">
              <a:buFont typeface="Wingdings" panose="05000000000000000000" pitchFamily="2" charset="2"/>
              <a:buNone/>
            </a:pPr>
            <a:endParaRPr lang="hr-HR" altLang="en-US" sz="2800" dirty="0"/>
          </a:p>
          <a:p>
            <a:pPr>
              <a:lnSpc>
                <a:spcPct val="90000"/>
              </a:lnSpc>
            </a:pPr>
            <a:r>
              <a:rPr lang="hr-HR" altLang="en-US" sz="2400" dirty="0"/>
              <a:t>uspjeh promjene ovisi isključivo o </a:t>
            </a:r>
            <a:r>
              <a:rPr lang="hr-HR" altLang="en-US" sz="2400" b="1" dirty="0"/>
              <a:t>vodstvu</a:t>
            </a:r>
          </a:p>
          <a:p>
            <a:pPr>
              <a:lnSpc>
                <a:spcPct val="90000"/>
              </a:lnSpc>
            </a:pPr>
            <a:r>
              <a:rPr lang="hr-HR" altLang="en-US" sz="2400" b="1" dirty="0"/>
              <a:t>vođenje</a:t>
            </a:r>
            <a:r>
              <a:rPr lang="hr-HR" altLang="en-US" sz="2400" dirty="0"/>
              <a:t> treba biti </a:t>
            </a:r>
            <a:r>
              <a:rPr lang="hr-HR" altLang="en-US" sz="2400" b="1" dirty="0"/>
              <a:t>trajna</a:t>
            </a:r>
            <a:r>
              <a:rPr lang="hr-HR" altLang="en-US" sz="2400" dirty="0"/>
              <a:t>, </a:t>
            </a:r>
            <a:r>
              <a:rPr lang="hr-HR" altLang="en-US" sz="2400" b="1" dirty="0"/>
              <a:t>izdržljiva</a:t>
            </a:r>
            <a:r>
              <a:rPr lang="hr-HR" altLang="en-US" sz="2400" dirty="0"/>
              <a:t> veličina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umjesto kratkotrajnih “bljeskova”</a:t>
            </a:r>
          </a:p>
          <a:p>
            <a:pPr>
              <a:lnSpc>
                <a:spcPct val="90000"/>
              </a:lnSpc>
            </a:pPr>
            <a:r>
              <a:rPr lang="hr-HR" altLang="en-US" sz="2400" dirty="0"/>
              <a:t>uspješnost </a:t>
            </a:r>
            <a:r>
              <a:rPr lang="hr-HR" altLang="en-US" sz="2400" b="1" dirty="0"/>
              <a:t>vođe 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ne </a:t>
            </a:r>
            <a:r>
              <a:rPr lang="hr-HR" altLang="en-US" sz="2000" b="1" dirty="0"/>
              <a:t>mjeri se </a:t>
            </a:r>
            <a:r>
              <a:rPr lang="hr-HR" altLang="en-US" sz="2000" dirty="0"/>
              <a:t>samo rezultatima ustanove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već </a:t>
            </a:r>
            <a:r>
              <a:rPr lang="hr-HR" altLang="en-US" sz="2000" b="1" dirty="0"/>
              <a:t>i brojem novih vođa </a:t>
            </a:r>
            <a:r>
              <a:rPr lang="hr-HR" altLang="en-US" sz="2000" dirty="0"/>
              <a:t>koje je stvorio</a:t>
            </a:r>
          </a:p>
          <a:p>
            <a:pPr>
              <a:lnSpc>
                <a:spcPct val="90000"/>
              </a:lnSpc>
            </a:pPr>
            <a:r>
              <a:rPr lang="hr-HR" altLang="en-US" sz="2400" dirty="0"/>
              <a:t>uspješno </a:t>
            </a:r>
            <a:r>
              <a:rPr lang="hr-HR" altLang="en-US" sz="2400" b="1" dirty="0"/>
              <a:t>upravljanje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se </a:t>
            </a:r>
            <a:r>
              <a:rPr lang="hr-HR" altLang="en-US" sz="2000" b="1" dirty="0"/>
              <a:t>ne</a:t>
            </a:r>
            <a:r>
              <a:rPr lang="hr-HR" altLang="en-US" sz="2000" dirty="0"/>
              <a:t> ogleda u</a:t>
            </a:r>
            <a:r>
              <a:rPr lang="hr-HR" altLang="en-US" sz="2000" b="1" dirty="0"/>
              <a:t> vlastitom </a:t>
            </a:r>
            <a:r>
              <a:rPr lang="hr-HR" altLang="en-US" sz="2000" dirty="0"/>
              <a:t>uspjehu</a:t>
            </a:r>
          </a:p>
          <a:p>
            <a:pPr lvl="1">
              <a:lnSpc>
                <a:spcPct val="90000"/>
              </a:lnSpc>
            </a:pPr>
            <a:r>
              <a:rPr lang="hr-HR" altLang="en-US" sz="2000" b="1" dirty="0"/>
              <a:t>već</a:t>
            </a:r>
            <a:r>
              <a:rPr lang="hr-HR" altLang="en-US" sz="2000" dirty="0"/>
              <a:t> u poticanju uspjeha </a:t>
            </a:r>
            <a:r>
              <a:rPr lang="hr-HR" altLang="en-US" sz="2000" b="1" dirty="0"/>
              <a:t>drugih</a:t>
            </a:r>
            <a:endParaRPr lang="hr-HR" altLang="en-US" sz="2400" b="1" dirty="0"/>
          </a:p>
          <a:p>
            <a:endParaRPr lang="hr-HR" alt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405728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82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hr-HR" altLang="en-US" dirty="0"/>
              <a:t>Savjet: jasnoća </a:t>
            </a:r>
            <a:r>
              <a:rPr lang="hr-HR" altLang="en-US" b="1" dirty="0"/>
              <a:t>vizije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464" y="1575881"/>
            <a:ext cx="8453336" cy="5093207"/>
          </a:xfrm>
        </p:spPr>
        <p:txBody>
          <a:bodyPr/>
          <a:lstStyle/>
          <a:p>
            <a:r>
              <a:rPr lang="hr-HR" altLang="en-US" sz="2800" dirty="0"/>
              <a:t>zamisliti, objasniti i “nacrtati” sebi</a:t>
            </a:r>
          </a:p>
          <a:p>
            <a:pPr lvl="1"/>
            <a:r>
              <a:rPr lang="hr-HR" altLang="en-US" sz="2400" dirty="0"/>
              <a:t>ako svi budemo složni i uspješni</a:t>
            </a:r>
          </a:p>
          <a:p>
            <a:pPr lvl="1"/>
            <a:r>
              <a:rPr lang="hr-HR" altLang="en-US" sz="2400" dirty="0"/>
              <a:t>kako će škola i obrazovanje izgledati</a:t>
            </a:r>
          </a:p>
          <a:p>
            <a:pPr lvl="1"/>
            <a:r>
              <a:rPr lang="hr-HR" altLang="en-US" sz="2400" dirty="0"/>
              <a:t>što će biti drugačije nego do sada</a:t>
            </a:r>
          </a:p>
          <a:p>
            <a:pPr lvl="1"/>
            <a:r>
              <a:rPr lang="hr-HR" altLang="en-US" sz="2400" dirty="0"/>
              <a:t>kako će se to vidjeti i osjetiti</a:t>
            </a:r>
          </a:p>
          <a:p>
            <a:pPr lvl="1"/>
            <a:r>
              <a:rPr lang="hr-HR" altLang="en-US" sz="2400" dirty="0"/>
              <a:t>kako ćemo svi znati da je to bolje</a:t>
            </a:r>
          </a:p>
          <a:p>
            <a:r>
              <a:rPr lang="hr-HR" altLang="en-US" sz="2800" dirty="0"/>
              <a:t>dočarati drugima</a:t>
            </a:r>
          </a:p>
          <a:p>
            <a:pPr lvl="1"/>
            <a:r>
              <a:rPr lang="hr-HR" altLang="en-US" sz="2400" dirty="0"/>
              <a:t>podijeliti svoje vizije sa </a:t>
            </a:r>
            <a:r>
              <a:rPr lang="hr-HR" altLang="en-US" sz="2400" b="1" dirty="0"/>
              <a:t>svima</a:t>
            </a:r>
            <a:r>
              <a:rPr lang="hr-HR" altLang="en-US" sz="2400" dirty="0"/>
              <a:t> onima </a:t>
            </a:r>
            <a:br>
              <a:rPr lang="hr-HR" altLang="en-US" sz="2400" dirty="0"/>
            </a:br>
            <a:r>
              <a:rPr lang="hr-HR" altLang="en-US" sz="2400" dirty="0"/>
              <a:t>koji ih trebaju ostvariti (i koristiti)</a:t>
            </a:r>
          </a:p>
          <a:p>
            <a:pPr lvl="1"/>
            <a:r>
              <a:rPr lang="hr-HR" altLang="en-US" sz="2400" dirty="0"/>
              <a:t>biti siguran da vidimo isto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11" y="2607014"/>
            <a:ext cx="3264989" cy="18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665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"/>
            <a:ext cx="7886700" cy="1325563"/>
          </a:xfrm>
        </p:spPr>
        <p:txBody>
          <a:bodyPr/>
          <a:lstStyle/>
          <a:p>
            <a:r>
              <a:rPr lang="hr-HR" altLang="en-US" dirty="0"/>
              <a:t>Savjet: stvorite </a:t>
            </a:r>
            <a:r>
              <a:rPr lang="hr-HR" altLang="en-US" b="1" dirty="0"/>
              <a:t>primjere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7566"/>
            <a:ext cx="8686800" cy="3890962"/>
          </a:xfrm>
        </p:spPr>
        <p:txBody>
          <a:bodyPr/>
          <a:lstStyle/>
          <a:p>
            <a:r>
              <a:rPr lang="hr-HR" altLang="en-US" dirty="0"/>
              <a:t>koristimo iskustva drugih</a:t>
            </a:r>
          </a:p>
          <a:p>
            <a:pPr lvl="1"/>
            <a:r>
              <a:rPr lang="hr-HR" altLang="en-US" dirty="0"/>
              <a:t>pronađimo druge koji su već ostvarili nešto slično</a:t>
            </a:r>
          </a:p>
          <a:p>
            <a:pPr lvl="1"/>
            <a:r>
              <a:rPr lang="hr-HR" altLang="en-US" dirty="0"/>
              <a:t>i koristimo to kao ilustraciju naše vizije</a:t>
            </a:r>
          </a:p>
          <a:p>
            <a:endParaRPr lang="hr-HR" altLang="en-US" dirty="0"/>
          </a:p>
          <a:p>
            <a:r>
              <a:rPr lang="hr-HR" altLang="en-US" dirty="0"/>
              <a:t>stvorimo vlastite primjere</a:t>
            </a:r>
          </a:p>
          <a:p>
            <a:pPr lvl="1"/>
            <a:r>
              <a:rPr lang="hr-HR" altLang="en-US" dirty="0"/>
              <a:t>u našoj okolini</a:t>
            </a:r>
          </a:p>
          <a:p>
            <a:pPr lvl="1"/>
            <a:r>
              <a:rPr lang="hr-HR" altLang="en-US" dirty="0"/>
              <a:t>pod našim uvjetima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59" y="3145041"/>
            <a:ext cx="2945881" cy="33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815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hr-HR" altLang="en-US" dirty="0"/>
              <a:t>Savjet: ciljevi – </a:t>
            </a:r>
            <a:r>
              <a:rPr lang="hr-HR" altLang="en-US" b="1" dirty="0"/>
              <a:t>mjerljivi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25038"/>
            <a:ext cx="8686800" cy="3962400"/>
          </a:xfrm>
        </p:spPr>
        <p:txBody>
          <a:bodyPr/>
          <a:lstStyle/>
          <a:p>
            <a:r>
              <a:rPr lang="hr-HR" altLang="en-US" dirty="0"/>
              <a:t>postavimo jasne i ostvarive ciljeve</a:t>
            </a:r>
          </a:p>
          <a:p>
            <a:r>
              <a:rPr lang="hr-HR" altLang="en-US" dirty="0"/>
              <a:t>koji se oslanjaju na realne resurse</a:t>
            </a:r>
          </a:p>
          <a:p>
            <a:r>
              <a:rPr lang="hr-HR" altLang="en-US" dirty="0"/>
              <a:t>čiji se rezultati mogu mjeriti</a:t>
            </a:r>
          </a:p>
          <a:p>
            <a:endParaRPr lang="hr-HR" altLang="en-US" dirty="0"/>
          </a:p>
          <a:p>
            <a:r>
              <a:rPr lang="hr-HR" altLang="en-US" dirty="0"/>
              <a:t>dovoljno često mjerimo rezultate promjena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7" r="27671"/>
          <a:stretch/>
        </p:blipFill>
        <p:spPr>
          <a:xfrm>
            <a:off x="6926093" y="2154813"/>
            <a:ext cx="1498060" cy="14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51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hr-HR" altLang="en-US" dirty="0"/>
              <a:t>Savjet: jasne i korisne </a:t>
            </a:r>
            <a:r>
              <a:rPr lang="hr-HR" altLang="en-US" b="1" dirty="0"/>
              <a:t>upute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97" y="1671468"/>
            <a:ext cx="8229600" cy="4035425"/>
          </a:xfrm>
        </p:spPr>
        <p:txBody>
          <a:bodyPr/>
          <a:lstStyle/>
          <a:p>
            <a:r>
              <a:rPr lang="hr-HR" altLang="en-US" dirty="0"/>
              <a:t>kad nositelji promjena pristanu na njih</a:t>
            </a:r>
          </a:p>
          <a:p>
            <a:r>
              <a:rPr lang="hr-HR" altLang="en-US" dirty="0"/>
              <a:t>moraju imati odgovor na pitanja:</a:t>
            </a:r>
          </a:p>
          <a:p>
            <a:pPr lvl="1"/>
            <a:r>
              <a:rPr lang="hr-HR" altLang="en-US" dirty="0"/>
              <a:t>što trebam učiniti i do kada</a:t>
            </a:r>
          </a:p>
          <a:p>
            <a:pPr lvl="1"/>
            <a:r>
              <a:rPr lang="hr-HR" altLang="en-US" dirty="0"/>
              <a:t>kako se to radi</a:t>
            </a:r>
          </a:p>
          <a:p>
            <a:pPr lvl="1"/>
            <a:r>
              <a:rPr lang="hr-HR" altLang="en-US" dirty="0"/>
              <a:t>kako ću znati da sam uspio</a:t>
            </a:r>
          </a:p>
          <a:p>
            <a:pPr lvl="1"/>
            <a:endParaRPr lang="hr-HR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2" t="22307" r="20152" b="15843"/>
          <a:stretch/>
        </p:blipFill>
        <p:spPr>
          <a:xfrm>
            <a:off x="5739320" y="3015574"/>
            <a:ext cx="3015574" cy="23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571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64" y="3929811"/>
            <a:ext cx="3347936" cy="2791664"/>
          </a:xfrm>
          <a:prstGeom prst="rect">
            <a:avLst/>
          </a:prstGeom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hr-HR" altLang="en-US" dirty="0"/>
              <a:t>Savjet: </a:t>
            </a:r>
            <a:r>
              <a:rPr lang="hr-HR" altLang="en-US" b="1" dirty="0"/>
              <a:t>podrška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30486"/>
            <a:ext cx="8686800" cy="3962400"/>
          </a:xfrm>
        </p:spPr>
        <p:txBody>
          <a:bodyPr/>
          <a:lstStyle/>
          <a:p>
            <a:r>
              <a:rPr lang="hr-HR" altLang="en-US" sz="2800" dirty="0"/>
              <a:t>kad se nositelji promjena uhvate u koštac sa životom</a:t>
            </a:r>
          </a:p>
          <a:p>
            <a:pPr lvl="1"/>
            <a:r>
              <a:rPr lang="hr-HR" altLang="en-US" sz="2400" dirty="0"/>
              <a:t>imat će pitanja, nedoumice, potrebe</a:t>
            </a:r>
          </a:p>
          <a:p>
            <a:r>
              <a:rPr lang="hr-HR" altLang="en-US" sz="2800" dirty="0"/>
              <a:t>ako ih ne zadovoljimo</a:t>
            </a:r>
          </a:p>
          <a:p>
            <a:pPr lvl="1"/>
            <a:r>
              <a:rPr lang="hr-HR" altLang="en-US" sz="2400" dirty="0"/>
              <a:t>umorit će se i razočarati te na kraju odustati</a:t>
            </a:r>
          </a:p>
          <a:p>
            <a:pPr lvl="1"/>
            <a:r>
              <a:rPr lang="hr-HR" altLang="en-US" sz="2400" dirty="0"/>
              <a:t>prije nego pokažu rezultate </a:t>
            </a:r>
            <a:br>
              <a:rPr lang="hr-HR" altLang="en-US" sz="2400" dirty="0"/>
            </a:br>
            <a:r>
              <a:rPr lang="hr-HR" altLang="en-US" sz="2400" dirty="0"/>
              <a:t>do tada uloženog </a:t>
            </a:r>
            <a:br>
              <a:rPr lang="hr-HR" altLang="en-US" sz="2400" dirty="0"/>
            </a:br>
            <a:r>
              <a:rPr lang="hr-HR" altLang="en-US" sz="2400" dirty="0"/>
              <a:t>rada, emocionalnog naboja i drugih resursa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404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hr-HR" altLang="en-US" sz="4000" dirty="0"/>
              <a:t>Savjet: zajedništvom i </a:t>
            </a:r>
            <a:r>
              <a:rPr lang="hr-HR" altLang="en-US" sz="4000" b="1" dirty="0"/>
              <a:t>suradnjom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7566"/>
            <a:ext cx="8229600" cy="3890962"/>
          </a:xfrm>
        </p:spPr>
        <p:txBody>
          <a:bodyPr/>
          <a:lstStyle/>
          <a:p>
            <a:r>
              <a:rPr lang="hr-HR" altLang="en-US" sz="2800" dirty="0"/>
              <a:t>poduhvat je velik i nadilazi mogućnosti pojedinca</a:t>
            </a:r>
          </a:p>
          <a:p>
            <a:r>
              <a:rPr lang="hr-HR" altLang="en-US" sz="2800" dirty="0"/>
              <a:t>u svakoj školi i cijelom sustavu </a:t>
            </a:r>
            <a:br>
              <a:rPr lang="hr-HR" altLang="en-US" sz="2800" dirty="0"/>
            </a:br>
            <a:r>
              <a:rPr lang="hr-HR" altLang="en-US" sz="2800" dirty="0"/>
              <a:t>postoji odgovor na gotovo svako pitanje i podrška za svaku potrebu</a:t>
            </a:r>
          </a:p>
          <a:p>
            <a:r>
              <a:rPr lang="hr-HR" altLang="en-US" sz="2800" dirty="0"/>
              <a:t>iskoristimo ih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10" y="3703047"/>
            <a:ext cx="4111729" cy="248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553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8140212" cy="1325563"/>
          </a:xfrm>
        </p:spPr>
        <p:txBody>
          <a:bodyPr/>
          <a:lstStyle/>
          <a:p>
            <a:r>
              <a:rPr lang="hr-HR" altLang="en-US" dirty="0"/>
              <a:t>Dakle, kako upravljati promjenom?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4608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en-US" sz="2800"/>
              <a:t>promjena treba vođu</a:t>
            </a:r>
          </a:p>
          <a:p>
            <a:pPr>
              <a:lnSpc>
                <a:spcPct val="90000"/>
              </a:lnSpc>
            </a:pPr>
            <a:r>
              <a:rPr lang="hr-HR" altLang="en-US" sz="2800"/>
              <a:t>jasnoća vizije</a:t>
            </a:r>
          </a:p>
          <a:p>
            <a:pPr>
              <a:lnSpc>
                <a:spcPct val="90000"/>
              </a:lnSpc>
            </a:pPr>
            <a:r>
              <a:rPr lang="hr-HR" altLang="en-US" sz="2800"/>
              <a:t>primjeri</a:t>
            </a:r>
          </a:p>
          <a:p>
            <a:pPr>
              <a:lnSpc>
                <a:spcPct val="90000"/>
              </a:lnSpc>
            </a:pPr>
            <a:r>
              <a:rPr lang="hr-HR" altLang="en-US" sz="2800"/>
              <a:t>mjerljivi ciljevi</a:t>
            </a:r>
          </a:p>
          <a:p>
            <a:pPr>
              <a:lnSpc>
                <a:spcPct val="90000"/>
              </a:lnSpc>
            </a:pPr>
            <a:r>
              <a:rPr lang="hr-HR" altLang="en-US" sz="2800"/>
              <a:t>upute</a:t>
            </a:r>
          </a:p>
          <a:p>
            <a:pPr>
              <a:lnSpc>
                <a:spcPct val="90000"/>
              </a:lnSpc>
            </a:pPr>
            <a:r>
              <a:rPr lang="hr-HR" altLang="en-US" sz="2800"/>
              <a:t>podrška </a:t>
            </a:r>
          </a:p>
          <a:p>
            <a:pPr>
              <a:lnSpc>
                <a:spcPct val="90000"/>
              </a:lnSpc>
            </a:pPr>
            <a:r>
              <a:rPr lang="hr-HR" altLang="en-US" sz="2800"/>
              <a:t>zajedništvo i suradnja</a:t>
            </a:r>
          </a:p>
          <a:p>
            <a:pPr>
              <a:lnSpc>
                <a:spcPct val="90000"/>
              </a:lnSpc>
            </a:pPr>
            <a:r>
              <a:rPr lang="hr-HR" altLang="en-US" sz="2800"/>
              <a:t>učimo</a:t>
            </a:r>
          </a:p>
          <a:p>
            <a:pPr>
              <a:lnSpc>
                <a:spcPct val="90000"/>
              </a:lnSpc>
            </a:pPr>
            <a:r>
              <a:rPr lang="hr-HR" altLang="en-US" sz="2800"/>
              <a:t>slavimo</a:t>
            </a:r>
            <a:endParaRPr lang="hr-HR" alt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3"/>
          <a:stretch/>
        </p:blipFill>
        <p:spPr>
          <a:xfrm>
            <a:off x="4969115" y="1965951"/>
            <a:ext cx="3536642" cy="311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63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Gdje smo? Kamo ćemo?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108" y="4206142"/>
            <a:ext cx="2286000" cy="22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176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hr-HR" altLang="en-US" sz="4000" dirty="0"/>
              <a:t>Kompetencije za upravljanje promjenama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1288"/>
            <a:ext cx="8229600" cy="49974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hr-HR" altLang="en-US" sz="2400" dirty="0"/>
              <a:t>…</a:t>
            </a:r>
          </a:p>
          <a:p>
            <a:pPr>
              <a:lnSpc>
                <a:spcPct val="80000"/>
              </a:lnSpc>
            </a:pPr>
            <a:r>
              <a:rPr lang="hr-HR" altLang="en-US" sz="2400" dirty="0"/>
              <a:t>strateško planiranje</a:t>
            </a:r>
          </a:p>
          <a:p>
            <a:pPr>
              <a:lnSpc>
                <a:spcPct val="80000"/>
              </a:lnSpc>
            </a:pPr>
            <a:r>
              <a:rPr lang="hr-HR" altLang="en-US" sz="2400" dirty="0"/>
              <a:t>međuljudska komunikacija</a:t>
            </a:r>
          </a:p>
          <a:p>
            <a:pPr>
              <a:lnSpc>
                <a:spcPct val="80000"/>
              </a:lnSpc>
            </a:pPr>
            <a:r>
              <a:rPr lang="hr-HR" altLang="en-US" sz="2400" dirty="0"/>
              <a:t>pregovaranje</a:t>
            </a:r>
          </a:p>
          <a:p>
            <a:pPr>
              <a:lnSpc>
                <a:spcPct val="80000"/>
              </a:lnSpc>
            </a:pPr>
            <a:r>
              <a:rPr lang="hr-HR" altLang="en-US" sz="2400" dirty="0"/>
              <a:t>partnerstva i savezništva</a:t>
            </a:r>
          </a:p>
          <a:p>
            <a:pPr>
              <a:lnSpc>
                <a:spcPct val="80000"/>
              </a:lnSpc>
            </a:pPr>
            <a:r>
              <a:rPr lang="hr-HR" altLang="en-US" sz="2400" dirty="0"/>
              <a:t>razvoj timova</a:t>
            </a:r>
          </a:p>
          <a:p>
            <a:pPr>
              <a:lnSpc>
                <a:spcPct val="80000"/>
              </a:lnSpc>
            </a:pPr>
            <a:r>
              <a:rPr lang="hr-HR" altLang="en-US" sz="2400" dirty="0" err="1"/>
              <a:t>benchmarking</a:t>
            </a:r>
            <a:endParaRPr lang="hr-HR" altLang="en-US" sz="2400" dirty="0"/>
          </a:p>
          <a:p>
            <a:pPr>
              <a:lnSpc>
                <a:spcPct val="80000"/>
              </a:lnSpc>
            </a:pPr>
            <a:r>
              <a:rPr lang="hr-HR" altLang="en-US" sz="2400" dirty="0"/>
              <a:t>upravljanje stresom</a:t>
            </a:r>
          </a:p>
          <a:p>
            <a:pPr>
              <a:lnSpc>
                <a:spcPct val="80000"/>
              </a:lnSpc>
            </a:pPr>
            <a:r>
              <a:rPr lang="hr-HR" altLang="en-US" sz="2400" dirty="0"/>
              <a:t>upravljanje sukobima i medijacija</a:t>
            </a:r>
          </a:p>
          <a:p>
            <a:pPr>
              <a:lnSpc>
                <a:spcPct val="80000"/>
              </a:lnSpc>
            </a:pPr>
            <a:r>
              <a:rPr lang="hr-HR" altLang="en-US" sz="2400" dirty="0"/>
              <a:t>organizacijske vrijednosti i kultura</a:t>
            </a:r>
          </a:p>
          <a:p>
            <a:pPr>
              <a:lnSpc>
                <a:spcPct val="80000"/>
              </a:lnSpc>
            </a:pPr>
            <a:r>
              <a:rPr lang="hr-HR" altLang="en-US" sz="2400" dirty="0"/>
              <a:t>savjetovanje i </a:t>
            </a:r>
            <a:r>
              <a:rPr lang="hr-HR" altLang="en-US" sz="2400" dirty="0" err="1"/>
              <a:t>coaching</a:t>
            </a:r>
            <a:endParaRPr lang="hr-HR" altLang="en-US" sz="2400" dirty="0"/>
          </a:p>
          <a:p>
            <a:pPr>
              <a:lnSpc>
                <a:spcPct val="80000"/>
              </a:lnSpc>
            </a:pPr>
            <a:r>
              <a:rPr lang="hr-HR" altLang="en-US" sz="2400" dirty="0"/>
              <a:t>marketing i odnosi s javnošću</a:t>
            </a:r>
          </a:p>
          <a:p>
            <a:pPr>
              <a:lnSpc>
                <a:spcPct val="80000"/>
              </a:lnSpc>
            </a:pPr>
            <a:r>
              <a:rPr lang="hr-HR" altLang="en-US" sz="2400" dirty="0"/>
              <a:t>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83" y="3793787"/>
            <a:ext cx="3704617" cy="222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03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hr-HR" dirty="0"/>
              <a:t>I zato ravnatelj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127" y="1555994"/>
            <a:ext cx="7886700" cy="4351338"/>
          </a:xfrm>
        </p:spPr>
        <p:txBody>
          <a:bodyPr/>
          <a:lstStyle/>
          <a:p>
            <a:r>
              <a:rPr lang="hr-HR" dirty="0"/>
              <a:t>mora prvi i stalno učiti</a:t>
            </a:r>
          </a:p>
          <a:p>
            <a:r>
              <a:rPr lang="hr-HR" dirty="0"/>
              <a:t>mora prvi riskirati</a:t>
            </a:r>
          </a:p>
          <a:p>
            <a:r>
              <a:rPr lang="hr-HR" dirty="0"/>
              <a:t>prvi griješiti</a:t>
            </a:r>
          </a:p>
          <a:p>
            <a:pPr lvl="1"/>
            <a:r>
              <a:rPr lang="hr-HR" dirty="0"/>
              <a:t>i priznati pogrešku</a:t>
            </a:r>
          </a:p>
          <a:p>
            <a:r>
              <a:rPr lang="hr-HR" dirty="0"/>
              <a:t>podržati tuđe ideje</a:t>
            </a:r>
          </a:p>
          <a:p>
            <a:r>
              <a:rPr lang="hr-HR" dirty="0"/>
              <a:t>potaknuti druge da kao svoje ideje prihvate njegove</a:t>
            </a:r>
          </a:p>
          <a:p>
            <a:endParaRPr lang="hr-HR" dirty="0"/>
          </a:p>
          <a:p>
            <a:r>
              <a:rPr lang="hr-HR" dirty="0"/>
              <a:t>a sve to zbog ….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71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57" y="1555994"/>
            <a:ext cx="39014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://www.tzosbarzup.hr/UserFiles/Image/gallery/skola-u-prirodi-0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"/>
            <a:ext cx="10273002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 rot="1570802">
            <a:off x="5267878" y="805494"/>
            <a:ext cx="3519989" cy="1414039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rgbClr val="FF0000"/>
                </a:solidFill>
              </a:rPr>
              <a:t>Biti učitelj</a:t>
            </a:r>
          </a:p>
          <a:p>
            <a:pPr algn="ctr"/>
            <a:r>
              <a:rPr lang="hr-HR" sz="4000" b="1" dirty="0">
                <a:solidFill>
                  <a:srgbClr val="FF0000"/>
                </a:solidFill>
              </a:rPr>
              <a:t>je privilegija</a:t>
            </a:r>
            <a:endParaRPr lang="hr-HR" sz="4000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 rot="464379">
            <a:off x="238940" y="5265286"/>
            <a:ext cx="3467929" cy="1117163"/>
          </a:xfrm>
          <a:prstGeom prst="roundRect">
            <a:avLst/>
          </a:prstGeom>
          <a:solidFill>
            <a:schemeClr val="accent3">
              <a:lumMod val="40000"/>
              <a:lumOff val="60000"/>
              <a:alpha val="81961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>
                <a:solidFill>
                  <a:schemeClr val="accent3">
                    <a:lumMod val="50000"/>
                  </a:schemeClr>
                </a:solidFill>
              </a:rPr>
              <a:t>Zbog njih danas</a:t>
            </a:r>
            <a:br>
              <a:rPr lang="hr-HR" sz="3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hr-HR" sz="3600" dirty="0">
                <a:solidFill>
                  <a:schemeClr val="accent3">
                    <a:lumMod val="50000"/>
                  </a:schemeClr>
                </a:solidFill>
              </a:rPr>
              <a:t>zbog nas sutra</a:t>
            </a:r>
            <a:endParaRPr lang="hr-HR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549" y="2649711"/>
            <a:ext cx="802280" cy="86409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464375" y="2174979"/>
            <a:ext cx="64087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b="1" dirty="0">
                <a:ln w="1270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7375E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Predrag.Pale@Aquilonis.hr</a:t>
            </a:r>
            <a:br>
              <a:rPr lang="hr-HR" sz="4000" b="1" dirty="0">
                <a:ln w="1270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7375E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hr-HR" sz="4000" b="1" dirty="0">
                <a:ln w="1270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7375E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Predrag.Pale@L3A.org</a:t>
            </a:r>
          </a:p>
          <a:p>
            <a:r>
              <a:rPr lang="hr-HR" sz="4000" b="1" dirty="0">
                <a:ln w="1270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7375E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Predrag.Pale@FER.hr</a:t>
            </a:r>
          </a:p>
          <a:p>
            <a:pPr algn="ctr">
              <a:spcBef>
                <a:spcPct val="20000"/>
              </a:spcBef>
            </a:pPr>
            <a:endParaRPr lang="hr-HR" sz="4000" b="1" dirty="0">
              <a:ln w="1270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17375E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0112" y="308183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www.L3a.hr</a:t>
            </a:r>
          </a:p>
          <a:p>
            <a:pPr algn="r"/>
            <a:r>
              <a:rPr lang="hr-HR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www.Aquilonis.hr</a:t>
            </a:r>
          </a:p>
          <a:p>
            <a:pPr algn="r"/>
            <a:r>
              <a:rPr lang="hr-HR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www.LSS.hr/edu</a:t>
            </a:r>
          </a:p>
          <a:p>
            <a:pPr algn="r"/>
            <a:endParaRPr lang="hr-HR" dirty="0">
              <a:solidFill>
                <a:srgbClr val="1737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0262" y="4749244"/>
            <a:ext cx="37961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www.youtube.com/user/ppale</a:t>
            </a:r>
          </a:p>
          <a:p>
            <a:r>
              <a:rPr lang="hr-HR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www.youtube.com/user/l3akademija1</a:t>
            </a:r>
          </a:p>
          <a:p>
            <a:r>
              <a:rPr lang="hr-HR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www.youtube.com/user/aquilonis12</a:t>
            </a:r>
          </a:p>
          <a:p>
            <a:r>
              <a:rPr lang="hr-HR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www.youtube.com/user/Laboratorijlss</a:t>
            </a:r>
          </a:p>
          <a:p>
            <a:endParaRPr lang="hr-HR" dirty="0">
              <a:solidFill>
                <a:srgbClr val="1737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89992"/>
            <a:ext cx="836712" cy="836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90" y="4869495"/>
            <a:ext cx="964626" cy="964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965" y="6026166"/>
            <a:ext cx="505193" cy="753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045" y="6026166"/>
            <a:ext cx="773443" cy="773443"/>
          </a:xfrm>
          <a:prstGeom prst="rect">
            <a:avLst/>
          </a:prstGeom>
        </p:spPr>
      </p:pic>
      <p:sp>
        <p:nvSpPr>
          <p:cNvPr id="9" name="PyramidiaContent" hidden="1"/>
          <p:cNvSpPr txBox="1"/>
          <p:nvPr/>
        </p:nvSpPr>
        <p:spPr>
          <a:xfrm>
            <a:off x="0" y="0"/>
            <a:ext cx="12700" cy="1003659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 encoding="utf-16"?&gt;</a:t>
            </a:r>
          </a:p>
          <a:p>
            <a:r>
              <a:rPr lang="en-US"/>
              <a:t>&lt;Slide xmlns:xsi="http://www.w3.org/2001/XMLSchema-instance" xmlns:xsd="http://www.w3.org/2001/XMLSchema"&gt;</a:t>
            </a:r>
          </a:p>
          <a:p>
            <a:r>
              <a:rPr lang="en-US"/>
              <a:t>  &lt;questions /&gt;</a:t>
            </a:r>
          </a:p>
          <a:p>
            <a:r>
              <a:rPr lang="en-US"/>
              <a:t>  &lt;links /&gt;</a:t>
            </a:r>
          </a:p>
          <a:p>
            <a:r>
              <a:rPr lang="en-US"/>
              <a:t>  &lt;webs /&gt;</a:t>
            </a:r>
          </a:p>
          <a:p>
            <a:r>
              <a:rPr lang="en-US"/>
              <a:t>  &lt;indices /&gt;</a:t>
            </a:r>
          </a:p>
          <a:p>
            <a:r>
              <a:rPr lang="en-US"/>
              <a:t>  &lt;faqs /&gt;</a:t>
            </a:r>
          </a:p>
          <a:p>
            <a:r>
              <a:rPr lang="en-US"/>
              <a:t>  &lt;occurrences /&gt;</a:t>
            </a:r>
          </a:p>
          <a:p>
            <a:r>
              <a:rPr lang="en-US"/>
              <a:t>  &lt;title&gt;Slide95&lt;/title&gt;</a:t>
            </a:r>
          </a:p>
          <a:p>
            <a:r>
              <a:rPr lang="en-US"/>
              <a:t>  &lt;id&gt;0&lt;/id&gt;</a:t>
            </a:r>
          </a:p>
          <a:p>
            <a:r>
              <a:rPr lang="en-US"/>
              <a:t>  &lt;presentationName&gt;MORH-Kiberneticka sigurnost danas-v5-pp.pptx&lt;/presentationName&gt;</a:t>
            </a:r>
          </a:p>
          <a:p>
            <a:r>
              <a:rPr lang="en-US"/>
              <a:t>  &lt;isLast&gt;false&lt;/isLast&gt;</a:t>
            </a:r>
          </a:p>
          <a:p>
            <a:r>
              <a:rPr lang="en-US"/>
              <a:t>&lt;/Slide&gt;</a:t>
            </a:r>
          </a:p>
        </p:txBody>
      </p:sp>
      <p:pic>
        <p:nvPicPr>
          <p:cNvPr id="11" name="Picture 10" descr="Aquilonis_logo_mali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880"/>
            <a:ext cx="3098800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209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>
            <a:spLocks noChangeArrowheads="1"/>
          </p:cNvSpPr>
          <p:nvPr/>
        </p:nvSpPr>
        <p:spPr bwMode="auto">
          <a:xfrm>
            <a:off x="89755" y="5257266"/>
            <a:ext cx="8784976" cy="4286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89756" y="4757776"/>
            <a:ext cx="8784976" cy="4286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8" name="Rounded Rectangle 4"/>
          <p:cNvSpPr>
            <a:spLocks noChangeArrowheads="1"/>
          </p:cNvSpPr>
          <p:nvPr/>
        </p:nvSpPr>
        <p:spPr bwMode="auto">
          <a:xfrm>
            <a:off x="89756" y="4230726"/>
            <a:ext cx="8784976" cy="4222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9" name="Rounded Rectangle 5"/>
          <p:cNvSpPr>
            <a:spLocks noChangeArrowheads="1"/>
          </p:cNvSpPr>
          <p:nvPr/>
        </p:nvSpPr>
        <p:spPr bwMode="auto">
          <a:xfrm>
            <a:off x="89756" y="3741774"/>
            <a:ext cx="8784976" cy="406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0" name="Rounded Rectangle 6"/>
          <p:cNvSpPr>
            <a:spLocks noChangeArrowheads="1"/>
          </p:cNvSpPr>
          <p:nvPr/>
        </p:nvSpPr>
        <p:spPr bwMode="auto">
          <a:xfrm>
            <a:off x="89756" y="3208374"/>
            <a:ext cx="8784976" cy="41275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11" name="Rounded Rectangle 7"/>
          <p:cNvSpPr>
            <a:spLocks noChangeArrowheads="1"/>
          </p:cNvSpPr>
          <p:nvPr/>
        </p:nvSpPr>
        <p:spPr bwMode="auto">
          <a:xfrm>
            <a:off x="89756" y="2674974"/>
            <a:ext cx="8784976" cy="425450"/>
          </a:xfrm>
          <a:prstGeom prst="roundRect">
            <a:avLst>
              <a:gd name="adj" fmla="val 16667"/>
            </a:avLst>
          </a:prstGeom>
          <a:solidFill>
            <a:srgbClr val="FF8B8B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51992"/>
            <a:ext cx="7812360" cy="738664"/>
          </a:xfrm>
        </p:spPr>
        <p:txBody>
          <a:bodyPr/>
          <a:lstStyle/>
          <a:p>
            <a:r>
              <a:rPr lang="hr-HR" sz="4200" dirty="0"/>
              <a:t>Vrijednost ovog predavanja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6" y="1109071"/>
            <a:ext cx="896448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hr-HR" dirty="0"/>
            </a:br>
            <a:r>
              <a:rPr lang="hr-HR" dirty="0"/>
              <a:t>Koliko biste bili spremni platiti </a:t>
            </a:r>
            <a:r>
              <a:rPr lang="hr-HR" b="1" dirty="0"/>
              <a:t>ovo</a:t>
            </a:r>
            <a:r>
              <a:rPr lang="hr-HR" dirty="0"/>
              <a:t> predavanje?</a:t>
            </a:r>
            <a:br>
              <a:rPr lang="hr-HR" dirty="0"/>
            </a:br>
            <a:br>
              <a:rPr lang="hr-HR" dirty="0"/>
            </a:br>
            <a:endParaRPr lang="hr-H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A  </a:t>
            </a:r>
            <a:r>
              <a:rPr lang="hr-HR" sz="2400" b="1" dirty="0">
                <a:solidFill>
                  <a:schemeClr val="tx1"/>
                </a:solidFill>
              </a:rPr>
              <a:t>= ništa</a:t>
            </a:r>
            <a:endParaRPr lang="hr-HR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B </a:t>
            </a:r>
            <a:r>
              <a:rPr lang="hr-HR" sz="2400" dirty="0">
                <a:solidFill>
                  <a:schemeClr val="tx1"/>
                </a:solidFill>
              </a:rPr>
              <a:t> = </a:t>
            </a:r>
            <a:r>
              <a:rPr lang="hr-HR" sz="2400" b="1" dirty="0">
                <a:solidFill>
                  <a:schemeClr val="tx1"/>
                </a:solidFill>
              </a:rPr>
              <a:t>20</a:t>
            </a:r>
            <a:r>
              <a:rPr lang="hr-HR" sz="2400" dirty="0">
                <a:solidFill>
                  <a:schemeClr val="tx1"/>
                </a:solidFill>
              </a:rPr>
              <a:t> kn	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C  </a:t>
            </a:r>
            <a:r>
              <a:rPr lang="hr-HR" sz="2400" dirty="0">
                <a:solidFill>
                  <a:schemeClr val="tx1"/>
                </a:solidFill>
              </a:rPr>
              <a:t>=</a:t>
            </a:r>
            <a:r>
              <a:rPr lang="hr-HR" sz="2400" b="1" dirty="0"/>
              <a:t> 40 </a:t>
            </a:r>
            <a:r>
              <a:rPr lang="hr-HR" sz="2400" dirty="0"/>
              <a:t>kn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D  </a:t>
            </a:r>
            <a:r>
              <a:rPr lang="hr-HR" sz="2400" dirty="0"/>
              <a:t>=</a:t>
            </a:r>
            <a:r>
              <a:rPr lang="hr-HR" sz="2400" b="1" dirty="0"/>
              <a:t> 80 </a:t>
            </a:r>
            <a:r>
              <a:rPr lang="hr-HR" sz="2400" dirty="0"/>
              <a:t>kn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E  </a:t>
            </a:r>
            <a:r>
              <a:rPr lang="hr-HR" sz="2400" dirty="0"/>
              <a:t>=</a:t>
            </a:r>
            <a:r>
              <a:rPr lang="hr-HR" sz="2400" b="1" dirty="0"/>
              <a:t> 200 </a:t>
            </a:r>
            <a:r>
              <a:rPr lang="hr-HR" sz="2400" dirty="0"/>
              <a:t>kn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dirty="0"/>
              <a:t>		F  =</a:t>
            </a:r>
            <a:r>
              <a:rPr lang="hr-HR" sz="2400" b="1" dirty="0"/>
              <a:t> 400  </a:t>
            </a:r>
            <a:r>
              <a:rPr lang="hr-HR" sz="2400" dirty="0"/>
              <a:t>kn</a:t>
            </a:r>
            <a:endParaRPr lang="en-US" sz="2400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C4B35F7-4E20-4E9A-81E5-7EC4336C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17" y="6551934"/>
            <a:ext cx="2133600" cy="365125"/>
          </a:xfrm>
        </p:spPr>
        <p:txBody>
          <a:bodyPr/>
          <a:lstStyle/>
          <a:p>
            <a:r>
              <a:rPr lang="en-US"/>
              <a:t>2019 © P.Pale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r>
              <a:rPr lang="hr-HR"/>
              <a:t>Je li ravnatelj još uvijek kriv za sve?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2412" y="6479598"/>
            <a:ext cx="2057400" cy="365125"/>
          </a:xfrm>
        </p:spPr>
        <p:txBody>
          <a:bodyPr/>
          <a:lstStyle/>
          <a:p>
            <a:fld id="{59569B6A-0E81-4EEA-A8A6-DCD5EBF62C30}" type="slidenum">
              <a:rPr lang="hr-HR" smtClean="0"/>
              <a:pPr/>
              <a:t>74</a:t>
            </a:fld>
            <a:endParaRPr lang="hr-HR" dirty="0"/>
          </a:p>
        </p:txBody>
      </p:sp>
      <p:sp>
        <p:nvSpPr>
          <p:cNvPr id="12" name="PyramidiaContent" hidden="1"/>
          <p:cNvSpPr txBox="1"/>
          <p:nvPr/>
        </p:nvSpPr>
        <p:spPr>
          <a:xfrm>
            <a:off x="0" y="0"/>
            <a:ext cx="12700" cy="1020279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 encoding="utf-16"?&gt;</a:t>
            </a:r>
          </a:p>
          <a:p>
            <a:r>
              <a:rPr lang="en-US"/>
              <a:t>&lt;Slide xmlns:xsi="http://www.w3.org/2001/XMLSchema-instance" xmlns:xsd="http://www.w3.org/2001/XMLSchema"&gt;</a:t>
            </a:r>
          </a:p>
          <a:p>
            <a:r>
              <a:rPr lang="en-US"/>
              <a:t>  &lt;questions /&gt;</a:t>
            </a:r>
          </a:p>
          <a:p>
            <a:r>
              <a:rPr lang="en-US"/>
              <a:t>  &lt;links /&gt;</a:t>
            </a:r>
          </a:p>
          <a:p>
            <a:r>
              <a:rPr lang="en-US"/>
              <a:t>  &lt;webs /&gt;</a:t>
            </a:r>
          </a:p>
          <a:p>
            <a:r>
              <a:rPr lang="en-US"/>
              <a:t>  &lt;indices /&gt;</a:t>
            </a:r>
          </a:p>
          <a:p>
            <a:r>
              <a:rPr lang="en-US"/>
              <a:t>  &lt;faqs /&gt;</a:t>
            </a:r>
          </a:p>
          <a:p>
            <a:r>
              <a:rPr lang="en-US"/>
              <a:t>  &lt;occurrences /&gt;</a:t>
            </a:r>
          </a:p>
          <a:p>
            <a:r>
              <a:rPr lang="en-US"/>
              <a:t>  &lt;title&gt;Korist od komunikacijskih vještina&lt;/title&gt;</a:t>
            </a:r>
          </a:p>
          <a:p>
            <a:r>
              <a:rPr lang="en-US"/>
              <a:t>  &lt;id&gt;0&lt;/id&gt;</a:t>
            </a:r>
          </a:p>
          <a:p>
            <a:r>
              <a:rPr lang="en-US"/>
              <a:t>  &lt;presentationName&gt;VjeKom-Uvod-v18-pp.pptx&lt;/presentationName&gt;</a:t>
            </a:r>
          </a:p>
          <a:p>
            <a:r>
              <a:rPr lang="en-US"/>
              <a:t>  &lt;isLast&gt;false&lt;/isLast&gt;</a:t>
            </a:r>
          </a:p>
          <a:p>
            <a:r>
              <a:rPr lang="en-US"/>
              <a:t>&lt;/Slide&gt;</a:t>
            </a:r>
          </a:p>
        </p:txBody>
      </p:sp>
    </p:spTree>
    <p:extLst>
      <p:ext uri="{BB962C8B-B14F-4D97-AF65-F5344CB8AC3E}">
        <p14:creationId xmlns:p14="http://schemas.microsoft.com/office/powerpoint/2010/main" val="195963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51992"/>
            <a:ext cx="7812360" cy="738664"/>
          </a:xfrm>
        </p:spPr>
        <p:txBody>
          <a:bodyPr/>
          <a:lstStyle/>
          <a:p>
            <a:r>
              <a:rPr lang="hr-HR" sz="4200" b="1" dirty="0"/>
              <a:t>Problemi svijeta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6" y="1109071"/>
            <a:ext cx="8964488" cy="5442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Što mislite koji su najveći problemi svijeta?</a:t>
            </a:r>
            <a:br>
              <a:rPr lang="hr-HR" dirty="0"/>
            </a:b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endParaRPr lang="hr-HR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hr-HR" sz="2400" b="1" i="1" dirty="0">
                <a:solidFill>
                  <a:schemeClr val="tx1"/>
                </a:solidFill>
              </a:rPr>
              <a:t>Upišite</a:t>
            </a:r>
            <a:r>
              <a:rPr lang="hr-HR" sz="2400" i="1" dirty="0"/>
              <a:t> odgovor u bijeli okvir i </a:t>
            </a:r>
            <a:br>
              <a:rPr lang="hr-HR" sz="2400" i="1" dirty="0"/>
            </a:br>
            <a:r>
              <a:rPr lang="hr-HR" sz="2400" b="1" i="1" dirty="0"/>
              <a:t>pritisnite</a:t>
            </a:r>
            <a:r>
              <a:rPr lang="hr-HR" sz="2400" i="1" dirty="0"/>
              <a:t> tipku ispod njega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C4B35F7-4E20-4E9A-81E5-7EC4336C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17" y="6551934"/>
            <a:ext cx="2133600" cy="365125"/>
          </a:xfrm>
        </p:spPr>
        <p:txBody>
          <a:bodyPr/>
          <a:lstStyle/>
          <a:p>
            <a:r>
              <a:rPr lang="en-US"/>
              <a:t>2019 © P.Pale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r>
              <a:rPr lang="hr-HR"/>
              <a:t>Je li ravnatelj još uvijek kriv za sve?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2412" y="6479598"/>
            <a:ext cx="2057400" cy="365125"/>
          </a:xfrm>
        </p:spPr>
        <p:txBody>
          <a:bodyPr/>
          <a:lstStyle/>
          <a:p>
            <a:fld id="{59569B6A-0E81-4EEA-A8A6-DCD5EBF62C30}" type="slidenum">
              <a:rPr lang="hr-HR" smtClean="0"/>
              <a:pPr/>
              <a:t>8</a:t>
            </a:fld>
            <a:endParaRPr lang="hr-HR" dirty="0"/>
          </a:p>
        </p:txBody>
      </p:sp>
      <p:sp>
        <p:nvSpPr>
          <p:cNvPr id="12" name="PyramidiaContent" hidden="1"/>
          <p:cNvSpPr txBox="1"/>
          <p:nvPr/>
        </p:nvSpPr>
        <p:spPr>
          <a:xfrm>
            <a:off x="0" y="0"/>
            <a:ext cx="12700" cy="1020279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 encoding="utf-16"?&gt;</a:t>
            </a:r>
          </a:p>
          <a:p>
            <a:r>
              <a:rPr lang="en-US"/>
              <a:t>&lt;Slide xmlns:xsi="http://www.w3.org/2001/XMLSchema-instance" xmlns:xsd="http://www.w3.org/2001/XMLSchema"&gt;</a:t>
            </a:r>
          </a:p>
          <a:p>
            <a:r>
              <a:rPr lang="en-US"/>
              <a:t>  &lt;questions /&gt;</a:t>
            </a:r>
          </a:p>
          <a:p>
            <a:r>
              <a:rPr lang="en-US"/>
              <a:t>  &lt;links /&gt;</a:t>
            </a:r>
          </a:p>
          <a:p>
            <a:r>
              <a:rPr lang="en-US"/>
              <a:t>  &lt;webs /&gt;</a:t>
            </a:r>
          </a:p>
          <a:p>
            <a:r>
              <a:rPr lang="en-US"/>
              <a:t>  &lt;indices /&gt;</a:t>
            </a:r>
          </a:p>
          <a:p>
            <a:r>
              <a:rPr lang="en-US"/>
              <a:t>  &lt;faqs /&gt;</a:t>
            </a:r>
          </a:p>
          <a:p>
            <a:r>
              <a:rPr lang="en-US"/>
              <a:t>  &lt;occurrences /&gt;</a:t>
            </a:r>
          </a:p>
          <a:p>
            <a:r>
              <a:rPr lang="en-US"/>
              <a:t>  &lt;title&gt;Korist od komunikacijskih vještina&lt;/title&gt;</a:t>
            </a:r>
          </a:p>
          <a:p>
            <a:r>
              <a:rPr lang="en-US"/>
              <a:t>  &lt;id&gt;0&lt;/id&gt;</a:t>
            </a:r>
          </a:p>
          <a:p>
            <a:r>
              <a:rPr lang="en-US"/>
              <a:t>  &lt;presentationName&gt;VjeKom-Uvod-v18-pp.pptx&lt;/presentationName&gt;</a:t>
            </a:r>
          </a:p>
          <a:p>
            <a:r>
              <a:rPr lang="en-US"/>
              <a:t>  &lt;isLast&gt;false&lt;/isLast&gt;</a:t>
            </a:r>
          </a:p>
          <a:p>
            <a:r>
              <a:rPr lang="en-US"/>
              <a:t>&lt;/Slide&gt;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9969" y="1981200"/>
            <a:ext cx="8006862" cy="193430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55080" y="5318003"/>
            <a:ext cx="3176639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r-HR" sz="6000" dirty="0" err="1">
                <a:solidFill>
                  <a:schemeClr val="bg1"/>
                </a:solidFill>
              </a:rPr>
              <a:t>SendText</a:t>
            </a:r>
            <a:r>
              <a:rPr lang="hr-HR" sz="6000" dirty="0">
                <a:solidFill>
                  <a:schemeClr val="bg1"/>
                </a:solidFill>
              </a:rPr>
              <a:t> 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7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Okoliš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7" y="0"/>
            <a:ext cx="4064331" cy="290309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 © P.Pale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 li ravnatelj još uvijek kriv za sve?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CB49-7706-480C-8E99-B2CA267C2A93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084" y="3873324"/>
            <a:ext cx="5108916" cy="3030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8" y="2847902"/>
            <a:ext cx="4056135" cy="40561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31" y="0"/>
            <a:ext cx="5096656" cy="35081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281" y="2559571"/>
            <a:ext cx="3797706" cy="253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9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1019</TotalTime>
  <Words>4949</Words>
  <Application>Microsoft Office PowerPoint</Application>
  <PresentationFormat>On-screen Show (4:3)</PresentationFormat>
  <Paragraphs>919</Paragraphs>
  <Slides>74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Calibri</vt:lpstr>
      <vt:lpstr>Calibri Light</vt:lpstr>
      <vt:lpstr>Wingdings</vt:lpstr>
      <vt:lpstr>Office Theme</vt:lpstr>
      <vt:lpstr>Priprema za interakciju na predavanju</vt:lpstr>
      <vt:lpstr>Je li ravnatelj  još uvijek kriv za sve?</vt:lpstr>
      <vt:lpstr>HUROŠ 2010.</vt:lpstr>
      <vt:lpstr>Ravnatelj 2010. i danas</vt:lpstr>
      <vt:lpstr>Predrag Pale</vt:lpstr>
      <vt:lpstr>Ravnatelji</vt:lpstr>
      <vt:lpstr>Gdje smo? Kamo ćemo?</vt:lpstr>
      <vt:lpstr>Problemi svijeta</vt:lpstr>
      <vt:lpstr>Okoliš</vt:lpstr>
      <vt:lpstr>Tko stvara probleme?</vt:lpstr>
      <vt:lpstr>Nezdrav život</vt:lpstr>
      <vt:lpstr>Sustav vrijednosti</vt:lpstr>
      <vt:lpstr>Siromaštvo</vt:lpstr>
      <vt:lpstr>Glad</vt:lpstr>
      <vt:lpstr>Nejednakost</vt:lpstr>
      <vt:lpstr>Problemi danas u svijetu</vt:lpstr>
      <vt:lpstr>Problemi Hrvatske</vt:lpstr>
      <vt:lpstr>Depopulacija</vt:lpstr>
      <vt:lpstr>Gubljenje proizvođačkog oslonca</vt:lpstr>
      <vt:lpstr>Organizacijska nekompetentnost</vt:lpstr>
      <vt:lpstr>Mladi bez cilja, orijentacije</vt:lpstr>
      <vt:lpstr>Političke veze</vt:lpstr>
      <vt:lpstr>Sreća za uspjeh u životu</vt:lpstr>
      <vt:lpstr>Radom do uspjeha</vt:lpstr>
      <vt:lpstr>Obrazovanjem do uspjeha</vt:lpstr>
      <vt:lpstr>Ulaganja i doznake</vt:lpstr>
      <vt:lpstr>Problemi u Hrvatskoj</vt:lpstr>
      <vt:lpstr>Tko?</vt:lpstr>
      <vt:lpstr>Tko i što će postati vaši  današnji učenici?</vt:lpstr>
      <vt:lpstr>Budućnost je na mladima</vt:lpstr>
      <vt:lpstr>Odgovornost škole je da stvori dobre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Ljudi, ne samo stručnjaci</vt:lpstr>
      <vt:lpstr>Uloga i zadaci škole</vt:lpstr>
      <vt:lpstr>Aktivnosti škole</vt:lpstr>
      <vt:lpstr>Obrazovne metode</vt:lpstr>
      <vt:lpstr>Odgovornost ravnatelja za kvalitetu</vt:lpstr>
      <vt:lpstr>Bogatstvo obrazovnih metoda i sadržaja</vt:lpstr>
      <vt:lpstr>Korištenje računala</vt:lpstr>
      <vt:lpstr>Nove kompetencije</vt:lpstr>
      <vt:lpstr>Ima li neki razlog da ne koristite</vt:lpstr>
      <vt:lpstr>Kavo je stanje u vašoj školi?</vt:lpstr>
      <vt:lpstr>Aktivnost u zajednici</vt:lpstr>
      <vt:lpstr>Škola kao poticajno okruženje</vt:lpstr>
      <vt:lpstr>Raznovrsne poticajne aktivnosti</vt:lpstr>
      <vt:lpstr>Kako to sve stvoriti?</vt:lpstr>
      <vt:lpstr>Vaša škola …</vt:lpstr>
      <vt:lpstr>Kompetencije ravnatelja</vt:lpstr>
      <vt:lpstr>Koje kompetencije imate za ravnatelja?</vt:lpstr>
      <vt:lpstr>PROMJENE</vt:lpstr>
      <vt:lpstr>Nema težeg posla,  ni opasnijeg poduhvata  negoli prihvatiti se vodstva  pri uvođenju promjena,  jer inovacija ima  za neprijatelje  sve one kojima je bilo dobro po starom  i samo mlake branitelje  u onima kojima bi moglo biti bolje  po novom.</vt:lpstr>
      <vt:lpstr>Otpor promjenama</vt:lpstr>
      <vt:lpstr>Zašto se opirem promjenama</vt:lpstr>
      <vt:lpstr>Najveće pogreške pri uvođenju promjena</vt:lpstr>
      <vt:lpstr>Nisu svi ljudi isti</vt:lpstr>
      <vt:lpstr>Nositelji promjena</vt:lpstr>
      <vt:lpstr>Savjet: promjena treba vođu</vt:lpstr>
      <vt:lpstr>Savjet: jasnoća vizije</vt:lpstr>
      <vt:lpstr>Savjet: stvorite primjere</vt:lpstr>
      <vt:lpstr>Savjet: ciljevi – mjerljivi</vt:lpstr>
      <vt:lpstr>Savjet: jasne i korisne upute</vt:lpstr>
      <vt:lpstr>Savjet: podrška</vt:lpstr>
      <vt:lpstr>Savjet: zajedništvom i suradnjom</vt:lpstr>
      <vt:lpstr>Dakle, kako upravljati promjenom?</vt:lpstr>
      <vt:lpstr>Kompetencije za upravljanje promjenama</vt:lpstr>
      <vt:lpstr>I zato ravnatelj</vt:lpstr>
      <vt:lpstr>PowerPoint Presentation</vt:lpstr>
      <vt:lpstr>PowerPoint Presentation</vt:lpstr>
      <vt:lpstr>Vrijednost ovog predavanja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Predrag</dc:creator>
  <cp:lastModifiedBy>KONGRES</cp:lastModifiedBy>
  <cp:revision>58</cp:revision>
  <dcterms:created xsi:type="dcterms:W3CDTF">2019-11-10T11:57:19Z</dcterms:created>
  <dcterms:modified xsi:type="dcterms:W3CDTF">2019-11-11T16:45:34Z</dcterms:modified>
</cp:coreProperties>
</file>