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1" r:id="rId1"/>
  </p:sldMasterIdLst>
  <p:notesMasterIdLst>
    <p:notesMasterId r:id="rId14"/>
  </p:notesMasterIdLst>
  <p:handoutMasterIdLst>
    <p:handoutMasterId r:id="rId15"/>
  </p:handoutMasterIdLst>
  <p:sldIdLst>
    <p:sldId id="266" r:id="rId2"/>
    <p:sldId id="337" r:id="rId3"/>
    <p:sldId id="309" r:id="rId4"/>
    <p:sldId id="349" r:id="rId5"/>
    <p:sldId id="351" r:id="rId6"/>
    <p:sldId id="352" r:id="rId7"/>
    <p:sldId id="353" r:id="rId8"/>
    <p:sldId id="343" r:id="rId9"/>
    <p:sldId id="345" r:id="rId10"/>
    <p:sldId id="354" r:id="rId11"/>
    <p:sldId id="335" r:id="rId12"/>
    <p:sldId id="355" r:id="rId13"/>
  </p:sldIdLst>
  <p:sldSz cx="9144000" cy="6858000" type="screen4x3"/>
  <p:notesSz cx="6724650" cy="9774238"/>
  <p:defaultTextStyle>
    <a:defPPr>
      <a:defRPr lang="hr-H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79" userDrawn="1">
          <p15:clr>
            <a:srgbClr val="A4A3A4"/>
          </p15:clr>
        </p15:guide>
        <p15:guide id="2" pos="211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3300"/>
    <a:srgbClr val="FF6600"/>
    <a:srgbClr val="F7FDBF"/>
    <a:srgbClr val="FF99CC"/>
    <a:srgbClr val="E456D3"/>
    <a:srgbClr val="9900CC"/>
    <a:srgbClr val="5A0E51"/>
    <a:srgbClr val="FFFFFF"/>
    <a:srgbClr val="F49797"/>
    <a:srgbClr val="EAE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83" d="100"/>
          <a:sy n="83" d="100"/>
        </p:scale>
        <p:origin x="-1422" y="-84"/>
      </p:cViewPr>
      <p:guideLst>
        <p:guide orient="horz" pos="3079"/>
        <p:guide pos="211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4015" cy="488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877" tIns="44938" rIns="89877" bIns="44938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1443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09080" y="0"/>
            <a:ext cx="2914015" cy="488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877" tIns="44938" rIns="89877" bIns="44938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1443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283829"/>
            <a:ext cx="2914015" cy="488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877" tIns="44938" rIns="89877" bIns="44938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1443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09080" y="9283829"/>
            <a:ext cx="2914015" cy="488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877" tIns="44938" rIns="89877" bIns="44938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C97E4C88-5017-4B78-989A-A5FA9AB8F6B8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30718596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4015" cy="488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877" tIns="44938" rIns="89877" bIns="44938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1423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09080" y="0"/>
            <a:ext cx="2914015" cy="488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877" tIns="44938" rIns="89877" bIns="44938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9163" y="733425"/>
            <a:ext cx="4886325" cy="36655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423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2466" y="4642764"/>
            <a:ext cx="5379720" cy="43984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877" tIns="44938" rIns="89877" bIns="449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 noProof="0" smtClean="0"/>
              <a:t>Click to edit Master text styles</a:t>
            </a:r>
          </a:p>
          <a:p>
            <a:pPr lvl="1"/>
            <a:r>
              <a:rPr lang="hr-HR" noProof="0" smtClean="0"/>
              <a:t>Second level</a:t>
            </a:r>
          </a:p>
          <a:p>
            <a:pPr lvl="2"/>
            <a:r>
              <a:rPr lang="hr-HR" noProof="0" smtClean="0"/>
              <a:t>Third level</a:t>
            </a:r>
          </a:p>
          <a:p>
            <a:pPr lvl="3"/>
            <a:r>
              <a:rPr lang="hr-HR" noProof="0" smtClean="0"/>
              <a:t>Fourth level</a:t>
            </a:r>
          </a:p>
          <a:p>
            <a:pPr lvl="4"/>
            <a:r>
              <a:rPr lang="hr-HR" noProof="0" smtClean="0"/>
              <a:t>Fifth level</a:t>
            </a:r>
          </a:p>
        </p:txBody>
      </p:sp>
      <p:sp>
        <p:nvSpPr>
          <p:cNvPr id="1423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283829"/>
            <a:ext cx="2914015" cy="488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877" tIns="44938" rIns="89877" bIns="44938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1423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09080" y="9283829"/>
            <a:ext cx="2914015" cy="488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877" tIns="44938" rIns="89877" bIns="44938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7A9B0BD0-D4B2-4699-929C-C3941F9BDA32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713943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00A100B-0A20-47F9-976D-BB18D913BBE7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4828785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2963367-6150-4FFB-A32F-F45DFA056CF5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8927185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B36085-6E6B-41CA-92C5-3B0FD3E01538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41197830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893DDA8-AA67-40F2-978A-129FB3D9DB54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7139297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C51C637-B37B-46A9-A5A3-428CB0EC33C3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30417316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F34EF2A-5AFA-4301-B8F9-E8A0483698C6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5854477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A6A0F73-5C57-4317-9EE3-EA46B1708A6B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5205590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E49B24-4729-4070-B746-07AA621006D6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20383448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3755A97-B306-4FB4-B221-D8B8DF63EECC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27020708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45729D-C2A5-4312-B847-42273B99D148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5583260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60C17E-4212-4A7F-A5C8-413B08E4B96A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8296590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r-HR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9CC376A-F809-49A8-B4A9-3154C5AC2D30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8280181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64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51800" y="6457950"/>
            <a:ext cx="635000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="1">
                <a:solidFill>
                  <a:schemeClr val="accent2"/>
                </a:solidFill>
                <a:latin typeface="Book Antiqua" panose="02040602050305030304" pitchFamily="18" charset="0"/>
              </a:defRPr>
            </a:lvl1pPr>
          </a:lstStyle>
          <a:p>
            <a:fld id="{9D8269F9-3A4C-4C46-A2B6-A0AA1450EF4F}" type="slidenum">
              <a:rPr lang="hr-HR" altLang="sr-Latn-RS"/>
              <a:pPr/>
              <a:t>‹#›</a:t>
            </a:fld>
            <a:endParaRPr lang="hr-HR" altLang="sr-Latn-RS"/>
          </a:p>
        </p:txBody>
      </p:sp>
      <p:pic>
        <p:nvPicPr>
          <p:cNvPr id="1027" name="Picture 13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9144000" cy="71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0" r:id="rId9"/>
    <p:sldLayoutId id="2147483731" r:id="rId10"/>
    <p:sldLayoutId id="2147483732" r:id="rId11"/>
    <p:sldLayoutId id="2147483733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ivana.pilko@mzo.hr" TargetMode="External"/><Relationship Id="rId2" Type="http://schemas.openxmlformats.org/officeDocument/2006/relationships/hyperlink" Target="mailto:Ivana.pilko@mzo.hr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pripravnistvo@mzo.hr" TargetMode="External"/><Relationship Id="rId4" Type="http://schemas.openxmlformats.org/officeDocument/2006/relationships/hyperlink" Target="mailto:odgojiobrazovanje@mzo.hr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slov 1"/>
          <p:cNvSpPr txBox="1">
            <a:spLocks/>
          </p:cNvSpPr>
          <p:nvPr/>
        </p:nvSpPr>
        <p:spPr>
          <a:xfrm>
            <a:off x="1053166" y="2178423"/>
            <a:ext cx="7197538" cy="186465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eaLnBrk="1" hangingPunct="1">
              <a:defRPr/>
            </a:pPr>
            <a:endParaRPr lang="en-GB" sz="2000" b="1" kern="0" dirty="0" smtClean="0">
              <a:ln w="11430"/>
              <a:solidFill>
                <a:schemeClr val="accent6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  <a:ea typeface="+mj-ea"/>
              <a:cs typeface="+mj-cs"/>
            </a:endParaRPr>
          </a:p>
          <a:p>
            <a:pPr algn="ctr">
              <a:defRPr/>
            </a:pPr>
            <a:r>
              <a:rPr lang="en-GB" sz="4000" b="1" i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Proaktivno</a:t>
            </a:r>
            <a:r>
              <a:rPr lang="en-GB" sz="4000" b="1" i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en-GB" sz="4000" b="1" i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vođenje</a:t>
            </a:r>
            <a:r>
              <a:rPr lang="en-GB" sz="4000" b="1" i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en-GB" sz="4000" b="1" i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škole</a:t>
            </a:r>
            <a:r>
              <a:rPr lang="en-GB" sz="4000" b="1" i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en-GB" sz="4000" b="1" i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kroz</a:t>
            </a:r>
            <a:r>
              <a:rPr lang="en-GB" sz="4000" b="1" i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en-GB" sz="4000" b="1" i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promjene</a:t>
            </a:r>
            <a:r>
              <a:rPr lang="hr-HR" sz="4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	</a:t>
            </a:r>
          </a:p>
          <a:p>
            <a:pPr algn="ctr" eaLnBrk="1" hangingPunct="1">
              <a:defRPr/>
            </a:pPr>
            <a:endParaRPr lang="hr-HR" sz="4000" dirty="0"/>
          </a:p>
          <a:p>
            <a:pPr algn="ctr">
              <a:defRPr/>
            </a:pPr>
            <a:endParaRPr lang="hr-HR" sz="4000" b="1" kern="0" dirty="0">
              <a:ln w="11430"/>
              <a:solidFill>
                <a:srgbClr val="000099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3" name="Naslov 1"/>
          <p:cNvSpPr txBox="1">
            <a:spLocks/>
          </p:cNvSpPr>
          <p:nvPr/>
        </p:nvSpPr>
        <p:spPr>
          <a:xfrm>
            <a:off x="537135" y="5654940"/>
            <a:ext cx="8229600" cy="736895"/>
          </a:xfrm>
          <a:prstGeom prst="rect">
            <a:avLst/>
          </a:prstGeo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eaLnBrk="1" hangingPunct="1">
              <a:defRPr/>
            </a:pPr>
            <a:r>
              <a:rPr lang="hr-HR" sz="1200" dirty="0" smtClean="0">
                <a:ln w="0"/>
                <a:solidFill>
                  <a:srgbClr val="FF0000"/>
                </a:solidFill>
              </a:rPr>
              <a:t>Ivana Pilko Čunčić</a:t>
            </a:r>
          </a:p>
          <a:p>
            <a:pPr algn="ctr">
              <a:defRPr/>
            </a:pPr>
            <a:r>
              <a:rPr lang="hr-HR" sz="1200" dirty="0" smtClean="0">
                <a:ln w="0"/>
                <a:solidFill>
                  <a:schemeClr val="accent6">
                    <a:lumMod val="50000"/>
                  </a:schemeClr>
                </a:solidFill>
              </a:rPr>
              <a:t>Voditeljica Službe za osnovnoškolski odgoj i obrazovanje</a:t>
            </a:r>
          </a:p>
          <a:p>
            <a:pPr algn="ctr">
              <a:defRPr/>
            </a:pPr>
            <a:r>
              <a:rPr lang="hr-HR" sz="1200" dirty="0" smtClean="0">
                <a:ln w="0"/>
                <a:solidFill>
                  <a:schemeClr val="accent6">
                    <a:lumMod val="50000"/>
                  </a:schemeClr>
                </a:solidFill>
              </a:rPr>
              <a:t>Ministarstvo znanosti i obrazovanja</a:t>
            </a:r>
          </a:p>
          <a:p>
            <a:pPr algn="ctr" eaLnBrk="1" hangingPunct="1">
              <a:defRPr/>
            </a:pPr>
            <a:endParaRPr lang="en-GB" sz="2000" dirty="0" smtClean="0">
              <a:ln w="0"/>
              <a:latin typeface="+mn-lt"/>
            </a:endParaRPr>
          </a:p>
          <a:p>
            <a:pPr algn="ctr" eaLnBrk="1" hangingPunct="1">
              <a:defRPr/>
            </a:pPr>
            <a:r>
              <a:rPr lang="hr-HR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	</a:t>
            </a:r>
          </a:p>
          <a:p>
            <a:pPr algn="ctr" eaLnBrk="1" hangingPunct="1">
              <a:defRPr/>
            </a:pPr>
            <a:endParaRPr lang="hr-HR" sz="4000" dirty="0"/>
          </a:p>
          <a:p>
            <a:pPr algn="ctr">
              <a:defRPr/>
            </a:pPr>
            <a:endParaRPr lang="hr-HR" sz="4000" b="1" kern="0" dirty="0">
              <a:ln w="11430"/>
              <a:solidFill>
                <a:srgbClr val="000099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722160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8905" y="1414303"/>
            <a:ext cx="8485095" cy="4153582"/>
          </a:xfrm>
        </p:spPr>
        <p:txBody>
          <a:bodyPr/>
          <a:lstStyle/>
          <a:p>
            <a:pPr marL="0" indent="0" algn="ctr">
              <a:buNone/>
              <a:defRPr/>
            </a:pPr>
            <a:r>
              <a:rPr lang="en-GB" sz="2000" b="1" i="1" dirty="0" smtClean="0">
                <a:ln w="11430"/>
                <a:solidFill>
                  <a:srgbClr val="00B0F0"/>
                </a:solidFill>
              </a:rPr>
              <a:t>ZAPOŠLJAVANJE</a:t>
            </a:r>
            <a:endParaRPr lang="hr-HR" sz="2000" b="1" i="1" dirty="0" smtClean="0">
              <a:solidFill>
                <a:srgbClr val="00B0F0"/>
              </a:solidFill>
            </a:endParaRPr>
          </a:p>
          <a:p>
            <a:pPr marL="0" indent="0">
              <a:buFontTx/>
              <a:buNone/>
              <a:defRPr/>
            </a:pPr>
            <a:endParaRPr lang="en-GB" sz="1600" dirty="0" smtClean="0"/>
          </a:p>
          <a:p>
            <a:pPr marL="0" indent="0">
              <a:buFontTx/>
              <a:buNone/>
              <a:defRPr/>
            </a:pPr>
            <a:endParaRPr lang="hr-HR" sz="1600" dirty="0" smtClean="0"/>
          </a:p>
          <a:p>
            <a:pPr algn="just">
              <a:buFont typeface="Wingdings" panose="05000000000000000000" pitchFamily="2" charset="2"/>
              <a:buChar char="q"/>
              <a:defRPr/>
            </a:pPr>
            <a:r>
              <a:rPr lang="hr-HR" sz="1800" b="1" dirty="0" smtClean="0">
                <a:solidFill>
                  <a:schemeClr val="accent6">
                    <a:lumMod val="50000"/>
                  </a:schemeClr>
                </a:solidFill>
                <a:latin typeface="+mj-lt"/>
              </a:rPr>
              <a:t>u pojedinim strukama – </a:t>
            </a:r>
            <a:r>
              <a:rPr lang="hr-HR" sz="1800" b="1" dirty="0" smtClean="0">
                <a:solidFill>
                  <a:srgbClr val="FF6600"/>
                </a:solidFill>
                <a:latin typeface="+mj-lt"/>
              </a:rPr>
              <a:t>veliki deficit stručnih osoba</a:t>
            </a:r>
          </a:p>
          <a:p>
            <a:pPr algn="just">
              <a:buFont typeface="Wingdings" panose="05000000000000000000" pitchFamily="2" charset="2"/>
              <a:buChar char="q"/>
              <a:defRPr/>
            </a:pPr>
            <a:endParaRPr lang="hr-HR" sz="1800" b="1" dirty="0" smtClean="0">
              <a:solidFill>
                <a:schemeClr val="accent6">
                  <a:lumMod val="50000"/>
                </a:schemeClr>
              </a:solidFill>
              <a:latin typeface="+mj-lt"/>
            </a:endParaRPr>
          </a:p>
          <a:p>
            <a:pPr algn="just">
              <a:buFont typeface="Wingdings" panose="05000000000000000000" pitchFamily="2" charset="2"/>
              <a:buChar char="q"/>
              <a:defRPr/>
            </a:pPr>
            <a:r>
              <a:rPr lang="hr-HR" sz="1800" b="1" dirty="0" smtClean="0">
                <a:solidFill>
                  <a:schemeClr val="accent6">
                    <a:lumMod val="50000"/>
                  </a:schemeClr>
                </a:solidFill>
                <a:latin typeface="+mj-lt"/>
              </a:rPr>
              <a:t>priznavanje inozemnih stručnih kvalifikacija</a:t>
            </a:r>
          </a:p>
          <a:p>
            <a:pPr algn="just">
              <a:buFont typeface="Wingdings" panose="05000000000000000000" pitchFamily="2" charset="2"/>
              <a:buChar char="q"/>
              <a:defRPr/>
            </a:pPr>
            <a:endParaRPr lang="hr-HR" sz="1800" b="1" dirty="0" smtClean="0">
              <a:solidFill>
                <a:schemeClr val="accent6">
                  <a:lumMod val="50000"/>
                </a:schemeClr>
              </a:solidFill>
              <a:latin typeface="+mj-lt"/>
            </a:endParaRPr>
          </a:p>
          <a:p>
            <a:pPr algn="just">
              <a:buFont typeface="Wingdings" panose="05000000000000000000" pitchFamily="2" charset="2"/>
              <a:buChar char="q"/>
              <a:defRPr/>
            </a:pPr>
            <a:r>
              <a:rPr lang="hr-HR" sz="1800" b="1" dirty="0" smtClean="0">
                <a:solidFill>
                  <a:schemeClr val="accent6">
                    <a:lumMod val="50000"/>
                  </a:schemeClr>
                </a:solidFill>
                <a:latin typeface="+mj-lt"/>
              </a:rPr>
              <a:t>privremeno i povremeno pružanje usluga za državljanje EU i EGP</a:t>
            </a:r>
          </a:p>
          <a:p>
            <a:pPr algn="just">
              <a:buFont typeface="Wingdings" panose="05000000000000000000" pitchFamily="2" charset="2"/>
              <a:buChar char="q"/>
              <a:defRPr/>
            </a:pPr>
            <a:endParaRPr lang="hr-HR" sz="1800" b="1" dirty="0" smtClean="0">
              <a:solidFill>
                <a:schemeClr val="accent6">
                  <a:lumMod val="50000"/>
                </a:schemeClr>
              </a:solidFill>
              <a:latin typeface="+mj-lt"/>
            </a:endParaRPr>
          </a:p>
          <a:p>
            <a:pPr algn="just">
              <a:buFont typeface="Wingdings" panose="05000000000000000000" pitchFamily="2" charset="2"/>
              <a:buChar char="q"/>
              <a:defRPr/>
            </a:pPr>
            <a:r>
              <a:rPr lang="hr-HR" sz="1800" b="1" dirty="0" smtClean="0">
                <a:solidFill>
                  <a:schemeClr val="accent6">
                    <a:lumMod val="50000"/>
                  </a:schemeClr>
                </a:solidFill>
                <a:latin typeface="+mj-lt"/>
              </a:rPr>
              <a:t>kvote za zapošljavanje stranaca (treće zemlje)</a:t>
            </a:r>
          </a:p>
          <a:p>
            <a:pPr algn="just">
              <a:buFont typeface="Wingdings" panose="05000000000000000000" pitchFamily="2" charset="2"/>
              <a:buChar char="q"/>
              <a:defRPr/>
            </a:pPr>
            <a:endParaRPr lang="hr-HR" sz="1800" b="1" dirty="0" smtClean="0">
              <a:solidFill>
                <a:schemeClr val="accent6">
                  <a:lumMod val="50000"/>
                </a:schemeClr>
              </a:solidFill>
              <a:latin typeface="+mj-lt"/>
            </a:endParaRPr>
          </a:p>
          <a:p>
            <a:pPr algn="just">
              <a:buFont typeface="Wingdings" panose="05000000000000000000" pitchFamily="2" charset="2"/>
              <a:buChar char="q"/>
              <a:defRPr/>
            </a:pPr>
            <a:r>
              <a:rPr lang="hr-HR" sz="1800" b="1" dirty="0" smtClean="0">
                <a:solidFill>
                  <a:schemeClr val="accent6">
                    <a:lumMod val="50000"/>
                  </a:schemeClr>
                </a:solidFill>
                <a:latin typeface="+mj-lt"/>
              </a:rPr>
              <a:t>mjera pripravništva </a:t>
            </a:r>
            <a:r>
              <a:rPr lang="hr-HR" sz="1800" b="1" i="1" dirty="0" smtClean="0">
                <a:solidFill>
                  <a:schemeClr val="accent6">
                    <a:lumMod val="50000"/>
                  </a:schemeClr>
                </a:solidFill>
                <a:latin typeface="+mj-lt"/>
              </a:rPr>
              <a:t>2018. – 2020.</a:t>
            </a:r>
          </a:p>
          <a:p>
            <a:pPr marL="0" indent="0" algn="just">
              <a:buNone/>
              <a:defRPr/>
            </a:pPr>
            <a:endParaRPr lang="en-GB" sz="1800" b="1" dirty="0" smtClean="0">
              <a:solidFill>
                <a:schemeClr val="accent6">
                  <a:lumMod val="50000"/>
                </a:schemeClr>
              </a:solidFill>
              <a:latin typeface="+mj-lt"/>
            </a:endParaRPr>
          </a:p>
          <a:p>
            <a:pPr marL="0" indent="0" algn="just">
              <a:buNone/>
              <a:defRPr/>
            </a:pPr>
            <a:endParaRPr lang="hr-HR" sz="1600" b="1" dirty="0">
              <a:solidFill>
                <a:schemeClr val="accent6">
                  <a:lumMod val="50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931641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iped Right Arrow 3"/>
          <p:cNvSpPr/>
          <p:nvPr/>
        </p:nvSpPr>
        <p:spPr>
          <a:xfrm>
            <a:off x="457067" y="2183641"/>
            <a:ext cx="8373035" cy="3193577"/>
          </a:xfrm>
          <a:prstGeom prst="stripedRightArrow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i="1" dirty="0" smtClean="0">
                <a:solidFill>
                  <a:srgbClr val="FF66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ORGANIZACIJU </a:t>
            </a:r>
            <a:r>
              <a:rPr lang="en-GB" b="1" i="1" dirty="0" smtClean="0">
                <a:solidFill>
                  <a:srgbClr val="FF66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ŠKOLE</a:t>
            </a:r>
            <a:r>
              <a:rPr lang="hr-HR" b="1" i="1" dirty="0" smtClean="0">
                <a:solidFill>
                  <a:srgbClr val="FF66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I PUT KROZ PROMJENE</a:t>
            </a:r>
            <a:r>
              <a:rPr lang="en-GB" b="1" i="1" dirty="0" smtClean="0">
                <a:solidFill>
                  <a:srgbClr val="FF66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b="1" i="1" dirty="0" smtClean="0">
                <a:solidFill>
                  <a:srgbClr val="FF66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“NOSE” </a:t>
            </a:r>
            <a:r>
              <a:rPr lang="en-GB" b="1" i="1" dirty="0" smtClean="0">
                <a:solidFill>
                  <a:srgbClr val="CC33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RAVNATELJI</a:t>
            </a:r>
            <a:endParaRPr lang="hr-HR" b="1" i="1" dirty="0">
              <a:solidFill>
                <a:srgbClr val="CC33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8375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5838" y="1673657"/>
            <a:ext cx="7759421" cy="3239535"/>
          </a:xfrm>
        </p:spPr>
        <p:txBody>
          <a:bodyPr/>
          <a:lstStyle/>
          <a:p>
            <a:pPr marL="0" indent="0" algn="ctr">
              <a:buNone/>
            </a:pPr>
            <a:r>
              <a:rPr lang="en-GB" sz="2000" b="1" kern="1200" dirty="0">
                <a:solidFill>
                  <a:srgbClr val="CC33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KONTAKT</a:t>
            </a:r>
            <a:endParaRPr lang="en-GB" sz="2000" b="1" kern="1200" dirty="0">
              <a:solidFill>
                <a:srgbClr val="CC33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hlinkClick r:id="rId2"/>
            </a:endParaRPr>
          </a:p>
          <a:p>
            <a:pPr marL="0" indent="0">
              <a:buNone/>
            </a:pPr>
            <a:endParaRPr lang="hr-HR" sz="2000" b="1" kern="1200" dirty="0" smtClean="0">
              <a:solidFill>
                <a:srgbClr val="00B0F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hlinkClick r:id="rId2"/>
            </a:endParaRPr>
          </a:p>
          <a:p>
            <a:pPr marL="0" indent="0">
              <a:buNone/>
            </a:pPr>
            <a:endParaRPr lang="en-GB" sz="2000" b="1" kern="1200" dirty="0">
              <a:solidFill>
                <a:srgbClr val="00B0F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hlinkClick r:id="rId2"/>
            </a:endParaRPr>
          </a:p>
          <a:p>
            <a:pPr marL="0" indent="0" algn="ctr">
              <a:buNone/>
            </a:pPr>
            <a:r>
              <a:rPr lang="en-GB" sz="2000" b="1" kern="1200" dirty="0" smtClean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3"/>
              </a:rPr>
              <a:t>ivana.pilko@mzo.hr</a:t>
            </a:r>
            <a:endParaRPr lang="en-GB" sz="2000" b="1" kern="1200" dirty="0" smtClean="0">
              <a:solidFill>
                <a:srgbClr val="00B0F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endParaRPr lang="en-GB" sz="2000" b="1" kern="1200" dirty="0">
              <a:solidFill>
                <a:srgbClr val="00B0F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GB" sz="2000" b="1" kern="1200" dirty="0" smtClean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4"/>
              </a:rPr>
              <a:t>odgojiobrazovanje@mzo.hr</a:t>
            </a:r>
            <a:endParaRPr lang="hr-HR" sz="2000" b="1" kern="1200" dirty="0" smtClean="0">
              <a:solidFill>
                <a:srgbClr val="00B0F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endParaRPr lang="hr-HR" sz="2000" b="1" kern="1200" dirty="0">
              <a:solidFill>
                <a:srgbClr val="00B0F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hr-HR" sz="2000" b="1" kern="1200" dirty="0" smtClean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5"/>
              </a:rPr>
              <a:t>pripravnistvo@mzo.hr</a:t>
            </a:r>
            <a:endParaRPr lang="hr-HR" sz="2000" b="1" kern="1200" dirty="0" smtClean="0">
              <a:solidFill>
                <a:srgbClr val="00B0F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hr-HR" sz="1800" b="1" kern="1200" dirty="0">
              <a:solidFill>
                <a:srgbClr val="00B0F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689811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riped Right Arrow 1"/>
          <p:cNvSpPr/>
          <p:nvPr/>
        </p:nvSpPr>
        <p:spPr>
          <a:xfrm>
            <a:off x="914400" y="4827494"/>
            <a:ext cx="7709647" cy="1586752"/>
          </a:xfrm>
          <a:prstGeom prst="stripedRightArrow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7529" y="1111624"/>
            <a:ext cx="7996518" cy="3379693"/>
          </a:xfrm>
        </p:spPr>
        <p:txBody>
          <a:bodyPr/>
          <a:lstStyle/>
          <a:p>
            <a:pPr marL="0" indent="0" algn="ctr">
              <a:buNone/>
              <a:defRPr/>
            </a:pPr>
            <a:r>
              <a:rPr lang="en-GB" sz="2000" b="1" i="1" dirty="0" smtClean="0">
                <a:ln w="11430"/>
                <a:solidFill>
                  <a:srgbClr val="00B0F0"/>
                </a:solidFill>
              </a:rPr>
              <a:t>KOJE NAS PROMJENE OČEKUJU </a:t>
            </a:r>
            <a:r>
              <a:rPr lang="hr-HR" sz="2000" b="1" i="1" dirty="0" smtClean="0">
                <a:ln w="11430"/>
                <a:solidFill>
                  <a:srgbClr val="00B0F0"/>
                </a:solidFill>
              </a:rPr>
              <a:t>?</a:t>
            </a:r>
            <a:endParaRPr lang="hr-HR" sz="2000" b="1" i="1" dirty="0">
              <a:solidFill>
                <a:srgbClr val="00B0F0"/>
              </a:solidFill>
            </a:endParaRPr>
          </a:p>
          <a:p>
            <a:pPr marL="0" indent="0">
              <a:buFontTx/>
              <a:buNone/>
              <a:defRPr/>
            </a:pPr>
            <a:endParaRPr lang="hr-HR" sz="1600" dirty="0" smtClean="0"/>
          </a:p>
          <a:p>
            <a:pPr algn="just">
              <a:buFont typeface="Wingdings" panose="05000000000000000000" pitchFamily="2" charset="2"/>
              <a:buChar char="ü"/>
              <a:defRPr/>
            </a:pPr>
            <a:r>
              <a:rPr lang="hr-HR" sz="1800" b="1" dirty="0" smtClean="0">
                <a:solidFill>
                  <a:schemeClr val="accent6">
                    <a:lumMod val="50000"/>
                  </a:schemeClr>
                </a:solidFill>
                <a:latin typeface="+mj-lt"/>
              </a:rPr>
              <a:t>Izrada nove mreže školskih ustanova i programa obrazovanja - </a:t>
            </a:r>
            <a:r>
              <a:rPr lang="hr-HR" sz="1800" b="1" i="1" dirty="0" smtClean="0">
                <a:solidFill>
                  <a:schemeClr val="accent6">
                    <a:lumMod val="50000"/>
                  </a:schemeClr>
                </a:solidFill>
                <a:latin typeface="+mj-lt"/>
              </a:rPr>
              <a:t>smjernice</a:t>
            </a:r>
          </a:p>
          <a:p>
            <a:pPr>
              <a:buFont typeface="Wingdings" panose="05000000000000000000" pitchFamily="2" charset="2"/>
              <a:buChar char="ü"/>
              <a:defRPr/>
            </a:pPr>
            <a:endParaRPr lang="hr-HR" sz="1800" b="1" dirty="0" smtClean="0">
              <a:solidFill>
                <a:schemeClr val="accent6">
                  <a:lumMod val="50000"/>
                </a:schemeClr>
              </a:solidFill>
              <a:latin typeface="+mj-lt"/>
            </a:endParaRPr>
          </a:p>
          <a:p>
            <a:pPr>
              <a:buFont typeface="Wingdings" panose="05000000000000000000" pitchFamily="2" charset="2"/>
              <a:buChar char="ü"/>
              <a:defRPr/>
            </a:pPr>
            <a:r>
              <a:rPr lang="hr-HR" sz="1800" b="1" dirty="0" smtClean="0">
                <a:solidFill>
                  <a:schemeClr val="accent6">
                    <a:lumMod val="50000"/>
                  </a:schemeClr>
                </a:solidFill>
                <a:latin typeface="+mj-lt"/>
              </a:rPr>
              <a:t>Put ka cjelodnevnoj nastavi</a:t>
            </a:r>
          </a:p>
          <a:p>
            <a:pPr>
              <a:buFont typeface="Wingdings" panose="05000000000000000000" pitchFamily="2" charset="2"/>
              <a:buChar char="ü"/>
              <a:defRPr/>
            </a:pPr>
            <a:endParaRPr lang="hr-HR" sz="1800" b="1" dirty="0" smtClean="0">
              <a:solidFill>
                <a:schemeClr val="accent6">
                  <a:lumMod val="50000"/>
                </a:schemeClr>
              </a:solidFill>
              <a:latin typeface="+mj-lt"/>
            </a:endParaRPr>
          </a:p>
          <a:p>
            <a:pPr>
              <a:buFont typeface="Wingdings" panose="05000000000000000000" pitchFamily="2" charset="2"/>
              <a:buChar char="ü"/>
              <a:defRPr/>
            </a:pPr>
            <a:r>
              <a:rPr lang="hr-HR" sz="1800" b="1" dirty="0" smtClean="0">
                <a:solidFill>
                  <a:schemeClr val="accent6">
                    <a:lumMod val="50000"/>
                  </a:schemeClr>
                </a:solidFill>
                <a:latin typeface="+mj-lt"/>
              </a:rPr>
              <a:t>Novo programsko razdoblje </a:t>
            </a:r>
            <a:r>
              <a:rPr lang="hr-HR" sz="1800" b="1" i="1" dirty="0" smtClean="0">
                <a:solidFill>
                  <a:schemeClr val="accent6">
                    <a:lumMod val="50000"/>
                  </a:schemeClr>
                </a:solidFill>
                <a:latin typeface="+mj-lt"/>
              </a:rPr>
              <a:t>2021. – 2027.</a:t>
            </a:r>
          </a:p>
          <a:p>
            <a:pPr marL="0" indent="0">
              <a:buNone/>
              <a:defRPr/>
            </a:pPr>
            <a:endParaRPr lang="hr-HR" sz="1800" b="1" i="1" dirty="0" smtClean="0">
              <a:solidFill>
                <a:schemeClr val="accent6">
                  <a:lumMod val="50000"/>
                </a:schemeClr>
              </a:solidFill>
              <a:latin typeface="+mj-lt"/>
            </a:endParaRPr>
          </a:p>
          <a:p>
            <a:pPr>
              <a:buFont typeface="Wingdings" panose="05000000000000000000" pitchFamily="2" charset="2"/>
              <a:buChar char="ü"/>
              <a:defRPr/>
            </a:pPr>
            <a:r>
              <a:rPr lang="hr-HR" sz="1800" b="1" dirty="0" smtClean="0">
                <a:solidFill>
                  <a:schemeClr val="accent6">
                    <a:lumMod val="50000"/>
                  </a:schemeClr>
                </a:solidFill>
                <a:latin typeface="+mj-lt"/>
              </a:rPr>
              <a:t>Zapošljavanje</a:t>
            </a:r>
          </a:p>
          <a:p>
            <a:pPr>
              <a:buFont typeface="Wingdings" panose="05000000000000000000" pitchFamily="2" charset="2"/>
              <a:buChar char="ü"/>
              <a:defRPr/>
            </a:pPr>
            <a:endParaRPr lang="en-GB" sz="1800" b="1" dirty="0">
              <a:solidFill>
                <a:schemeClr val="accent6">
                  <a:lumMod val="50000"/>
                </a:schemeClr>
              </a:solidFill>
              <a:latin typeface="+mj-lt"/>
            </a:endParaRPr>
          </a:p>
          <a:p>
            <a:pPr marL="0" indent="0" algn="just">
              <a:buNone/>
              <a:defRPr/>
            </a:pPr>
            <a:endParaRPr lang="hr-HR" sz="1800" b="1" dirty="0" smtClean="0">
              <a:solidFill>
                <a:schemeClr val="accent5">
                  <a:lumMod val="10000"/>
                </a:schemeClr>
              </a:solidFill>
              <a:latin typeface="+mj-lt"/>
            </a:endParaRPr>
          </a:p>
          <a:p>
            <a:pPr marL="0" indent="0" algn="just">
              <a:buNone/>
              <a:defRPr/>
            </a:pPr>
            <a:endParaRPr lang="hr-HR" sz="1800" dirty="0">
              <a:solidFill>
                <a:schemeClr val="accent5">
                  <a:lumMod val="10000"/>
                </a:schemeClr>
              </a:solidFill>
              <a:latin typeface="+mj-lt"/>
            </a:endParaRPr>
          </a:p>
          <a:p>
            <a:pPr marL="0" indent="0" algn="ctr">
              <a:buNone/>
              <a:defRPr/>
            </a:pPr>
            <a:endParaRPr lang="hr-HR" sz="1800" b="1" dirty="0">
              <a:solidFill>
                <a:schemeClr val="accent5">
                  <a:lumMod val="10000"/>
                </a:schemeClr>
              </a:solidFill>
              <a:latin typeface="+mj-lt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  <a:defRPr/>
            </a:pPr>
            <a:endParaRPr lang="hr-HR" sz="1800" b="1" dirty="0" smtClean="0">
              <a:solidFill>
                <a:schemeClr val="accent5">
                  <a:lumMod val="10000"/>
                </a:schemeClr>
              </a:solidFill>
              <a:latin typeface="+mj-lt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156447" y="5423647"/>
            <a:ext cx="6768354" cy="57374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FontTx/>
              <a:buNone/>
              <a:defRPr/>
            </a:pPr>
            <a:r>
              <a:rPr lang="en-GB" sz="2000" b="1" i="1" kern="0" dirty="0" smtClean="0">
                <a:ln w="11430"/>
                <a:solidFill>
                  <a:schemeClr val="accent6">
                    <a:lumMod val="50000"/>
                  </a:schemeClr>
                </a:solidFill>
              </a:rPr>
              <a:t>HOĆEMO LI BITI </a:t>
            </a:r>
            <a:r>
              <a:rPr lang="en-GB" sz="2000" b="1" i="1" kern="0" dirty="0" smtClean="0">
                <a:ln w="11430"/>
                <a:solidFill>
                  <a:schemeClr val="bg1">
                    <a:lumMod val="50000"/>
                  </a:schemeClr>
                </a:solidFill>
              </a:rPr>
              <a:t>REAKTIVNI</a:t>
            </a:r>
            <a:r>
              <a:rPr lang="en-GB" sz="2000" b="1" i="1" kern="0" dirty="0" smtClean="0">
                <a:ln w="11430"/>
                <a:solidFill>
                  <a:srgbClr val="FF6600"/>
                </a:solidFill>
              </a:rPr>
              <a:t> </a:t>
            </a:r>
            <a:r>
              <a:rPr lang="en-GB" sz="2000" b="1" i="1" kern="0" dirty="0" smtClean="0">
                <a:ln w="11430"/>
                <a:solidFill>
                  <a:schemeClr val="accent6">
                    <a:lumMod val="50000"/>
                  </a:schemeClr>
                </a:solidFill>
              </a:rPr>
              <a:t>ILI </a:t>
            </a:r>
            <a:r>
              <a:rPr lang="en-GB" sz="2000" b="1" i="1" kern="0" dirty="0" smtClean="0">
                <a:ln w="11430"/>
                <a:solidFill>
                  <a:srgbClr val="FF6600"/>
                </a:solidFill>
              </a:rPr>
              <a:t>PROAKTIVNI </a:t>
            </a:r>
            <a:r>
              <a:rPr lang="hr-HR" sz="2000" b="1" i="1" kern="0" dirty="0" smtClean="0">
                <a:ln w="11430"/>
                <a:solidFill>
                  <a:schemeClr val="accent6">
                    <a:lumMod val="50000"/>
                  </a:schemeClr>
                </a:solidFill>
              </a:rPr>
              <a:t>?</a:t>
            </a:r>
            <a:endParaRPr lang="hr-HR" sz="1800" b="1" kern="0" dirty="0" smtClean="0">
              <a:solidFill>
                <a:schemeClr val="accent6">
                  <a:lumMod val="50000"/>
                </a:schemeClr>
              </a:solidFill>
              <a:latin typeface="+mj-lt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FontTx/>
              <a:buNone/>
              <a:defRPr/>
            </a:pPr>
            <a:endParaRPr lang="hr-HR" sz="1800" b="1" kern="0" dirty="0" smtClean="0">
              <a:solidFill>
                <a:schemeClr val="accent5">
                  <a:lumMod val="10000"/>
                </a:schemeClr>
              </a:solidFill>
              <a:latin typeface="+mj-lt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0208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8437" y="1413500"/>
            <a:ext cx="8485095" cy="4153582"/>
          </a:xfrm>
        </p:spPr>
        <p:txBody>
          <a:bodyPr/>
          <a:lstStyle/>
          <a:p>
            <a:pPr marL="0" indent="0" algn="ctr">
              <a:buNone/>
              <a:defRPr/>
            </a:pPr>
            <a:r>
              <a:rPr lang="hr-HR" sz="2000" b="1" i="1" dirty="0" smtClean="0">
                <a:ln w="11430"/>
                <a:solidFill>
                  <a:srgbClr val="00B0F0"/>
                </a:solidFill>
              </a:rPr>
              <a:t>ZAŠTO </a:t>
            </a:r>
            <a:r>
              <a:rPr lang="en-GB" sz="2000" b="1" i="1" dirty="0" smtClean="0">
                <a:ln w="11430"/>
                <a:solidFill>
                  <a:srgbClr val="00B0F0"/>
                </a:solidFill>
              </a:rPr>
              <a:t>SMJERNICE ZA IZRADU NOVE MREŽE </a:t>
            </a:r>
            <a:r>
              <a:rPr lang="hr-HR" sz="2000" b="1" i="1" dirty="0" smtClean="0">
                <a:ln w="11430"/>
                <a:solidFill>
                  <a:srgbClr val="00B0F0"/>
                </a:solidFill>
              </a:rPr>
              <a:t>?</a:t>
            </a:r>
            <a:endParaRPr lang="hr-HR" sz="2000" b="1" i="1" dirty="0" smtClean="0">
              <a:solidFill>
                <a:srgbClr val="00B0F0"/>
              </a:solidFill>
            </a:endParaRPr>
          </a:p>
          <a:p>
            <a:pPr marL="0" indent="0">
              <a:buFontTx/>
              <a:buNone/>
              <a:defRPr/>
            </a:pPr>
            <a:endParaRPr lang="en-GB" sz="1600" dirty="0" smtClean="0"/>
          </a:p>
          <a:p>
            <a:pPr marL="0" indent="0">
              <a:buFontTx/>
              <a:buNone/>
              <a:defRPr/>
            </a:pPr>
            <a:endParaRPr lang="hr-HR" sz="1600" dirty="0" smtClean="0"/>
          </a:p>
          <a:p>
            <a:pPr algn="just">
              <a:buFont typeface="Wingdings" panose="05000000000000000000" pitchFamily="2" charset="2"/>
              <a:buChar char="q"/>
              <a:defRPr/>
            </a:pPr>
            <a:r>
              <a:rPr lang="hr-HR" sz="1800" b="1" dirty="0" smtClean="0">
                <a:solidFill>
                  <a:schemeClr val="accent6">
                    <a:lumMod val="50000"/>
                  </a:schemeClr>
                </a:solidFill>
                <a:latin typeface="+mj-lt"/>
              </a:rPr>
              <a:t>Smjernice - </a:t>
            </a:r>
            <a:r>
              <a:rPr lang="hr-HR" sz="1800" b="1" dirty="0" smtClean="0">
                <a:solidFill>
                  <a:srgbClr val="FF6600"/>
                </a:solidFill>
                <a:latin typeface="+mj-lt"/>
              </a:rPr>
              <a:t>jedinstvene upute osnivačima</a:t>
            </a:r>
            <a:r>
              <a:rPr lang="hr-HR" sz="1800" b="1" dirty="0" smtClean="0">
                <a:solidFill>
                  <a:schemeClr val="accent6">
                    <a:lumMod val="50000"/>
                  </a:schemeClr>
                </a:solidFill>
                <a:latin typeface="+mj-lt"/>
              </a:rPr>
              <a:t> za izradu prijedloga Mreže za svoje područje</a:t>
            </a:r>
          </a:p>
          <a:p>
            <a:pPr marL="0" indent="0" algn="just">
              <a:buNone/>
              <a:defRPr/>
            </a:pPr>
            <a:endParaRPr lang="hr-HR" sz="1800" b="1" dirty="0" smtClean="0">
              <a:solidFill>
                <a:schemeClr val="accent6">
                  <a:lumMod val="50000"/>
                </a:schemeClr>
              </a:solidFill>
              <a:latin typeface="+mj-lt"/>
            </a:endParaRPr>
          </a:p>
          <a:p>
            <a:pPr algn="just">
              <a:buFont typeface="Wingdings" panose="05000000000000000000" pitchFamily="2" charset="2"/>
              <a:buChar char="q"/>
              <a:defRPr/>
            </a:pPr>
            <a:r>
              <a:rPr lang="hr-HR" sz="1800" b="1" dirty="0" smtClean="0">
                <a:solidFill>
                  <a:schemeClr val="accent6">
                    <a:lumMod val="50000"/>
                  </a:schemeClr>
                </a:solidFill>
                <a:latin typeface="+mj-lt"/>
              </a:rPr>
              <a:t>Mreža škola – donosi se kao </a:t>
            </a:r>
            <a:r>
              <a:rPr lang="hr-HR" sz="1800" b="1" dirty="0" smtClean="0">
                <a:solidFill>
                  <a:srgbClr val="CC3300"/>
                </a:solidFill>
                <a:latin typeface="+mj-lt"/>
              </a:rPr>
              <a:t>cjeloviti dokument </a:t>
            </a:r>
            <a:r>
              <a:rPr lang="hr-HR" sz="1800" b="1" dirty="0" smtClean="0">
                <a:solidFill>
                  <a:schemeClr val="accent6">
                    <a:lumMod val="50000"/>
                  </a:schemeClr>
                </a:solidFill>
                <a:latin typeface="+mj-lt"/>
              </a:rPr>
              <a:t>za RH</a:t>
            </a:r>
          </a:p>
          <a:p>
            <a:pPr marL="0" indent="0" algn="just">
              <a:buNone/>
              <a:defRPr/>
            </a:pPr>
            <a:endParaRPr lang="hr-HR" sz="1800" b="1" dirty="0" smtClean="0">
              <a:solidFill>
                <a:schemeClr val="accent6">
                  <a:lumMod val="50000"/>
                </a:schemeClr>
              </a:solidFill>
              <a:latin typeface="+mj-lt"/>
            </a:endParaRPr>
          </a:p>
          <a:p>
            <a:pPr algn="just">
              <a:buFont typeface="Wingdings" panose="05000000000000000000" pitchFamily="2" charset="2"/>
              <a:buChar char="q"/>
              <a:defRPr/>
            </a:pPr>
            <a:r>
              <a:rPr lang="hr-HR" sz="1800" b="1" dirty="0" smtClean="0">
                <a:solidFill>
                  <a:schemeClr val="accent6">
                    <a:lumMod val="50000"/>
                  </a:schemeClr>
                </a:solidFill>
                <a:latin typeface="+mj-lt"/>
              </a:rPr>
              <a:t>Mreža škola – </a:t>
            </a:r>
            <a:r>
              <a:rPr lang="hr-HR" sz="1800" b="1" dirty="0" smtClean="0">
                <a:solidFill>
                  <a:srgbClr val="FF6600"/>
                </a:solidFill>
                <a:latin typeface="+mj-lt"/>
              </a:rPr>
              <a:t>temeljni dokument </a:t>
            </a:r>
            <a:r>
              <a:rPr lang="hr-HR" sz="1800" b="1" dirty="0" smtClean="0">
                <a:solidFill>
                  <a:schemeClr val="accent6">
                    <a:lumMod val="50000"/>
                  </a:schemeClr>
                </a:solidFill>
                <a:latin typeface="+mj-lt"/>
              </a:rPr>
              <a:t>za daljnje strateško planiranje i programsko ugovaranje</a:t>
            </a:r>
          </a:p>
          <a:p>
            <a:pPr algn="just">
              <a:buFont typeface="Wingdings" panose="05000000000000000000" pitchFamily="2" charset="2"/>
              <a:buChar char="q"/>
              <a:defRPr/>
            </a:pPr>
            <a:endParaRPr lang="hr-HR" sz="1800" b="1" dirty="0" smtClean="0">
              <a:solidFill>
                <a:schemeClr val="accent6">
                  <a:lumMod val="50000"/>
                </a:schemeClr>
              </a:solidFill>
              <a:latin typeface="+mj-lt"/>
            </a:endParaRPr>
          </a:p>
          <a:p>
            <a:pPr algn="just">
              <a:buFont typeface="Wingdings" panose="05000000000000000000" pitchFamily="2" charset="2"/>
              <a:buChar char="q"/>
              <a:defRPr/>
            </a:pPr>
            <a:r>
              <a:rPr lang="hr-HR" sz="1800" b="1" dirty="0" smtClean="0">
                <a:solidFill>
                  <a:schemeClr val="accent6">
                    <a:lumMod val="50000"/>
                  </a:schemeClr>
                </a:solidFill>
                <a:latin typeface="+mj-lt"/>
              </a:rPr>
              <a:t>Prvi nacrt – </a:t>
            </a:r>
            <a:r>
              <a:rPr lang="hr-HR" sz="1800" b="1" dirty="0" smtClean="0">
                <a:solidFill>
                  <a:srgbClr val="CC3300"/>
                </a:solidFill>
                <a:latin typeface="+mj-lt"/>
              </a:rPr>
              <a:t>sredina 2020.</a:t>
            </a:r>
          </a:p>
          <a:p>
            <a:pPr marL="0" indent="0" algn="just">
              <a:buNone/>
              <a:defRPr/>
            </a:pPr>
            <a:endParaRPr lang="hr-HR" sz="1600" b="1" dirty="0">
              <a:solidFill>
                <a:schemeClr val="accent6">
                  <a:lumMod val="50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189913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rved Left Arrow 5"/>
          <p:cNvSpPr/>
          <p:nvPr/>
        </p:nvSpPr>
        <p:spPr>
          <a:xfrm>
            <a:off x="7809460" y="1993779"/>
            <a:ext cx="1237129" cy="3962400"/>
          </a:xfrm>
          <a:prstGeom prst="curvedLef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5148" y="5100177"/>
            <a:ext cx="7718617" cy="1332821"/>
          </a:xfrm>
        </p:spPr>
        <p:txBody>
          <a:bodyPr/>
          <a:lstStyle/>
          <a:p>
            <a:pPr marL="57150" lvl="1" indent="0">
              <a:buNone/>
            </a:pPr>
            <a:r>
              <a:rPr lang="hr-HR" sz="2000" b="1" i="1" dirty="0" smtClean="0">
                <a:ln w="11430"/>
                <a:solidFill>
                  <a:srgbClr val="00B0F0"/>
                </a:solidFill>
                <a:ea typeface="+mn-ea"/>
                <a:cs typeface="+mn-cs"/>
              </a:rPr>
              <a:t>Specifičan </a:t>
            </a:r>
            <a:r>
              <a:rPr lang="hr-HR" sz="2000" b="1" i="1" dirty="0">
                <a:ln w="11430"/>
                <a:solidFill>
                  <a:srgbClr val="00B0F0"/>
                </a:solidFill>
                <a:ea typeface="+mn-ea"/>
                <a:cs typeface="+mn-cs"/>
              </a:rPr>
              <a:t>cilj za osnovne </a:t>
            </a:r>
            <a:r>
              <a:rPr lang="hr-HR" sz="2000" b="1" i="1" dirty="0" smtClean="0">
                <a:ln w="11430"/>
                <a:solidFill>
                  <a:srgbClr val="00B0F0"/>
                </a:solidFill>
                <a:ea typeface="+mn-ea"/>
                <a:cs typeface="+mn-cs"/>
              </a:rPr>
              <a:t>škole</a:t>
            </a:r>
            <a:r>
              <a:rPr lang="hr-HR" sz="1600" b="1" dirty="0" smtClean="0">
                <a:solidFill>
                  <a:schemeClr val="accent6">
                    <a:lumMod val="50000"/>
                  </a:schemeClr>
                </a:solidFill>
                <a:latin typeface="+mj-lt"/>
                <a:ea typeface="+mn-ea"/>
                <a:cs typeface="+mn-cs"/>
              </a:rPr>
              <a:t> </a:t>
            </a:r>
            <a:endParaRPr lang="en-GB" sz="1600" b="1" dirty="0" smtClean="0">
              <a:solidFill>
                <a:schemeClr val="accent6">
                  <a:lumMod val="50000"/>
                </a:schemeClr>
              </a:solidFill>
              <a:latin typeface="+mj-lt"/>
              <a:ea typeface="+mn-ea"/>
              <a:cs typeface="+mn-cs"/>
            </a:endParaRPr>
          </a:p>
          <a:p>
            <a:pPr marL="342900" lvl="1">
              <a:buFont typeface="Wingdings" panose="05000000000000000000" pitchFamily="2" charset="2"/>
              <a:buChar char="v"/>
            </a:pPr>
            <a:r>
              <a:rPr lang="en-GB" sz="1600" b="1" dirty="0" smtClean="0">
                <a:solidFill>
                  <a:schemeClr val="accent6">
                    <a:lumMod val="50000"/>
                  </a:schemeClr>
                </a:solidFill>
                <a:latin typeface="+mj-lt"/>
                <a:ea typeface="+mn-ea"/>
                <a:cs typeface="+mn-cs"/>
              </a:rPr>
              <a:t>O</a:t>
            </a:r>
            <a:r>
              <a:rPr lang="hr-HR" sz="1600" b="1" dirty="0" smtClean="0">
                <a:solidFill>
                  <a:schemeClr val="accent6">
                    <a:lumMod val="50000"/>
                  </a:schemeClr>
                </a:solidFill>
                <a:latin typeface="+mj-lt"/>
                <a:ea typeface="+mn-ea"/>
                <a:cs typeface="+mn-cs"/>
              </a:rPr>
              <a:t>sigurati </a:t>
            </a:r>
            <a:r>
              <a:rPr lang="hr-HR" sz="1600" b="1" dirty="0">
                <a:solidFill>
                  <a:schemeClr val="accent6">
                    <a:lumMod val="50000"/>
                  </a:schemeClr>
                </a:solidFill>
                <a:latin typeface="+mj-lt"/>
                <a:ea typeface="+mn-ea"/>
                <a:cs typeface="+mn-cs"/>
              </a:rPr>
              <a:t>optimalne uvjete za organizaciju i provedbu </a:t>
            </a:r>
            <a:r>
              <a:rPr lang="hr-HR" sz="1600" b="1" dirty="0">
                <a:solidFill>
                  <a:srgbClr val="FF6600"/>
                </a:solidFill>
                <a:latin typeface="+mj-lt"/>
                <a:ea typeface="+mn-ea"/>
                <a:cs typeface="+mn-cs"/>
              </a:rPr>
              <a:t>cjelodnevne nastave </a:t>
            </a:r>
            <a:r>
              <a:rPr lang="hr-HR" sz="1600" b="1" dirty="0">
                <a:solidFill>
                  <a:schemeClr val="accent6">
                    <a:lumMod val="50000"/>
                  </a:schemeClr>
                </a:solidFill>
                <a:latin typeface="+mj-lt"/>
                <a:ea typeface="+mn-ea"/>
                <a:cs typeface="+mn-cs"/>
              </a:rPr>
              <a:t>u osnovnim školama i </a:t>
            </a:r>
            <a:r>
              <a:rPr lang="hr-HR" sz="1600" b="1" dirty="0">
                <a:solidFill>
                  <a:srgbClr val="CC3300"/>
                </a:solidFill>
                <a:latin typeface="+mj-lt"/>
                <a:ea typeface="+mn-ea"/>
                <a:cs typeface="+mn-cs"/>
              </a:rPr>
              <a:t>rad u jednoj smjeni </a:t>
            </a:r>
            <a:r>
              <a:rPr lang="hr-HR" sz="1600" b="1" dirty="0">
                <a:solidFill>
                  <a:schemeClr val="accent6">
                    <a:lumMod val="50000"/>
                  </a:schemeClr>
                </a:solidFill>
                <a:latin typeface="+mj-lt"/>
                <a:ea typeface="+mn-ea"/>
                <a:cs typeface="+mn-cs"/>
              </a:rPr>
              <a:t>u sljedećih 10 </a:t>
            </a:r>
            <a:r>
              <a:rPr lang="hr-HR" sz="1600" b="1" dirty="0" smtClean="0">
                <a:solidFill>
                  <a:schemeClr val="accent6">
                    <a:lumMod val="50000"/>
                  </a:schemeClr>
                </a:solidFill>
                <a:latin typeface="+mj-lt"/>
                <a:ea typeface="+mn-ea"/>
                <a:cs typeface="+mn-cs"/>
              </a:rPr>
              <a:t>godina</a:t>
            </a:r>
            <a:endParaRPr lang="en-GB" sz="1600" b="1" dirty="0">
              <a:solidFill>
                <a:schemeClr val="accent6">
                  <a:lumMod val="50000"/>
                </a:schemeClr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215148" y="753035"/>
            <a:ext cx="8641981" cy="3436828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hr-HR" sz="2000" b="1" i="1" kern="0" dirty="0" smtClean="0">
                <a:ln w="11430"/>
                <a:solidFill>
                  <a:srgbClr val="00B0F0"/>
                </a:solidFill>
              </a:rPr>
              <a:t>Opći ciljevi</a:t>
            </a:r>
            <a:endParaRPr lang="en-GB" sz="2000" b="1" i="1" kern="0" dirty="0" smtClean="0">
              <a:ln w="11430"/>
              <a:solidFill>
                <a:srgbClr val="00B0F0"/>
              </a:solidFill>
            </a:endParaRPr>
          </a:p>
          <a:p>
            <a:pPr marL="0" indent="0">
              <a:buFontTx/>
              <a:buNone/>
            </a:pPr>
            <a:r>
              <a:rPr lang="hr-HR" sz="2000" b="1" i="1" kern="0" dirty="0" smtClean="0">
                <a:ln w="11430"/>
                <a:solidFill>
                  <a:srgbClr val="00B0F0"/>
                </a:solidFill>
              </a:rPr>
              <a:t> </a:t>
            </a:r>
            <a:endParaRPr lang="en-GB" sz="2000" b="1" i="1" kern="0" dirty="0" smtClean="0">
              <a:ln w="11430"/>
              <a:solidFill>
                <a:srgbClr val="00B0F0"/>
              </a:solidFill>
            </a:endParaRPr>
          </a:p>
          <a:p>
            <a:pPr marL="514350" indent="-457200">
              <a:buFont typeface="Wingdings" panose="05000000000000000000" pitchFamily="2" charset="2"/>
              <a:buChar char="q"/>
            </a:pPr>
            <a:r>
              <a:rPr lang="hr-HR" sz="1600" b="1" kern="0" dirty="0" smtClean="0">
                <a:solidFill>
                  <a:schemeClr val="accent6">
                    <a:lumMod val="50000"/>
                  </a:schemeClr>
                </a:solidFill>
                <a:latin typeface="+mj-lt"/>
              </a:rPr>
              <a:t>Omogućiti svim učenicima </a:t>
            </a:r>
            <a:r>
              <a:rPr lang="hr-HR" sz="1600" b="1" kern="0" dirty="0" smtClean="0">
                <a:solidFill>
                  <a:srgbClr val="FF6600"/>
                </a:solidFill>
                <a:latin typeface="+mj-lt"/>
              </a:rPr>
              <a:t>jednaku dostupnost </a:t>
            </a:r>
            <a:r>
              <a:rPr lang="hr-HR" sz="1600" b="1" kern="0" dirty="0" smtClean="0">
                <a:solidFill>
                  <a:schemeClr val="accent6">
                    <a:lumMod val="50000"/>
                  </a:schemeClr>
                </a:solidFill>
                <a:latin typeface="+mj-lt"/>
              </a:rPr>
              <a:t>kvalitetnog obrazovanja i </a:t>
            </a:r>
            <a:r>
              <a:rPr lang="hr-HR" sz="1600" b="1" kern="0" dirty="0" smtClean="0">
                <a:solidFill>
                  <a:srgbClr val="FF6600"/>
                </a:solidFill>
                <a:latin typeface="+mj-lt"/>
              </a:rPr>
              <a:t>jednake mogućnosti </a:t>
            </a:r>
            <a:r>
              <a:rPr lang="hr-HR" sz="1600" b="1" kern="0" dirty="0" smtClean="0">
                <a:solidFill>
                  <a:schemeClr val="accent6">
                    <a:lumMod val="50000"/>
                  </a:schemeClr>
                </a:solidFill>
                <a:latin typeface="+mj-lt"/>
              </a:rPr>
              <a:t>školovanja  usporedive sa EU standardima</a:t>
            </a:r>
            <a:endParaRPr lang="en-GB" sz="1600" b="1" kern="0" dirty="0" smtClean="0">
              <a:solidFill>
                <a:schemeClr val="accent6">
                  <a:lumMod val="50000"/>
                </a:schemeClr>
              </a:solidFill>
              <a:latin typeface="+mj-lt"/>
            </a:endParaRP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q"/>
            </a:pPr>
            <a:endParaRPr lang="en-GB" sz="1600" b="1" kern="0" dirty="0" smtClean="0">
              <a:solidFill>
                <a:schemeClr val="accent6">
                  <a:lumMod val="50000"/>
                </a:schemeClr>
              </a:solidFill>
              <a:latin typeface="+mj-lt"/>
            </a:endParaRPr>
          </a:p>
          <a:p>
            <a:pPr marL="514350" indent="-457200">
              <a:buFont typeface="Wingdings" panose="05000000000000000000" pitchFamily="2" charset="2"/>
              <a:buChar char="q"/>
            </a:pPr>
            <a:r>
              <a:rPr lang="hr-HR" sz="1600" b="1" kern="0" dirty="0" smtClean="0">
                <a:solidFill>
                  <a:srgbClr val="CC3300"/>
                </a:solidFill>
                <a:latin typeface="+mj-lt"/>
              </a:rPr>
              <a:t>Podizati razinu opremljenosti </a:t>
            </a:r>
            <a:r>
              <a:rPr lang="hr-HR" sz="1600" b="1" kern="0" dirty="0" smtClean="0">
                <a:solidFill>
                  <a:schemeClr val="accent6">
                    <a:lumMod val="50000"/>
                  </a:schemeClr>
                </a:solidFill>
                <a:latin typeface="+mj-lt"/>
              </a:rPr>
              <a:t>odgojno-obrazovnih ustanova</a:t>
            </a:r>
            <a:endParaRPr lang="en-GB" sz="1600" b="1" kern="0" dirty="0" smtClean="0">
              <a:solidFill>
                <a:schemeClr val="accent6">
                  <a:lumMod val="50000"/>
                </a:schemeClr>
              </a:solidFill>
              <a:latin typeface="+mj-lt"/>
            </a:endParaRP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q"/>
            </a:pPr>
            <a:endParaRPr lang="en-GB" sz="1600" b="1" kern="0" dirty="0" smtClean="0">
              <a:solidFill>
                <a:schemeClr val="accent6">
                  <a:lumMod val="50000"/>
                </a:schemeClr>
              </a:solidFill>
              <a:latin typeface="+mj-lt"/>
            </a:endParaRPr>
          </a:p>
          <a:p>
            <a:pPr marL="514350" indent="-457200">
              <a:buFont typeface="Wingdings" panose="05000000000000000000" pitchFamily="2" charset="2"/>
              <a:buChar char="q"/>
            </a:pPr>
            <a:r>
              <a:rPr lang="hr-HR" sz="1600" b="1" kern="0" dirty="0" smtClean="0">
                <a:solidFill>
                  <a:srgbClr val="FF6600"/>
                </a:solidFill>
                <a:latin typeface="+mj-lt"/>
              </a:rPr>
              <a:t>Okrupnjavanje</a:t>
            </a:r>
            <a:r>
              <a:rPr lang="hr-HR" sz="1600" b="1" kern="0" dirty="0" smtClean="0">
                <a:solidFill>
                  <a:schemeClr val="accent6">
                    <a:lumMod val="50000"/>
                  </a:schemeClr>
                </a:solidFill>
                <a:latin typeface="+mj-lt"/>
              </a:rPr>
              <a:t> škola i programa </a:t>
            </a:r>
          </a:p>
          <a:p>
            <a:pPr marL="514350" indent="-457200">
              <a:spcBef>
                <a:spcPts val="0"/>
              </a:spcBef>
              <a:buFont typeface="Wingdings" panose="05000000000000000000" pitchFamily="2" charset="2"/>
              <a:buChar char="q"/>
            </a:pPr>
            <a:endParaRPr lang="hr-HR" sz="1600" b="1" kern="0" dirty="0" smtClean="0">
              <a:solidFill>
                <a:schemeClr val="accent6">
                  <a:lumMod val="50000"/>
                </a:schemeClr>
              </a:solidFill>
              <a:latin typeface="+mj-lt"/>
            </a:endParaRPr>
          </a:p>
          <a:p>
            <a:pPr marL="514350" indent="-457200">
              <a:buFont typeface="Wingdings" panose="05000000000000000000" pitchFamily="2" charset="2"/>
              <a:buChar char="q"/>
            </a:pPr>
            <a:r>
              <a:rPr lang="hr-HR" sz="1600" b="1" kern="0" dirty="0" smtClean="0">
                <a:solidFill>
                  <a:srgbClr val="CC3300"/>
                </a:solidFill>
                <a:latin typeface="+mj-lt"/>
              </a:rPr>
              <a:t>Racionalno raspolagati sredstvima </a:t>
            </a:r>
            <a:r>
              <a:rPr lang="hr-HR" sz="1600" b="1" kern="0" dirty="0" smtClean="0">
                <a:solidFill>
                  <a:schemeClr val="accent6">
                    <a:lumMod val="50000"/>
                  </a:schemeClr>
                </a:solidFill>
                <a:latin typeface="+mj-lt"/>
              </a:rPr>
              <a:t>iz državnog proračuna, decentraliziranim sredstvima i sredstvima iz drugih izvora </a:t>
            </a:r>
            <a:endParaRPr lang="en-GB" sz="1600" b="1" kern="0" dirty="0" smtClean="0">
              <a:solidFill>
                <a:schemeClr val="accent6">
                  <a:lumMod val="50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561746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684" y="741148"/>
            <a:ext cx="8485095" cy="5785158"/>
          </a:xfrm>
        </p:spPr>
        <p:txBody>
          <a:bodyPr/>
          <a:lstStyle/>
          <a:p>
            <a:pPr marL="0" indent="0">
              <a:buFontTx/>
              <a:buNone/>
              <a:defRPr/>
            </a:pPr>
            <a:endParaRPr lang="en-GB" sz="1200" b="1" i="1" dirty="0" smtClean="0">
              <a:solidFill>
                <a:schemeClr val="accent6">
                  <a:lumMod val="50000"/>
                </a:schemeClr>
              </a:solidFill>
              <a:latin typeface="+mj-lt"/>
            </a:endParaRPr>
          </a:p>
          <a:p>
            <a:pPr marL="0" indent="0">
              <a:buFontTx/>
              <a:buNone/>
              <a:defRPr/>
            </a:pPr>
            <a:r>
              <a:rPr lang="en-GB" sz="1600" b="1" i="1" dirty="0" err="1" smtClean="0">
                <a:solidFill>
                  <a:schemeClr val="accent6">
                    <a:lumMod val="50000"/>
                  </a:schemeClr>
                </a:solidFill>
                <a:latin typeface="+mj-lt"/>
              </a:rPr>
              <a:t>Osnovne</a:t>
            </a:r>
            <a:r>
              <a:rPr lang="en-GB" sz="1600" b="1" i="1" dirty="0" smtClean="0">
                <a:solidFill>
                  <a:schemeClr val="accent6">
                    <a:lumMod val="50000"/>
                  </a:schemeClr>
                </a:solidFill>
                <a:latin typeface="+mj-lt"/>
              </a:rPr>
              <a:t> </a:t>
            </a:r>
            <a:r>
              <a:rPr lang="en-GB" sz="1600" b="1" i="1" dirty="0" err="1" smtClean="0">
                <a:solidFill>
                  <a:schemeClr val="accent6">
                    <a:lumMod val="50000"/>
                  </a:schemeClr>
                </a:solidFill>
                <a:latin typeface="+mj-lt"/>
              </a:rPr>
              <a:t>škole</a:t>
            </a:r>
            <a:r>
              <a:rPr lang="en-GB" sz="1600" b="1" i="1" dirty="0" smtClean="0">
                <a:solidFill>
                  <a:schemeClr val="accent6">
                    <a:lumMod val="50000"/>
                  </a:schemeClr>
                </a:solidFill>
                <a:latin typeface="+mj-lt"/>
              </a:rPr>
              <a:t> - </a:t>
            </a:r>
            <a:r>
              <a:rPr lang="en-GB" sz="1600" b="1" i="1" dirty="0" err="1" smtClean="0">
                <a:solidFill>
                  <a:schemeClr val="accent6">
                    <a:lumMod val="50000"/>
                  </a:schemeClr>
                </a:solidFill>
                <a:latin typeface="+mj-lt"/>
              </a:rPr>
              <a:t>matične</a:t>
            </a:r>
            <a:endParaRPr lang="hr-HR" sz="1600" b="1" i="1" dirty="0">
              <a:solidFill>
                <a:schemeClr val="accent6">
                  <a:lumMod val="50000"/>
                </a:schemeClr>
              </a:solidFill>
              <a:latin typeface="+mj-lt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744063"/>
              </p:ext>
            </p:extLst>
          </p:nvPr>
        </p:nvGraphicFramePr>
        <p:xfrm>
          <a:off x="1931526" y="1811668"/>
          <a:ext cx="5893057" cy="2544376"/>
        </p:xfrm>
        <a:graphic>
          <a:graphicData uri="http://schemas.openxmlformats.org/drawingml/2006/table">
            <a:tbl>
              <a:tblPr firstRow="1" firstCol="1" bandRow="1">
                <a:tableStyleId>{46F890A9-2807-4EBB-B81D-B2AA78EC7F39}</a:tableStyleId>
              </a:tblPr>
              <a:tblGrid>
                <a:gridCol w="2556951"/>
                <a:gridCol w="1704530"/>
                <a:gridCol w="1631576"/>
              </a:tblGrid>
              <a:tr h="26676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Broj učenika</a:t>
                      </a:r>
                      <a:endParaRPr lang="hr-HR" sz="12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Broj škola</a:t>
                      </a:r>
                      <a:endParaRPr lang="hr-HR" sz="12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 </a:t>
                      </a:r>
                      <a:endParaRPr lang="hr-HR" sz="12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0705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do 50 </a:t>
                      </a:r>
                      <a:endParaRPr lang="hr-HR" sz="12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21</a:t>
                      </a:r>
                      <a:endParaRPr lang="hr-HR" sz="1200" b="1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200" b="1" dirty="0">
                          <a:effectLst/>
                        </a:rPr>
                        <a:t> </a:t>
                      </a:r>
                      <a:endParaRPr lang="hr-HR" sz="1200" b="1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0705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51 do 100 </a:t>
                      </a:r>
                      <a:endParaRPr lang="hr-HR" sz="12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71</a:t>
                      </a:r>
                      <a:endParaRPr lang="hr-HR" sz="1200" b="1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200" b="1" dirty="0">
                          <a:effectLst/>
                        </a:rPr>
                        <a:t> </a:t>
                      </a:r>
                      <a:endParaRPr lang="hr-HR" sz="1200" b="1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0705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101 do 150 </a:t>
                      </a:r>
                      <a:endParaRPr lang="hr-HR" sz="12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82</a:t>
                      </a:r>
                      <a:endParaRPr lang="hr-HR" sz="1200" b="1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200" b="1" dirty="0">
                          <a:effectLst/>
                        </a:rPr>
                        <a:t> </a:t>
                      </a:r>
                      <a:endParaRPr lang="hr-HR" sz="1200" b="1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0705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151 do 200</a:t>
                      </a:r>
                      <a:endParaRPr lang="hr-HR" sz="12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86</a:t>
                      </a:r>
                      <a:endParaRPr lang="hr-HR" sz="1200" b="1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200" b="1" dirty="0">
                          <a:effectLst/>
                        </a:rPr>
                        <a:t> </a:t>
                      </a:r>
                      <a:endParaRPr lang="hr-HR" sz="1200" b="1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0705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201 do 300</a:t>
                      </a:r>
                      <a:endParaRPr lang="hr-HR" sz="12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142</a:t>
                      </a:r>
                      <a:endParaRPr lang="hr-HR" sz="1200" b="1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200" b="1" dirty="0">
                          <a:effectLst/>
                        </a:rPr>
                        <a:t> </a:t>
                      </a:r>
                      <a:endParaRPr lang="hr-HR" sz="1200" b="1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0705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 b="0" i="1" dirty="0">
                          <a:solidFill>
                            <a:srgbClr val="FF6600"/>
                          </a:solidFill>
                          <a:effectLst/>
                        </a:rPr>
                        <a:t>Ukupno škole do 300 učenika</a:t>
                      </a:r>
                      <a:endParaRPr lang="hr-HR" sz="1200" b="0" i="1" dirty="0">
                        <a:solidFill>
                          <a:srgbClr val="FF66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 b="1" i="1" dirty="0">
                          <a:solidFill>
                            <a:srgbClr val="FF6600"/>
                          </a:solidFill>
                          <a:effectLst/>
                        </a:rPr>
                        <a:t>402</a:t>
                      </a:r>
                      <a:endParaRPr lang="hr-HR" sz="1200" b="1" i="1" dirty="0">
                        <a:solidFill>
                          <a:srgbClr val="FF66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200" b="1" dirty="0">
                          <a:effectLst/>
                        </a:rPr>
                        <a:t> </a:t>
                      </a:r>
                      <a:endParaRPr lang="hr-HR" sz="1200" b="1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2116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301 do 500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hr-HR" sz="12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7FD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222</a:t>
                      </a:r>
                      <a:endParaRPr lang="hr-HR" sz="1200" b="1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7FD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OPTIMALNA ŠKOLA </a:t>
                      </a:r>
                      <a:endParaRPr lang="en-GB" sz="1200" b="1" dirty="0" smtClean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prema </a:t>
                      </a:r>
                      <a:r>
                        <a:rPr lang="hr-HR" sz="12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broju učenika</a:t>
                      </a:r>
                      <a:endParaRPr lang="hr-HR" sz="1200" b="1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FDBF"/>
                    </a:solidFill>
                  </a:tcPr>
                </a:tc>
              </a:tr>
              <a:tr h="20705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501 do 1000</a:t>
                      </a:r>
                      <a:endParaRPr lang="hr-HR" sz="12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223</a:t>
                      </a:r>
                      <a:endParaRPr lang="hr-HR" sz="1200" b="1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2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hr-HR" sz="1200" b="1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0705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više od 1001</a:t>
                      </a:r>
                      <a:endParaRPr lang="hr-HR" sz="12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12</a:t>
                      </a:r>
                      <a:endParaRPr lang="hr-HR" sz="1200" b="1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2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hr-HR" sz="1200" b="1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6687635"/>
              </p:ext>
            </p:extLst>
          </p:nvPr>
        </p:nvGraphicFramePr>
        <p:xfrm>
          <a:off x="2050976" y="5070036"/>
          <a:ext cx="4215353" cy="742278"/>
        </p:xfrm>
        <a:graphic>
          <a:graphicData uri="http://schemas.openxmlformats.org/drawingml/2006/table">
            <a:tbl>
              <a:tblPr firstRow="1" firstCol="1" bandRow="1">
                <a:tableStyleId>{46F890A9-2807-4EBB-B81D-B2AA78EC7F39}</a:tableStyleId>
              </a:tblPr>
              <a:tblGrid>
                <a:gridCol w="2529988"/>
                <a:gridCol w="1685365"/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Broj smjena</a:t>
                      </a:r>
                      <a:endParaRPr lang="hr-HR" sz="12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</a:rPr>
                        <a:t>Broj škola</a:t>
                      </a:r>
                      <a:endParaRPr lang="hr-HR" sz="12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16684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1</a:t>
                      </a:r>
                      <a:endParaRPr lang="hr-HR" sz="12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 b="1" dirty="0">
                          <a:effectLst/>
                        </a:rPr>
                        <a:t>426</a:t>
                      </a:r>
                      <a:endParaRPr lang="hr-HR" sz="1200" b="1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1882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2</a:t>
                      </a:r>
                      <a:endParaRPr lang="hr-HR" sz="12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 b="1" dirty="0">
                          <a:effectLst/>
                        </a:rPr>
                        <a:t>421</a:t>
                      </a:r>
                      <a:endParaRPr lang="hr-HR" sz="1200" b="1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1882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3</a:t>
                      </a:r>
                      <a:endParaRPr lang="hr-HR" sz="12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 b="1" dirty="0">
                          <a:effectLst/>
                        </a:rPr>
                        <a:t>12</a:t>
                      </a:r>
                      <a:endParaRPr lang="hr-HR" sz="1200" b="1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52931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2438" y="845511"/>
            <a:ext cx="8485095" cy="5794125"/>
          </a:xfrm>
        </p:spPr>
        <p:txBody>
          <a:bodyPr/>
          <a:lstStyle/>
          <a:p>
            <a:pPr marL="0" indent="0" algn="ctr">
              <a:buNone/>
              <a:defRPr/>
            </a:pPr>
            <a:r>
              <a:rPr lang="en-GB" sz="2000" b="1" i="1" dirty="0" smtClean="0">
                <a:ln w="11430"/>
                <a:solidFill>
                  <a:srgbClr val="00B0F0"/>
                </a:solidFill>
              </a:rPr>
              <a:t>PUT KA CJELODNEVNOJ NASTAVI</a:t>
            </a:r>
            <a:endParaRPr lang="hr-HR" sz="2000" b="1" i="1" dirty="0" smtClean="0">
              <a:solidFill>
                <a:srgbClr val="00B0F0"/>
              </a:solidFill>
            </a:endParaRPr>
          </a:p>
          <a:p>
            <a:pPr marL="0" indent="0">
              <a:buFontTx/>
              <a:buNone/>
              <a:defRPr/>
            </a:pPr>
            <a:endParaRPr lang="hr-HR" sz="1600" dirty="0" smtClean="0"/>
          </a:p>
          <a:p>
            <a:pPr algn="just">
              <a:buFont typeface="Wingdings" panose="05000000000000000000" pitchFamily="2" charset="2"/>
              <a:buChar char="q"/>
              <a:defRPr/>
            </a:pPr>
            <a:r>
              <a:rPr lang="hr-HR" sz="1800" b="1" dirty="0" smtClean="0">
                <a:solidFill>
                  <a:schemeClr val="accent6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Strateški cilj u sljedećih 10 godina - </a:t>
            </a:r>
            <a:r>
              <a:rPr lang="hr-HR" sz="1800" b="1" dirty="0" smtClean="0">
                <a:solidFill>
                  <a:srgbClr val="FF66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cjelodnevna nastava </a:t>
            </a:r>
            <a:r>
              <a:rPr lang="hr-HR" sz="1800" b="1" dirty="0" smtClean="0">
                <a:solidFill>
                  <a:schemeClr val="accent6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</a:t>
            </a:r>
            <a:r>
              <a:rPr lang="hr-HR" sz="1800" b="1" dirty="0" smtClean="0">
                <a:solidFill>
                  <a:srgbClr val="FF66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rad u jednoj smjeni</a:t>
            </a:r>
          </a:p>
          <a:p>
            <a:pPr algn="just">
              <a:buFont typeface="Wingdings" panose="05000000000000000000" pitchFamily="2" charset="2"/>
              <a:buChar char="q"/>
              <a:defRPr/>
            </a:pPr>
            <a:endParaRPr lang="hr-HR" sz="1800" b="1" dirty="0" smtClean="0">
              <a:solidFill>
                <a:srgbClr val="FF66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buFont typeface="Wingdings" panose="05000000000000000000" pitchFamily="2" charset="2"/>
              <a:buChar char="q"/>
              <a:defRPr/>
            </a:pPr>
            <a:r>
              <a:rPr lang="hr-HR" sz="1800" b="1" dirty="0" smtClean="0">
                <a:solidFill>
                  <a:schemeClr val="accent6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Mogućnosti i planiranje u prijelaznom razdoblju </a:t>
            </a:r>
          </a:p>
          <a:p>
            <a:pPr algn="just">
              <a:buFont typeface="Wingdings" panose="05000000000000000000" pitchFamily="2" charset="2"/>
              <a:buChar char="q"/>
              <a:defRPr/>
            </a:pPr>
            <a:endParaRPr lang="hr-HR" sz="1800" b="1" dirty="0" smtClean="0">
              <a:solidFill>
                <a:schemeClr val="accent6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 algn="just">
              <a:buFont typeface="Wingdings" panose="05000000000000000000" pitchFamily="2" charset="2"/>
              <a:buChar char="ü"/>
              <a:defRPr/>
            </a:pPr>
            <a:r>
              <a:rPr lang="hr-HR" sz="1600" b="1" dirty="0" smtClean="0">
                <a:solidFill>
                  <a:srgbClr val="FF66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optimalan ustroj razrednih odjela </a:t>
            </a:r>
            <a:r>
              <a:rPr lang="hr-HR" sz="1600" b="1" dirty="0" smtClean="0">
                <a:solidFill>
                  <a:schemeClr val="accent6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prosjek RH 13 učenika u RO</a:t>
            </a:r>
          </a:p>
          <a:p>
            <a:pPr marL="457200" lvl="1" indent="0" algn="just">
              <a:buNone/>
              <a:defRPr/>
            </a:pPr>
            <a:endParaRPr lang="hr-HR" sz="1600" b="1" dirty="0" smtClean="0">
              <a:solidFill>
                <a:schemeClr val="accent6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 algn="just">
              <a:buFont typeface="Wingdings" panose="05000000000000000000" pitchFamily="2" charset="2"/>
              <a:buChar char="ü"/>
              <a:defRPr/>
            </a:pPr>
            <a:r>
              <a:rPr lang="hr-HR" sz="1600" b="1" dirty="0" smtClean="0">
                <a:solidFill>
                  <a:srgbClr val="CC33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organizacija produženog boravka </a:t>
            </a:r>
            <a:r>
              <a:rPr lang="hr-HR" sz="1600" b="1" dirty="0" smtClean="0">
                <a:solidFill>
                  <a:schemeClr val="accent6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11% na razini RH</a:t>
            </a:r>
          </a:p>
          <a:p>
            <a:pPr marL="457200" lvl="1" indent="0" algn="just">
              <a:buNone/>
              <a:defRPr/>
            </a:pPr>
            <a:endParaRPr lang="hr-HR" sz="1600" b="1" dirty="0" smtClean="0">
              <a:solidFill>
                <a:schemeClr val="accent6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 algn="just">
              <a:buFont typeface="Wingdings" panose="05000000000000000000" pitchFamily="2" charset="2"/>
              <a:buChar char="ü"/>
              <a:defRPr/>
            </a:pPr>
            <a:r>
              <a:rPr lang="hr-HR" sz="1600" b="1" dirty="0" smtClean="0">
                <a:solidFill>
                  <a:srgbClr val="FF66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organizacija predškolskog odgoja pri osnovnim školama </a:t>
            </a:r>
            <a:r>
              <a:rPr lang="hr-HR" sz="1600" b="1" dirty="0" smtClean="0">
                <a:solidFill>
                  <a:schemeClr val="accent6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obuhvat ispod prosjeka EU</a:t>
            </a:r>
          </a:p>
          <a:p>
            <a:pPr lvl="1" algn="just">
              <a:buFont typeface="Wingdings" panose="05000000000000000000" pitchFamily="2" charset="2"/>
              <a:buChar char="ü"/>
              <a:defRPr/>
            </a:pPr>
            <a:endParaRPr lang="hr-HR" sz="1600" b="1" dirty="0" smtClean="0">
              <a:solidFill>
                <a:schemeClr val="accent6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 algn="just">
              <a:buFont typeface="Wingdings" panose="05000000000000000000" pitchFamily="2" charset="2"/>
              <a:buChar char="ü"/>
              <a:defRPr/>
            </a:pPr>
            <a:r>
              <a:rPr lang="hr-HR" sz="1600" b="1" dirty="0" smtClean="0">
                <a:solidFill>
                  <a:srgbClr val="CC33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planiranje dogradnje i izgradnje škola </a:t>
            </a:r>
            <a:r>
              <a:rPr lang="hr-HR" sz="1600" b="1" dirty="0" smtClean="0">
                <a:solidFill>
                  <a:schemeClr val="accent6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racionalizacija i optimizacija</a:t>
            </a:r>
          </a:p>
          <a:p>
            <a:pPr lvl="1" algn="just">
              <a:buFont typeface="Wingdings" panose="05000000000000000000" pitchFamily="2" charset="2"/>
              <a:buChar char="ü"/>
              <a:defRPr/>
            </a:pPr>
            <a:endParaRPr lang="hr-HR" sz="1600" b="1" dirty="0" smtClean="0">
              <a:solidFill>
                <a:schemeClr val="accent6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 algn="just">
              <a:buFont typeface="Wingdings" panose="05000000000000000000" pitchFamily="2" charset="2"/>
              <a:buChar char="ü"/>
              <a:defRPr/>
            </a:pPr>
            <a:r>
              <a:rPr lang="hr-HR" sz="1600" b="1" dirty="0" smtClean="0">
                <a:solidFill>
                  <a:srgbClr val="FF66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planiranje optimalnog prijevoza učenika </a:t>
            </a:r>
            <a:r>
              <a:rPr lang="hr-HR" sz="1600" b="1" dirty="0" smtClean="0">
                <a:solidFill>
                  <a:schemeClr val="accent6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gravitacija učenika iz malih PŠ prema MŠ ili većim PŠ, zajednički prijevoz učenika OŠ i SŠ</a:t>
            </a:r>
          </a:p>
          <a:p>
            <a:pPr algn="just">
              <a:buFont typeface="Wingdings" panose="05000000000000000000" pitchFamily="2" charset="2"/>
              <a:buChar char="q"/>
              <a:defRPr/>
            </a:pPr>
            <a:endParaRPr lang="hr-HR" sz="1600" b="1" dirty="0">
              <a:solidFill>
                <a:schemeClr val="accent6">
                  <a:lumMod val="50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162100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9471" y="920439"/>
            <a:ext cx="8485095" cy="5657782"/>
          </a:xfrm>
        </p:spPr>
        <p:txBody>
          <a:bodyPr/>
          <a:lstStyle/>
          <a:p>
            <a:pPr marL="179388" lvl="1" indent="0" algn="just">
              <a:buNone/>
              <a:defRPr/>
            </a:pPr>
            <a:r>
              <a:rPr lang="hr-HR" sz="1600" b="1" dirty="0" smtClean="0">
                <a:solidFill>
                  <a:srgbClr val="FF6600"/>
                </a:solidFill>
              </a:rPr>
              <a:t>Ustroj razrednih odjela – optimizacija sustava</a:t>
            </a:r>
          </a:p>
          <a:p>
            <a:pPr marL="896938" lvl="1" algn="just">
              <a:buFont typeface="Wingdings" panose="05000000000000000000" pitchFamily="2" charset="2"/>
              <a:buChar char="Ø"/>
              <a:defRPr/>
            </a:pPr>
            <a:r>
              <a:rPr lang="hr-HR" sz="1500" b="1" dirty="0" smtClean="0">
                <a:solidFill>
                  <a:schemeClr val="accent6">
                    <a:lumMod val="50000"/>
                  </a:schemeClr>
                </a:solidFill>
              </a:rPr>
              <a:t>izmjene pravilnika</a:t>
            </a:r>
          </a:p>
          <a:p>
            <a:pPr marL="896938" lvl="1" algn="just">
              <a:buFont typeface="Wingdings" panose="05000000000000000000" pitchFamily="2" charset="2"/>
              <a:buChar char="Ø"/>
              <a:defRPr/>
            </a:pPr>
            <a:r>
              <a:rPr lang="hr-HR" sz="1500" b="1" dirty="0" smtClean="0">
                <a:solidFill>
                  <a:schemeClr val="accent6">
                    <a:lumMod val="50000"/>
                  </a:schemeClr>
                </a:solidFill>
              </a:rPr>
              <a:t>u središtu – učenik, kvaliteta, dostupnost</a:t>
            </a:r>
          </a:p>
          <a:p>
            <a:pPr marL="896938" lvl="1" algn="just">
              <a:buFont typeface="Wingdings" panose="05000000000000000000" pitchFamily="2" charset="2"/>
              <a:buChar char="Ø"/>
              <a:defRPr/>
            </a:pPr>
            <a:r>
              <a:rPr lang="hr-HR" sz="1500" b="1" dirty="0" smtClean="0">
                <a:solidFill>
                  <a:schemeClr val="accent6">
                    <a:lumMod val="50000"/>
                  </a:schemeClr>
                </a:solidFill>
              </a:rPr>
              <a:t>e-upisi </a:t>
            </a:r>
            <a:r>
              <a:rPr lang="hr-HR" sz="1500" dirty="0" smtClean="0">
                <a:solidFill>
                  <a:schemeClr val="accent6">
                    <a:lumMod val="50000"/>
                  </a:schemeClr>
                </a:solidFill>
              </a:rPr>
              <a:t>(u narednom razdoblju)</a:t>
            </a:r>
          </a:p>
          <a:p>
            <a:pPr marL="896938" lvl="1" algn="just">
              <a:buFont typeface="Wingdings" panose="05000000000000000000" pitchFamily="2" charset="2"/>
              <a:buChar char="Ø"/>
              <a:defRPr/>
            </a:pPr>
            <a:endParaRPr lang="hr-HR" sz="1500" b="1" dirty="0" smtClean="0">
              <a:solidFill>
                <a:schemeClr val="accent5">
                  <a:lumMod val="10000"/>
                </a:schemeClr>
              </a:solidFill>
            </a:endParaRPr>
          </a:p>
          <a:p>
            <a:pPr marL="636588" lvl="2" indent="0" algn="just">
              <a:buNone/>
              <a:defRPr/>
            </a:pPr>
            <a:endParaRPr lang="hr-HR" sz="16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179388" lvl="2" indent="0" algn="just">
              <a:buNone/>
              <a:defRPr/>
            </a:pPr>
            <a:r>
              <a:rPr lang="hr-HR" sz="1600" b="1" dirty="0" smtClean="0">
                <a:solidFill>
                  <a:srgbClr val="CC3300"/>
                </a:solidFill>
              </a:rPr>
              <a:t>Organizacija produženog boravka</a:t>
            </a:r>
          </a:p>
          <a:p>
            <a:pPr marL="896938" lvl="1" algn="just">
              <a:buFont typeface="Wingdings" panose="05000000000000000000" pitchFamily="2" charset="2"/>
              <a:buChar char="Ø"/>
              <a:defRPr/>
            </a:pPr>
            <a:r>
              <a:rPr lang="hr-HR" sz="1500" b="1" dirty="0" smtClean="0">
                <a:solidFill>
                  <a:schemeClr val="accent6">
                    <a:lumMod val="50000"/>
                  </a:schemeClr>
                </a:solidFill>
              </a:rPr>
              <a:t>projekt MDOMSP i MZO od školske godine 2020./2021.</a:t>
            </a:r>
          </a:p>
          <a:p>
            <a:pPr marL="0" indent="0" algn="just">
              <a:buNone/>
              <a:defRPr/>
            </a:pPr>
            <a:endParaRPr lang="hr-HR" sz="1600" b="1" dirty="0" smtClean="0">
              <a:solidFill>
                <a:schemeClr val="accent6">
                  <a:lumMod val="50000"/>
                </a:schemeClr>
              </a:solidFill>
              <a:latin typeface="+mj-lt"/>
            </a:endParaRPr>
          </a:p>
          <a:p>
            <a:pPr marL="0" indent="0" algn="just">
              <a:buNone/>
              <a:defRPr/>
            </a:pPr>
            <a:endParaRPr lang="hr-HR" sz="1600" b="1" dirty="0" smtClean="0">
              <a:solidFill>
                <a:schemeClr val="accent6">
                  <a:lumMod val="50000"/>
                </a:schemeClr>
              </a:solidFill>
              <a:latin typeface="+mj-lt"/>
            </a:endParaRPr>
          </a:p>
          <a:p>
            <a:pPr marL="179388" lvl="1" indent="0" algn="just">
              <a:buNone/>
              <a:defRPr/>
            </a:pPr>
            <a:r>
              <a:rPr lang="hr-HR" sz="1600" b="1" dirty="0" smtClean="0">
                <a:solidFill>
                  <a:srgbClr val="FF6600"/>
                </a:solidFill>
              </a:rPr>
              <a:t>Organizacija predškolskog odgoja pri osnovnim školama</a:t>
            </a:r>
          </a:p>
          <a:p>
            <a:pPr marL="896938" lvl="1" algn="just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hr-HR" sz="1500" b="1" dirty="0" smtClean="0">
                <a:solidFill>
                  <a:schemeClr val="accent6">
                    <a:lumMod val="50000"/>
                  </a:schemeClr>
                </a:solidFill>
              </a:rPr>
              <a:t>dostupnost predškolskog odgoja - prioritetno demografsko pitanje</a:t>
            </a:r>
          </a:p>
          <a:p>
            <a:pPr marL="896938" lvl="1" algn="just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hr-HR" sz="1500" b="1" dirty="0" smtClean="0">
                <a:solidFill>
                  <a:schemeClr val="accent6">
                    <a:lumMod val="50000"/>
                  </a:schemeClr>
                </a:solidFill>
              </a:rPr>
              <a:t>povećati obuhvat djece i priuštivost</a:t>
            </a:r>
          </a:p>
          <a:p>
            <a:pPr marL="896938" lvl="1" algn="just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hr-HR" sz="1500" b="1" dirty="0" smtClean="0">
                <a:solidFill>
                  <a:schemeClr val="accent6">
                    <a:lumMod val="50000"/>
                  </a:schemeClr>
                </a:solidFill>
              </a:rPr>
              <a:t>cilj </a:t>
            </a:r>
            <a:r>
              <a:rPr lang="hr-HR" sz="1500" b="1" i="1" dirty="0" smtClean="0">
                <a:solidFill>
                  <a:schemeClr val="accent6">
                    <a:lumMod val="50000"/>
                  </a:schemeClr>
                </a:solidFill>
              </a:rPr>
              <a:t>Europa 2020. </a:t>
            </a:r>
            <a:r>
              <a:rPr lang="hr-HR" sz="1500" b="1" dirty="0" smtClean="0">
                <a:solidFill>
                  <a:schemeClr val="accent6">
                    <a:lumMod val="50000"/>
                  </a:schemeClr>
                </a:solidFill>
              </a:rPr>
              <a:t>– povećanje obuhvata na 95% djece na razini EU (RH – 75,1%)</a:t>
            </a:r>
          </a:p>
          <a:p>
            <a:pPr marL="896938" lvl="1" algn="just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hr-HR" sz="1500" b="1" dirty="0" smtClean="0">
                <a:solidFill>
                  <a:schemeClr val="accent6">
                    <a:lumMod val="50000"/>
                  </a:schemeClr>
                </a:solidFill>
              </a:rPr>
              <a:t>preko 150 gradova i općina nema organiziran neki od oblika predškolskog odgoja</a:t>
            </a:r>
          </a:p>
          <a:p>
            <a:pPr marL="896938" lvl="1" algn="just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hr-HR" sz="1500" b="1" dirty="0" smtClean="0">
                <a:solidFill>
                  <a:schemeClr val="accent6">
                    <a:lumMod val="50000"/>
                  </a:schemeClr>
                </a:solidFill>
              </a:rPr>
              <a:t>nedostatak stručnih kadrova – izmjene postojećih propisa</a:t>
            </a:r>
          </a:p>
          <a:p>
            <a:pPr marL="896938" lvl="1" algn="just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hr-HR" sz="1500" b="1" dirty="0" smtClean="0">
                <a:solidFill>
                  <a:schemeClr val="accent6">
                    <a:lumMod val="50000"/>
                  </a:schemeClr>
                </a:solidFill>
              </a:rPr>
              <a:t>EU fondovi – stvaranje pretpostavki za značajna financijska ulaganja </a:t>
            </a:r>
          </a:p>
          <a:p>
            <a:pPr marL="896938" lvl="1" algn="just">
              <a:buFont typeface="Wingdings" panose="05000000000000000000" pitchFamily="2" charset="2"/>
              <a:buChar char="Ø"/>
              <a:defRPr/>
            </a:pPr>
            <a:endParaRPr lang="hr-HR" sz="1500" b="1" kern="1200" dirty="0">
              <a:solidFill>
                <a:schemeClr val="accent5">
                  <a:lumMod val="10000"/>
                </a:schemeClr>
              </a:solidFill>
            </a:endParaRPr>
          </a:p>
          <a:p>
            <a:pPr marL="896938" lvl="1" algn="just">
              <a:buFont typeface="Wingdings" panose="05000000000000000000" pitchFamily="2" charset="2"/>
              <a:buChar char="Ø"/>
              <a:defRPr/>
            </a:pPr>
            <a:endParaRPr lang="en-GB" sz="1400" b="1" dirty="0">
              <a:solidFill>
                <a:schemeClr val="accent5">
                  <a:lumMod val="10000"/>
                </a:schemeClr>
              </a:solidFill>
            </a:endParaRPr>
          </a:p>
          <a:p>
            <a:pPr marL="179388" lvl="1" indent="0" algn="just">
              <a:buNone/>
              <a:defRPr/>
            </a:pPr>
            <a:endParaRPr lang="en-GB" sz="1600" b="1" dirty="0" smtClean="0">
              <a:solidFill>
                <a:schemeClr val="accent5">
                  <a:lumMod val="10000"/>
                </a:schemeClr>
              </a:solidFill>
            </a:endParaRPr>
          </a:p>
          <a:p>
            <a:pPr marL="179388" lvl="1" indent="0" algn="just">
              <a:buNone/>
              <a:defRPr/>
            </a:pPr>
            <a:endParaRPr lang="en-GB" sz="1600" b="1" dirty="0" smtClean="0">
              <a:solidFill>
                <a:srgbClr val="FF6600"/>
              </a:solidFill>
            </a:endParaRPr>
          </a:p>
          <a:p>
            <a:pPr marL="865188" lvl="2" algn="just">
              <a:buFont typeface="Wingdings" panose="05000000000000000000" pitchFamily="2" charset="2"/>
              <a:buChar char="Ø"/>
              <a:defRPr/>
            </a:pPr>
            <a:endParaRPr lang="en-GB" sz="1400" b="1" dirty="0">
              <a:solidFill>
                <a:schemeClr val="accent6">
                  <a:lumMod val="50000"/>
                </a:schemeClr>
              </a:solidFill>
            </a:endParaRPr>
          </a:p>
          <a:p>
            <a:pPr algn="just">
              <a:buFont typeface="Wingdings" panose="05000000000000000000" pitchFamily="2" charset="2"/>
              <a:buChar char="q"/>
              <a:defRPr/>
            </a:pPr>
            <a:endParaRPr lang="hr-HR" sz="1600" b="1" dirty="0">
              <a:solidFill>
                <a:schemeClr val="accent6">
                  <a:lumMod val="50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672255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520" y="818622"/>
            <a:ext cx="8485095" cy="5568128"/>
          </a:xfrm>
        </p:spPr>
        <p:txBody>
          <a:bodyPr/>
          <a:lstStyle/>
          <a:p>
            <a:pPr marL="0" indent="0">
              <a:buFontTx/>
              <a:buNone/>
              <a:defRPr/>
            </a:pPr>
            <a:endParaRPr lang="en-GB" sz="1600" b="1" i="1" dirty="0" smtClean="0">
              <a:solidFill>
                <a:srgbClr val="C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FontTx/>
              <a:buNone/>
              <a:defRPr/>
            </a:pPr>
            <a:r>
              <a:rPr lang="hr-HR" sz="1800" b="1" i="1" dirty="0" smtClean="0">
                <a:ln w="11430"/>
                <a:solidFill>
                  <a:srgbClr val="00B0F0"/>
                </a:solidFill>
              </a:rPr>
              <a:t>ZAŠTO </a:t>
            </a:r>
            <a:r>
              <a:rPr lang="en-GB" sz="1800" b="1" i="1" dirty="0" smtClean="0">
                <a:ln w="11430"/>
                <a:solidFill>
                  <a:srgbClr val="00B0F0"/>
                </a:solidFill>
              </a:rPr>
              <a:t>JE KLJUČNO PLANIRATI VEĆ SADA</a:t>
            </a:r>
            <a:r>
              <a:rPr lang="hr-HR" sz="1800" b="1" i="1" dirty="0" smtClean="0">
                <a:ln w="11430"/>
                <a:solidFill>
                  <a:srgbClr val="00B0F0"/>
                </a:solidFill>
              </a:rPr>
              <a:t>?</a:t>
            </a:r>
          </a:p>
          <a:p>
            <a:pPr marL="0" indent="0" algn="ctr">
              <a:buFontTx/>
              <a:buNone/>
              <a:defRPr/>
            </a:pPr>
            <a:endParaRPr lang="hr-HR" sz="2000" b="1" i="1" dirty="0">
              <a:ln w="11430"/>
              <a:solidFill>
                <a:srgbClr val="00B0F0"/>
              </a:solidFill>
            </a:endParaRPr>
          </a:p>
          <a:p>
            <a:pPr marL="0" indent="0">
              <a:buFontTx/>
              <a:buNone/>
              <a:defRPr/>
            </a:pPr>
            <a:endParaRPr lang="en-GB" sz="1600" b="1" i="1" dirty="0" smtClean="0">
              <a:solidFill>
                <a:srgbClr val="C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  <a:defRPr/>
            </a:pPr>
            <a:r>
              <a:rPr lang="hr-HR" sz="1600" b="1" dirty="0" smtClean="0">
                <a:solidFill>
                  <a:srgbClr val="FF6600"/>
                </a:solidFill>
                <a:latin typeface="+mj-lt"/>
              </a:rPr>
              <a:t>veliki interes osnivača </a:t>
            </a:r>
            <a:r>
              <a:rPr lang="hr-HR" sz="1600" b="1" dirty="0" smtClean="0">
                <a:solidFill>
                  <a:schemeClr val="accent6">
                    <a:lumMod val="50000"/>
                  </a:schemeClr>
                </a:solidFill>
                <a:latin typeface="+mj-lt"/>
              </a:rPr>
              <a:t>– izrada nove Mreže</a:t>
            </a:r>
          </a:p>
          <a:p>
            <a:pPr marL="0" indent="0" algn="just">
              <a:buNone/>
              <a:defRPr/>
            </a:pPr>
            <a:endParaRPr lang="hr-HR" sz="1600" b="1" dirty="0" smtClean="0">
              <a:solidFill>
                <a:schemeClr val="accent5">
                  <a:lumMod val="10000"/>
                </a:schemeClr>
              </a:solidFill>
              <a:latin typeface="+mj-lt"/>
            </a:endParaRPr>
          </a:p>
          <a:p>
            <a:pPr algn="just">
              <a:buFont typeface="Wingdings" panose="05000000000000000000" pitchFamily="2" charset="2"/>
              <a:buChar char="Ø"/>
              <a:defRPr/>
            </a:pPr>
            <a:r>
              <a:rPr lang="hr-HR" sz="1600" b="1" dirty="0" smtClean="0">
                <a:solidFill>
                  <a:srgbClr val="CC3300"/>
                </a:solidFill>
                <a:latin typeface="+mj-lt"/>
              </a:rPr>
              <a:t>smanjenje broja učenika </a:t>
            </a:r>
            <a:r>
              <a:rPr lang="hr-HR" sz="1600" b="1" dirty="0" smtClean="0">
                <a:solidFill>
                  <a:schemeClr val="accent6">
                    <a:lumMod val="50000"/>
                  </a:schemeClr>
                </a:solidFill>
                <a:latin typeface="+mj-lt"/>
              </a:rPr>
              <a:t>u osnovnim školama, osobito u područnim školama</a:t>
            </a:r>
          </a:p>
          <a:p>
            <a:pPr algn="just">
              <a:buFont typeface="Wingdings" panose="05000000000000000000" pitchFamily="2" charset="2"/>
              <a:buChar char="Ø"/>
              <a:defRPr/>
            </a:pPr>
            <a:endParaRPr lang="hr-HR" sz="1600" b="1" dirty="0" smtClean="0">
              <a:solidFill>
                <a:schemeClr val="accent5">
                  <a:lumMod val="10000"/>
                </a:schemeClr>
              </a:solidFill>
              <a:latin typeface="+mj-lt"/>
            </a:endParaRPr>
          </a:p>
          <a:p>
            <a:pPr algn="just">
              <a:buFont typeface="Wingdings" panose="05000000000000000000" pitchFamily="2" charset="2"/>
              <a:buChar char="Ø"/>
              <a:defRPr/>
            </a:pPr>
            <a:r>
              <a:rPr lang="hr-HR" sz="1600" b="1" dirty="0" smtClean="0">
                <a:solidFill>
                  <a:srgbClr val="FF6600"/>
                </a:solidFill>
                <a:latin typeface="+mj-lt"/>
              </a:rPr>
              <a:t>zadržavanje djece </a:t>
            </a:r>
            <a:r>
              <a:rPr lang="hr-HR" sz="1600" b="1" dirty="0" smtClean="0">
                <a:solidFill>
                  <a:schemeClr val="accent6">
                    <a:lumMod val="50000"/>
                  </a:schemeClr>
                </a:solidFill>
                <a:latin typeface="+mj-lt"/>
              </a:rPr>
              <a:t>– </a:t>
            </a:r>
            <a:r>
              <a:rPr lang="hr-HR" sz="1600" b="1" i="1" dirty="0" smtClean="0">
                <a:solidFill>
                  <a:schemeClr val="accent6">
                    <a:lumMod val="50000"/>
                  </a:schemeClr>
                </a:solidFill>
                <a:latin typeface="+mj-lt"/>
              </a:rPr>
              <a:t>budućih učenika </a:t>
            </a:r>
            <a:r>
              <a:rPr lang="hr-HR" sz="1600" b="1" dirty="0" smtClean="0">
                <a:solidFill>
                  <a:schemeClr val="accent6">
                    <a:lumMod val="50000"/>
                  </a:schemeClr>
                </a:solidFill>
                <a:latin typeface="+mj-lt"/>
              </a:rPr>
              <a:t>– i njihovih obitelji u sredinama u kojima žive kroz organizaciju predškolskog odgoja i produženog boravka </a:t>
            </a:r>
          </a:p>
          <a:p>
            <a:pPr marL="0" indent="0" algn="just">
              <a:buNone/>
              <a:defRPr/>
            </a:pPr>
            <a:endParaRPr lang="hr-HR" sz="1600" b="1" dirty="0" smtClean="0">
              <a:solidFill>
                <a:schemeClr val="accent5">
                  <a:lumMod val="10000"/>
                </a:schemeClr>
              </a:solidFill>
              <a:latin typeface="+mj-lt"/>
            </a:endParaRPr>
          </a:p>
          <a:p>
            <a:pPr algn="just">
              <a:buFont typeface="Wingdings" panose="05000000000000000000" pitchFamily="2" charset="2"/>
              <a:buChar char="Ø"/>
              <a:defRPr/>
            </a:pPr>
            <a:r>
              <a:rPr lang="hr-HR" sz="1600" b="1" dirty="0" smtClean="0">
                <a:solidFill>
                  <a:srgbClr val="CC3300"/>
                </a:solidFill>
                <a:latin typeface="+mj-lt"/>
              </a:rPr>
              <a:t>iskorištenost objekata </a:t>
            </a:r>
            <a:r>
              <a:rPr lang="hr-HR" sz="1600" b="1" dirty="0" smtClean="0">
                <a:solidFill>
                  <a:schemeClr val="accent6">
                    <a:lumMod val="50000"/>
                  </a:schemeClr>
                </a:solidFill>
                <a:latin typeface="+mj-lt"/>
              </a:rPr>
              <a:t>osnovnih škola</a:t>
            </a:r>
          </a:p>
          <a:p>
            <a:pPr algn="just">
              <a:buFont typeface="Wingdings" panose="05000000000000000000" pitchFamily="2" charset="2"/>
              <a:buChar char="Ø"/>
              <a:defRPr/>
            </a:pPr>
            <a:endParaRPr lang="hr-HR" sz="1600" b="1" dirty="0" smtClean="0">
              <a:solidFill>
                <a:schemeClr val="accent5">
                  <a:lumMod val="10000"/>
                </a:schemeClr>
              </a:solidFill>
              <a:latin typeface="+mj-lt"/>
            </a:endParaRPr>
          </a:p>
          <a:p>
            <a:pPr algn="just">
              <a:buFont typeface="Wingdings" panose="05000000000000000000" pitchFamily="2" charset="2"/>
              <a:buChar char="Ø"/>
              <a:defRPr/>
            </a:pPr>
            <a:r>
              <a:rPr lang="hr-HR" sz="1600" b="1" dirty="0" smtClean="0">
                <a:solidFill>
                  <a:srgbClr val="FF6600"/>
                </a:solidFill>
                <a:latin typeface="+mj-lt"/>
              </a:rPr>
              <a:t>korištenje postojeće infrastrukture </a:t>
            </a:r>
            <a:r>
              <a:rPr lang="hr-HR" sz="1600" b="1" dirty="0" smtClean="0">
                <a:solidFill>
                  <a:schemeClr val="accent6">
                    <a:lumMod val="50000"/>
                  </a:schemeClr>
                </a:solidFill>
                <a:latin typeface="+mj-lt"/>
              </a:rPr>
              <a:t>osnovnih škola </a:t>
            </a:r>
          </a:p>
          <a:p>
            <a:pPr marL="400050" lvl="1" indent="0" algn="just">
              <a:buNone/>
              <a:defRPr/>
            </a:pPr>
            <a:r>
              <a:rPr lang="hr-HR" sz="1600" b="1" dirty="0" smtClean="0">
                <a:solidFill>
                  <a:schemeClr val="accent6">
                    <a:lumMod val="50000"/>
                  </a:schemeClr>
                </a:solidFill>
                <a:latin typeface="+mj-lt"/>
              </a:rPr>
              <a:t>(stručni kadar, prostor, oprema, prehrana, administracija)</a:t>
            </a:r>
          </a:p>
          <a:p>
            <a:pPr marL="400050" lvl="1" indent="0" algn="just">
              <a:buNone/>
              <a:defRPr/>
            </a:pPr>
            <a:endParaRPr lang="hr-HR" sz="1600" b="1" dirty="0" smtClean="0">
              <a:solidFill>
                <a:schemeClr val="accent5">
                  <a:lumMod val="10000"/>
                </a:schemeClr>
              </a:solidFill>
              <a:latin typeface="+mj-lt"/>
            </a:endParaRPr>
          </a:p>
          <a:p>
            <a:pPr marL="358775" lvl="1" algn="just">
              <a:buFont typeface="Wingdings" panose="05000000000000000000" pitchFamily="2" charset="2"/>
              <a:buChar char="Ø"/>
              <a:defRPr/>
            </a:pPr>
            <a:r>
              <a:rPr lang="hr-HR" sz="1600" b="1" dirty="0" smtClean="0">
                <a:solidFill>
                  <a:srgbClr val="CC3300"/>
                </a:solidFill>
              </a:rPr>
              <a:t>novo programsko razdoblje </a:t>
            </a:r>
            <a:r>
              <a:rPr lang="hr-HR" sz="1600" b="1" i="1" dirty="0" smtClean="0">
                <a:solidFill>
                  <a:schemeClr val="accent6">
                    <a:lumMod val="50000"/>
                  </a:schemeClr>
                </a:solidFill>
              </a:rPr>
              <a:t>2021. – 2027. – škologradnja i opremanje</a:t>
            </a:r>
          </a:p>
          <a:p>
            <a:pPr marL="400050" lvl="1" indent="0" algn="just">
              <a:buNone/>
              <a:defRPr/>
            </a:pPr>
            <a:endParaRPr lang="hr-HR" sz="1600" b="1" dirty="0" smtClean="0">
              <a:solidFill>
                <a:schemeClr val="accent5">
                  <a:lumMod val="10000"/>
                </a:schemeClr>
              </a:solidFill>
              <a:latin typeface="+mj-lt"/>
            </a:endParaRPr>
          </a:p>
          <a:p>
            <a:pPr marL="0" indent="0" algn="just">
              <a:buNone/>
              <a:defRPr/>
            </a:pPr>
            <a:endParaRPr lang="en-GB" sz="1800" b="1" dirty="0">
              <a:solidFill>
                <a:schemeClr val="accent5">
                  <a:lumMod val="10000"/>
                </a:schemeClr>
              </a:solidFill>
              <a:latin typeface="+mj-lt"/>
            </a:endParaRPr>
          </a:p>
          <a:p>
            <a:pPr marL="0" indent="0" algn="just">
              <a:buNone/>
              <a:defRPr/>
            </a:pPr>
            <a:endParaRPr lang="hr-HR" sz="1800" b="1" dirty="0">
              <a:solidFill>
                <a:schemeClr val="accent5">
                  <a:lumMod val="10000"/>
                </a:schemeClr>
              </a:solidFill>
              <a:latin typeface="+mj-lt"/>
            </a:endParaRPr>
          </a:p>
          <a:p>
            <a:pPr marL="0" indent="0" algn="just">
              <a:buNone/>
              <a:defRPr/>
            </a:pPr>
            <a:endParaRPr lang="hr-HR" sz="1800" b="1" dirty="0">
              <a:solidFill>
                <a:schemeClr val="accent5">
                  <a:lumMod val="10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519568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3380" y="930052"/>
            <a:ext cx="8485095" cy="5349924"/>
          </a:xfrm>
        </p:spPr>
        <p:txBody>
          <a:bodyPr/>
          <a:lstStyle/>
          <a:p>
            <a:pPr marL="0" indent="0" algn="ctr">
              <a:buFontTx/>
              <a:buNone/>
              <a:defRPr/>
            </a:pPr>
            <a:r>
              <a:rPr lang="hr-HR" sz="2000" b="1" i="1" dirty="0" smtClean="0">
                <a:ln w="11430"/>
                <a:solidFill>
                  <a:srgbClr val="00B0F0"/>
                </a:solidFill>
              </a:rPr>
              <a:t>FINANCIJSKA ULAGANJA – VAŽNO ZA SVE ŠKOLSKE USTANOVE</a:t>
            </a:r>
            <a:endParaRPr lang="hr-HR" sz="2000" b="1" i="1" dirty="0">
              <a:ln w="11430"/>
              <a:solidFill>
                <a:srgbClr val="00B0F0"/>
              </a:solidFill>
            </a:endParaRPr>
          </a:p>
          <a:p>
            <a:pPr marL="0" indent="0">
              <a:buFontTx/>
              <a:buNone/>
              <a:defRPr/>
            </a:pPr>
            <a:endParaRPr lang="hr-HR" sz="1600" b="1" i="1" dirty="0" smtClean="0">
              <a:solidFill>
                <a:srgbClr val="C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FontTx/>
              <a:buNone/>
              <a:defRPr/>
            </a:pPr>
            <a:endParaRPr lang="hr-HR" sz="1600" b="1" i="1" dirty="0" smtClean="0">
              <a:solidFill>
                <a:srgbClr val="C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  <a:defRPr/>
            </a:pPr>
            <a:r>
              <a:rPr lang="hr-HR" sz="1800" b="1" dirty="0" smtClean="0">
                <a:solidFill>
                  <a:schemeClr val="accent6">
                    <a:lumMod val="50000"/>
                  </a:schemeClr>
                </a:solidFill>
                <a:latin typeface="+mj-lt"/>
              </a:rPr>
              <a:t>ulaganja u izgradnju, dogradnju, opremanje školskih ustanova</a:t>
            </a:r>
          </a:p>
          <a:p>
            <a:pPr marL="0" indent="0" algn="just">
              <a:buNone/>
              <a:defRPr/>
            </a:pPr>
            <a:endParaRPr lang="hr-HR" sz="1800" b="1" dirty="0" smtClean="0">
              <a:solidFill>
                <a:schemeClr val="accent6">
                  <a:lumMod val="50000"/>
                </a:schemeClr>
              </a:solidFill>
              <a:latin typeface="+mj-lt"/>
            </a:endParaRPr>
          </a:p>
          <a:p>
            <a:pPr algn="just">
              <a:buFont typeface="Wingdings" panose="05000000000000000000" pitchFamily="2" charset="2"/>
              <a:buChar char="Ø"/>
              <a:defRPr/>
            </a:pPr>
            <a:r>
              <a:rPr lang="hr-HR" sz="1800" b="1" u="sng" dirty="0" smtClean="0">
                <a:solidFill>
                  <a:schemeClr val="accent6">
                    <a:lumMod val="50000"/>
                  </a:schemeClr>
                </a:solidFill>
                <a:latin typeface="+mj-lt"/>
              </a:rPr>
              <a:t>OSNOVNI UVJET </a:t>
            </a:r>
            <a:r>
              <a:rPr lang="hr-HR" sz="1800" b="1" dirty="0" smtClean="0">
                <a:solidFill>
                  <a:schemeClr val="accent6">
                    <a:lumMod val="50000"/>
                  </a:schemeClr>
                </a:solidFill>
                <a:latin typeface="+mj-lt"/>
              </a:rPr>
              <a:t>- </a:t>
            </a:r>
            <a:r>
              <a:rPr lang="hr-HR" sz="1800" b="1" dirty="0" smtClean="0">
                <a:solidFill>
                  <a:srgbClr val="FF6600"/>
                </a:solidFill>
                <a:latin typeface="+mj-lt"/>
              </a:rPr>
              <a:t>riješeni imovinsko-pravni odnosi</a:t>
            </a:r>
          </a:p>
          <a:p>
            <a:pPr algn="just">
              <a:buFont typeface="Wingdings" panose="05000000000000000000" pitchFamily="2" charset="2"/>
              <a:buChar char="Ø"/>
              <a:defRPr/>
            </a:pPr>
            <a:endParaRPr lang="hr-HR" sz="1800" b="1" dirty="0" smtClean="0">
              <a:solidFill>
                <a:srgbClr val="FF6600"/>
              </a:solidFill>
              <a:latin typeface="+mj-lt"/>
            </a:endParaRPr>
          </a:p>
          <a:p>
            <a:pPr algn="just">
              <a:buFont typeface="Wingdings" panose="05000000000000000000" pitchFamily="2" charset="2"/>
              <a:buChar char="Ø"/>
              <a:defRPr/>
            </a:pPr>
            <a:r>
              <a:rPr lang="hr-HR" sz="1800" b="1" dirty="0" smtClean="0">
                <a:solidFill>
                  <a:schemeClr val="accent6">
                    <a:lumMod val="50000"/>
                  </a:schemeClr>
                </a:solidFill>
                <a:latin typeface="+mj-lt"/>
              </a:rPr>
              <a:t>upis vlasništva za objekte škola i zemljišta u vlasništvu RH</a:t>
            </a:r>
          </a:p>
          <a:p>
            <a:pPr algn="just">
              <a:buFont typeface="Wingdings" panose="05000000000000000000" pitchFamily="2" charset="2"/>
              <a:buChar char="Ø"/>
              <a:defRPr/>
            </a:pPr>
            <a:endParaRPr lang="hr-HR" sz="1800" b="1" dirty="0" smtClean="0">
              <a:solidFill>
                <a:srgbClr val="FF6600"/>
              </a:solidFill>
              <a:latin typeface="+mj-lt"/>
            </a:endParaRPr>
          </a:p>
          <a:p>
            <a:pPr algn="just">
              <a:buFont typeface="Wingdings" panose="05000000000000000000" pitchFamily="2" charset="2"/>
              <a:buChar char="Ø"/>
              <a:defRPr/>
            </a:pPr>
            <a:endParaRPr lang="hr-HR" sz="1800" b="1" dirty="0" smtClean="0">
              <a:solidFill>
                <a:srgbClr val="FF6600"/>
              </a:solidFill>
              <a:latin typeface="+mj-lt"/>
            </a:endParaRPr>
          </a:p>
          <a:p>
            <a:pPr algn="just">
              <a:buFont typeface="Wingdings" panose="05000000000000000000" pitchFamily="2" charset="2"/>
              <a:buChar char="Ø"/>
              <a:defRPr/>
            </a:pPr>
            <a:endParaRPr lang="hr-HR" sz="1800" b="1" dirty="0" smtClean="0">
              <a:solidFill>
                <a:srgbClr val="FF6600"/>
              </a:solidFill>
              <a:latin typeface="+mj-lt"/>
            </a:endParaRPr>
          </a:p>
          <a:p>
            <a:pPr algn="just">
              <a:buFont typeface="Wingdings" panose="05000000000000000000" pitchFamily="2" charset="2"/>
              <a:buChar char="Ø"/>
              <a:defRPr/>
            </a:pPr>
            <a:endParaRPr lang="hr-HR" sz="1800" b="1" dirty="0" smtClean="0">
              <a:solidFill>
                <a:srgbClr val="FF6600"/>
              </a:solidFill>
              <a:latin typeface="+mj-lt"/>
            </a:endParaRPr>
          </a:p>
          <a:p>
            <a:pPr marL="0" indent="0" algn="ctr">
              <a:buNone/>
              <a:defRPr/>
            </a:pPr>
            <a:endParaRPr lang="hr-HR" sz="1800" b="1" dirty="0" smtClean="0">
              <a:solidFill>
                <a:schemeClr val="accent6">
                  <a:lumMod val="50000"/>
                </a:schemeClr>
              </a:solidFill>
              <a:latin typeface="+mj-lt"/>
            </a:endParaRPr>
          </a:p>
          <a:p>
            <a:pPr marL="0" indent="0" algn="ctr">
              <a:buNone/>
              <a:defRPr/>
            </a:pPr>
            <a:r>
              <a:rPr lang="hr-HR" sz="1800" b="1" dirty="0" smtClean="0">
                <a:solidFill>
                  <a:schemeClr val="accent6">
                    <a:lumMod val="50000"/>
                  </a:schemeClr>
                </a:solidFill>
                <a:latin typeface="+mj-lt"/>
              </a:rPr>
              <a:t>Zakon o upravljanju državnom imovinom (NN 52/18)</a:t>
            </a:r>
          </a:p>
          <a:p>
            <a:pPr marL="400050" lvl="1" indent="0" algn="ctr">
              <a:buNone/>
              <a:defRPr/>
            </a:pPr>
            <a:r>
              <a:rPr lang="hr-HR" sz="1800" b="1" dirty="0" smtClean="0">
                <a:solidFill>
                  <a:schemeClr val="accent6">
                    <a:lumMod val="50000"/>
                  </a:schemeClr>
                </a:solidFill>
                <a:latin typeface="+mj-lt"/>
              </a:rPr>
              <a:t>članak 70., stavak 1. i 2.</a:t>
            </a:r>
          </a:p>
          <a:p>
            <a:pPr marL="400050" lvl="1" indent="0" algn="ctr">
              <a:buNone/>
              <a:defRPr/>
            </a:pPr>
            <a:r>
              <a:rPr lang="hr-HR" sz="1800" b="1" dirty="0" smtClean="0">
                <a:solidFill>
                  <a:srgbClr val="CC3300"/>
                </a:solidFill>
              </a:rPr>
              <a:t>do 31. prosinca 2019. </a:t>
            </a:r>
            <a:r>
              <a:rPr lang="hr-HR" sz="1800" b="1" dirty="0" smtClean="0">
                <a:solidFill>
                  <a:schemeClr val="accent6">
                    <a:lumMod val="50000"/>
                  </a:schemeClr>
                </a:solidFill>
              </a:rPr>
              <a:t>zahtjev </a:t>
            </a:r>
            <a:r>
              <a:rPr lang="hr-HR" sz="1800" b="1" dirty="0" smtClean="0">
                <a:solidFill>
                  <a:schemeClr val="accent5">
                    <a:lumMod val="10000"/>
                  </a:schemeClr>
                </a:solidFill>
              </a:rPr>
              <a:t>Ministarstvu državne imovine</a:t>
            </a:r>
            <a:endParaRPr lang="hr-HR" sz="1800" b="1" dirty="0" smtClean="0">
              <a:solidFill>
                <a:schemeClr val="accent6">
                  <a:lumMod val="50000"/>
                </a:schemeClr>
              </a:solidFill>
              <a:latin typeface="+mj-lt"/>
            </a:endParaRPr>
          </a:p>
          <a:p>
            <a:pPr marL="0" indent="0" algn="just">
              <a:buNone/>
              <a:defRPr/>
            </a:pPr>
            <a:endParaRPr lang="hr-HR" sz="1800" b="1" dirty="0" smtClean="0">
              <a:solidFill>
                <a:schemeClr val="accent5">
                  <a:lumMod val="10000"/>
                </a:schemeClr>
              </a:solidFill>
              <a:latin typeface="+mj-lt"/>
            </a:endParaRPr>
          </a:p>
          <a:p>
            <a:pPr marL="0" indent="0" algn="just">
              <a:buNone/>
              <a:defRPr/>
            </a:pPr>
            <a:endParaRPr lang="hr-HR" sz="1800" b="1" dirty="0" smtClean="0">
              <a:solidFill>
                <a:schemeClr val="accent5">
                  <a:lumMod val="10000"/>
                </a:schemeClr>
              </a:solidFill>
              <a:latin typeface="+mj-lt"/>
            </a:endParaRPr>
          </a:p>
          <a:p>
            <a:pPr marL="400050" lvl="1" indent="0" algn="just">
              <a:buNone/>
              <a:defRPr/>
            </a:pPr>
            <a:endParaRPr lang="hr-HR" sz="1600" dirty="0">
              <a:solidFill>
                <a:schemeClr val="accent5">
                  <a:lumMod val="10000"/>
                </a:schemeClr>
              </a:solidFill>
              <a:latin typeface="+mj-lt"/>
            </a:endParaRPr>
          </a:p>
          <a:p>
            <a:pPr marL="0" indent="0" algn="just">
              <a:buNone/>
              <a:defRPr/>
            </a:pPr>
            <a:endParaRPr lang="hr-HR" sz="1800" b="1" dirty="0">
              <a:solidFill>
                <a:schemeClr val="accent5">
                  <a:lumMod val="10000"/>
                </a:schemeClr>
              </a:solidFill>
              <a:latin typeface="+mj-lt"/>
            </a:endParaRPr>
          </a:p>
          <a:p>
            <a:pPr marL="0" indent="0" algn="just">
              <a:buNone/>
              <a:defRPr/>
            </a:pPr>
            <a:endParaRPr lang="hr-HR" sz="1800" b="1" dirty="0">
              <a:solidFill>
                <a:schemeClr val="accent5">
                  <a:lumMod val="10000"/>
                </a:schemeClr>
              </a:solidFill>
              <a:latin typeface="+mj-lt"/>
            </a:endParaRPr>
          </a:p>
          <a:p>
            <a:pPr marL="0" indent="0" algn="just">
              <a:buNone/>
              <a:defRPr/>
            </a:pPr>
            <a:endParaRPr lang="hr-HR" sz="1800" b="1" dirty="0">
              <a:solidFill>
                <a:schemeClr val="accent5">
                  <a:lumMod val="10000"/>
                </a:schemeClr>
              </a:solidFill>
              <a:latin typeface="+mj-lt"/>
            </a:endParaRPr>
          </a:p>
        </p:txBody>
      </p:sp>
      <p:sp>
        <p:nvSpPr>
          <p:cNvPr id="4" name="Down Arrow 3"/>
          <p:cNvSpPr/>
          <p:nvPr/>
        </p:nvSpPr>
        <p:spPr>
          <a:xfrm>
            <a:off x="4112657" y="3970027"/>
            <a:ext cx="723331" cy="84616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78826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3087</TotalTime>
  <Words>605</Words>
  <Application>Microsoft Office PowerPoint</Application>
  <PresentationFormat>On-screen Show (4:3)</PresentationFormat>
  <Paragraphs>180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Book Antiqua</vt:lpstr>
      <vt:lpstr>Calibri</vt:lpstr>
      <vt:lpstr>Tahoma</vt:lpstr>
      <vt:lpstr>Wingdings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MZT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azurirano 17-1-2018</dc:creator>
  <cp:lastModifiedBy>Korisnik</cp:lastModifiedBy>
  <cp:revision>1178</cp:revision>
  <cp:lastPrinted>2019-03-08T14:27:47Z</cp:lastPrinted>
  <dcterms:created xsi:type="dcterms:W3CDTF">2004-06-15T07:55:20Z</dcterms:created>
  <dcterms:modified xsi:type="dcterms:W3CDTF">2019-11-09T08:47:55Z</dcterms:modified>
</cp:coreProperties>
</file>