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4"/>
  </p:notesMasterIdLst>
  <p:handoutMasterIdLst>
    <p:handoutMasterId r:id="rId15"/>
  </p:handoutMasterIdLst>
  <p:sldIdLst>
    <p:sldId id="266" r:id="rId2"/>
    <p:sldId id="337" r:id="rId3"/>
    <p:sldId id="309" r:id="rId4"/>
    <p:sldId id="349" r:id="rId5"/>
    <p:sldId id="351" r:id="rId6"/>
    <p:sldId id="352" r:id="rId7"/>
    <p:sldId id="353" r:id="rId8"/>
    <p:sldId id="343" r:id="rId9"/>
    <p:sldId id="345" r:id="rId10"/>
    <p:sldId id="354" r:id="rId11"/>
    <p:sldId id="335" r:id="rId12"/>
    <p:sldId id="355" r:id="rId13"/>
  </p:sldIdLst>
  <p:sldSz cx="9144000" cy="6858000" type="screen4x3"/>
  <p:notesSz cx="6724650" cy="9774238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6600"/>
    <a:srgbClr val="F7FDBF"/>
    <a:srgbClr val="FF99CC"/>
    <a:srgbClr val="E456D3"/>
    <a:srgbClr val="9900CC"/>
    <a:srgbClr val="5A0E51"/>
    <a:srgbClr val="FFFFFF"/>
    <a:srgbClr val="F4979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422" y="-84"/>
      </p:cViewPr>
      <p:guideLst>
        <p:guide orient="horz" pos="3079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908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9080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97E4C88-5017-4B78-989A-A5FA9AB8F6B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1859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08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6" y="4642764"/>
            <a:ext cx="5379720" cy="439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80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77" tIns="44938" rIns="89877" bIns="449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A9B0BD0-D4B2-4699-929C-C3941F9BDA3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394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A100B-0A20-47F9-976D-BB18D913BBE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82878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63367-6150-4FFB-A32F-F45DFA056CF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927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B36085-6E6B-41CA-92C5-3B0FD3E0153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9783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3DDA8-AA67-40F2-978A-129FB3D9DB5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1392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1C637-B37B-46A9-A5A3-428CB0EC33C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1731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4EF2A-5AFA-4301-B8F9-E8A0483698C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8544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A0F73-5C57-4317-9EE3-EA46B1708A6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2055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49B24-4729-4070-B746-07AA621006D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3834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55A97-B306-4FB4-B221-D8B8DF63EEC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0207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5729D-C2A5-4312-B847-42273B99D14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5832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0C17E-4212-4A7F-A5C8-413B08E4B96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2965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C376A-F809-49A8-B4A9-3154C5AC2D3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2801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6457950"/>
            <a:ext cx="6350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  <a:latin typeface="Book Antiqua" panose="02040602050305030304" pitchFamily="18" charset="0"/>
              </a:defRPr>
            </a:lvl1pPr>
          </a:lstStyle>
          <a:p>
            <a:fld id="{9D8269F9-3A4C-4C46-A2B6-A0AA1450EF4F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1027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vana.pilko@mzo.hr" TargetMode="External"/><Relationship Id="rId2" Type="http://schemas.openxmlformats.org/officeDocument/2006/relationships/hyperlink" Target="mailto:Ivana.pilko@mzo.h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ripravnistvo@mzo.hr" TargetMode="External"/><Relationship Id="rId4" Type="http://schemas.openxmlformats.org/officeDocument/2006/relationships/hyperlink" Target="mailto:odgojiobrazovanje@mzo.h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/>
          <p:cNvSpPr txBox="1">
            <a:spLocks/>
          </p:cNvSpPr>
          <p:nvPr/>
        </p:nvSpPr>
        <p:spPr>
          <a:xfrm>
            <a:off x="1053166" y="2178423"/>
            <a:ext cx="7197538" cy="18646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endParaRPr lang="en-GB" sz="2000" b="1" kern="0" dirty="0" smtClean="0">
              <a:ln w="11430"/>
              <a:solidFill>
                <a:schemeClr val="accent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en-GB" sz="4000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Proaktivno</a:t>
            </a:r>
            <a:r>
              <a:rPr lang="en-GB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4000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vođenje</a:t>
            </a:r>
            <a:r>
              <a:rPr lang="en-GB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4000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škole</a:t>
            </a:r>
            <a:r>
              <a:rPr lang="en-GB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4000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kroz</a:t>
            </a:r>
            <a:r>
              <a:rPr lang="en-GB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4000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promjene</a:t>
            </a:r>
            <a:r>
              <a:rPr lang="hr-HR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</a:p>
          <a:p>
            <a:pPr algn="ctr" eaLnBrk="1" hangingPunct="1">
              <a:defRPr/>
            </a:pPr>
            <a:endParaRPr lang="hr-HR" sz="4000" dirty="0"/>
          </a:p>
          <a:p>
            <a:pPr algn="ctr">
              <a:defRPr/>
            </a:pPr>
            <a:endParaRPr lang="hr-HR" sz="4000" b="1" kern="0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Naslov 1"/>
          <p:cNvSpPr txBox="1">
            <a:spLocks/>
          </p:cNvSpPr>
          <p:nvPr/>
        </p:nvSpPr>
        <p:spPr>
          <a:xfrm>
            <a:off x="537135" y="5654940"/>
            <a:ext cx="8229600" cy="736895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hr-HR" sz="1200" dirty="0" smtClean="0">
                <a:ln w="0"/>
                <a:solidFill>
                  <a:srgbClr val="FF0000"/>
                </a:solidFill>
              </a:rPr>
              <a:t>Ivana Pilko Čunčić</a:t>
            </a:r>
          </a:p>
          <a:p>
            <a:pPr algn="ctr">
              <a:defRPr/>
            </a:pPr>
            <a:r>
              <a:rPr lang="hr-HR" sz="1200" dirty="0" smtClean="0">
                <a:ln w="0"/>
                <a:solidFill>
                  <a:schemeClr val="accent6">
                    <a:lumMod val="50000"/>
                  </a:schemeClr>
                </a:solidFill>
              </a:rPr>
              <a:t>Voditeljica Službe za osnovnoškolski odgoj i obrazovanje</a:t>
            </a:r>
          </a:p>
          <a:p>
            <a:pPr algn="ctr">
              <a:defRPr/>
            </a:pPr>
            <a:r>
              <a:rPr lang="hr-HR" sz="1200" dirty="0" smtClean="0">
                <a:ln w="0"/>
                <a:solidFill>
                  <a:schemeClr val="accent6">
                    <a:lumMod val="50000"/>
                  </a:schemeClr>
                </a:solidFill>
              </a:rPr>
              <a:t>Ministarstvo znanosti i obrazovanja</a:t>
            </a:r>
          </a:p>
          <a:p>
            <a:pPr algn="ctr" eaLnBrk="1" hangingPunct="1">
              <a:defRPr/>
            </a:pPr>
            <a:endParaRPr lang="en-GB" sz="2000" dirty="0" smtClean="0">
              <a:ln w="0"/>
              <a:latin typeface="+mn-lt"/>
            </a:endParaRPr>
          </a:p>
          <a:p>
            <a:pPr algn="ctr" eaLnBrk="1" hangingPunct="1">
              <a:defRPr/>
            </a:pPr>
            <a:r>
              <a:rPr lang="hr-H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  <a:p>
            <a:pPr algn="ctr" eaLnBrk="1" hangingPunct="1">
              <a:defRPr/>
            </a:pPr>
            <a:endParaRPr lang="hr-HR" sz="4000" dirty="0"/>
          </a:p>
          <a:p>
            <a:pPr algn="ctr">
              <a:defRPr/>
            </a:pPr>
            <a:endParaRPr lang="hr-HR" sz="4000" b="1" kern="0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21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905" y="1414303"/>
            <a:ext cx="8485095" cy="415358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000" b="1" i="1" dirty="0" smtClean="0">
                <a:ln w="11430"/>
                <a:solidFill>
                  <a:srgbClr val="00B0F0"/>
                </a:solidFill>
              </a:rPr>
              <a:t>ZAPOŠLJAVANJE</a:t>
            </a:r>
            <a:endParaRPr lang="hr-HR" sz="2000" b="1" i="1" dirty="0" smtClean="0"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endParaRPr lang="en-GB" sz="1600" dirty="0" smtClean="0"/>
          </a:p>
          <a:p>
            <a:pPr marL="0" indent="0">
              <a:buFontTx/>
              <a:buNone/>
              <a:defRPr/>
            </a:pPr>
            <a:endParaRPr lang="hr-HR" sz="16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u pojedinim strukama – </a:t>
            </a:r>
            <a:r>
              <a:rPr lang="hr-HR" sz="1800" b="1" dirty="0" smtClean="0">
                <a:solidFill>
                  <a:srgbClr val="FF6600"/>
                </a:solidFill>
                <a:latin typeface="+mj-lt"/>
              </a:rPr>
              <a:t>veliki deficit stručnih osoba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priznavanje inozemnih stručnih kvalifikacija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privremeno i povremeno pružanje usluga za državljanje EU i EGP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kvote za zapošljavanje stranaca (treće zemlje)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mjera pripravništva </a:t>
            </a:r>
            <a:r>
              <a:rPr lang="hr-HR" sz="18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2018. – 2020.</a:t>
            </a:r>
          </a:p>
          <a:p>
            <a:pPr marL="0" indent="0" algn="just">
              <a:buNone/>
              <a:defRPr/>
            </a:pPr>
            <a:endParaRPr lang="en-GB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6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164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iped Right Arrow 3"/>
          <p:cNvSpPr/>
          <p:nvPr/>
        </p:nvSpPr>
        <p:spPr>
          <a:xfrm>
            <a:off x="457067" y="2183641"/>
            <a:ext cx="8373035" cy="3193577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ORGANIZACIJU </a:t>
            </a:r>
            <a:r>
              <a:rPr lang="en-GB" b="1" i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ŠKOLE</a:t>
            </a:r>
            <a:r>
              <a:rPr lang="hr-HR" b="1" i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 PUT KROZ PROMJENE</a:t>
            </a:r>
            <a:r>
              <a:rPr lang="en-GB" b="1" i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i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“NOSE” </a:t>
            </a:r>
            <a:r>
              <a:rPr lang="en-GB" b="1" i="1" dirty="0" smtClean="0">
                <a:solidFill>
                  <a:srgbClr val="CC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RAVNATELJI</a:t>
            </a:r>
            <a:endParaRPr lang="hr-HR" b="1" i="1" dirty="0">
              <a:solidFill>
                <a:srgbClr val="CC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37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838" y="1673657"/>
            <a:ext cx="7759421" cy="3239535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b="1" kern="1200" dirty="0">
                <a:solidFill>
                  <a:srgbClr val="CC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KONTAKT</a:t>
            </a:r>
            <a:endParaRPr lang="en-GB" sz="2000" b="1" kern="1200" dirty="0">
              <a:solidFill>
                <a:srgbClr val="CC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hr-HR" sz="2000" b="1" kern="1200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sz="2000" b="1" kern="12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2"/>
            </a:endParaRPr>
          </a:p>
          <a:p>
            <a:pPr marL="0" indent="0" algn="ctr">
              <a:buNone/>
            </a:pPr>
            <a:r>
              <a:rPr lang="en-GB" sz="2000" b="1" kern="12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ivana.pilko@mzo.hr</a:t>
            </a:r>
            <a:endParaRPr lang="en-GB" sz="2000" b="1" kern="1200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2000" b="1" kern="12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GB" sz="2000" b="1" kern="12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odgojiobrazovanje@mzo.hr</a:t>
            </a:r>
            <a:endParaRPr lang="hr-HR" sz="2000" b="1" kern="1200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hr-HR" sz="2000" b="1" kern="12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hr-HR" sz="2000" b="1" kern="12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pripravnistvo@mzo.hr</a:t>
            </a:r>
            <a:endParaRPr lang="hr-HR" sz="2000" b="1" kern="1200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800" b="1" kern="12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98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iped Right Arrow 1"/>
          <p:cNvSpPr/>
          <p:nvPr/>
        </p:nvSpPr>
        <p:spPr>
          <a:xfrm>
            <a:off x="914400" y="4827494"/>
            <a:ext cx="7709647" cy="1586752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29" y="1111624"/>
            <a:ext cx="7996518" cy="3379693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000" b="1" i="1" dirty="0" smtClean="0">
                <a:ln w="11430"/>
                <a:solidFill>
                  <a:srgbClr val="00B0F0"/>
                </a:solidFill>
              </a:rPr>
              <a:t>KOJE NAS PROMJENE OČEKUJU </a:t>
            </a:r>
            <a:r>
              <a:rPr lang="hr-HR" sz="2000" b="1" i="1" dirty="0" smtClean="0">
                <a:ln w="11430"/>
                <a:solidFill>
                  <a:srgbClr val="00B0F0"/>
                </a:solidFill>
              </a:rPr>
              <a:t>?</a:t>
            </a:r>
            <a:endParaRPr lang="hr-HR" sz="2000" b="1" i="1" dirty="0"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endParaRPr lang="hr-HR" sz="1600" dirty="0" smtClean="0"/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Izrada nove mreže školskih ustanova i programa obrazovanja - </a:t>
            </a:r>
            <a:r>
              <a:rPr lang="hr-HR" sz="18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smjernice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Put ka cjelodnevnoj nastavi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Novo programsko razdoblje </a:t>
            </a:r>
            <a:r>
              <a:rPr lang="hr-HR" sz="18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2021. – 2027.</a:t>
            </a:r>
          </a:p>
          <a:p>
            <a:pPr marL="0" indent="0">
              <a:buNone/>
              <a:defRPr/>
            </a:pPr>
            <a:endParaRPr lang="hr-HR" sz="1800" b="1" i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Zapošljavanje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sz="1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ctr">
              <a:buNone/>
              <a:defRPr/>
            </a:pPr>
            <a:endParaRPr lang="hr-HR" sz="1800" b="1" dirty="0">
              <a:solidFill>
                <a:schemeClr val="accent5">
                  <a:lumMod val="1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  <a:defRPr/>
            </a:pPr>
            <a:endParaRPr lang="hr-HR" sz="1800" b="1" dirty="0" smtClean="0">
              <a:solidFill>
                <a:schemeClr val="accent5">
                  <a:lumMod val="1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56447" y="5423647"/>
            <a:ext cx="6768354" cy="5737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GB" sz="2000" b="1" i="1" kern="0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HOĆEMO LI BITI </a:t>
            </a:r>
            <a:r>
              <a:rPr lang="en-GB" sz="2000" b="1" i="1" kern="0" dirty="0" smtClean="0">
                <a:ln w="11430"/>
                <a:solidFill>
                  <a:schemeClr val="bg1">
                    <a:lumMod val="50000"/>
                  </a:schemeClr>
                </a:solidFill>
              </a:rPr>
              <a:t>REAKTIVNI</a:t>
            </a:r>
            <a:r>
              <a:rPr lang="en-GB" sz="2000" b="1" i="1" kern="0" dirty="0" smtClean="0">
                <a:ln w="11430"/>
                <a:solidFill>
                  <a:srgbClr val="FF6600"/>
                </a:solidFill>
              </a:rPr>
              <a:t> </a:t>
            </a:r>
            <a:r>
              <a:rPr lang="en-GB" sz="2000" b="1" i="1" kern="0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ILI </a:t>
            </a:r>
            <a:r>
              <a:rPr lang="en-GB" sz="2000" b="1" i="1" kern="0" dirty="0" smtClean="0">
                <a:ln w="11430"/>
                <a:solidFill>
                  <a:srgbClr val="FF6600"/>
                </a:solidFill>
              </a:rPr>
              <a:t>PROAKTIVNI </a:t>
            </a:r>
            <a:r>
              <a:rPr lang="hr-HR" sz="2000" b="1" i="1" kern="0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hr-HR" sz="1800" b="1" kern="0" dirty="0" smtClean="0">
              <a:solidFill>
                <a:schemeClr val="accent6">
                  <a:lumMod val="5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FontTx/>
              <a:buNone/>
              <a:defRPr/>
            </a:pPr>
            <a:endParaRPr lang="hr-HR" sz="1800" b="1" kern="0" dirty="0" smtClean="0">
              <a:solidFill>
                <a:schemeClr val="accent5">
                  <a:lumMod val="10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2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437" y="1413500"/>
            <a:ext cx="8485095" cy="415358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hr-HR" sz="2000" b="1" i="1" dirty="0" smtClean="0">
                <a:ln w="11430"/>
                <a:solidFill>
                  <a:srgbClr val="00B0F0"/>
                </a:solidFill>
              </a:rPr>
              <a:t>ZAŠTO </a:t>
            </a:r>
            <a:r>
              <a:rPr lang="en-GB" sz="2000" b="1" i="1" dirty="0" smtClean="0">
                <a:ln w="11430"/>
                <a:solidFill>
                  <a:srgbClr val="00B0F0"/>
                </a:solidFill>
              </a:rPr>
              <a:t>SMJERNICE ZA IZRADU NOVE MREŽE </a:t>
            </a:r>
            <a:r>
              <a:rPr lang="hr-HR" sz="2000" b="1" i="1" dirty="0" smtClean="0">
                <a:ln w="11430"/>
                <a:solidFill>
                  <a:srgbClr val="00B0F0"/>
                </a:solidFill>
              </a:rPr>
              <a:t>?</a:t>
            </a:r>
            <a:endParaRPr lang="hr-HR" sz="2000" b="1" i="1" dirty="0" smtClean="0"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endParaRPr lang="en-GB" sz="1600" dirty="0" smtClean="0"/>
          </a:p>
          <a:p>
            <a:pPr marL="0" indent="0">
              <a:buFontTx/>
              <a:buNone/>
              <a:defRPr/>
            </a:pPr>
            <a:endParaRPr lang="hr-HR" sz="16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Smjernice - </a:t>
            </a:r>
            <a:r>
              <a:rPr lang="hr-HR" sz="1800" b="1" dirty="0" smtClean="0">
                <a:solidFill>
                  <a:srgbClr val="FF6600"/>
                </a:solidFill>
                <a:latin typeface="+mj-lt"/>
              </a:rPr>
              <a:t>jedinstvene upute osnivačima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za izradu prijedloga Mreže za svoje područje</a:t>
            </a:r>
          </a:p>
          <a:p>
            <a:pPr marL="0" indent="0" algn="just">
              <a:buNone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Mreža škola – donosi se kao </a:t>
            </a:r>
            <a:r>
              <a:rPr lang="hr-HR" sz="1800" b="1" dirty="0" smtClean="0">
                <a:solidFill>
                  <a:srgbClr val="CC3300"/>
                </a:solidFill>
                <a:latin typeface="+mj-lt"/>
              </a:rPr>
              <a:t>cjeloviti dokument 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za RH</a:t>
            </a:r>
          </a:p>
          <a:p>
            <a:pPr marL="0" indent="0" algn="just">
              <a:buNone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Mreža škola – </a:t>
            </a:r>
            <a:r>
              <a:rPr lang="hr-HR" sz="1800" b="1" dirty="0" smtClean="0">
                <a:solidFill>
                  <a:srgbClr val="FF6600"/>
                </a:solidFill>
                <a:latin typeface="+mj-lt"/>
              </a:rPr>
              <a:t>temeljni dokument 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za daljnje strateško planiranje i programsko ugovaranje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Prvi nacrt – </a:t>
            </a:r>
            <a:r>
              <a:rPr lang="hr-HR" sz="1800" b="1" dirty="0" smtClean="0">
                <a:solidFill>
                  <a:srgbClr val="CC3300"/>
                </a:solidFill>
                <a:latin typeface="+mj-lt"/>
              </a:rPr>
              <a:t>sredina 2020.</a:t>
            </a:r>
          </a:p>
          <a:p>
            <a:pPr marL="0" indent="0" algn="just">
              <a:buNone/>
              <a:defRPr/>
            </a:pPr>
            <a:endParaRPr lang="hr-HR" sz="16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991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rved Left Arrow 5"/>
          <p:cNvSpPr/>
          <p:nvPr/>
        </p:nvSpPr>
        <p:spPr>
          <a:xfrm>
            <a:off x="7809460" y="1993779"/>
            <a:ext cx="1237129" cy="3962400"/>
          </a:xfrm>
          <a:prstGeom prst="curved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148" y="5100177"/>
            <a:ext cx="7718617" cy="1332821"/>
          </a:xfrm>
        </p:spPr>
        <p:txBody>
          <a:bodyPr/>
          <a:lstStyle/>
          <a:p>
            <a:pPr marL="57150" lvl="1" indent="0">
              <a:buNone/>
            </a:pPr>
            <a:r>
              <a:rPr lang="hr-HR" sz="2000" b="1" i="1" dirty="0" smtClean="0">
                <a:ln w="11430"/>
                <a:solidFill>
                  <a:srgbClr val="00B0F0"/>
                </a:solidFill>
                <a:ea typeface="+mn-ea"/>
                <a:cs typeface="+mn-cs"/>
              </a:rPr>
              <a:t>Specifičan </a:t>
            </a:r>
            <a:r>
              <a:rPr lang="hr-HR" sz="2000" b="1" i="1" dirty="0">
                <a:ln w="11430"/>
                <a:solidFill>
                  <a:srgbClr val="00B0F0"/>
                </a:solidFill>
                <a:ea typeface="+mn-ea"/>
                <a:cs typeface="+mn-cs"/>
              </a:rPr>
              <a:t>cilj za osnovne </a:t>
            </a:r>
            <a:r>
              <a:rPr lang="hr-HR" sz="2000" b="1" i="1" dirty="0" smtClean="0">
                <a:ln w="11430"/>
                <a:solidFill>
                  <a:srgbClr val="00B0F0"/>
                </a:solidFill>
                <a:ea typeface="+mn-ea"/>
                <a:cs typeface="+mn-cs"/>
              </a:rPr>
              <a:t>škole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 </a:t>
            </a:r>
            <a:endParaRPr lang="en-GB" sz="1600" b="1" dirty="0" smtClean="0">
              <a:solidFill>
                <a:schemeClr val="accent6">
                  <a:lumMod val="50000"/>
                </a:schemeClr>
              </a:solidFill>
              <a:latin typeface="+mj-lt"/>
              <a:ea typeface="+mn-ea"/>
              <a:cs typeface="+mn-cs"/>
            </a:endParaRPr>
          </a:p>
          <a:p>
            <a:pPr marL="342900" lvl="1">
              <a:buFont typeface="Wingdings" panose="05000000000000000000" pitchFamily="2" charset="2"/>
              <a:buChar char="v"/>
            </a:pP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O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sigurati </a:t>
            </a: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optimalne uvjete za organizaciju i provedbu </a:t>
            </a:r>
            <a:r>
              <a:rPr lang="hr-HR" sz="1600" b="1" dirty="0">
                <a:solidFill>
                  <a:srgbClr val="FF6600"/>
                </a:solidFill>
                <a:latin typeface="+mj-lt"/>
                <a:ea typeface="+mn-ea"/>
                <a:cs typeface="+mn-cs"/>
              </a:rPr>
              <a:t>cjelodnevne nastave </a:t>
            </a: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u osnovnim školama i </a:t>
            </a:r>
            <a:r>
              <a:rPr lang="hr-HR" sz="1600" b="1" dirty="0">
                <a:solidFill>
                  <a:srgbClr val="CC3300"/>
                </a:solidFill>
                <a:latin typeface="+mj-lt"/>
                <a:ea typeface="+mn-ea"/>
                <a:cs typeface="+mn-cs"/>
              </a:rPr>
              <a:t>rad u jednoj smjeni </a:t>
            </a: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u sljedećih 10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godina</a:t>
            </a:r>
            <a:endParaRPr lang="en-GB" sz="1600" b="1" dirty="0">
              <a:solidFill>
                <a:schemeClr val="accent6">
                  <a:lumMod val="50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5148" y="753035"/>
            <a:ext cx="8641981" cy="34368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r-HR" sz="2000" b="1" i="1" kern="0" dirty="0" smtClean="0">
                <a:ln w="11430"/>
                <a:solidFill>
                  <a:srgbClr val="00B0F0"/>
                </a:solidFill>
              </a:rPr>
              <a:t>Opći ciljevi</a:t>
            </a:r>
            <a:endParaRPr lang="en-GB" sz="2000" b="1" i="1" kern="0" dirty="0" smtClean="0">
              <a:ln w="11430"/>
              <a:solidFill>
                <a:srgbClr val="00B0F0"/>
              </a:solidFill>
            </a:endParaRPr>
          </a:p>
          <a:p>
            <a:pPr marL="0" indent="0">
              <a:buFontTx/>
              <a:buNone/>
            </a:pPr>
            <a:r>
              <a:rPr lang="hr-HR" sz="2000" b="1" i="1" kern="0" dirty="0" smtClean="0">
                <a:ln w="11430"/>
                <a:solidFill>
                  <a:srgbClr val="00B0F0"/>
                </a:solidFill>
              </a:rPr>
              <a:t> </a:t>
            </a:r>
            <a:endParaRPr lang="en-GB" sz="2000" b="1" i="1" kern="0" dirty="0" smtClean="0">
              <a:ln w="11430"/>
              <a:solidFill>
                <a:srgbClr val="00B0F0"/>
              </a:solidFill>
            </a:endParaRPr>
          </a:p>
          <a:p>
            <a:pPr marL="514350" indent="-457200">
              <a:buFont typeface="Wingdings" panose="05000000000000000000" pitchFamily="2" charset="2"/>
              <a:buChar char="q"/>
            </a:pPr>
            <a:r>
              <a:rPr lang="hr-HR" sz="1600" b="1" kern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Omogućiti svim učenicima </a:t>
            </a:r>
            <a:r>
              <a:rPr lang="hr-HR" sz="1600" b="1" kern="0" dirty="0" smtClean="0">
                <a:solidFill>
                  <a:srgbClr val="FF6600"/>
                </a:solidFill>
                <a:latin typeface="+mj-lt"/>
              </a:rPr>
              <a:t>jednaku dostupnost </a:t>
            </a:r>
            <a:r>
              <a:rPr lang="hr-HR" sz="1600" b="1" kern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kvalitetnog obrazovanja i </a:t>
            </a:r>
            <a:r>
              <a:rPr lang="hr-HR" sz="1600" b="1" kern="0" dirty="0" smtClean="0">
                <a:solidFill>
                  <a:srgbClr val="FF6600"/>
                </a:solidFill>
                <a:latin typeface="+mj-lt"/>
              </a:rPr>
              <a:t>jednake mogućnosti </a:t>
            </a:r>
            <a:r>
              <a:rPr lang="hr-HR" sz="1600" b="1" kern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školovanja  usporedive sa EU standardima</a:t>
            </a:r>
            <a:endParaRPr lang="en-GB" sz="1600" b="1" kern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GB" sz="1600" b="1" kern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514350" indent="-457200">
              <a:buFont typeface="Wingdings" panose="05000000000000000000" pitchFamily="2" charset="2"/>
              <a:buChar char="q"/>
            </a:pPr>
            <a:r>
              <a:rPr lang="hr-HR" sz="1600" b="1" kern="0" dirty="0" smtClean="0">
                <a:solidFill>
                  <a:srgbClr val="CC3300"/>
                </a:solidFill>
                <a:latin typeface="+mj-lt"/>
              </a:rPr>
              <a:t>Podizati razinu opremljenosti </a:t>
            </a:r>
            <a:r>
              <a:rPr lang="hr-HR" sz="1600" b="1" kern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odgojno-obrazovnih ustanova</a:t>
            </a:r>
            <a:endParaRPr lang="en-GB" sz="1600" b="1" kern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GB" sz="1600" b="1" kern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514350" indent="-457200">
              <a:buFont typeface="Wingdings" panose="05000000000000000000" pitchFamily="2" charset="2"/>
              <a:buChar char="q"/>
            </a:pPr>
            <a:r>
              <a:rPr lang="hr-HR" sz="1600" b="1" kern="0" dirty="0" smtClean="0">
                <a:solidFill>
                  <a:srgbClr val="FF6600"/>
                </a:solidFill>
                <a:latin typeface="+mj-lt"/>
              </a:rPr>
              <a:t>Okrupnjavanje</a:t>
            </a:r>
            <a:r>
              <a:rPr lang="hr-HR" sz="1600" b="1" kern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škola i programa </a:t>
            </a:r>
          </a:p>
          <a:p>
            <a:pPr marL="51435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hr-HR" sz="1600" b="1" kern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514350" indent="-457200">
              <a:buFont typeface="Wingdings" panose="05000000000000000000" pitchFamily="2" charset="2"/>
              <a:buChar char="q"/>
            </a:pPr>
            <a:r>
              <a:rPr lang="hr-HR" sz="1600" b="1" kern="0" dirty="0" smtClean="0">
                <a:solidFill>
                  <a:srgbClr val="CC3300"/>
                </a:solidFill>
                <a:latin typeface="+mj-lt"/>
              </a:rPr>
              <a:t>Racionalno raspolagati sredstvima </a:t>
            </a:r>
            <a:r>
              <a:rPr lang="hr-HR" sz="1600" b="1" kern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iz državnog proračuna, decentraliziranim sredstvima i sredstvima iz drugih izvora </a:t>
            </a:r>
            <a:endParaRPr lang="en-GB" sz="1600" b="1" kern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174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84" y="741148"/>
            <a:ext cx="8485095" cy="578515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GB" sz="1200" b="1" i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>
              <a:buFontTx/>
              <a:buNone/>
              <a:defRPr/>
            </a:pPr>
            <a:r>
              <a:rPr lang="en-GB" sz="1600" b="1" i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Osnovne</a:t>
            </a:r>
            <a:r>
              <a:rPr lang="en-GB" sz="16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1600" b="1" i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škole</a:t>
            </a:r>
            <a:r>
              <a:rPr lang="en-GB" sz="16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- </a:t>
            </a:r>
            <a:r>
              <a:rPr lang="en-GB" sz="1600" b="1" i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matične</a:t>
            </a:r>
            <a:endParaRPr lang="hr-HR" sz="1600" b="1" i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44063"/>
              </p:ext>
            </p:extLst>
          </p:nvPr>
        </p:nvGraphicFramePr>
        <p:xfrm>
          <a:off x="1931526" y="1811668"/>
          <a:ext cx="5893057" cy="2544376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2556951"/>
                <a:gridCol w="1704530"/>
                <a:gridCol w="1631576"/>
              </a:tblGrid>
              <a:tr h="266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Broj učenika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Broj škola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do 50 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21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51 do 100 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71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101 do 150 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82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151 do 200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86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201 do 300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142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0" i="1" dirty="0">
                          <a:solidFill>
                            <a:srgbClr val="FF6600"/>
                          </a:solidFill>
                          <a:effectLst/>
                        </a:rPr>
                        <a:t>Ukupno škole do 300 učenika</a:t>
                      </a:r>
                      <a:endParaRPr lang="hr-HR" sz="1200" b="0" i="1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i="1" dirty="0">
                          <a:solidFill>
                            <a:srgbClr val="FF6600"/>
                          </a:solidFill>
                          <a:effectLst/>
                        </a:rPr>
                        <a:t>402</a:t>
                      </a:r>
                      <a:endParaRPr lang="hr-HR" sz="1200" b="1" i="1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301 do 500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7FD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222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7FD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OPTIMALNA ŠKOLA </a:t>
                      </a:r>
                      <a:endParaRPr lang="en-GB" sz="12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prema </a:t>
                      </a: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broju učenika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DBF"/>
                    </a:solidFill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501 do 1000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223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više od 1001</a:t>
                      </a:r>
                      <a:endParaRPr lang="hr-HR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87635"/>
              </p:ext>
            </p:extLst>
          </p:nvPr>
        </p:nvGraphicFramePr>
        <p:xfrm>
          <a:off x="2050976" y="5070036"/>
          <a:ext cx="4215353" cy="742278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2529988"/>
                <a:gridCol w="168536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Broj smjena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Broj škola</a:t>
                      </a:r>
                      <a:endParaRPr lang="hr-H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66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426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8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421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8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3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12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9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438" y="845511"/>
            <a:ext cx="8485095" cy="579412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000" b="1" i="1" dirty="0" smtClean="0">
                <a:ln w="11430"/>
                <a:solidFill>
                  <a:srgbClr val="00B0F0"/>
                </a:solidFill>
              </a:rPr>
              <a:t>PUT KA CJELODNEVNOJ NASTAVI</a:t>
            </a:r>
            <a:endParaRPr lang="hr-HR" sz="2000" b="1" i="1" dirty="0" smtClean="0"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endParaRPr lang="hr-HR" sz="16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Strateški cilj u sljedećih 10 godina - </a:t>
            </a:r>
            <a:r>
              <a:rPr lang="hr-HR" sz="1800" b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cjelodnevna nastava 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hr-HR" sz="1800" b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rad u jednoj smjeni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800" b="1" dirty="0" smtClean="0">
              <a:solidFill>
                <a:srgbClr val="FF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Mogućnosti i planiranje u prijelaznom razdoblju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hr-HR" sz="1600" b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optimalan ustroj razrednih odjela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prosjek RH 13 učenika u RO</a:t>
            </a:r>
          </a:p>
          <a:p>
            <a:pPr marL="457200" lvl="1" indent="0" algn="just">
              <a:buNone/>
              <a:defRPr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hr-HR" sz="1600" b="1" dirty="0" smtClean="0">
                <a:solidFill>
                  <a:srgbClr val="CC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organizacija produženog boravka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11% na razini RH</a:t>
            </a:r>
          </a:p>
          <a:p>
            <a:pPr marL="457200" lvl="1" indent="0" algn="just">
              <a:buNone/>
              <a:defRPr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hr-HR" sz="1600" b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organizacija predškolskog odgoja pri osnovnim školama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obuhvat ispod prosjeka EU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hr-HR" sz="1600" b="1" dirty="0" smtClean="0">
                <a:solidFill>
                  <a:srgbClr val="CC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planiranje dogradnje i izgradnje škola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racionalizacija i optimizacija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hr-HR" sz="1600" b="1" dirty="0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planiranje optimalnog prijevoza učenika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gravitacija učenika iz malih PŠ prema MŠ ili većim PŠ, zajednički prijevoz učenika OŠ i SŠ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6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21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71" y="920439"/>
            <a:ext cx="8485095" cy="5657782"/>
          </a:xfrm>
        </p:spPr>
        <p:txBody>
          <a:bodyPr/>
          <a:lstStyle/>
          <a:p>
            <a:pPr marL="179388" lvl="1" indent="0" algn="just">
              <a:buNone/>
              <a:defRPr/>
            </a:pPr>
            <a:r>
              <a:rPr lang="hr-HR" sz="1600" b="1" dirty="0" smtClean="0">
                <a:solidFill>
                  <a:srgbClr val="FF6600"/>
                </a:solidFill>
              </a:rPr>
              <a:t>Ustroj razrednih odjela – optimizacija sustava</a:t>
            </a:r>
          </a:p>
          <a:p>
            <a:pPr marL="896938" lvl="1" algn="just"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izmjene pravilnika</a:t>
            </a:r>
          </a:p>
          <a:p>
            <a:pPr marL="896938" lvl="1" algn="just"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u središtu – učenik, kvaliteta, dostupnost</a:t>
            </a:r>
          </a:p>
          <a:p>
            <a:pPr marL="896938" lvl="1" algn="just"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e-upisi </a:t>
            </a:r>
            <a:r>
              <a:rPr lang="hr-HR" sz="1500" dirty="0" smtClean="0">
                <a:solidFill>
                  <a:schemeClr val="accent6">
                    <a:lumMod val="50000"/>
                  </a:schemeClr>
                </a:solidFill>
              </a:rPr>
              <a:t>(u narednom razdoblju)</a:t>
            </a:r>
          </a:p>
          <a:p>
            <a:pPr marL="896938" lvl="1" algn="just">
              <a:buFont typeface="Wingdings" panose="05000000000000000000" pitchFamily="2" charset="2"/>
              <a:buChar char="Ø"/>
              <a:defRPr/>
            </a:pPr>
            <a:endParaRPr lang="hr-HR" sz="15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636588" lvl="2" indent="0" algn="just">
              <a:buNone/>
              <a:defRPr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79388" lvl="2" indent="0" algn="just">
              <a:buNone/>
              <a:defRPr/>
            </a:pPr>
            <a:r>
              <a:rPr lang="hr-HR" sz="1600" b="1" dirty="0" smtClean="0">
                <a:solidFill>
                  <a:srgbClr val="CC3300"/>
                </a:solidFill>
              </a:rPr>
              <a:t>Organizacija produženog boravka</a:t>
            </a:r>
          </a:p>
          <a:p>
            <a:pPr marL="896938" lvl="1" algn="just"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projekt MDOMSP i MZO od školske godine 2020./2021.</a:t>
            </a:r>
          </a:p>
          <a:p>
            <a:pPr marL="0" indent="0" algn="just">
              <a:buNone/>
              <a:defRPr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179388" lvl="1" indent="0" algn="just">
              <a:buNone/>
              <a:defRPr/>
            </a:pPr>
            <a:r>
              <a:rPr lang="hr-HR" sz="1600" b="1" dirty="0" smtClean="0">
                <a:solidFill>
                  <a:srgbClr val="FF6600"/>
                </a:solidFill>
              </a:rPr>
              <a:t>Organizacija predškolskog odgoja pri osnovnim školama</a:t>
            </a:r>
          </a:p>
          <a:p>
            <a:pPr marL="896938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dostupnost predškolskog odgoja - prioritetno demografsko pitanje</a:t>
            </a:r>
          </a:p>
          <a:p>
            <a:pPr marL="896938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povećati obuhvat djece i priuštivost</a:t>
            </a:r>
          </a:p>
          <a:p>
            <a:pPr marL="896938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cilj </a:t>
            </a:r>
            <a:r>
              <a:rPr lang="hr-HR" sz="1500" b="1" i="1" dirty="0" smtClean="0">
                <a:solidFill>
                  <a:schemeClr val="accent6">
                    <a:lumMod val="50000"/>
                  </a:schemeClr>
                </a:solidFill>
              </a:rPr>
              <a:t>Europa 2020. </a:t>
            </a: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– povećanje obuhvata na 95% djece na razini EU (RH – 75,1%)</a:t>
            </a:r>
          </a:p>
          <a:p>
            <a:pPr marL="896938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preko 150 gradova i općina nema organiziran neki od oblika predškolskog odgoja</a:t>
            </a:r>
          </a:p>
          <a:p>
            <a:pPr marL="896938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nedostatak stručnih kadrova – izmjene postojećih propisa</a:t>
            </a:r>
          </a:p>
          <a:p>
            <a:pPr marL="896938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sz="1500" b="1" dirty="0" smtClean="0">
                <a:solidFill>
                  <a:schemeClr val="accent6">
                    <a:lumMod val="50000"/>
                  </a:schemeClr>
                </a:solidFill>
              </a:rPr>
              <a:t>EU fondovi – stvaranje pretpostavki za značajna financijska ulaganja </a:t>
            </a:r>
          </a:p>
          <a:p>
            <a:pPr marL="896938" lvl="1" algn="just">
              <a:buFont typeface="Wingdings" panose="05000000000000000000" pitchFamily="2" charset="2"/>
              <a:buChar char="Ø"/>
              <a:defRPr/>
            </a:pPr>
            <a:endParaRPr lang="hr-HR" sz="1500" b="1" kern="1200" dirty="0">
              <a:solidFill>
                <a:schemeClr val="accent5">
                  <a:lumMod val="10000"/>
                </a:schemeClr>
              </a:solidFill>
            </a:endParaRPr>
          </a:p>
          <a:p>
            <a:pPr marL="896938" lvl="1" algn="just">
              <a:buFont typeface="Wingdings" panose="05000000000000000000" pitchFamily="2" charset="2"/>
              <a:buChar char="Ø"/>
              <a:defRPr/>
            </a:pPr>
            <a:endParaRPr lang="en-GB" sz="1400" b="1" dirty="0">
              <a:solidFill>
                <a:schemeClr val="accent5">
                  <a:lumMod val="10000"/>
                </a:schemeClr>
              </a:solidFill>
            </a:endParaRPr>
          </a:p>
          <a:p>
            <a:pPr marL="179388" lvl="1" indent="0" algn="just">
              <a:buNone/>
              <a:defRPr/>
            </a:pPr>
            <a:endParaRPr lang="en-GB" sz="16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179388" lvl="1" indent="0" algn="just">
              <a:buNone/>
              <a:defRPr/>
            </a:pPr>
            <a:endParaRPr lang="en-GB" sz="1600" b="1" dirty="0" smtClean="0">
              <a:solidFill>
                <a:srgbClr val="FF6600"/>
              </a:solidFill>
            </a:endParaRPr>
          </a:p>
          <a:p>
            <a:pPr marL="865188" lvl="2" algn="just">
              <a:buFont typeface="Wingdings" panose="05000000000000000000" pitchFamily="2" charset="2"/>
              <a:buChar char="Ø"/>
              <a:defRPr/>
            </a:pPr>
            <a:endParaRPr lang="en-GB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hr-HR" sz="16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22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520" y="818622"/>
            <a:ext cx="8485095" cy="556812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GB" sz="1600" b="1" i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FontTx/>
              <a:buNone/>
              <a:defRPr/>
            </a:pPr>
            <a:r>
              <a:rPr lang="hr-HR" sz="1800" b="1" i="1" dirty="0" smtClean="0">
                <a:ln w="11430"/>
                <a:solidFill>
                  <a:srgbClr val="00B0F0"/>
                </a:solidFill>
              </a:rPr>
              <a:t>ZAŠTO </a:t>
            </a:r>
            <a:r>
              <a:rPr lang="en-GB" sz="1800" b="1" i="1" dirty="0" smtClean="0">
                <a:ln w="11430"/>
                <a:solidFill>
                  <a:srgbClr val="00B0F0"/>
                </a:solidFill>
              </a:rPr>
              <a:t>JE KLJUČNO PLANIRATI VEĆ SADA</a:t>
            </a:r>
            <a:r>
              <a:rPr lang="hr-HR" sz="1800" b="1" i="1" dirty="0" smtClean="0">
                <a:ln w="11430"/>
                <a:solidFill>
                  <a:srgbClr val="00B0F0"/>
                </a:solidFill>
              </a:rPr>
              <a:t>?</a:t>
            </a:r>
          </a:p>
          <a:p>
            <a:pPr marL="0" indent="0" algn="ctr">
              <a:buFontTx/>
              <a:buNone/>
              <a:defRPr/>
            </a:pPr>
            <a:endParaRPr lang="hr-HR" sz="2000" b="1" i="1" dirty="0">
              <a:ln w="11430"/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endParaRPr lang="en-GB" sz="1600" b="1" i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600" b="1" dirty="0" smtClean="0">
                <a:solidFill>
                  <a:srgbClr val="FF6600"/>
                </a:solidFill>
                <a:latin typeface="+mj-lt"/>
              </a:rPr>
              <a:t>veliki interes osnivača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izrada nove Mreže</a:t>
            </a:r>
          </a:p>
          <a:p>
            <a:pPr marL="0" indent="0" algn="just">
              <a:buNone/>
              <a:defRPr/>
            </a:pPr>
            <a:endParaRPr lang="hr-HR" sz="16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600" b="1" dirty="0" smtClean="0">
                <a:solidFill>
                  <a:srgbClr val="CC3300"/>
                </a:solidFill>
                <a:latin typeface="+mj-lt"/>
              </a:rPr>
              <a:t>smanjenje broja učenika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u osnovnim školama, osobito u područnim školama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6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600" b="1" dirty="0" smtClean="0">
                <a:solidFill>
                  <a:srgbClr val="FF6600"/>
                </a:solidFill>
                <a:latin typeface="+mj-lt"/>
              </a:rPr>
              <a:t>zadržavanje djece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</a:t>
            </a:r>
            <a:r>
              <a:rPr lang="hr-HR" sz="16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budućih učenika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i njihovih obitelji u sredinama u kojima žive kroz organizaciju predškolskog odgoja i produženog boravka </a:t>
            </a:r>
          </a:p>
          <a:p>
            <a:pPr marL="0" indent="0" algn="just">
              <a:buNone/>
              <a:defRPr/>
            </a:pPr>
            <a:endParaRPr lang="hr-HR" sz="16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600" b="1" dirty="0" smtClean="0">
                <a:solidFill>
                  <a:srgbClr val="CC3300"/>
                </a:solidFill>
                <a:latin typeface="+mj-lt"/>
              </a:rPr>
              <a:t>iskorištenost objekata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osnovnih škola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6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600" b="1" dirty="0" smtClean="0">
                <a:solidFill>
                  <a:srgbClr val="FF6600"/>
                </a:solidFill>
                <a:latin typeface="+mj-lt"/>
              </a:rPr>
              <a:t>korištenje postojeće infrastrukture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osnovnih škola </a:t>
            </a:r>
          </a:p>
          <a:p>
            <a:pPr marL="400050" lvl="1" indent="0" algn="just">
              <a:buNone/>
              <a:defRPr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(stručni kadar, prostor, oprema, prehrana, administracija)</a:t>
            </a:r>
          </a:p>
          <a:p>
            <a:pPr marL="400050" lvl="1" indent="0" algn="just">
              <a:buNone/>
              <a:defRPr/>
            </a:pPr>
            <a:endParaRPr lang="hr-HR" sz="16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358775" lvl="1" algn="just">
              <a:buFont typeface="Wingdings" panose="05000000000000000000" pitchFamily="2" charset="2"/>
              <a:buChar char="Ø"/>
              <a:defRPr/>
            </a:pPr>
            <a:r>
              <a:rPr lang="hr-HR" sz="1600" b="1" dirty="0" smtClean="0">
                <a:solidFill>
                  <a:srgbClr val="CC3300"/>
                </a:solidFill>
              </a:rPr>
              <a:t>novo programsko razdoblje </a:t>
            </a:r>
            <a:r>
              <a:rPr lang="hr-HR" sz="1600" b="1" i="1" dirty="0" smtClean="0">
                <a:solidFill>
                  <a:schemeClr val="accent6">
                    <a:lumMod val="50000"/>
                  </a:schemeClr>
                </a:solidFill>
              </a:rPr>
              <a:t>2021. – 2027. – škologradnja i opremanje</a:t>
            </a:r>
          </a:p>
          <a:p>
            <a:pPr marL="400050" lvl="1" indent="0" algn="just">
              <a:buNone/>
              <a:defRPr/>
            </a:pPr>
            <a:endParaRPr lang="hr-HR" sz="16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en-GB" sz="1800" b="1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95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80" y="930052"/>
            <a:ext cx="8485095" cy="5349924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hr-HR" sz="2000" b="1" i="1" dirty="0" smtClean="0">
                <a:ln w="11430"/>
                <a:solidFill>
                  <a:srgbClr val="00B0F0"/>
                </a:solidFill>
              </a:rPr>
              <a:t>FINANCIJSKA ULAGANJA – VAŽNO ZA SVE ŠKOLSKE USTANOVE</a:t>
            </a:r>
            <a:endParaRPr lang="hr-HR" sz="2000" b="1" i="1" dirty="0">
              <a:ln w="11430"/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endParaRPr lang="hr-HR" sz="1600" b="1" i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Tx/>
              <a:buNone/>
              <a:defRPr/>
            </a:pPr>
            <a:endParaRPr lang="hr-HR" sz="1600" b="1" i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ulaganja u izgradnju, dogradnju, opremanje školskih ustanova</a:t>
            </a:r>
          </a:p>
          <a:p>
            <a:pPr marL="0" indent="0" algn="just">
              <a:buNone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800" b="1" u="sng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OSNOVNI UVJET 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- </a:t>
            </a:r>
            <a:r>
              <a:rPr lang="hr-HR" sz="1800" b="1" dirty="0" smtClean="0">
                <a:solidFill>
                  <a:srgbClr val="FF6600"/>
                </a:solidFill>
                <a:latin typeface="+mj-lt"/>
              </a:rPr>
              <a:t>riješeni imovinsko-pravni odnosi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800" b="1" dirty="0" smtClean="0">
              <a:solidFill>
                <a:srgbClr val="FF66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upis vlasništva za objekte škola i zemljišta u vlasništvu RH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800" b="1" dirty="0" smtClean="0">
              <a:solidFill>
                <a:srgbClr val="FF66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800" b="1" dirty="0" smtClean="0">
              <a:solidFill>
                <a:srgbClr val="FF66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800" b="1" dirty="0" smtClean="0">
              <a:solidFill>
                <a:srgbClr val="FF66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hr-HR" sz="1800" b="1" dirty="0" smtClean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 algn="ctr">
              <a:buNone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Zakon o upravljanju državnom imovinom (NN 52/18)</a:t>
            </a:r>
          </a:p>
          <a:p>
            <a:pPr marL="400050" lvl="1" indent="0" algn="ctr">
              <a:buNone/>
              <a:defRPr/>
            </a:pP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članak 70., stavak 1. i 2.</a:t>
            </a:r>
          </a:p>
          <a:p>
            <a:pPr marL="400050" lvl="1" indent="0" algn="ctr">
              <a:buNone/>
              <a:defRPr/>
            </a:pPr>
            <a:r>
              <a:rPr lang="hr-HR" sz="1800" b="1" dirty="0" smtClean="0">
                <a:solidFill>
                  <a:srgbClr val="CC3300"/>
                </a:solidFill>
              </a:rPr>
              <a:t>do 31. prosinca 2019. 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</a:rPr>
              <a:t>zahtjev </a:t>
            </a:r>
            <a:r>
              <a:rPr lang="hr-HR" sz="1800" b="1" dirty="0" smtClean="0">
                <a:solidFill>
                  <a:schemeClr val="accent5">
                    <a:lumMod val="10000"/>
                  </a:schemeClr>
                </a:solidFill>
              </a:rPr>
              <a:t>Ministarstvu državne imovine</a:t>
            </a:r>
            <a:endParaRPr lang="hr-HR" sz="18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 smtClean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400050" lvl="1" indent="0" algn="just">
              <a:buNone/>
              <a:defRPr/>
            </a:pPr>
            <a:endParaRPr lang="hr-HR" sz="1600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  <a:p>
            <a:pPr marL="0" indent="0" algn="just">
              <a:buNone/>
              <a:defRPr/>
            </a:pPr>
            <a:endParaRPr lang="hr-HR" sz="1800" b="1" dirty="0">
              <a:solidFill>
                <a:schemeClr val="accent5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12657" y="3970027"/>
            <a:ext cx="723331" cy="846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88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3087</TotalTime>
  <Words>605</Words>
  <Application>Microsoft Office PowerPoint</Application>
  <PresentationFormat>On-screen Show (4:3)</PresentationFormat>
  <Paragraphs>180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Tahoma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MZT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azurirano 17-1-2018</dc:creator>
  <cp:lastModifiedBy>Korisnik</cp:lastModifiedBy>
  <cp:revision>1178</cp:revision>
  <cp:lastPrinted>2019-03-08T14:27:47Z</cp:lastPrinted>
  <dcterms:created xsi:type="dcterms:W3CDTF">2004-06-15T07:55:20Z</dcterms:created>
  <dcterms:modified xsi:type="dcterms:W3CDTF">2019-11-09T08:47:55Z</dcterms:modified>
</cp:coreProperties>
</file>