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31" r:id="rId4"/>
    <p:sldId id="332" r:id="rId5"/>
    <p:sldId id="333" r:id="rId6"/>
    <p:sldId id="334" r:id="rId7"/>
    <p:sldId id="335" r:id="rId8"/>
    <p:sldId id="337" r:id="rId9"/>
    <p:sldId id="336" r:id="rId10"/>
    <p:sldId id="340" r:id="rId11"/>
    <p:sldId id="341" r:id="rId12"/>
    <p:sldId id="342" r:id="rId13"/>
    <p:sldId id="343" r:id="rId14"/>
    <p:sldId id="344" r:id="rId15"/>
    <p:sldId id="345" r:id="rId16"/>
    <p:sldId id="346" r:id="rId17"/>
    <p:sldId id="347" r:id="rId18"/>
    <p:sldId id="348" r:id="rId19"/>
    <p:sldId id="349" r:id="rId20"/>
    <p:sldId id="350" r:id="rId21"/>
    <p:sldId id="351" r:id="rId22"/>
    <p:sldId id="352" r:id="rId23"/>
    <p:sldId id="353" r:id="rId24"/>
    <p:sldId id="258" r:id="rId25"/>
    <p:sldId id="259" r:id="rId26"/>
    <p:sldId id="358" r:id="rId27"/>
    <p:sldId id="359" r:id="rId28"/>
    <p:sldId id="360" r:id="rId29"/>
    <p:sldId id="323" r:id="rId30"/>
    <p:sldId id="324" r:id="rId31"/>
    <p:sldId id="325" r:id="rId32"/>
    <p:sldId id="361" r:id="rId33"/>
    <p:sldId id="326" r:id="rId34"/>
    <p:sldId id="327" r:id="rId35"/>
    <p:sldId id="328" r:id="rId36"/>
    <p:sldId id="329" r:id="rId37"/>
    <p:sldId id="330" r:id="rId38"/>
    <p:sldId id="277" r:id="rId39"/>
    <p:sldId id="262" r:id="rId40"/>
    <p:sldId id="362" r:id="rId41"/>
    <p:sldId id="263" r:id="rId42"/>
    <p:sldId id="317" r:id="rId43"/>
    <p:sldId id="315" r:id="rId44"/>
    <p:sldId id="264" r:id="rId45"/>
    <p:sldId id="378" r:id="rId46"/>
    <p:sldId id="363" r:id="rId47"/>
    <p:sldId id="364" r:id="rId48"/>
    <p:sldId id="267" r:id="rId49"/>
    <p:sldId id="268" r:id="rId50"/>
    <p:sldId id="269" r:id="rId51"/>
    <p:sldId id="270" r:id="rId52"/>
    <p:sldId id="271" r:id="rId53"/>
    <p:sldId id="272" r:id="rId54"/>
    <p:sldId id="273" r:id="rId55"/>
    <p:sldId id="274" r:id="rId56"/>
    <p:sldId id="275" r:id="rId57"/>
    <p:sldId id="276" r:id="rId58"/>
    <p:sldId id="279" r:id="rId59"/>
    <p:sldId id="280" r:id="rId60"/>
    <p:sldId id="281" r:id="rId61"/>
    <p:sldId id="282" r:id="rId62"/>
    <p:sldId id="283" r:id="rId63"/>
    <p:sldId id="284" r:id="rId64"/>
    <p:sldId id="285" r:id="rId65"/>
    <p:sldId id="286" r:id="rId66"/>
    <p:sldId id="287" r:id="rId67"/>
    <p:sldId id="365" r:id="rId68"/>
    <p:sldId id="288" r:id="rId69"/>
    <p:sldId id="289" r:id="rId70"/>
    <p:sldId id="379" r:id="rId71"/>
    <p:sldId id="380" r:id="rId72"/>
    <p:sldId id="381" r:id="rId73"/>
    <p:sldId id="382" r:id="rId74"/>
    <p:sldId id="383" r:id="rId75"/>
    <p:sldId id="290" r:id="rId76"/>
    <p:sldId id="291" r:id="rId77"/>
    <p:sldId id="296" r:id="rId78"/>
    <p:sldId id="298" r:id="rId79"/>
    <p:sldId id="366" r:id="rId80"/>
    <p:sldId id="299" r:id="rId81"/>
    <p:sldId id="367" r:id="rId82"/>
    <p:sldId id="369" r:id="rId83"/>
    <p:sldId id="371" r:id="rId84"/>
    <p:sldId id="300" r:id="rId85"/>
    <p:sldId id="301" r:id="rId86"/>
    <p:sldId id="372" r:id="rId87"/>
    <p:sldId id="384" r:id="rId88"/>
    <p:sldId id="310" r:id="rId89"/>
    <p:sldId id="304" r:id="rId90"/>
    <p:sldId id="374" r:id="rId91"/>
    <p:sldId id="375" r:id="rId92"/>
    <p:sldId id="376" r:id="rId93"/>
    <p:sldId id="377" r:id="rId94"/>
    <p:sldId id="385" r:id="rId95"/>
    <p:sldId id="386" r:id="rId96"/>
    <p:sldId id="311" r:id="rId97"/>
    <p:sldId id="312" r:id="rId98"/>
    <p:sldId id="313" r:id="rId99"/>
    <p:sldId id="314" r:id="rId100"/>
    <p:sldId id="373" r:id="rId101"/>
    <p:sldId id="305" r:id="rId102"/>
    <p:sldId id="306" r:id="rId103"/>
    <p:sldId id="307" r:id="rId104"/>
    <p:sldId id="308" r:id="rId105"/>
    <p:sldId id="309" r:id="rId106"/>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presProps" Target="pres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hr-HR"/>
          </a:p>
        </p:txBody>
      </p:sp>
      <p:sp>
        <p:nvSpPr>
          <p:cNvPr id="4" name="Date Placeholder 3"/>
          <p:cNvSpPr>
            <a:spLocks noGrp="1"/>
          </p:cNvSpPr>
          <p:nvPr>
            <p:ph type="dt" sz="half" idx="10"/>
          </p:nvPr>
        </p:nvSpPr>
        <p:spPr/>
        <p:txBody>
          <a:bodyPr/>
          <a:lstStyle/>
          <a:p>
            <a:fld id="{DD3A686D-76AB-4F35-BA6A-D9A74B89C1A3}" type="datetimeFigureOut">
              <a:rPr lang="hr-HR" smtClean="0"/>
              <a:t>12.11.2019.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42E0169-49DB-43DD-A202-3DC359AFE50E}" type="slidenum">
              <a:rPr lang="hr-HR" smtClean="0"/>
              <a:t>‹#›</a:t>
            </a:fld>
            <a:endParaRPr lang="hr-HR"/>
          </a:p>
        </p:txBody>
      </p:sp>
    </p:spTree>
    <p:extLst>
      <p:ext uri="{BB962C8B-B14F-4D97-AF65-F5344CB8AC3E}">
        <p14:creationId xmlns:p14="http://schemas.microsoft.com/office/powerpoint/2010/main" val="68318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DD3A686D-76AB-4F35-BA6A-D9A74B89C1A3}" type="datetimeFigureOut">
              <a:rPr lang="hr-HR" smtClean="0"/>
              <a:t>12.11.2019.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42E0169-49DB-43DD-A202-3DC359AFE50E}" type="slidenum">
              <a:rPr lang="hr-HR" smtClean="0"/>
              <a:t>‹#›</a:t>
            </a:fld>
            <a:endParaRPr lang="hr-HR"/>
          </a:p>
        </p:txBody>
      </p:sp>
    </p:spTree>
    <p:extLst>
      <p:ext uri="{BB962C8B-B14F-4D97-AF65-F5344CB8AC3E}">
        <p14:creationId xmlns:p14="http://schemas.microsoft.com/office/powerpoint/2010/main" val="3563537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DD3A686D-76AB-4F35-BA6A-D9A74B89C1A3}" type="datetimeFigureOut">
              <a:rPr lang="hr-HR" smtClean="0"/>
              <a:t>12.11.2019.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42E0169-49DB-43DD-A202-3DC359AFE50E}" type="slidenum">
              <a:rPr lang="hr-HR" smtClean="0"/>
              <a:t>‹#›</a:t>
            </a:fld>
            <a:endParaRPr lang="hr-HR"/>
          </a:p>
        </p:txBody>
      </p:sp>
    </p:spTree>
    <p:extLst>
      <p:ext uri="{BB962C8B-B14F-4D97-AF65-F5344CB8AC3E}">
        <p14:creationId xmlns:p14="http://schemas.microsoft.com/office/powerpoint/2010/main" val="3423692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fld id="{DD3A686D-76AB-4F35-BA6A-D9A74B89C1A3}" type="datetimeFigureOut">
              <a:rPr lang="hr-HR" smtClean="0"/>
              <a:t>12.11.2019.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42E0169-49DB-43DD-A202-3DC359AFE50E}" type="slidenum">
              <a:rPr lang="hr-HR" smtClean="0"/>
              <a:t>‹#›</a:t>
            </a:fld>
            <a:endParaRPr lang="hr-HR"/>
          </a:p>
        </p:txBody>
      </p:sp>
    </p:spTree>
    <p:extLst>
      <p:ext uri="{BB962C8B-B14F-4D97-AF65-F5344CB8AC3E}">
        <p14:creationId xmlns:p14="http://schemas.microsoft.com/office/powerpoint/2010/main" val="455004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3A686D-76AB-4F35-BA6A-D9A74B89C1A3}" type="datetimeFigureOut">
              <a:rPr lang="hr-HR" smtClean="0"/>
              <a:t>12.11.2019.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42E0169-49DB-43DD-A202-3DC359AFE50E}" type="slidenum">
              <a:rPr lang="hr-HR" smtClean="0"/>
              <a:t>‹#›</a:t>
            </a:fld>
            <a:endParaRPr lang="hr-HR"/>
          </a:p>
        </p:txBody>
      </p:sp>
    </p:spTree>
    <p:extLst>
      <p:ext uri="{BB962C8B-B14F-4D97-AF65-F5344CB8AC3E}">
        <p14:creationId xmlns:p14="http://schemas.microsoft.com/office/powerpoint/2010/main" val="3430179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p:cNvSpPr>
            <a:spLocks noGrp="1"/>
          </p:cNvSpPr>
          <p:nvPr>
            <p:ph type="dt" sz="half" idx="10"/>
          </p:nvPr>
        </p:nvSpPr>
        <p:spPr/>
        <p:txBody>
          <a:bodyPr/>
          <a:lstStyle/>
          <a:p>
            <a:fld id="{DD3A686D-76AB-4F35-BA6A-D9A74B89C1A3}" type="datetimeFigureOut">
              <a:rPr lang="hr-HR" smtClean="0"/>
              <a:t>12.11.2019.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42E0169-49DB-43DD-A202-3DC359AFE50E}" type="slidenum">
              <a:rPr lang="hr-HR" smtClean="0"/>
              <a:t>‹#›</a:t>
            </a:fld>
            <a:endParaRPr lang="hr-HR"/>
          </a:p>
        </p:txBody>
      </p:sp>
    </p:spTree>
    <p:extLst>
      <p:ext uri="{BB962C8B-B14F-4D97-AF65-F5344CB8AC3E}">
        <p14:creationId xmlns:p14="http://schemas.microsoft.com/office/powerpoint/2010/main" val="2182782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p:cNvSpPr>
            <a:spLocks noGrp="1"/>
          </p:cNvSpPr>
          <p:nvPr>
            <p:ph type="dt" sz="half" idx="10"/>
          </p:nvPr>
        </p:nvSpPr>
        <p:spPr/>
        <p:txBody>
          <a:bodyPr/>
          <a:lstStyle/>
          <a:p>
            <a:fld id="{DD3A686D-76AB-4F35-BA6A-D9A74B89C1A3}" type="datetimeFigureOut">
              <a:rPr lang="hr-HR" smtClean="0"/>
              <a:t>12.11.2019.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D42E0169-49DB-43DD-A202-3DC359AFE50E}" type="slidenum">
              <a:rPr lang="hr-HR" smtClean="0"/>
              <a:t>‹#›</a:t>
            </a:fld>
            <a:endParaRPr lang="hr-HR"/>
          </a:p>
        </p:txBody>
      </p:sp>
    </p:spTree>
    <p:extLst>
      <p:ext uri="{BB962C8B-B14F-4D97-AF65-F5344CB8AC3E}">
        <p14:creationId xmlns:p14="http://schemas.microsoft.com/office/powerpoint/2010/main" val="883320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p:txBody>
          <a:bodyPr/>
          <a:lstStyle/>
          <a:p>
            <a:fld id="{DD3A686D-76AB-4F35-BA6A-D9A74B89C1A3}" type="datetimeFigureOut">
              <a:rPr lang="hr-HR" smtClean="0"/>
              <a:t>12.11.2019.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D42E0169-49DB-43DD-A202-3DC359AFE50E}" type="slidenum">
              <a:rPr lang="hr-HR" smtClean="0"/>
              <a:t>‹#›</a:t>
            </a:fld>
            <a:endParaRPr lang="hr-HR"/>
          </a:p>
        </p:txBody>
      </p:sp>
    </p:spTree>
    <p:extLst>
      <p:ext uri="{BB962C8B-B14F-4D97-AF65-F5344CB8AC3E}">
        <p14:creationId xmlns:p14="http://schemas.microsoft.com/office/powerpoint/2010/main" val="900604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A686D-76AB-4F35-BA6A-D9A74B89C1A3}" type="datetimeFigureOut">
              <a:rPr lang="hr-HR" smtClean="0"/>
              <a:t>12.11.2019.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D42E0169-49DB-43DD-A202-3DC359AFE50E}" type="slidenum">
              <a:rPr lang="hr-HR" smtClean="0"/>
              <a:t>‹#›</a:t>
            </a:fld>
            <a:endParaRPr lang="hr-HR"/>
          </a:p>
        </p:txBody>
      </p:sp>
    </p:spTree>
    <p:extLst>
      <p:ext uri="{BB962C8B-B14F-4D97-AF65-F5344CB8AC3E}">
        <p14:creationId xmlns:p14="http://schemas.microsoft.com/office/powerpoint/2010/main" val="2489690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D3A686D-76AB-4F35-BA6A-D9A74B89C1A3}" type="datetimeFigureOut">
              <a:rPr lang="hr-HR" smtClean="0"/>
              <a:t>12.11.2019.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42E0169-49DB-43DD-A202-3DC359AFE50E}" type="slidenum">
              <a:rPr lang="hr-HR" smtClean="0"/>
              <a:t>‹#›</a:t>
            </a:fld>
            <a:endParaRPr lang="hr-HR"/>
          </a:p>
        </p:txBody>
      </p:sp>
    </p:spTree>
    <p:extLst>
      <p:ext uri="{BB962C8B-B14F-4D97-AF65-F5344CB8AC3E}">
        <p14:creationId xmlns:p14="http://schemas.microsoft.com/office/powerpoint/2010/main" val="389650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D3A686D-76AB-4F35-BA6A-D9A74B89C1A3}" type="datetimeFigureOut">
              <a:rPr lang="hr-HR" smtClean="0"/>
              <a:t>12.11.2019.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42E0169-49DB-43DD-A202-3DC359AFE50E}" type="slidenum">
              <a:rPr lang="hr-HR" smtClean="0"/>
              <a:t>‹#›</a:t>
            </a:fld>
            <a:endParaRPr lang="hr-HR"/>
          </a:p>
        </p:txBody>
      </p:sp>
    </p:spTree>
    <p:extLst>
      <p:ext uri="{BB962C8B-B14F-4D97-AF65-F5344CB8AC3E}">
        <p14:creationId xmlns:p14="http://schemas.microsoft.com/office/powerpoint/2010/main" val="2587365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3A686D-76AB-4F35-BA6A-D9A74B89C1A3}" type="datetimeFigureOut">
              <a:rPr lang="hr-HR" smtClean="0"/>
              <a:t>12.11.2019.</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2E0169-49DB-43DD-A202-3DC359AFE50E}" type="slidenum">
              <a:rPr lang="hr-HR" smtClean="0"/>
              <a:t>‹#›</a:t>
            </a:fld>
            <a:endParaRPr lang="hr-HR"/>
          </a:p>
        </p:txBody>
      </p:sp>
    </p:spTree>
    <p:extLst>
      <p:ext uri="{BB962C8B-B14F-4D97-AF65-F5344CB8AC3E}">
        <p14:creationId xmlns:p14="http://schemas.microsoft.com/office/powerpoint/2010/main" val="4058613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8"/>
            <a:ext cx="7772400" cy="3265511"/>
          </a:xfrm>
          <a:solidFill>
            <a:schemeClr val="tx1"/>
          </a:solidFill>
        </p:spPr>
        <p:txBody>
          <a:bodyPr/>
          <a:lstStyle/>
          <a:p>
            <a:r>
              <a:rPr lang="hr-HR" dirty="0">
                <a:solidFill>
                  <a:schemeClr val="bg1"/>
                </a:solidFill>
                <a:latin typeface="Arial Black" panose="020B0A04020102020204" pitchFamily="34" charset="0"/>
              </a:rPr>
              <a:t>PREKRŠAJI POSLODAVACA </a:t>
            </a:r>
            <a:br>
              <a:rPr lang="hr-HR" dirty="0">
                <a:solidFill>
                  <a:schemeClr val="bg1"/>
                </a:solidFill>
                <a:latin typeface="Arial Black" panose="020B0A04020102020204" pitchFamily="34" charset="0"/>
              </a:rPr>
            </a:br>
            <a:r>
              <a:rPr lang="en-GB" dirty="0" err="1">
                <a:solidFill>
                  <a:schemeClr val="bg1"/>
                </a:solidFill>
                <a:latin typeface="Arial Black" panose="020B0A04020102020204" pitchFamily="34" charset="0"/>
              </a:rPr>
              <a:t>iz</a:t>
            </a:r>
            <a:r>
              <a:rPr lang="en-GB" dirty="0">
                <a:solidFill>
                  <a:schemeClr val="bg1"/>
                </a:solidFill>
                <a:latin typeface="Arial Black" panose="020B0A04020102020204" pitchFamily="34" charset="0"/>
              </a:rPr>
              <a:t> </a:t>
            </a:r>
            <a:r>
              <a:rPr lang="en-GB" dirty="0" err="1">
                <a:solidFill>
                  <a:schemeClr val="bg1"/>
                </a:solidFill>
                <a:latin typeface="Arial Black" panose="020B0A04020102020204" pitchFamily="34" charset="0"/>
              </a:rPr>
              <a:t>radnih</a:t>
            </a:r>
            <a:r>
              <a:rPr lang="en-GB" dirty="0">
                <a:solidFill>
                  <a:schemeClr val="bg1"/>
                </a:solidFill>
                <a:latin typeface="Arial Black" panose="020B0A04020102020204" pitchFamily="34" charset="0"/>
              </a:rPr>
              <a:t> </a:t>
            </a:r>
            <a:r>
              <a:rPr lang="en-GB" dirty="0" err="1">
                <a:solidFill>
                  <a:schemeClr val="bg1"/>
                </a:solidFill>
                <a:latin typeface="Arial Black" panose="020B0A04020102020204" pitchFamily="34" charset="0"/>
              </a:rPr>
              <a:t>odnosa</a:t>
            </a:r>
            <a:endParaRPr lang="hr-HR" dirty="0">
              <a:solidFill>
                <a:schemeClr val="bg1"/>
              </a:solidFill>
              <a:latin typeface="Arial Black" panose="020B0A04020102020204" pitchFamily="34" charset="0"/>
            </a:endParaRPr>
          </a:p>
        </p:txBody>
      </p:sp>
      <p:sp>
        <p:nvSpPr>
          <p:cNvPr id="3" name="Subtitle 2"/>
          <p:cNvSpPr>
            <a:spLocks noGrp="1"/>
          </p:cNvSpPr>
          <p:nvPr>
            <p:ph type="subTitle" idx="1"/>
          </p:nvPr>
        </p:nvSpPr>
        <p:spPr>
          <a:xfrm>
            <a:off x="1371600" y="3886200"/>
            <a:ext cx="6400800" cy="2063080"/>
          </a:xfrm>
          <a:solidFill>
            <a:schemeClr val="tx1"/>
          </a:solidFill>
        </p:spPr>
        <p:txBody>
          <a:bodyPr>
            <a:normAutofit/>
          </a:bodyPr>
          <a:lstStyle/>
          <a:p>
            <a:endParaRPr lang="hr-HR" sz="2000" dirty="0">
              <a:solidFill>
                <a:schemeClr val="bg1"/>
              </a:solidFill>
              <a:latin typeface="Arial Black" panose="020B0A04020102020204" pitchFamily="34" charset="0"/>
            </a:endParaRPr>
          </a:p>
          <a:p>
            <a:r>
              <a:rPr lang="hr-HR" dirty="0">
                <a:solidFill>
                  <a:schemeClr val="accent1">
                    <a:lumMod val="40000"/>
                    <a:lumOff val="60000"/>
                  </a:schemeClr>
                </a:solidFill>
                <a:latin typeface="Arial Black" panose="020B0A04020102020204" pitchFamily="34" charset="0"/>
              </a:rPr>
              <a:t>Krešimir Rožman</a:t>
            </a:r>
          </a:p>
          <a:p>
            <a:endParaRPr lang="hr-HR" sz="2400" dirty="0">
              <a:solidFill>
                <a:schemeClr val="bg1"/>
              </a:solidFill>
              <a:latin typeface="Arial Black" panose="020B0A04020102020204" pitchFamily="34" charset="0"/>
            </a:endParaRPr>
          </a:p>
          <a:p>
            <a:r>
              <a:rPr lang="hr-HR" sz="2400" dirty="0">
                <a:solidFill>
                  <a:srgbClr val="FF0000"/>
                </a:solidFill>
                <a:latin typeface="Arial Black" panose="020B0A04020102020204" pitchFamily="34" charset="0"/>
              </a:rPr>
              <a:t>R</a:t>
            </a:r>
            <a:r>
              <a:rPr lang="hr-HR" sz="2400" dirty="0">
                <a:solidFill>
                  <a:schemeClr val="accent1">
                    <a:lumMod val="40000"/>
                    <a:lumOff val="60000"/>
                  </a:schemeClr>
                </a:solidFill>
                <a:latin typeface="Arial Black" panose="020B0A04020102020204" pitchFamily="34" charset="0"/>
              </a:rPr>
              <a:t>adno</a:t>
            </a:r>
            <a:r>
              <a:rPr lang="hr-HR" sz="2400" dirty="0">
                <a:solidFill>
                  <a:schemeClr val="bg1"/>
                </a:solidFill>
                <a:latin typeface="Arial Black" panose="020B0A04020102020204" pitchFamily="34" charset="0"/>
              </a:rPr>
              <a:t> </a:t>
            </a:r>
            <a:r>
              <a:rPr lang="hr-HR" sz="2400" dirty="0">
                <a:solidFill>
                  <a:srgbClr val="FF0000"/>
                </a:solidFill>
                <a:latin typeface="Arial Black" panose="020B0A04020102020204" pitchFamily="34" charset="0"/>
              </a:rPr>
              <a:t>P</a:t>
            </a:r>
            <a:r>
              <a:rPr lang="hr-HR" sz="2400" dirty="0">
                <a:solidFill>
                  <a:schemeClr val="accent1">
                    <a:lumMod val="40000"/>
                    <a:lumOff val="60000"/>
                  </a:schemeClr>
                </a:solidFill>
                <a:latin typeface="Arial Black" panose="020B0A04020102020204" pitchFamily="34" charset="0"/>
              </a:rPr>
              <a:t>RAVO</a:t>
            </a:r>
          </a:p>
        </p:txBody>
      </p:sp>
    </p:spTree>
    <p:extLst>
      <p:ext uri="{BB962C8B-B14F-4D97-AF65-F5344CB8AC3E}">
        <p14:creationId xmlns:p14="http://schemas.microsoft.com/office/powerpoint/2010/main" val="3980546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13D18-7F16-4C6B-9105-FB694EFE417F}"/>
              </a:ext>
            </a:extLst>
          </p:cNvPr>
          <p:cNvSpPr>
            <a:spLocks noGrp="1"/>
          </p:cNvSpPr>
          <p:nvPr>
            <p:ph type="title"/>
          </p:nvPr>
        </p:nvSpPr>
        <p:spPr/>
        <p:txBody>
          <a:bodyPr/>
          <a:lstStyle/>
          <a:p>
            <a:r>
              <a:rPr lang="en-GB" dirty="0" err="1"/>
              <a:t>Moćne</a:t>
            </a:r>
            <a:r>
              <a:rPr lang="en-GB" dirty="0"/>
              <a:t> </a:t>
            </a:r>
            <a:r>
              <a:rPr lang="en-GB" dirty="0" err="1"/>
              <a:t>ovlasti</a:t>
            </a:r>
            <a:r>
              <a:rPr lang="en-GB" dirty="0"/>
              <a:t> </a:t>
            </a:r>
            <a:r>
              <a:rPr lang="en-GB" dirty="0" err="1"/>
              <a:t>inspektora</a:t>
            </a:r>
            <a:endParaRPr lang="hr-HR" dirty="0"/>
          </a:p>
        </p:txBody>
      </p:sp>
      <p:sp>
        <p:nvSpPr>
          <p:cNvPr id="3" name="Content Placeholder 2">
            <a:extLst>
              <a:ext uri="{FF2B5EF4-FFF2-40B4-BE49-F238E27FC236}">
                <a16:creationId xmlns:a16="http://schemas.microsoft.com/office/drawing/2014/main" id="{02FAC102-E536-4FA8-9589-589C5C357D53}"/>
              </a:ext>
            </a:extLst>
          </p:cNvPr>
          <p:cNvSpPr>
            <a:spLocks noGrp="1"/>
          </p:cNvSpPr>
          <p:nvPr>
            <p:ph idx="1"/>
          </p:nvPr>
        </p:nvSpPr>
        <p:spPr/>
        <p:txBody>
          <a:bodyPr>
            <a:normAutofit fontScale="92500" lnSpcReduction="20000"/>
          </a:bodyPr>
          <a:lstStyle/>
          <a:p>
            <a:pPr marL="0" indent="0">
              <a:buNone/>
            </a:pPr>
            <a:r>
              <a:rPr lang="hr-HR" b="1" dirty="0">
                <a:solidFill>
                  <a:srgbClr val="C00000"/>
                </a:solidFill>
              </a:rPr>
              <a:t>(1) Inspektor će nadziranoj ustanovi zabraniti:</a:t>
            </a:r>
            <a:endParaRPr lang="en-GB" dirty="0">
              <a:solidFill>
                <a:srgbClr val="C00000"/>
              </a:solidFill>
            </a:endParaRPr>
          </a:p>
          <a:p>
            <a:pPr marL="0" indent="0">
              <a:buNone/>
            </a:pPr>
            <a:r>
              <a:rPr lang="hr-HR" dirty="0"/>
              <a:t>1. </a:t>
            </a:r>
            <a:r>
              <a:rPr lang="hr-HR" b="1" dirty="0">
                <a:solidFill>
                  <a:srgbClr val="002060"/>
                </a:solidFill>
              </a:rPr>
              <a:t>sklapanje, odnosno otkazivanje ugovora o radu </a:t>
            </a:r>
            <a:r>
              <a:rPr lang="hr-HR" dirty="0"/>
              <a:t>ako je potreba, odnosno prestanak potrebe za radnikom utvrđena suprotno standardu ili normativu, ili ako je potreba za radnikom utvrđena na određeno vrijeme ili se provodi postupak za zasnivanje radnog odnosa na određeno vrijeme u slučaju koji nije propisan zakonom niti predviđen kolektivnim ugovorom, ili ako je u postupku zasnivanja, odnosno otkazivanja, </a:t>
            </a:r>
            <a:r>
              <a:rPr lang="hr-HR" b="1" dirty="0"/>
              <a:t>povrijeđen zakon, drugi propis, statut ili drugi opći akt,</a:t>
            </a:r>
            <a:endParaRPr lang="en-GB" dirty="0"/>
          </a:p>
          <a:p>
            <a:endParaRPr lang="hr-HR" dirty="0"/>
          </a:p>
        </p:txBody>
      </p:sp>
    </p:spTree>
    <p:extLst>
      <p:ext uri="{BB962C8B-B14F-4D97-AF65-F5344CB8AC3E}">
        <p14:creationId xmlns:p14="http://schemas.microsoft.com/office/powerpoint/2010/main" val="325209755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50E6B-6671-4073-875C-C0965BAD6316}"/>
              </a:ext>
            </a:extLst>
          </p:cNvPr>
          <p:cNvSpPr>
            <a:spLocks noGrp="1"/>
          </p:cNvSpPr>
          <p:nvPr>
            <p:ph type="title"/>
          </p:nvPr>
        </p:nvSpPr>
        <p:spPr/>
        <p:txBody>
          <a:bodyPr/>
          <a:lstStyle/>
          <a:p>
            <a:endParaRPr lang="hr-HR"/>
          </a:p>
        </p:txBody>
      </p:sp>
      <p:sp>
        <p:nvSpPr>
          <p:cNvPr id="3" name="Content Placeholder 2">
            <a:extLst>
              <a:ext uri="{FF2B5EF4-FFF2-40B4-BE49-F238E27FC236}">
                <a16:creationId xmlns:a16="http://schemas.microsoft.com/office/drawing/2014/main" id="{FFAF5A59-FA38-4E4A-BA62-8D504D83BDB5}"/>
              </a:ext>
            </a:extLst>
          </p:cNvPr>
          <p:cNvSpPr>
            <a:spLocks noGrp="1"/>
          </p:cNvSpPr>
          <p:nvPr>
            <p:ph idx="1"/>
          </p:nvPr>
        </p:nvSpPr>
        <p:spPr/>
        <p:txBody>
          <a:bodyPr/>
          <a:lstStyle/>
          <a:p>
            <a:endParaRPr lang="hr-HR"/>
          </a:p>
        </p:txBody>
      </p:sp>
    </p:spTree>
    <p:extLst>
      <p:ext uri="{BB962C8B-B14F-4D97-AF65-F5344CB8AC3E}">
        <p14:creationId xmlns:p14="http://schemas.microsoft.com/office/powerpoint/2010/main" val="93986754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994122"/>
          </a:xfrm>
          <a:solidFill>
            <a:srgbClr val="0070C0"/>
          </a:solidFill>
        </p:spPr>
        <p:txBody>
          <a:bodyPr>
            <a:normAutofit fontScale="90000"/>
          </a:bodyPr>
          <a:lstStyle/>
          <a:p>
            <a:r>
              <a:rPr lang="hr-HR" sz="4000" b="1" dirty="0">
                <a:solidFill>
                  <a:srgbClr val="FFFF00"/>
                </a:solidFill>
              </a:rPr>
              <a:t>Zakon o znanstvenoj djelatnosti i visokom obrazovanju</a:t>
            </a:r>
            <a:r>
              <a:rPr lang="hr-HR" sz="4000" dirty="0">
                <a:solidFill>
                  <a:srgbClr val="FFFF00"/>
                </a:solidFill>
              </a:rPr>
              <a:t> </a:t>
            </a:r>
            <a:endParaRPr lang="hr-HR" dirty="0">
              <a:solidFill>
                <a:srgbClr val="FFFF00"/>
              </a:solidFill>
            </a:endParaRPr>
          </a:p>
        </p:txBody>
      </p:sp>
      <p:sp>
        <p:nvSpPr>
          <p:cNvPr id="3" name="Rezervirano mjesto sadržaja 2"/>
          <p:cNvSpPr>
            <a:spLocks noGrp="1"/>
          </p:cNvSpPr>
          <p:nvPr>
            <p:ph idx="1"/>
          </p:nvPr>
        </p:nvSpPr>
        <p:spPr>
          <a:xfrm>
            <a:off x="457200" y="1412776"/>
            <a:ext cx="8229600" cy="4896544"/>
          </a:xfrm>
        </p:spPr>
        <p:txBody>
          <a:bodyPr>
            <a:normAutofit fontScale="55000" lnSpcReduction="20000"/>
          </a:bodyPr>
          <a:lstStyle/>
          <a:p>
            <a:pPr marL="0" indent="0">
              <a:buNone/>
            </a:pPr>
            <a:r>
              <a:rPr lang="hr-HR" sz="3400" b="1" dirty="0"/>
              <a:t>Prema članku 113.a toga Zakona, novčanom kaznom od 30.000 do 100.000 kuna kaznit će se za prekršaj pravna osoba koja:</a:t>
            </a:r>
          </a:p>
          <a:p>
            <a:pPr lvl="0"/>
            <a:r>
              <a:rPr lang="hr-HR" sz="3400" dirty="0"/>
              <a:t>izabere u znanstveno, znanstveno-nastavno, umjetničko-nastavno, suradničko ili nastavno zvanje osobu za koju zna ili mora znati </a:t>
            </a:r>
            <a:r>
              <a:rPr lang="hr-HR" sz="3400" b="1" dirty="0"/>
              <a:t>da ne ispunjava uvjete za </a:t>
            </a:r>
            <a:r>
              <a:rPr lang="hr-HR" sz="3400" dirty="0"/>
              <a:t>izbor ili izbor obavi </a:t>
            </a:r>
            <a:r>
              <a:rPr lang="hr-HR" sz="3400" b="1" dirty="0"/>
              <a:t>ne poštujući postupak izbora predviđen Zakonom</a:t>
            </a:r>
            <a:r>
              <a:rPr lang="hr-HR" sz="3400" dirty="0"/>
              <a:t>,</a:t>
            </a:r>
          </a:p>
          <a:p>
            <a:pPr lvl="0"/>
            <a:r>
              <a:rPr lang="hr-HR" sz="3400" b="1" dirty="0"/>
              <a:t>ne otkaže ugovor o radu </a:t>
            </a:r>
            <a:r>
              <a:rPr lang="hr-HR" sz="3400" dirty="0"/>
              <a:t>osobi izabranoj u znanstveno, znanstveno-nastavno, umjetničko-nastavno, suradničko ili nastavno zvanje i odgovarajuće radno mjesto u slučajevima kada ovaj Zakon predviđa otkazivanje ugovora o radu zbog neispunjavanja uvjeta za reizbor, negativnog izvješća o radu ili ako ne poštuje odredbe ovoga Zakona o odlasku znanstvenika i nastavnika u mirovinu,</a:t>
            </a:r>
          </a:p>
          <a:p>
            <a:pPr lvl="0"/>
            <a:r>
              <a:rPr lang="hr-HR" sz="3400" b="1" dirty="0"/>
              <a:t>obavi izbor </a:t>
            </a:r>
            <a:r>
              <a:rPr lang="hr-HR" sz="3400" dirty="0"/>
              <a:t>u znanstveno, znanstveno-nastavno, umjetničko-nastavno, suradničko ili nastavno zvanje, odnosno izbor na odgovarajuće radno mjesto </a:t>
            </a:r>
            <a:r>
              <a:rPr lang="hr-HR" sz="3400" b="1" dirty="0"/>
              <a:t>bez natječaja </a:t>
            </a:r>
            <a:r>
              <a:rPr lang="hr-HR" sz="3400" dirty="0"/>
              <a:t>ako je ovim Zakonom predviđeno da će se izbor obaviti na temelju natječaja,</a:t>
            </a:r>
          </a:p>
          <a:p>
            <a:pPr marL="0" indent="0">
              <a:buNone/>
            </a:pPr>
            <a:r>
              <a:rPr lang="hr-HR" sz="3400" dirty="0"/>
              <a:t>Za prekršaje iz ovoga članka ovlašteni podnositelj zahtjeva za pokretanje prekršajnog postupka je </a:t>
            </a:r>
            <a:r>
              <a:rPr lang="hr-HR" sz="3400" b="1" dirty="0"/>
              <a:t>ministar </a:t>
            </a:r>
            <a:r>
              <a:rPr lang="hr-HR" sz="3400" dirty="0"/>
              <a:t>ili osoba koju on ovlasti, a </a:t>
            </a:r>
            <a:r>
              <a:rPr lang="hr-HR" sz="3400" b="1" dirty="0"/>
              <a:t>osobi koja je počinitelj prekršaja može se izreći zaštitna mjera zabrane obavljanja zvanja</a:t>
            </a:r>
            <a:r>
              <a:rPr lang="hr-HR" sz="3400" dirty="0"/>
              <a:t>, djelatnosti ili odgovornoj osobi u pravnoj osobi, odnosno zaštitna mjera zabrane obavljanja djelatnosti pravnoj osobi, u trajanju od 3 mjeseca do godine dana.</a:t>
            </a:r>
          </a:p>
          <a:p>
            <a:endParaRPr lang="hr-HR" dirty="0"/>
          </a:p>
        </p:txBody>
      </p:sp>
    </p:spTree>
    <p:extLst>
      <p:ext uri="{BB962C8B-B14F-4D97-AF65-F5344CB8AC3E}">
        <p14:creationId xmlns:p14="http://schemas.microsoft.com/office/powerpoint/2010/main" val="207642349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850106"/>
          </a:xfrm>
          <a:solidFill>
            <a:srgbClr val="FF0000"/>
          </a:solidFill>
        </p:spPr>
        <p:txBody>
          <a:bodyPr/>
          <a:lstStyle/>
          <a:p>
            <a:r>
              <a:rPr lang="hr-HR" b="1" dirty="0">
                <a:solidFill>
                  <a:schemeClr val="bg1"/>
                </a:solidFill>
              </a:rPr>
              <a:t>Zakon o zdravstvenoj zaštiti </a:t>
            </a:r>
            <a:endParaRPr lang="hr-HR" dirty="0">
              <a:solidFill>
                <a:schemeClr val="bg1"/>
              </a:solidFill>
            </a:endParaRPr>
          </a:p>
        </p:txBody>
      </p:sp>
      <p:sp>
        <p:nvSpPr>
          <p:cNvPr id="3" name="Rezervirano mjesto sadržaja 2"/>
          <p:cNvSpPr>
            <a:spLocks noGrp="1"/>
          </p:cNvSpPr>
          <p:nvPr>
            <p:ph idx="1"/>
          </p:nvPr>
        </p:nvSpPr>
        <p:spPr>
          <a:xfrm>
            <a:off x="457200" y="1196752"/>
            <a:ext cx="8229600" cy="5184576"/>
          </a:xfrm>
        </p:spPr>
        <p:txBody>
          <a:bodyPr>
            <a:normAutofit/>
          </a:bodyPr>
          <a:lstStyle/>
          <a:p>
            <a:pPr marL="0" indent="0">
              <a:buNone/>
            </a:pPr>
            <a:r>
              <a:rPr lang="hr-HR" sz="1600" b="1" dirty="0"/>
              <a:t>Novčanom kaznom u iznosu od 10.000 do 50.000 kuna kaznit će se za prekršaj zdravstvena ustanova, između ostalog, ako:</a:t>
            </a:r>
          </a:p>
          <a:p>
            <a:pPr lvl="0"/>
            <a:r>
              <a:rPr lang="hr-HR" sz="1600" dirty="0"/>
              <a:t>ne primi zdravstvene radnike na pripravnički staž,</a:t>
            </a:r>
          </a:p>
          <a:p>
            <a:pPr lvl="0"/>
            <a:r>
              <a:rPr lang="hr-HR" sz="1600" dirty="0"/>
              <a:t>onemogući zdravstvenom radniku stručno usavršavanje,</a:t>
            </a:r>
          </a:p>
          <a:p>
            <a:pPr lvl="0"/>
            <a:r>
              <a:rPr lang="hr-HR" sz="1600" dirty="0"/>
              <a:t>sklopi ugovor sa zdravstvenim radnikom visoke stručne spreme koji obavlja privatnu praksu protivno odredbi članka 154. toga Zakona,</a:t>
            </a:r>
          </a:p>
          <a:p>
            <a:pPr lvl="0"/>
            <a:r>
              <a:rPr lang="hr-HR" sz="1600" dirty="0"/>
              <a:t>ne osigura kontinuitet zdravstvene zaštite, odnosno ako dopusti da zdravstveni radnici napuste radna mjesta dok nemaju zamjenu, ako se time dovodi u pitanje sigurnost pružanja zdravstvene zaštite,</a:t>
            </a:r>
          </a:p>
          <a:p>
            <a:pPr lvl="0"/>
            <a:r>
              <a:rPr lang="hr-HR" sz="1600" dirty="0"/>
              <a:t>ne provodi unutarnji nadzor nad radom svojih ustrojstvenih jedinica i zdravstvenih radnika,</a:t>
            </a:r>
          </a:p>
          <a:p>
            <a:pPr lvl="0"/>
            <a:r>
              <a:rPr lang="hr-HR" sz="1600" dirty="0"/>
              <a:t>inspektoru onemogući obavljanje inspekcijskog nadzora i odbije pružiti potrebne podatke i obavijesti,</a:t>
            </a:r>
          </a:p>
          <a:p>
            <a:pPr marL="0" indent="0">
              <a:buNone/>
            </a:pPr>
            <a:r>
              <a:rPr lang="hr-HR" sz="1600" dirty="0"/>
              <a:t>Za iste prekršaje kaznit će se i trgovačko društvo koje obavlja zdravstvenu djelatnost. </a:t>
            </a:r>
          </a:p>
          <a:p>
            <a:pPr marL="0" indent="0">
              <a:buNone/>
            </a:pPr>
            <a:r>
              <a:rPr lang="hr-HR" sz="1600" dirty="0"/>
              <a:t>Također novčanom kaznom u iznosu od 10.000 do 40.000 kuna kaznit će se za prekršaj poslodavac ako ne osigura mjere zdravstvene zaštite u vezi s radom i radnim okolišem. </a:t>
            </a:r>
          </a:p>
          <a:p>
            <a:pPr marL="0" indent="0">
              <a:buNone/>
            </a:pPr>
            <a:r>
              <a:rPr lang="hr-HR" sz="1600" dirty="0"/>
              <a:t>Novčanom kaznom u iznosu od 50.000 do 100.000 kuna kaznit će se za prekršaj zdravstvena ustanova, odnosno trgovačko društvo koje obavlja zdravstvenu djelatnost u kojem zdravstveni radnik obavlja poslove za svoj račun na temelju odobrenja iz članka 125. stavka 1. toga Zakona, a koje postupi protivno ugovoru iz članka 125.c istoga Zakona.</a:t>
            </a:r>
          </a:p>
        </p:txBody>
      </p:sp>
    </p:spTree>
    <p:extLst>
      <p:ext uri="{BB962C8B-B14F-4D97-AF65-F5344CB8AC3E}">
        <p14:creationId xmlns:p14="http://schemas.microsoft.com/office/powerpoint/2010/main" val="60847828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994122"/>
          </a:xfrm>
          <a:solidFill>
            <a:srgbClr val="FF0000"/>
          </a:solidFill>
        </p:spPr>
        <p:txBody>
          <a:bodyPr/>
          <a:lstStyle/>
          <a:p>
            <a:r>
              <a:rPr lang="hr-HR" b="1" dirty="0">
                <a:solidFill>
                  <a:schemeClr val="bg1"/>
                </a:solidFill>
              </a:rPr>
              <a:t>Zakon o zdravstvenoj zaštiti </a:t>
            </a:r>
            <a:endParaRPr lang="hr-HR" dirty="0">
              <a:solidFill>
                <a:schemeClr val="bg1"/>
              </a:solidFill>
            </a:endParaRPr>
          </a:p>
        </p:txBody>
      </p:sp>
      <p:sp>
        <p:nvSpPr>
          <p:cNvPr id="3" name="Rezervirano mjesto sadržaja 2"/>
          <p:cNvSpPr>
            <a:spLocks noGrp="1"/>
          </p:cNvSpPr>
          <p:nvPr>
            <p:ph idx="1"/>
          </p:nvPr>
        </p:nvSpPr>
        <p:spPr/>
        <p:txBody>
          <a:bodyPr>
            <a:normAutofit fontScale="62500" lnSpcReduction="20000"/>
          </a:bodyPr>
          <a:lstStyle/>
          <a:p>
            <a:pPr marL="0" indent="0">
              <a:buNone/>
            </a:pPr>
            <a:r>
              <a:rPr lang="hr-HR" dirty="0"/>
              <a:t>Za isti prekršaj kaznit će se kaznom u iznosu od 10.000 do 50.000 kuna odgovorna osoba u zdravstvenoj ustanovi, odnosno trgovačkom društvu koje obavlja zdravstvenu djelatnost.</a:t>
            </a:r>
          </a:p>
          <a:p>
            <a:pPr marL="0" indent="0">
              <a:buNone/>
            </a:pPr>
            <a:r>
              <a:rPr lang="hr-HR" dirty="0"/>
              <a:t>Za ovaj </a:t>
            </a:r>
            <a:r>
              <a:rPr lang="hr-HR" b="1" dirty="0"/>
              <a:t>prekršaj počinjen drugi put u roku od dvije </a:t>
            </a:r>
            <a:r>
              <a:rPr lang="hr-HR" dirty="0"/>
              <a:t>godine od pravomoćnosti rješenja o prekršaju, uz novčanu kaznu, izreći će se i zaštitna mjera zabrane obavljanja djelatnosti u kojoj je počinjen prekršaj, i to u trajanju od šest mjeseci, a za treći puta u roku od dvije godine od pravomoćnosti drugog rješenja o prekršaju, uz novčanu kaznu, izreći će se i zaštitna mjera zabrane obavljanja djelatnosti u kojoj je počinjen prekršaj, i to u trajanju od jedne godine.</a:t>
            </a:r>
          </a:p>
          <a:p>
            <a:pPr marL="0" indent="0">
              <a:buNone/>
            </a:pPr>
            <a:r>
              <a:rPr lang="hr-HR" i="1" dirty="0"/>
              <a:t>Člankom 206.d. Zakona o zdravstvenoj zaštiti predviđena je </a:t>
            </a:r>
            <a:r>
              <a:rPr lang="hr-HR" b="1" i="1" dirty="0"/>
              <a:t>prekršaj samo odgovorne osobe bez prekršaja pravne osobe</a:t>
            </a:r>
            <a:r>
              <a:rPr lang="hr-HR" i="1" dirty="0"/>
              <a:t>, na način da će se novčanom kaznom u iznosu od 10.000 do 50.000 kuna kazniti odgovorna osoba poslodavca ako zdravstvenom radniku da odobrenje za sklapanje poslova za svoj račun iz zdravstvene djelatnosti poslodavca protivno mjerilima iz članka 125.a ovoga Zakona ili bez prethodno sklopljenog ugovora iz članka 125.c toga Zakona, odnosno ako ne opozove odobrenje u slučaju iz članka 125.d Zakona.</a:t>
            </a:r>
          </a:p>
        </p:txBody>
      </p:sp>
    </p:spTree>
    <p:extLst>
      <p:ext uri="{BB962C8B-B14F-4D97-AF65-F5344CB8AC3E}">
        <p14:creationId xmlns:p14="http://schemas.microsoft.com/office/powerpoint/2010/main" val="169137143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rgbClr val="00B050"/>
          </a:solidFill>
        </p:spPr>
        <p:txBody>
          <a:bodyPr/>
          <a:lstStyle/>
          <a:p>
            <a:r>
              <a:rPr lang="hr-HR" b="1" dirty="0">
                <a:solidFill>
                  <a:schemeClr val="bg1"/>
                </a:solidFill>
              </a:rPr>
              <a:t>Zakonom o ljekarništvu</a:t>
            </a:r>
            <a:r>
              <a:rPr lang="hr-HR" dirty="0">
                <a:solidFill>
                  <a:schemeClr val="bg1"/>
                </a:solidFill>
              </a:rPr>
              <a:t> </a:t>
            </a:r>
          </a:p>
        </p:txBody>
      </p:sp>
      <p:sp>
        <p:nvSpPr>
          <p:cNvPr id="3" name="Rezervirano mjesto sadržaja 2"/>
          <p:cNvSpPr>
            <a:spLocks noGrp="1"/>
          </p:cNvSpPr>
          <p:nvPr>
            <p:ph idx="1"/>
          </p:nvPr>
        </p:nvSpPr>
        <p:spPr/>
        <p:txBody>
          <a:bodyPr/>
          <a:lstStyle/>
          <a:p>
            <a:pPr marL="0" indent="0">
              <a:buNone/>
            </a:pPr>
            <a:r>
              <a:rPr lang="hr-HR" dirty="0"/>
              <a:t>Prekršaj s kaznom od 5.000 do 10.000 kuna za ravnatelja ljekarničke ustanove te ravnatelja bolničke ustanove ako ljekarna nema voditelja ili voditelj ne ispunjava uvjete iz članka 20. stavka 1. toga Zakona.</a:t>
            </a:r>
          </a:p>
          <a:p>
            <a:endParaRPr lang="hr-HR" dirty="0"/>
          </a:p>
        </p:txBody>
      </p:sp>
    </p:spTree>
    <p:extLst>
      <p:ext uri="{BB962C8B-B14F-4D97-AF65-F5344CB8AC3E}">
        <p14:creationId xmlns:p14="http://schemas.microsoft.com/office/powerpoint/2010/main" val="74360682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chemeClr val="accent6">
              <a:lumMod val="75000"/>
            </a:schemeClr>
          </a:solidFill>
        </p:spPr>
        <p:txBody>
          <a:bodyPr/>
          <a:lstStyle/>
          <a:p>
            <a:r>
              <a:rPr lang="hr-HR" b="1" dirty="0"/>
              <a:t>Zakon o socijalnoj skrbi</a:t>
            </a:r>
            <a:r>
              <a:rPr lang="hr-HR" dirty="0"/>
              <a:t> </a:t>
            </a:r>
          </a:p>
        </p:txBody>
      </p:sp>
      <p:sp>
        <p:nvSpPr>
          <p:cNvPr id="3" name="Rezervirano mjesto sadržaja 2"/>
          <p:cNvSpPr>
            <a:spLocks noGrp="1"/>
          </p:cNvSpPr>
          <p:nvPr>
            <p:ph idx="1"/>
          </p:nvPr>
        </p:nvSpPr>
        <p:spPr/>
        <p:txBody>
          <a:bodyPr/>
          <a:lstStyle/>
          <a:p>
            <a:pPr marL="0" indent="0">
              <a:buNone/>
            </a:pPr>
            <a:r>
              <a:rPr lang="hr-HR" dirty="0"/>
              <a:t>Novčanom kaznom od 10.000 do 30.000 kuna kazniti se za prekršaj pravna osoba ako primi u radni odnos radnika za kojeg postoji zapreka za zapošljavanje, a odgovorna osoba u pravnoj osobi novčanom kaznom u iznosu od 5000 do 10.000 kuna.</a:t>
            </a:r>
          </a:p>
          <a:p>
            <a:endParaRPr lang="hr-HR" dirty="0"/>
          </a:p>
        </p:txBody>
      </p:sp>
    </p:spTree>
    <p:extLst>
      <p:ext uri="{BB962C8B-B14F-4D97-AF65-F5344CB8AC3E}">
        <p14:creationId xmlns:p14="http://schemas.microsoft.com/office/powerpoint/2010/main" val="477939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B6432-1D86-47B3-9A55-3A173B9D9C78}"/>
              </a:ext>
            </a:extLst>
          </p:cNvPr>
          <p:cNvSpPr>
            <a:spLocks noGrp="1"/>
          </p:cNvSpPr>
          <p:nvPr>
            <p:ph type="title"/>
          </p:nvPr>
        </p:nvSpPr>
        <p:spPr/>
        <p:txBody>
          <a:bodyPr>
            <a:noAutofit/>
          </a:bodyPr>
          <a:lstStyle/>
          <a:p>
            <a:r>
              <a:rPr lang="hr-HR" sz="3200" b="1" dirty="0">
                <a:solidFill>
                  <a:srgbClr val="C00000"/>
                </a:solidFill>
              </a:rPr>
              <a:t>(1) Inspektor će nadziranoj ustanovi zabraniti:</a:t>
            </a:r>
            <a:br>
              <a:rPr lang="en-GB" sz="3200" dirty="0">
                <a:solidFill>
                  <a:srgbClr val="C00000"/>
                </a:solidFill>
              </a:rPr>
            </a:br>
            <a:endParaRPr lang="hr-HR" sz="3200" dirty="0"/>
          </a:p>
        </p:txBody>
      </p:sp>
      <p:sp>
        <p:nvSpPr>
          <p:cNvPr id="3" name="Content Placeholder 2">
            <a:extLst>
              <a:ext uri="{FF2B5EF4-FFF2-40B4-BE49-F238E27FC236}">
                <a16:creationId xmlns:a16="http://schemas.microsoft.com/office/drawing/2014/main" id="{D39F19B8-5492-4B77-80D8-79FD808FEFF1}"/>
              </a:ext>
            </a:extLst>
          </p:cNvPr>
          <p:cNvSpPr>
            <a:spLocks noGrp="1"/>
          </p:cNvSpPr>
          <p:nvPr>
            <p:ph idx="1"/>
          </p:nvPr>
        </p:nvSpPr>
        <p:spPr>
          <a:xfrm>
            <a:off x="457200" y="1417638"/>
            <a:ext cx="8229600" cy="4708525"/>
          </a:xfrm>
        </p:spPr>
        <p:txBody>
          <a:bodyPr>
            <a:normAutofit fontScale="92500" lnSpcReduction="10000"/>
          </a:bodyPr>
          <a:lstStyle/>
          <a:p>
            <a:pPr marL="0" indent="0">
              <a:buNone/>
            </a:pPr>
            <a:r>
              <a:rPr lang="hr-HR" dirty="0"/>
              <a:t>2. imenovanje ravnatelja ako je u postupku koji se provodi povrijeđen zakon, drugi propis ili statut ustanove, ili ako je za imenovanje izabran kandidat koji ne ispunjava uvjete,</a:t>
            </a:r>
            <a:endParaRPr lang="en-GB" dirty="0"/>
          </a:p>
          <a:p>
            <a:pPr marL="0" indent="0">
              <a:buNone/>
            </a:pPr>
            <a:r>
              <a:rPr lang="hr-HR" dirty="0"/>
              <a:t>3. </a:t>
            </a:r>
            <a:r>
              <a:rPr lang="hr-HR" b="1" dirty="0">
                <a:solidFill>
                  <a:srgbClr val="C00000"/>
                </a:solidFill>
              </a:rPr>
              <a:t>obavljanje poslova</a:t>
            </a:r>
            <a:r>
              <a:rPr lang="hr-HR" dirty="0">
                <a:solidFill>
                  <a:srgbClr val="C00000"/>
                </a:solidFill>
              </a:rPr>
              <a:t> </a:t>
            </a:r>
            <a:r>
              <a:rPr lang="hr-HR" dirty="0"/>
              <a:t>na temelju ugovora o radu sklopljenim na osnovi potrebe utvrđene suprotno standardu ili normativu, ili sklopljenim s osobom koja ne ispunjava propisane uvjete, ili </a:t>
            </a:r>
            <a:r>
              <a:rPr lang="hr-HR" b="1" dirty="0">
                <a:solidFill>
                  <a:srgbClr val="C00000"/>
                </a:solidFill>
              </a:rPr>
              <a:t>ako je u postupku povrijeđen zakon, drugi propis, statut ili drugi opći akt</a:t>
            </a:r>
            <a:r>
              <a:rPr lang="en-GB" b="1" dirty="0"/>
              <a:t> (</a:t>
            </a:r>
            <a:r>
              <a:rPr lang="hr-HR" b="1" dirty="0"/>
              <a:t>DISKRECIONO PRAVO</a:t>
            </a:r>
            <a:r>
              <a:rPr lang="en-GB" b="1" dirty="0"/>
              <a:t>!!!)</a:t>
            </a:r>
            <a:endParaRPr lang="en-GB" dirty="0"/>
          </a:p>
          <a:p>
            <a:endParaRPr lang="hr-HR" dirty="0"/>
          </a:p>
        </p:txBody>
      </p:sp>
    </p:spTree>
    <p:extLst>
      <p:ext uri="{BB962C8B-B14F-4D97-AF65-F5344CB8AC3E}">
        <p14:creationId xmlns:p14="http://schemas.microsoft.com/office/powerpoint/2010/main" val="773032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5E727-8181-4EF8-81F3-C93630BF90A2}"/>
              </a:ext>
            </a:extLst>
          </p:cNvPr>
          <p:cNvSpPr>
            <a:spLocks noGrp="1"/>
          </p:cNvSpPr>
          <p:nvPr>
            <p:ph type="title"/>
          </p:nvPr>
        </p:nvSpPr>
        <p:spPr/>
        <p:txBody>
          <a:bodyPr>
            <a:normAutofit fontScale="90000"/>
          </a:bodyPr>
          <a:lstStyle/>
          <a:p>
            <a:r>
              <a:rPr lang="hr-HR" b="1" dirty="0">
                <a:solidFill>
                  <a:srgbClr val="C00000"/>
                </a:solidFill>
              </a:rPr>
              <a:t>(1) Inspektor će nadziranoj ustanovi zabraniti:</a:t>
            </a:r>
            <a:endParaRPr lang="hr-HR" dirty="0"/>
          </a:p>
        </p:txBody>
      </p:sp>
      <p:sp>
        <p:nvSpPr>
          <p:cNvPr id="3" name="Content Placeholder 2">
            <a:extLst>
              <a:ext uri="{FF2B5EF4-FFF2-40B4-BE49-F238E27FC236}">
                <a16:creationId xmlns:a16="http://schemas.microsoft.com/office/drawing/2014/main" id="{65C3E910-2526-433B-8369-190274A9389A}"/>
              </a:ext>
            </a:extLst>
          </p:cNvPr>
          <p:cNvSpPr>
            <a:spLocks noGrp="1"/>
          </p:cNvSpPr>
          <p:nvPr>
            <p:ph idx="1"/>
          </p:nvPr>
        </p:nvSpPr>
        <p:spPr/>
        <p:txBody>
          <a:bodyPr>
            <a:normAutofit fontScale="85000" lnSpcReduction="10000"/>
          </a:bodyPr>
          <a:lstStyle/>
          <a:p>
            <a:pPr marL="0" indent="0">
              <a:buNone/>
            </a:pPr>
            <a:r>
              <a:rPr lang="hr-HR" b="1" dirty="0"/>
              <a:t>4. obavljanje poslova na temelju ugovora o djelu ako je za te poslove propisano zasnivanje radnog odnosa, ili ako se ti poslovi ne mogu obavljati na osnovi ugovora o djelu, ili ako inspektor utvrdi da nadzirana ustanova izbjegava sklapanje ugovora o radu,</a:t>
            </a:r>
            <a:endParaRPr lang="en-GB" dirty="0"/>
          </a:p>
          <a:p>
            <a:pPr marL="0" indent="0">
              <a:buNone/>
            </a:pPr>
            <a:r>
              <a:rPr lang="hr-HR" dirty="0"/>
              <a:t>5. obavljanje poslova u prekovremenom radu, odnosno u radu dužem od punog radnog vremena, odnosno u radu iznad propisane norme, ako taj rad nije uveden u skladu sa zakonom, </a:t>
            </a:r>
            <a:r>
              <a:rPr lang="hr-HR" b="1" dirty="0">
                <a:solidFill>
                  <a:srgbClr val="C00000"/>
                </a:solidFill>
              </a:rPr>
              <a:t>ili ako se tim radom onemogućuje zapošljavanje </a:t>
            </a:r>
            <a:r>
              <a:rPr lang="hr-HR" b="1" u="sng" dirty="0">
                <a:solidFill>
                  <a:srgbClr val="C00000"/>
                </a:solidFill>
              </a:rPr>
              <a:t>nezaposlene osobe, </a:t>
            </a:r>
            <a:r>
              <a:rPr lang="hr-HR" b="1" dirty="0"/>
              <a:t>(SAMO NEZAPOSLENE</a:t>
            </a:r>
            <a:r>
              <a:rPr lang="en-GB" b="1" dirty="0"/>
              <a:t>??</a:t>
            </a:r>
            <a:r>
              <a:rPr lang="hr-HR" b="1" dirty="0"/>
              <a:t>)</a:t>
            </a:r>
            <a:endParaRPr lang="en-GB" dirty="0"/>
          </a:p>
          <a:p>
            <a:endParaRPr lang="hr-HR" dirty="0"/>
          </a:p>
        </p:txBody>
      </p:sp>
    </p:spTree>
    <p:extLst>
      <p:ext uri="{BB962C8B-B14F-4D97-AF65-F5344CB8AC3E}">
        <p14:creationId xmlns:p14="http://schemas.microsoft.com/office/powerpoint/2010/main" val="4216347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B76C3-A87E-413A-8B42-3DA73ECC56BD}"/>
              </a:ext>
            </a:extLst>
          </p:cNvPr>
          <p:cNvSpPr>
            <a:spLocks noGrp="1"/>
          </p:cNvSpPr>
          <p:nvPr>
            <p:ph type="title"/>
          </p:nvPr>
        </p:nvSpPr>
        <p:spPr/>
        <p:txBody>
          <a:bodyPr/>
          <a:lstStyle/>
          <a:p>
            <a:r>
              <a:rPr lang="en-GB" dirty="0"/>
              <a:t>PREMOĆNE OVLASTI INSPEKCIJE</a:t>
            </a:r>
            <a:endParaRPr lang="hr-HR" dirty="0"/>
          </a:p>
        </p:txBody>
      </p:sp>
      <p:sp>
        <p:nvSpPr>
          <p:cNvPr id="3" name="Content Placeholder 2">
            <a:extLst>
              <a:ext uri="{FF2B5EF4-FFF2-40B4-BE49-F238E27FC236}">
                <a16:creationId xmlns:a16="http://schemas.microsoft.com/office/drawing/2014/main" id="{E9FB144C-F551-4208-BB31-D658512D6ED4}"/>
              </a:ext>
            </a:extLst>
          </p:cNvPr>
          <p:cNvSpPr>
            <a:spLocks noGrp="1"/>
          </p:cNvSpPr>
          <p:nvPr>
            <p:ph idx="1"/>
          </p:nvPr>
        </p:nvSpPr>
        <p:spPr/>
        <p:txBody>
          <a:bodyPr>
            <a:normAutofit/>
          </a:bodyPr>
          <a:lstStyle/>
          <a:p>
            <a:pPr marL="0" indent="0">
              <a:buNone/>
            </a:pPr>
            <a:r>
              <a:rPr lang="hr-HR" b="1" dirty="0">
                <a:solidFill>
                  <a:srgbClr val="C00000"/>
                </a:solidFill>
              </a:rPr>
              <a:t>(2) Ako je ugovor o radu otkazan odlukom donesenom suprotno standardu ili normativu, ili ako su u postupku otkazivanja povrijeđene odredbe zakona, inspektor će zabraniti provedbu odluke i narediti vraćanje radnika na posao. </a:t>
            </a:r>
            <a:r>
              <a:rPr lang="hr-HR" b="1" dirty="0"/>
              <a:t>(TO NE BI SMJELA BITI OVLAST INSPEKCIJE</a:t>
            </a:r>
            <a:r>
              <a:rPr lang="en-GB" b="1" dirty="0"/>
              <a:t>, to je </a:t>
            </a:r>
            <a:r>
              <a:rPr lang="en-GB" b="1" dirty="0" err="1"/>
              <a:t>ovlast</a:t>
            </a:r>
            <a:r>
              <a:rPr lang="en-GB" b="1" dirty="0"/>
              <a:t> </a:t>
            </a:r>
            <a:r>
              <a:rPr lang="en-GB" b="1" dirty="0" err="1"/>
              <a:t>suda</a:t>
            </a:r>
            <a:r>
              <a:rPr lang="hr-HR" b="1" dirty="0"/>
              <a:t>)</a:t>
            </a:r>
            <a:endParaRPr lang="en-GB" dirty="0"/>
          </a:p>
          <a:p>
            <a:endParaRPr lang="hr-HR" dirty="0"/>
          </a:p>
        </p:txBody>
      </p:sp>
    </p:spTree>
    <p:extLst>
      <p:ext uri="{BB962C8B-B14F-4D97-AF65-F5344CB8AC3E}">
        <p14:creationId xmlns:p14="http://schemas.microsoft.com/office/powerpoint/2010/main" val="2778531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ACBBA-EECD-4159-A37C-DC71F3AE8B48}"/>
              </a:ext>
            </a:extLst>
          </p:cNvPr>
          <p:cNvSpPr>
            <a:spLocks noGrp="1"/>
          </p:cNvSpPr>
          <p:nvPr>
            <p:ph type="title"/>
          </p:nvPr>
        </p:nvSpPr>
        <p:spPr>
          <a:xfrm>
            <a:off x="457200" y="0"/>
            <a:ext cx="8229600" cy="1143000"/>
          </a:xfrm>
        </p:spPr>
        <p:txBody>
          <a:bodyPr/>
          <a:lstStyle/>
          <a:p>
            <a:r>
              <a:rPr lang="en-GB" dirty="0"/>
              <a:t>PREMOĆNE OVLASTI INSPEKCIJE</a:t>
            </a:r>
            <a:endParaRPr lang="hr-HR" dirty="0"/>
          </a:p>
        </p:txBody>
      </p:sp>
      <p:sp>
        <p:nvSpPr>
          <p:cNvPr id="3" name="Content Placeholder 2">
            <a:extLst>
              <a:ext uri="{FF2B5EF4-FFF2-40B4-BE49-F238E27FC236}">
                <a16:creationId xmlns:a16="http://schemas.microsoft.com/office/drawing/2014/main" id="{5A4C9A99-7071-4817-9AC4-EE3FC033AEB0}"/>
              </a:ext>
            </a:extLst>
          </p:cNvPr>
          <p:cNvSpPr>
            <a:spLocks noGrp="1"/>
          </p:cNvSpPr>
          <p:nvPr>
            <p:ph idx="1"/>
          </p:nvPr>
        </p:nvSpPr>
        <p:spPr>
          <a:xfrm>
            <a:off x="457200" y="1143000"/>
            <a:ext cx="8229600" cy="4983163"/>
          </a:xfrm>
        </p:spPr>
        <p:txBody>
          <a:bodyPr>
            <a:normAutofit fontScale="92500" lnSpcReduction="10000"/>
          </a:bodyPr>
          <a:lstStyle/>
          <a:p>
            <a:pPr marL="0" indent="0">
              <a:buNone/>
            </a:pPr>
            <a:r>
              <a:rPr lang="hr-HR" b="1" dirty="0"/>
              <a:t>(3) Ako je radni odnos zasnovan na određeno vrijeme u slučaju koji nije propisan zakonom ni određen kolektivnim ugovorom, inspektor će </a:t>
            </a:r>
            <a:r>
              <a:rPr lang="hr-HR" b="1" dirty="0">
                <a:solidFill>
                  <a:srgbClr val="C00000"/>
                </a:solidFill>
              </a:rPr>
              <a:t>nadziranoj ustanovi narediti da radniku ugovor sklopljen na određeno vrijeme otkaže </a:t>
            </a:r>
            <a:r>
              <a:rPr lang="hr-HR" b="1" dirty="0"/>
              <a:t>te da provede postupak za zasnivanje radnog odnosa na neodređeno vrijeme, a ako se naredba ne provede u ostavljenom roku, inspektor će zabraniti obavljanje poslova ugovorenih na određeno vrijeme</a:t>
            </a:r>
            <a:r>
              <a:rPr lang="hr-HR" dirty="0"/>
              <a:t>. </a:t>
            </a:r>
            <a:endParaRPr lang="en-GB" dirty="0"/>
          </a:p>
          <a:p>
            <a:pPr marL="0" indent="0">
              <a:buNone/>
            </a:pPr>
            <a:r>
              <a:rPr lang="en-GB" dirty="0"/>
              <a:t>– </a:t>
            </a:r>
            <a:r>
              <a:rPr lang="en-GB" dirty="0" err="1"/>
              <a:t>izrazito</a:t>
            </a:r>
            <a:r>
              <a:rPr lang="en-GB" dirty="0"/>
              <a:t> </a:t>
            </a:r>
            <a:r>
              <a:rPr lang="en-GB" dirty="0" err="1"/>
              <a:t>na</a:t>
            </a:r>
            <a:r>
              <a:rPr lang="en-GB" dirty="0"/>
              <a:t> </a:t>
            </a:r>
            <a:r>
              <a:rPr lang="en-GB" dirty="0" err="1"/>
              <a:t>štetu</a:t>
            </a:r>
            <a:r>
              <a:rPr lang="en-GB" dirty="0"/>
              <a:t> </a:t>
            </a:r>
            <a:r>
              <a:rPr lang="en-GB" dirty="0" err="1"/>
              <a:t>radnika</a:t>
            </a:r>
            <a:r>
              <a:rPr lang="hr-HR" dirty="0"/>
              <a:t>)</a:t>
            </a:r>
            <a:endParaRPr lang="en-GB" dirty="0"/>
          </a:p>
          <a:p>
            <a:endParaRPr lang="hr-HR" dirty="0"/>
          </a:p>
        </p:txBody>
      </p:sp>
    </p:spTree>
    <p:extLst>
      <p:ext uri="{BB962C8B-B14F-4D97-AF65-F5344CB8AC3E}">
        <p14:creationId xmlns:p14="http://schemas.microsoft.com/office/powerpoint/2010/main" val="3133194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D7EF8-9259-40DE-8D17-D5826EC16EA8}"/>
              </a:ext>
            </a:extLst>
          </p:cNvPr>
          <p:cNvSpPr>
            <a:spLocks noGrp="1"/>
          </p:cNvSpPr>
          <p:nvPr>
            <p:ph type="title"/>
          </p:nvPr>
        </p:nvSpPr>
        <p:spPr/>
        <p:txBody>
          <a:bodyPr/>
          <a:lstStyle/>
          <a:p>
            <a:r>
              <a:rPr lang="en-GB" dirty="0" err="1"/>
              <a:t>Ovlasti</a:t>
            </a:r>
            <a:r>
              <a:rPr lang="en-GB" dirty="0"/>
              <a:t>, </a:t>
            </a:r>
            <a:r>
              <a:rPr lang="en-GB" dirty="0" err="1"/>
              <a:t>ovlasti</a:t>
            </a:r>
            <a:endParaRPr lang="hr-HR" dirty="0"/>
          </a:p>
        </p:txBody>
      </p:sp>
      <p:sp>
        <p:nvSpPr>
          <p:cNvPr id="3" name="Content Placeholder 2">
            <a:extLst>
              <a:ext uri="{FF2B5EF4-FFF2-40B4-BE49-F238E27FC236}">
                <a16:creationId xmlns:a16="http://schemas.microsoft.com/office/drawing/2014/main" id="{AF91DF1D-292E-4EB3-831E-12399179A4A2}"/>
              </a:ext>
            </a:extLst>
          </p:cNvPr>
          <p:cNvSpPr>
            <a:spLocks noGrp="1"/>
          </p:cNvSpPr>
          <p:nvPr>
            <p:ph idx="1"/>
          </p:nvPr>
        </p:nvSpPr>
        <p:spPr/>
        <p:txBody>
          <a:bodyPr>
            <a:normAutofit fontScale="85000" lnSpcReduction="10000"/>
          </a:bodyPr>
          <a:lstStyle/>
          <a:p>
            <a:pPr marL="0" indent="0">
              <a:buNone/>
            </a:pPr>
            <a:r>
              <a:rPr lang="hr-HR" dirty="0"/>
              <a:t>Članak 24.</a:t>
            </a:r>
            <a:endParaRPr lang="en-GB" dirty="0"/>
          </a:p>
          <a:p>
            <a:pPr marL="0" indent="0">
              <a:buNone/>
            </a:pPr>
            <a:r>
              <a:rPr lang="hr-HR" b="1" dirty="0"/>
              <a:t>(1) Ako utvrdi da je povredom propisa počinjen prekršaj, inspektor je dužan izdati prekršajni nalog, odnosno podnijeti optužni prijedlog nadležnom prekršajnom sudu.</a:t>
            </a:r>
            <a:endParaRPr lang="en-GB" dirty="0"/>
          </a:p>
          <a:p>
            <a:pPr marL="0" indent="0">
              <a:buNone/>
            </a:pPr>
            <a:r>
              <a:rPr lang="hr-HR" dirty="0"/>
              <a:t>(2) Ako su ispunjeni propisani uvjeti, inspektor može odrediti novčanu kaznu na mjestu počinjenja prekršaja.</a:t>
            </a:r>
            <a:endParaRPr lang="en-GB" dirty="0"/>
          </a:p>
          <a:p>
            <a:pPr marL="0" indent="0">
              <a:buNone/>
            </a:pPr>
            <a:r>
              <a:rPr lang="hr-HR" dirty="0"/>
              <a:t>(3) Izdavanje prekršajnog naloga, podnošenje optužnog prijedloga i naplata novčane kazne na mjestu počinjenja prekršaja provodi se pod uvjetima, na način i u postupku koje propisuje zakon o prekršajima.</a:t>
            </a:r>
            <a:endParaRPr lang="en-GB" dirty="0"/>
          </a:p>
          <a:p>
            <a:endParaRPr lang="hr-HR" dirty="0"/>
          </a:p>
        </p:txBody>
      </p:sp>
    </p:spTree>
    <p:extLst>
      <p:ext uri="{BB962C8B-B14F-4D97-AF65-F5344CB8AC3E}">
        <p14:creationId xmlns:p14="http://schemas.microsoft.com/office/powerpoint/2010/main" val="1757255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B8BE6-F1B8-4CC3-979E-ED175F390680}"/>
              </a:ext>
            </a:extLst>
          </p:cNvPr>
          <p:cNvSpPr>
            <a:spLocks noGrp="1"/>
          </p:cNvSpPr>
          <p:nvPr>
            <p:ph type="title"/>
          </p:nvPr>
        </p:nvSpPr>
        <p:spPr/>
        <p:txBody>
          <a:bodyPr/>
          <a:lstStyle/>
          <a:p>
            <a:r>
              <a:rPr lang="en-GB" dirty="0" err="1"/>
              <a:t>Ovlasti</a:t>
            </a:r>
            <a:r>
              <a:rPr lang="en-GB" dirty="0"/>
              <a:t>, </a:t>
            </a:r>
            <a:r>
              <a:rPr lang="en-GB" dirty="0" err="1"/>
              <a:t>ovlasti</a:t>
            </a:r>
            <a:endParaRPr lang="hr-HR" dirty="0"/>
          </a:p>
        </p:txBody>
      </p:sp>
      <p:sp>
        <p:nvSpPr>
          <p:cNvPr id="3" name="Content Placeholder 2">
            <a:extLst>
              <a:ext uri="{FF2B5EF4-FFF2-40B4-BE49-F238E27FC236}">
                <a16:creationId xmlns:a16="http://schemas.microsoft.com/office/drawing/2014/main" id="{8F4FB016-5754-4BE2-B66D-0981FF557A3D}"/>
              </a:ext>
            </a:extLst>
          </p:cNvPr>
          <p:cNvSpPr>
            <a:spLocks noGrp="1"/>
          </p:cNvSpPr>
          <p:nvPr>
            <p:ph idx="1"/>
          </p:nvPr>
        </p:nvSpPr>
        <p:spPr/>
        <p:txBody>
          <a:bodyPr/>
          <a:lstStyle/>
          <a:p>
            <a:pPr marL="0" indent="0">
              <a:buNone/>
            </a:pPr>
            <a:r>
              <a:rPr lang="hr-HR" dirty="0"/>
              <a:t>Članak 26.</a:t>
            </a:r>
            <a:endParaRPr lang="en-GB" dirty="0"/>
          </a:p>
          <a:p>
            <a:pPr marL="0" indent="0">
              <a:buNone/>
            </a:pPr>
            <a:r>
              <a:rPr lang="hr-HR" dirty="0"/>
              <a:t>Ako utvrdi kršenje obveze iz radnog odnosa, inspektor će predložiti izdavanje pisanog upozorenja, odnosno redovitog ili izvanrednog otkaza ugovora o radu radniku.</a:t>
            </a:r>
            <a:endParaRPr lang="en-GB" dirty="0"/>
          </a:p>
          <a:p>
            <a:endParaRPr lang="hr-HR" dirty="0"/>
          </a:p>
        </p:txBody>
      </p:sp>
    </p:spTree>
    <p:extLst>
      <p:ext uri="{BB962C8B-B14F-4D97-AF65-F5344CB8AC3E}">
        <p14:creationId xmlns:p14="http://schemas.microsoft.com/office/powerpoint/2010/main" val="2525243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5A8C2-406B-403E-883B-8310FB8668B8}"/>
              </a:ext>
            </a:extLst>
          </p:cNvPr>
          <p:cNvSpPr>
            <a:spLocks noGrp="1"/>
          </p:cNvSpPr>
          <p:nvPr>
            <p:ph type="title"/>
          </p:nvPr>
        </p:nvSpPr>
        <p:spPr/>
        <p:txBody>
          <a:bodyPr/>
          <a:lstStyle/>
          <a:p>
            <a:r>
              <a:rPr lang="en-GB" dirty="0"/>
              <a:t>RAZJEŠENJE RAVNATELJA</a:t>
            </a:r>
            <a:endParaRPr lang="hr-HR" dirty="0"/>
          </a:p>
        </p:txBody>
      </p:sp>
      <p:sp>
        <p:nvSpPr>
          <p:cNvPr id="3" name="Content Placeholder 2">
            <a:extLst>
              <a:ext uri="{FF2B5EF4-FFF2-40B4-BE49-F238E27FC236}">
                <a16:creationId xmlns:a16="http://schemas.microsoft.com/office/drawing/2014/main" id="{6E45540C-EA7E-44F9-A3E4-5FE7F2F45BA9}"/>
              </a:ext>
            </a:extLst>
          </p:cNvPr>
          <p:cNvSpPr>
            <a:spLocks noGrp="1"/>
          </p:cNvSpPr>
          <p:nvPr>
            <p:ph idx="1"/>
          </p:nvPr>
        </p:nvSpPr>
        <p:spPr/>
        <p:txBody>
          <a:bodyPr>
            <a:normAutofit fontScale="77500" lnSpcReduction="20000"/>
          </a:bodyPr>
          <a:lstStyle/>
          <a:p>
            <a:r>
              <a:rPr lang="hr-HR" dirty="0"/>
              <a:t>Članak 28.</a:t>
            </a:r>
            <a:endParaRPr lang="en-GB" dirty="0"/>
          </a:p>
          <a:p>
            <a:r>
              <a:rPr lang="hr-HR" dirty="0"/>
              <a:t>Inspektor će predložiti razrješenje ravnatelja ako utvrdi da su se stekli uvjeti za razrješenje propisani Zakonom o ustanovama, ili da krši obveze iz ugovora koji ima sklopljen s nadziranom ustanovom, ili ako ravnatelj zanemaruje obveze poslovodnog ili stručnog voditelja, ili ako ne osigura uvjete za provedbu nadzora ili ne pruži inspektoru potrebne podatke i obavijesti, ili ako sprječava ili ometa inspektora u obavljanju nadzora ili poduzimanju mjera ili radnja za koje je inspektor ovlašten, ili ako ne izvrši inspektorovo rješenje. Inspektor će predložiti razrješenje i u slučaju kada utvrdi da je za ravnatelja imenovana osoba koja ne ispunjava propisane uvjete ili da je imenovana u postupku u kojem je bitno povrijeđen zakon.</a:t>
            </a:r>
            <a:endParaRPr lang="en-GB" dirty="0"/>
          </a:p>
          <a:p>
            <a:endParaRPr lang="hr-HR" dirty="0"/>
          </a:p>
        </p:txBody>
      </p:sp>
    </p:spTree>
    <p:extLst>
      <p:ext uri="{BB962C8B-B14F-4D97-AF65-F5344CB8AC3E}">
        <p14:creationId xmlns:p14="http://schemas.microsoft.com/office/powerpoint/2010/main" val="3434066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3927D-69FD-470D-954B-81B35987AF12}"/>
              </a:ext>
            </a:extLst>
          </p:cNvPr>
          <p:cNvSpPr>
            <a:spLocks noGrp="1"/>
          </p:cNvSpPr>
          <p:nvPr>
            <p:ph type="title"/>
          </p:nvPr>
        </p:nvSpPr>
        <p:spPr/>
        <p:txBody>
          <a:bodyPr/>
          <a:lstStyle/>
          <a:p>
            <a:r>
              <a:rPr lang="en-GB" dirty="0"/>
              <a:t>IZDAVANJE HITNE MJERE</a:t>
            </a:r>
            <a:endParaRPr lang="hr-HR" dirty="0"/>
          </a:p>
        </p:txBody>
      </p:sp>
      <p:sp>
        <p:nvSpPr>
          <p:cNvPr id="3" name="Content Placeholder 2">
            <a:extLst>
              <a:ext uri="{FF2B5EF4-FFF2-40B4-BE49-F238E27FC236}">
                <a16:creationId xmlns:a16="http://schemas.microsoft.com/office/drawing/2014/main" id="{0221256E-3FBA-4D8D-9A85-D630A8D4E2EB}"/>
              </a:ext>
            </a:extLst>
          </p:cNvPr>
          <p:cNvSpPr>
            <a:spLocks noGrp="1"/>
          </p:cNvSpPr>
          <p:nvPr>
            <p:ph idx="1"/>
          </p:nvPr>
        </p:nvSpPr>
        <p:spPr/>
        <p:txBody>
          <a:bodyPr/>
          <a:lstStyle/>
          <a:p>
            <a:pPr marL="0" indent="0">
              <a:buNone/>
            </a:pPr>
            <a:r>
              <a:rPr lang="hr-HR" dirty="0"/>
              <a:t>Članak 34.</a:t>
            </a:r>
            <a:endParaRPr lang="en-GB" dirty="0"/>
          </a:p>
          <a:p>
            <a:pPr marL="0" indent="0">
              <a:buNone/>
            </a:pPr>
            <a:r>
              <a:rPr lang="hr-HR" b="1" dirty="0"/>
              <a:t>(1) Hitnim se mjerama u smislu članka 33. stavka 4. ovoga Zakona smatraju naredbe i zabrane koje se odnose na:</a:t>
            </a:r>
            <a:endParaRPr lang="en-GB" dirty="0"/>
          </a:p>
          <a:p>
            <a:pPr marL="0" indent="0">
              <a:buNone/>
            </a:pPr>
            <a:r>
              <a:rPr lang="hr-HR" b="1" dirty="0">
                <a:solidFill>
                  <a:srgbClr val="C00000"/>
                </a:solidFill>
              </a:rPr>
              <a:t>18. izdavanje akta o radnim obvezama radniku koji obavlja odgojno-obrazovne poslove.</a:t>
            </a:r>
            <a:endParaRPr lang="en-GB" dirty="0">
              <a:solidFill>
                <a:srgbClr val="C00000"/>
              </a:solidFill>
            </a:endParaRPr>
          </a:p>
          <a:p>
            <a:endParaRPr lang="hr-HR" dirty="0"/>
          </a:p>
        </p:txBody>
      </p:sp>
    </p:spTree>
    <p:extLst>
      <p:ext uri="{BB962C8B-B14F-4D97-AF65-F5344CB8AC3E}">
        <p14:creationId xmlns:p14="http://schemas.microsoft.com/office/powerpoint/2010/main" val="1306370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08083-40A8-4158-A395-24458DE62ADE}"/>
              </a:ext>
            </a:extLst>
          </p:cNvPr>
          <p:cNvSpPr>
            <a:spLocks noGrp="1"/>
          </p:cNvSpPr>
          <p:nvPr>
            <p:ph type="title"/>
          </p:nvPr>
        </p:nvSpPr>
        <p:spPr/>
        <p:txBody>
          <a:bodyPr/>
          <a:lstStyle/>
          <a:p>
            <a:r>
              <a:rPr lang="en-GB" dirty="0"/>
              <a:t>EU </a:t>
            </a:r>
            <a:r>
              <a:rPr lang="en-GB" dirty="0" err="1"/>
              <a:t>usporedba</a:t>
            </a:r>
            <a:endParaRPr lang="hr-HR" dirty="0"/>
          </a:p>
        </p:txBody>
      </p:sp>
      <p:sp>
        <p:nvSpPr>
          <p:cNvPr id="3" name="Content Placeholder 2">
            <a:extLst>
              <a:ext uri="{FF2B5EF4-FFF2-40B4-BE49-F238E27FC236}">
                <a16:creationId xmlns:a16="http://schemas.microsoft.com/office/drawing/2014/main" id="{48C2CB6A-C2A7-4479-BA42-E67C64100AF0}"/>
              </a:ext>
            </a:extLst>
          </p:cNvPr>
          <p:cNvSpPr>
            <a:spLocks noGrp="1"/>
          </p:cNvSpPr>
          <p:nvPr>
            <p:ph idx="1"/>
          </p:nvPr>
        </p:nvSpPr>
        <p:spPr/>
        <p:txBody>
          <a:bodyPr/>
          <a:lstStyle/>
          <a:p>
            <a:pPr marL="0" indent="0">
              <a:buNone/>
            </a:pPr>
            <a:r>
              <a:rPr lang="en-GB" dirty="0"/>
              <a:t>SLADOLJEV: </a:t>
            </a:r>
          </a:p>
          <a:p>
            <a:pPr marL="0" indent="0">
              <a:buNone/>
            </a:pPr>
            <a:r>
              <a:rPr lang="en-GB" sz="4000" i="1" dirty="0"/>
              <a:t>“HRVATSKA JE JEDINA ZEMLJA U EU-U KOJA IMA TAKAV ZAKON.”  </a:t>
            </a:r>
          </a:p>
          <a:p>
            <a:endParaRPr lang="hr-HR" dirty="0"/>
          </a:p>
        </p:txBody>
      </p:sp>
    </p:spTree>
    <p:extLst>
      <p:ext uri="{BB962C8B-B14F-4D97-AF65-F5344CB8AC3E}">
        <p14:creationId xmlns:p14="http://schemas.microsoft.com/office/powerpoint/2010/main" val="3964737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lstStyle/>
          <a:p>
            <a:r>
              <a:rPr lang="en-GB" b="1" dirty="0">
                <a:solidFill>
                  <a:schemeClr val="bg1"/>
                </a:solidFill>
              </a:rPr>
              <a:t>P</a:t>
            </a:r>
            <a:r>
              <a:rPr lang="hr-HR" b="1" dirty="0">
                <a:solidFill>
                  <a:schemeClr val="bg1"/>
                </a:solidFill>
              </a:rPr>
              <a:t>rekršaji poslodavaca</a:t>
            </a:r>
          </a:p>
        </p:txBody>
      </p:sp>
      <p:sp>
        <p:nvSpPr>
          <p:cNvPr id="3" name="Content Placeholder 2"/>
          <p:cNvSpPr>
            <a:spLocks noGrp="1"/>
          </p:cNvSpPr>
          <p:nvPr>
            <p:ph idx="1"/>
          </p:nvPr>
        </p:nvSpPr>
        <p:spPr/>
        <p:txBody>
          <a:bodyPr>
            <a:normAutofit/>
          </a:bodyPr>
          <a:lstStyle/>
          <a:p>
            <a:pPr marL="0" indent="0">
              <a:buNone/>
            </a:pPr>
            <a:r>
              <a:rPr lang="hr-HR" dirty="0"/>
              <a:t>Prekršaji poslodavaca iz radnih odnosa primarno su propisani </a:t>
            </a:r>
            <a:r>
              <a:rPr lang="hr-HR" b="1" dirty="0">
                <a:solidFill>
                  <a:srgbClr val="C00000"/>
                </a:solidFill>
              </a:rPr>
              <a:t>Zakonom o radu</a:t>
            </a:r>
            <a:r>
              <a:rPr lang="hr-HR" dirty="0">
                <a:solidFill>
                  <a:srgbClr val="C00000"/>
                </a:solidFill>
              </a:rPr>
              <a:t> </a:t>
            </a:r>
          </a:p>
          <a:p>
            <a:pPr marL="0" indent="0">
              <a:buNone/>
            </a:pPr>
            <a:r>
              <a:rPr lang="hr-HR" dirty="0"/>
              <a:t>Zakon o radu je predvidio i upravne mjera inspektora rada.</a:t>
            </a:r>
          </a:p>
          <a:p>
            <a:pPr marL="0" indent="0">
              <a:buNone/>
            </a:pPr>
            <a:r>
              <a:rPr lang="hr-HR" dirty="0"/>
              <a:t>Osim prekršaja iz Zakona o radu, u cijelom nizu drugih zakona predviđene su kaznene odredbe koje uključuju prekršaje poslodavaca. </a:t>
            </a:r>
          </a:p>
          <a:p>
            <a:pPr marL="0" indent="0">
              <a:buNone/>
            </a:pPr>
            <a:endParaRPr lang="hr-HR" dirty="0"/>
          </a:p>
        </p:txBody>
      </p:sp>
    </p:spTree>
    <p:extLst>
      <p:ext uri="{BB962C8B-B14F-4D97-AF65-F5344CB8AC3E}">
        <p14:creationId xmlns:p14="http://schemas.microsoft.com/office/powerpoint/2010/main" val="23835899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CF2EC-2413-4999-B0FE-E4B559790FF8}"/>
              </a:ext>
            </a:extLst>
          </p:cNvPr>
          <p:cNvSpPr>
            <a:spLocks noGrp="1"/>
          </p:cNvSpPr>
          <p:nvPr>
            <p:ph type="title"/>
          </p:nvPr>
        </p:nvSpPr>
        <p:spPr/>
        <p:txBody>
          <a:bodyPr/>
          <a:lstStyle/>
          <a:p>
            <a:r>
              <a:rPr lang="en-GB" dirty="0"/>
              <a:t>PROBLEM OVLASTI</a:t>
            </a:r>
            <a:endParaRPr lang="hr-HR" dirty="0"/>
          </a:p>
        </p:txBody>
      </p:sp>
      <p:sp>
        <p:nvSpPr>
          <p:cNvPr id="3" name="Content Placeholder 2">
            <a:extLst>
              <a:ext uri="{FF2B5EF4-FFF2-40B4-BE49-F238E27FC236}">
                <a16:creationId xmlns:a16="http://schemas.microsoft.com/office/drawing/2014/main" id="{D0575FB6-4788-4FAD-9001-AA7CED82C099}"/>
              </a:ext>
            </a:extLst>
          </p:cNvPr>
          <p:cNvSpPr>
            <a:spLocks noGrp="1"/>
          </p:cNvSpPr>
          <p:nvPr>
            <p:ph idx="1"/>
          </p:nvPr>
        </p:nvSpPr>
        <p:spPr/>
        <p:txBody>
          <a:bodyPr/>
          <a:lstStyle/>
          <a:p>
            <a:pPr marL="0" indent="0">
              <a:buNone/>
            </a:pPr>
            <a:r>
              <a:rPr lang="hr-HR" dirty="0"/>
              <a:t>Inspekcija rada ima neusporedivo manje ovlasti.</a:t>
            </a:r>
          </a:p>
          <a:p>
            <a:pPr marL="0" indent="0">
              <a:buNone/>
            </a:pPr>
            <a:r>
              <a:rPr lang="hr-HR" dirty="0"/>
              <a:t>Također ima jasne ovlasti – provjera samo zakona, i to onoga što je prekršaj i onoga za što je određena upravna mjera. </a:t>
            </a:r>
          </a:p>
          <a:p>
            <a:pPr marL="0" indent="0">
              <a:buNone/>
            </a:pPr>
            <a:r>
              <a:rPr lang="hr-HR" dirty="0"/>
              <a:t>Nema vraćanja na rad, poništenja ugovora o radu, kontrola kolektivnog ugovora I sl. </a:t>
            </a:r>
          </a:p>
          <a:p>
            <a:pPr marL="0" indent="0">
              <a:buNone/>
            </a:pPr>
            <a:r>
              <a:rPr lang="hr-HR" dirty="0"/>
              <a:t>TO RADI SUD!</a:t>
            </a:r>
          </a:p>
        </p:txBody>
      </p:sp>
    </p:spTree>
    <p:extLst>
      <p:ext uri="{BB962C8B-B14F-4D97-AF65-F5344CB8AC3E}">
        <p14:creationId xmlns:p14="http://schemas.microsoft.com/office/powerpoint/2010/main" val="715050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FFBE6-16F9-4264-AAA9-BDF3ECFF7209}"/>
              </a:ext>
            </a:extLst>
          </p:cNvPr>
          <p:cNvSpPr>
            <a:spLocks noGrp="1"/>
          </p:cNvSpPr>
          <p:nvPr>
            <p:ph type="title"/>
          </p:nvPr>
        </p:nvSpPr>
        <p:spPr/>
        <p:txBody>
          <a:bodyPr/>
          <a:lstStyle/>
          <a:p>
            <a:r>
              <a:rPr lang="en-GB" dirty="0"/>
              <a:t>INSPEKCIJA RADA</a:t>
            </a:r>
            <a:endParaRPr lang="hr-HR" dirty="0"/>
          </a:p>
        </p:txBody>
      </p:sp>
      <p:sp>
        <p:nvSpPr>
          <p:cNvPr id="3" name="Content Placeholder 2">
            <a:extLst>
              <a:ext uri="{FF2B5EF4-FFF2-40B4-BE49-F238E27FC236}">
                <a16:creationId xmlns:a16="http://schemas.microsoft.com/office/drawing/2014/main" id="{E7AF1367-E625-4A9F-AE1D-68A7FED9E35F}"/>
              </a:ext>
            </a:extLst>
          </p:cNvPr>
          <p:cNvSpPr>
            <a:spLocks noGrp="1"/>
          </p:cNvSpPr>
          <p:nvPr>
            <p:ph idx="1"/>
          </p:nvPr>
        </p:nvSpPr>
        <p:spPr/>
        <p:txBody>
          <a:bodyPr/>
          <a:lstStyle/>
          <a:p>
            <a:r>
              <a:rPr lang="en-GB" dirty="0"/>
              <a:t>PRAVNICI KOJI MORAJU BITI SPECIJALISTI</a:t>
            </a:r>
            <a:endParaRPr lang="hr-HR" dirty="0"/>
          </a:p>
        </p:txBody>
      </p:sp>
    </p:spTree>
    <p:extLst>
      <p:ext uri="{BB962C8B-B14F-4D97-AF65-F5344CB8AC3E}">
        <p14:creationId xmlns:p14="http://schemas.microsoft.com/office/powerpoint/2010/main" val="1525522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DEAF1-DBAD-4FBF-8FDF-2E06146E7AF9}"/>
              </a:ext>
            </a:extLst>
          </p:cNvPr>
          <p:cNvSpPr>
            <a:spLocks noGrp="1"/>
          </p:cNvSpPr>
          <p:nvPr>
            <p:ph type="title"/>
          </p:nvPr>
        </p:nvSpPr>
        <p:spPr/>
        <p:txBody>
          <a:bodyPr/>
          <a:lstStyle/>
          <a:p>
            <a:r>
              <a:rPr lang="en-GB" dirty="0"/>
              <a:t>PROSVJETNA INSPEKCIJA</a:t>
            </a:r>
            <a:endParaRPr lang="hr-HR" dirty="0"/>
          </a:p>
        </p:txBody>
      </p:sp>
      <p:sp>
        <p:nvSpPr>
          <p:cNvPr id="3" name="Content Placeholder 2">
            <a:extLst>
              <a:ext uri="{FF2B5EF4-FFF2-40B4-BE49-F238E27FC236}">
                <a16:creationId xmlns:a16="http://schemas.microsoft.com/office/drawing/2014/main" id="{D52CCFEA-E6F5-4A8D-8218-09B113635111}"/>
              </a:ext>
            </a:extLst>
          </p:cNvPr>
          <p:cNvSpPr>
            <a:spLocks noGrp="1"/>
          </p:cNvSpPr>
          <p:nvPr>
            <p:ph idx="1"/>
          </p:nvPr>
        </p:nvSpPr>
        <p:spPr/>
        <p:txBody>
          <a:bodyPr>
            <a:normAutofit fontScale="92500" lnSpcReduction="20000"/>
          </a:bodyPr>
          <a:lstStyle/>
          <a:p>
            <a:pPr marL="0" indent="0">
              <a:buNone/>
            </a:pPr>
            <a:r>
              <a:rPr lang="hr-HR" dirty="0"/>
              <a:t>(1) Poslove prosvjetnog inspektora može obavljati osoba koja je završila diplomski sveučilišni studij ili integrirani preddiplomski i diplomski sveučilišni studij ili stručni četverogodišnji studij za učitelje kojim se stječe 240 ECTS bodova ili diplomski specijalistički stručni studij ili četverogodišnji dodiplomski stručni studij u skladu s ranijim propisima, koja ima stručno znanje i iskustvo stečeno radnim stažem na odgojno-obrazovnim ili pravnim ili upravnim poslovima od najmanje četiri godine te koja ima položen državni stručni ispit za prosvjetnog inspektora.</a:t>
            </a:r>
            <a:endParaRPr lang="en-GB" dirty="0"/>
          </a:p>
          <a:p>
            <a:endParaRPr lang="hr-HR" dirty="0"/>
          </a:p>
        </p:txBody>
      </p:sp>
    </p:spTree>
    <p:extLst>
      <p:ext uri="{BB962C8B-B14F-4D97-AF65-F5344CB8AC3E}">
        <p14:creationId xmlns:p14="http://schemas.microsoft.com/office/powerpoint/2010/main" val="2298673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3E3BE-5AAB-496B-BCE7-2AB10DDD7522}"/>
              </a:ext>
            </a:extLst>
          </p:cNvPr>
          <p:cNvSpPr>
            <a:spLocks noGrp="1"/>
          </p:cNvSpPr>
          <p:nvPr>
            <p:ph type="title"/>
          </p:nvPr>
        </p:nvSpPr>
        <p:spPr/>
        <p:txBody>
          <a:bodyPr>
            <a:noAutofit/>
          </a:bodyPr>
          <a:lstStyle/>
          <a:p>
            <a:r>
              <a:rPr lang="en-GB" sz="3600" dirty="0"/>
              <a:t>STRUČNA OSPOSOBLJENOST ZA PRAVNE POSLOVE S OGROMNIM OVLASTIMA</a:t>
            </a:r>
            <a:endParaRPr lang="hr-HR" sz="3600" dirty="0"/>
          </a:p>
        </p:txBody>
      </p:sp>
      <p:sp>
        <p:nvSpPr>
          <p:cNvPr id="3" name="Content Placeholder 2">
            <a:extLst>
              <a:ext uri="{FF2B5EF4-FFF2-40B4-BE49-F238E27FC236}">
                <a16:creationId xmlns:a16="http://schemas.microsoft.com/office/drawing/2014/main" id="{D692AF64-A6F2-4F97-B970-A568271DCA2D}"/>
              </a:ext>
            </a:extLst>
          </p:cNvPr>
          <p:cNvSpPr>
            <a:spLocks noGrp="1"/>
          </p:cNvSpPr>
          <p:nvPr>
            <p:ph idx="1"/>
          </p:nvPr>
        </p:nvSpPr>
        <p:spPr/>
        <p:txBody>
          <a:bodyPr>
            <a:normAutofit lnSpcReduction="10000"/>
          </a:bodyPr>
          <a:lstStyle/>
          <a:p>
            <a:r>
              <a:rPr lang="hr-HR" dirty="0"/>
              <a:t>Bilo koja struka! </a:t>
            </a:r>
          </a:p>
          <a:p>
            <a:r>
              <a:rPr lang="hr-HR" dirty="0"/>
              <a:t>Rješavanje pravnih pitanja iz radnih odnosa na razini ovlasti suda (neusporedivo veće nego inspekcija rada). </a:t>
            </a:r>
          </a:p>
          <a:p>
            <a:r>
              <a:rPr lang="hr-HR" dirty="0"/>
              <a:t>Je li profesor matematika, engleskog ili povijesti osposobljen da radi pravne poslove </a:t>
            </a:r>
            <a:r>
              <a:rPr lang="en-GB" dirty="0" err="1"/>
              <a:t>sa</a:t>
            </a:r>
            <a:r>
              <a:rPr lang="en-GB" dirty="0"/>
              <a:t> </a:t>
            </a:r>
            <a:r>
              <a:rPr lang="en-GB" dirty="0" err="1"/>
              <a:t>znatno</a:t>
            </a:r>
            <a:r>
              <a:rPr lang="en-GB" dirty="0"/>
              <a:t> </a:t>
            </a:r>
            <a:r>
              <a:rPr lang="en-GB" dirty="0" err="1"/>
              <a:t>većim</a:t>
            </a:r>
            <a:r>
              <a:rPr lang="en-GB" dirty="0"/>
              <a:t> </a:t>
            </a:r>
            <a:r>
              <a:rPr lang="en-GB" dirty="0" err="1"/>
              <a:t>ovlastima</a:t>
            </a:r>
            <a:r>
              <a:rPr lang="en-GB" dirty="0"/>
              <a:t> </a:t>
            </a:r>
            <a:r>
              <a:rPr lang="en-GB" dirty="0" err="1"/>
              <a:t>nego</a:t>
            </a:r>
            <a:r>
              <a:rPr lang="en-GB" dirty="0"/>
              <a:t> </a:t>
            </a:r>
            <a:r>
              <a:rPr lang="en-GB" dirty="0" err="1"/>
              <a:t>inspektor</a:t>
            </a:r>
            <a:r>
              <a:rPr lang="en-GB" dirty="0"/>
              <a:t> </a:t>
            </a:r>
            <a:r>
              <a:rPr lang="en-GB" dirty="0" err="1"/>
              <a:t>rada</a:t>
            </a:r>
            <a:r>
              <a:rPr lang="en-GB" dirty="0"/>
              <a:t> </a:t>
            </a:r>
            <a:r>
              <a:rPr lang="en-GB" dirty="0" err="1"/>
              <a:t>koji</a:t>
            </a:r>
            <a:r>
              <a:rPr lang="en-GB" dirty="0"/>
              <a:t> je </a:t>
            </a:r>
            <a:r>
              <a:rPr lang="en-GB" dirty="0" err="1"/>
              <a:t>pravnik</a:t>
            </a:r>
            <a:r>
              <a:rPr lang="en-GB" dirty="0"/>
              <a:t>, </a:t>
            </a:r>
            <a:r>
              <a:rPr lang="en-GB" dirty="0" err="1"/>
              <a:t>zamalo</a:t>
            </a:r>
            <a:r>
              <a:rPr lang="en-GB" dirty="0"/>
              <a:t> </a:t>
            </a:r>
            <a:r>
              <a:rPr lang="hr-HR" dirty="0"/>
              <a:t>na razini ovlasti suda? </a:t>
            </a:r>
          </a:p>
        </p:txBody>
      </p:sp>
    </p:spTree>
    <p:extLst>
      <p:ext uri="{BB962C8B-B14F-4D97-AF65-F5344CB8AC3E}">
        <p14:creationId xmlns:p14="http://schemas.microsoft.com/office/powerpoint/2010/main" val="7734612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fontScale="90000"/>
          </a:bodyPr>
          <a:lstStyle/>
          <a:p>
            <a:r>
              <a:rPr lang="hr-HR" b="1" dirty="0">
                <a:solidFill>
                  <a:schemeClr val="bg1"/>
                </a:solidFill>
              </a:rPr>
              <a:t>Podjela prekršaja s obzirom na poslodavce </a:t>
            </a:r>
          </a:p>
        </p:txBody>
      </p:sp>
      <p:sp>
        <p:nvSpPr>
          <p:cNvPr id="3" name="Content Placeholder 2"/>
          <p:cNvSpPr>
            <a:spLocks noGrp="1"/>
          </p:cNvSpPr>
          <p:nvPr>
            <p:ph idx="1"/>
          </p:nvPr>
        </p:nvSpPr>
        <p:spPr>
          <a:xfrm>
            <a:off x="457200" y="1556792"/>
            <a:ext cx="8229600" cy="4569371"/>
          </a:xfrm>
          <a:solidFill>
            <a:srgbClr val="FFFF00"/>
          </a:solidFill>
        </p:spPr>
        <p:txBody>
          <a:bodyPr>
            <a:normAutofit fontScale="70000" lnSpcReduction="20000"/>
          </a:bodyPr>
          <a:lstStyle/>
          <a:p>
            <a:pPr marL="0" indent="0">
              <a:buNone/>
            </a:pPr>
            <a:r>
              <a:rPr lang="hr-HR" dirty="0"/>
              <a:t>1. Jedan broj prekršaja odnosi se </a:t>
            </a:r>
            <a:r>
              <a:rPr lang="hr-HR" b="1" dirty="0"/>
              <a:t>na sve poslodavce</a:t>
            </a:r>
            <a:r>
              <a:rPr lang="hr-HR" dirty="0"/>
              <a:t> (npr. Zakon o radu, Zakon o zaštiti na radu, Zakon o mirovinskom osiguranju i drugi). </a:t>
            </a:r>
          </a:p>
          <a:p>
            <a:pPr marL="0" indent="0">
              <a:buNone/>
            </a:pPr>
            <a:endParaRPr lang="hr-HR" dirty="0"/>
          </a:p>
          <a:p>
            <a:pPr marL="0" indent="0">
              <a:buNone/>
            </a:pPr>
            <a:r>
              <a:rPr lang="hr-HR" dirty="0"/>
              <a:t>2. Dio prekršaja odnosi se </a:t>
            </a:r>
            <a:r>
              <a:rPr lang="hr-HR" b="1" dirty="0"/>
              <a:t>samo poslodavce iz tzv. javnog sektora</a:t>
            </a:r>
            <a:r>
              <a:rPr lang="hr-HR" dirty="0"/>
              <a:t> </a:t>
            </a:r>
            <a:r>
              <a:rPr lang="hr-HR" sz="2900" i="1" dirty="0"/>
              <a:t>(javne ustanove, izvanproračunski i proračunski fondovi, te pravne osobe u vlasništvu ili pretežitom vlasništvu Republike Hrvatske i u vlasništvu ili pretežitom vlasništvu jedinica lokalne i područne (regionalne) samouprave),</a:t>
            </a:r>
            <a:r>
              <a:rPr lang="hr-HR" dirty="0"/>
              <a:t> kao npr. prekršaji iz Zakon o pravima hrvatskih branitelja iz Domovinskog rata i članova njihovih obitelji i dr.</a:t>
            </a:r>
          </a:p>
          <a:p>
            <a:pPr marL="0" indent="0">
              <a:buNone/>
            </a:pPr>
            <a:endParaRPr lang="hr-HR" dirty="0"/>
          </a:p>
          <a:p>
            <a:pPr marL="0" indent="0">
              <a:buNone/>
            </a:pPr>
            <a:r>
              <a:rPr lang="hr-HR" dirty="0"/>
              <a:t>3. Dio prekršaja odnosi </a:t>
            </a:r>
            <a:r>
              <a:rPr lang="hr-HR" b="1" dirty="0"/>
              <a:t>samo na pojedine javne službe</a:t>
            </a:r>
            <a:r>
              <a:rPr lang="hr-HR" dirty="0"/>
              <a:t>,  propisani posebnim zakonima koji reguliraju takve pojedine javne službe, kao npr. prekršaji iz Zakona o predškolskom odgoju i obrazovanju i sl. </a:t>
            </a:r>
          </a:p>
          <a:p>
            <a:pPr marL="0" indent="0">
              <a:buNone/>
            </a:pPr>
            <a:r>
              <a:rPr lang="hr-HR" dirty="0"/>
              <a:t> </a:t>
            </a:r>
          </a:p>
          <a:p>
            <a:endParaRPr lang="hr-HR" dirty="0"/>
          </a:p>
        </p:txBody>
      </p:sp>
    </p:spTree>
    <p:extLst>
      <p:ext uri="{BB962C8B-B14F-4D97-AF65-F5344CB8AC3E}">
        <p14:creationId xmlns:p14="http://schemas.microsoft.com/office/powerpoint/2010/main" val="8171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a:bodyPr>
          <a:lstStyle/>
          <a:p>
            <a:r>
              <a:rPr lang="hr-HR" sz="3600" b="1" dirty="0">
                <a:solidFill>
                  <a:schemeClr val="bg1"/>
                </a:solidFill>
              </a:rPr>
              <a:t>Prekršaji koji se odnose na sve poslodavce</a:t>
            </a:r>
          </a:p>
        </p:txBody>
      </p:sp>
      <p:sp>
        <p:nvSpPr>
          <p:cNvPr id="3" name="Content Placeholder 2"/>
          <p:cNvSpPr>
            <a:spLocks noGrp="1"/>
          </p:cNvSpPr>
          <p:nvPr>
            <p:ph idx="1"/>
          </p:nvPr>
        </p:nvSpPr>
        <p:spPr/>
        <p:txBody>
          <a:bodyPr>
            <a:normAutofit fontScale="92500" lnSpcReduction="10000"/>
          </a:bodyPr>
          <a:lstStyle/>
          <a:p>
            <a:pPr marL="514350" lvl="1" indent="-514350">
              <a:buFont typeface="+mj-lt"/>
              <a:buAutoNum type="arabicPeriod"/>
            </a:pPr>
            <a:r>
              <a:rPr lang="hr-HR" dirty="0"/>
              <a:t>Prekršaji iz Zakona o </a:t>
            </a:r>
            <a:r>
              <a:rPr lang="en-GB" dirty="0" err="1"/>
              <a:t>državnom</a:t>
            </a:r>
            <a:r>
              <a:rPr lang="en-GB" dirty="0"/>
              <a:t> </a:t>
            </a:r>
            <a:r>
              <a:rPr lang="en-GB" dirty="0" err="1"/>
              <a:t>insp</a:t>
            </a:r>
            <a:r>
              <a:rPr lang="hr-HR" dirty="0"/>
              <a:t>ektoratu rada </a:t>
            </a:r>
          </a:p>
          <a:p>
            <a:pPr marL="514350" lvl="1" indent="-514350">
              <a:buFont typeface="+mj-lt"/>
              <a:buAutoNum type="arabicPeriod"/>
            </a:pPr>
            <a:r>
              <a:rPr lang="hr-HR" dirty="0"/>
              <a:t>Prekršaji iz Zakona o radu </a:t>
            </a:r>
          </a:p>
          <a:p>
            <a:pPr marL="514350" lvl="1" indent="-514350">
              <a:buFont typeface="+mj-lt"/>
              <a:buAutoNum type="arabicPeriod"/>
            </a:pPr>
            <a:r>
              <a:rPr lang="hr-HR" dirty="0"/>
              <a:t>Prekršaji koji se odnose na prijave radnika odnosno zapošljavanje </a:t>
            </a:r>
            <a:endParaRPr lang="hr-HR" sz="2400" dirty="0"/>
          </a:p>
          <a:p>
            <a:pPr marL="514350" lvl="1" indent="-514350">
              <a:buFont typeface="+mj-lt"/>
              <a:buAutoNum type="arabicPeriod"/>
            </a:pPr>
            <a:r>
              <a:rPr lang="hr-HR" dirty="0"/>
              <a:t>Prekršaji koji se odnose na plaću, doprinose i  poreze</a:t>
            </a:r>
            <a:endParaRPr lang="hr-HR" sz="2400" dirty="0"/>
          </a:p>
          <a:p>
            <a:pPr marL="514350" lvl="1" indent="-514350">
              <a:buFont typeface="+mj-lt"/>
              <a:buAutoNum type="arabicPeriod"/>
            </a:pPr>
            <a:r>
              <a:rPr lang="hr-HR" dirty="0"/>
              <a:t>Prekršaji koji se odnose na provođenje zaštite o radu i zaštitu od požara</a:t>
            </a:r>
            <a:endParaRPr lang="hr-HR" sz="2400" dirty="0"/>
          </a:p>
          <a:p>
            <a:pPr marL="514350" lvl="1" indent="-514350">
              <a:buFont typeface="+mj-lt"/>
              <a:buAutoNum type="arabicPeriod"/>
            </a:pPr>
            <a:r>
              <a:rPr lang="hr-HR" dirty="0"/>
              <a:t>Prekršaji u vezi rodiljnih i roditeljskih prava, zabrane diskriminacije i ravnopravnosti spolova </a:t>
            </a:r>
            <a:endParaRPr lang="hr-HR" sz="2400" dirty="0"/>
          </a:p>
          <a:p>
            <a:pPr marL="514350" lvl="1" indent="-514350">
              <a:buFont typeface="+mj-lt"/>
              <a:buAutoNum type="arabicPeriod"/>
            </a:pPr>
            <a:r>
              <a:rPr lang="hr-HR" dirty="0"/>
              <a:t>Prekršaji iz ostalih područja</a:t>
            </a:r>
            <a:endParaRPr lang="hr-HR" sz="2400" dirty="0"/>
          </a:p>
          <a:p>
            <a:endParaRPr lang="hr-HR" dirty="0"/>
          </a:p>
        </p:txBody>
      </p:sp>
    </p:spTree>
    <p:extLst>
      <p:ext uri="{BB962C8B-B14F-4D97-AF65-F5344CB8AC3E}">
        <p14:creationId xmlns:p14="http://schemas.microsoft.com/office/powerpoint/2010/main" val="37962602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A5B7-34DE-4099-A993-4824502C0E93}"/>
              </a:ext>
            </a:extLst>
          </p:cNvPr>
          <p:cNvSpPr>
            <a:spLocks noGrp="1"/>
          </p:cNvSpPr>
          <p:nvPr>
            <p:ph type="title"/>
          </p:nvPr>
        </p:nvSpPr>
        <p:spPr/>
        <p:txBody>
          <a:bodyPr>
            <a:normAutofit fontScale="90000"/>
          </a:bodyPr>
          <a:lstStyle/>
          <a:p>
            <a:r>
              <a:rPr lang="en-GB" dirty="0"/>
              <a:t>PREKRŠAJI IZ ZAKONA O DRŽAVNOM INSPEKTORATU</a:t>
            </a:r>
            <a:endParaRPr lang="hr-HR" dirty="0"/>
          </a:p>
        </p:txBody>
      </p:sp>
      <p:sp>
        <p:nvSpPr>
          <p:cNvPr id="3" name="Content Placeholder 2">
            <a:extLst>
              <a:ext uri="{FF2B5EF4-FFF2-40B4-BE49-F238E27FC236}">
                <a16:creationId xmlns:a16="http://schemas.microsoft.com/office/drawing/2014/main" id="{B33FC10C-164E-41B6-BD84-4900723BF74B}"/>
              </a:ext>
            </a:extLst>
          </p:cNvPr>
          <p:cNvSpPr>
            <a:spLocks noGrp="1"/>
          </p:cNvSpPr>
          <p:nvPr>
            <p:ph idx="1"/>
          </p:nvPr>
        </p:nvSpPr>
        <p:spPr/>
        <p:txBody>
          <a:bodyPr>
            <a:normAutofit fontScale="70000" lnSpcReduction="20000"/>
          </a:bodyPr>
          <a:lstStyle/>
          <a:p>
            <a:r>
              <a:rPr lang="hr-HR" dirty="0"/>
              <a:t>(1) Novčanom kaznom od 30.000,00 do 120.000,00 kuna kaznit će se za prekršaj pravna osoba ako:</a:t>
            </a:r>
            <a:endParaRPr lang="en-GB" dirty="0"/>
          </a:p>
          <a:p>
            <a:r>
              <a:rPr lang="hr-HR" dirty="0"/>
              <a:t>– inspektoru ne omogući obavljanje nadzora ili mu na bilo koji drugi način onemogući pregled ili ne osigura uvjete za neometan rad ili na njegovo traženje privremeno ne obustavi poslovanje nadziranog objekta za vrijeme inspekcijskog nadzora kada inspektor ne može na drugi način obaviti inspekcijski nadzor ili utvrditi činjenično stanje (članak 63. stavci 1. – 4.)</a:t>
            </a:r>
            <a:endParaRPr lang="en-GB" dirty="0"/>
          </a:p>
          <a:p>
            <a:r>
              <a:rPr lang="hr-HR" dirty="0"/>
              <a:t>– na pisano traženje inspektora ne izvrši zatražene radnje ili ih ne izvrši u određenom roku (članak 63. stavak 5.)</a:t>
            </a:r>
            <a:endParaRPr lang="en-GB" dirty="0"/>
          </a:p>
          <a:p>
            <a:r>
              <a:rPr lang="hr-HR" dirty="0"/>
              <a:t>– na pisano traženje inspektora u određenom roku ne pripremi ili ne dostavi podatke, obavijesti i materijale ili mu pripremi ili dostavi netočne i nepotpune podatke, obavijesti i materijale (članak 64.)</a:t>
            </a:r>
            <a:endParaRPr lang="en-GB" dirty="0"/>
          </a:p>
          <a:p>
            <a:r>
              <a:rPr lang="hr-HR" dirty="0"/>
              <a:t>– ne izvrši izvršno rješenje inspektora (članak 71.).</a:t>
            </a:r>
            <a:endParaRPr lang="en-GB" dirty="0"/>
          </a:p>
          <a:p>
            <a:r>
              <a:rPr lang="en-GB" dirty="0" err="1"/>
              <a:t>Odgovorna</a:t>
            </a:r>
            <a:r>
              <a:rPr lang="en-GB" dirty="0"/>
              <a:t> </a:t>
            </a:r>
            <a:r>
              <a:rPr lang="en-GB" dirty="0" err="1"/>
              <a:t>osoba</a:t>
            </a:r>
            <a:r>
              <a:rPr lang="en-GB" dirty="0"/>
              <a:t> od 3.000 do 20.000</a:t>
            </a:r>
            <a:endParaRPr lang="hr-HR" dirty="0"/>
          </a:p>
        </p:txBody>
      </p:sp>
    </p:spTree>
    <p:extLst>
      <p:ext uri="{BB962C8B-B14F-4D97-AF65-F5344CB8AC3E}">
        <p14:creationId xmlns:p14="http://schemas.microsoft.com/office/powerpoint/2010/main" val="4217676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C9ABA-3292-4365-9A4A-B603E4208AE0}"/>
              </a:ext>
            </a:extLst>
          </p:cNvPr>
          <p:cNvSpPr>
            <a:spLocks noGrp="1"/>
          </p:cNvSpPr>
          <p:nvPr>
            <p:ph type="title"/>
          </p:nvPr>
        </p:nvSpPr>
        <p:spPr/>
        <p:txBody>
          <a:bodyPr>
            <a:normAutofit fontScale="90000"/>
          </a:bodyPr>
          <a:lstStyle/>
          <a:p>
            <a:r>
              <a:rPr lang="en-GB" dirty="0"/>
              <a:t>ZAKON O DRŽAVNOM INSPEKTORATU</a:t>
            </a:r>
            <a:endParaRPr lang="hr-HR" dirty="0"/>
          </a:p>
        </p:txBody>
      </p:sp>
      <p:sp>
        <p:nvSpPr>
          <p:cNvPr id="3" name="Content Placeholder 2">
            <a:extLst>
              <a:ext uri="{FF2B5EF4-FFF2-40B4-BE49-F238E27FC236}">
                <a16:creationId xmlns:a16="http://schemas.microsoft.com/office/drawing/2014/main" id="{2C7A8C31-DAF5-41EA-B1FD-352939FC7A11}"/>
              </a:ext>
            </a:extLst>
          </p:cNvPr>
          <p:cNvSpPr>
            <a:spLocks noGrp="1"/>
          </p:cNvSpPr>
          <p:nvPr>
            <p:ph idx="1"/>
          </p:nvPr>
        </p:nvSpPr>
        <p:spPr/>
        <p:txBody>
          <a:bodyPr>
            <a:normAutofit fontScale="70000" lnSpcReduction="20000"/>
          </a:bodyPr>
          <a:lstStyle/>
          <a:p>
            <a:pPr marL="0" indent="0">
              <a:buNone/>
            </a:pPr>
            <a:r>
              <a:rPr lang="hr-HR" dirty="0"/>
              <a:t>Članak 128.</a:t>
            </a:r>
            <a:endParaRPr lang="en-GB" dirty="0"/>
          </a:p>
          <a:p>
            <a:pPr marL="0" indent="0">
              <a:buNone/>
            </a:pPr>
            <a:r>
              <a:rPr lang="hr-HR" dirty="0"/>
              <a:t>Novčanom kaznom od 3000,00 do 5000,00 kuna kaznit će se za prekršaj fizička osoba koja podliježe nadzoru, sudionik zatečen u nadzoru i druga fizička osoba zatečena na mjestu nadzora ako na zahtjev inspektora ne predoči na uvid javnu ispravu na temelju koje se može provjeriti i utvrditi njezin identitet (članak 61. stavak 3.).</a:t>
            </a:r>
            <a:endParaRPr lang="en-GB" dirty="0"/>
          </a:p>
          <a:p>
            <a:pPr marL="0" indent="0">
              <a:buNone/>
            </a:pPr>
            <a:r>
              <a:rPr lang="hr-HR" dirty="0"/>
              <a:t>Članak 129.</a:t>
            </a:r>
            <a:endParaRPr lang="en-GB" dirty="0"/>
          </a:p>
          <a:p>
            <a:pPr marL="0" indent="0">
              <a:buNone/>
            </a:pPr>
            <a:r>
              <a:rPr lang="hr-HR" dirty="0"/>
              <a:t>Novčanom kaznom od 3000,00 do 5000,00 kuna kaznit će se za prekršaj fizička osoba koja podliježe nadzoru, sudionik zatečen u nadzoru i druga fizička osoba zatečena na mjestu nadzoru koja na traženje inspektora neopravdano odbije dati izjavu s podacima i pojedinostima važnim za utvrđivanje činjenica u započetom nadzoru ili ako u toj izjavi iznese netočne podatke i pojedinosti (članak 61. stavak 4.).</a:t>
            </a:r>
            <a:endParaRPr lang="en-GB" dirty="0"/>
          </a:p>
          <a:p>
            <a:endParaRPr lang="hr-HR" dirty="0"/>
          </a:p>
        </p:txBody>
      </p:sp>
    </p:spTree>
    <p:extLst>
      <p:ext uri="{BB962C8B-B14F-4D97-AF65-F5344CB8AC3E}">
        <p14:creationId xmlns:p14="http://schemas.microsoft.com/office/powerpoint/2010/main" val="33072468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C3FC5-97C7-4C5A-B234-DA703525CDB7}"/>
              </a:ext>
            </a:extLst>
          </p:cNvPr>
          <p:cNvSpPr>
            <a:spLocks noGrp="1"/>
          </p:cNvSpPr>
          <p:nvPr>
            <p:ph type="title"/>
          </p:nvPr>
        </p:nvSpPr>
        <p:spPr/>
        <p:txBody>
          <a:bodyPr>
            <a:normAutofit fontScale="90000"/>
          </a:bodyPr>
          <a:lstStyle/>
          <a:p>
            <a:r>
              <a:rPr lang="en-GB" dirty="0"/>
              <a:t>ZAKON O DRŽAVNOM INSPEKTORATU</a:t>
            </a:r>
            <a:endParaRPr lang="hr-HR" dirty="0"/>
          </a:p>
        </p:txBody>
      </p:sp>
      <p:sp>
        <p:nvSpPr>
          <p:cNvPr id="3" name="Content Placeholder 2">
            <a:extLst>
              <a:ext uri="{FF2B5EF4-FFF2-40B4-BE49-F238E27FC236}">
                <a16:creationId xmlns:a16="http://schemas.microsoft.com/office/drawing/2014/main" id="{DA4EDFED-4BC7-4ADA-B4EE-FBB65E050E73}"/>
              </a:ext>
            </a:extLst>
          </p:cNvPr>
          <p:cNvSpPr>
            <a:spLocks noGrp="1"/>
          </p:cNvSpPr>
          <p:nvPr>
            <p:ph idx="1"/>
          </p:nvPr>
        </p:nvSpPr>
        <p:spPr/>
        <p:txBody>
          <a:bodyPr>
            <a:normAutofit fontScale="77500" lnSpcReduction="20000"/>
          </a:bodyPr>
          <a:lstStyle/>
          <a:p>
            <a:pPr marL="0" indent="0">
              <a:buNone/>
            </a:pPr>
            <a:r>
              <a:rPr lang="hr-HR" dirty="0"/>
              <a:t>Članak 130.</a:t>
            </a:r>
            <a:endParaRPr lang="en-GB" dirty="0"/>
          </a:p>
          <a:p>
            <a:pPr marL="0" indent="0">
              <a:buNone/>
            </a:pPr>
            <a:r>
              <a:rPr lang="hr-HR" dirty="0"/>
              <a:t>(1) Novčanom kaznom od 15.000,00 do 50.000,00 kuna kaznit će se za prekršaj pravna osoba ako:</a:t>
            </a:r>
            <a:endParaRPr lang="en-GB" dirty="0"/>
          </a:p>
          <a:p>
            <a:pPr marL="0" indent="0">
              <a:buNone/>
            </a:pPr>
            <a:r>
              <a:rPr lang="hr-HR" dirty="0"/>
              <a:t>– ne dozvoli inspektoru privremeno oduzimanje dokumentacije i drugih predmeta koji mogu poslužiti kao dokaz u prekršajnom i kaznenom postupku (članak 75. stavak 1.)</a:t>
            </a:r>
            <a:endParaRPr lang="en-GB" dirty="0"/>
          </a:p>
          <a:p>
            <a:pPr marL="0" indent="0">
              <a:buNone/>
            </a:pPr>
            <a:r>
              <a:rPr lang="hr-HR" dirty="0"/>
              <a:t>– ne dozvoli inspektoru oduzimanje predmeta koji je bio namijenjen ili upotrijebljen za počinjenje prekršaja ili je nastao počinjenjem prekršaja ili kaznenog djela (članak 76. stavci 1. i 2.)</a:t>
            </a:r>
            <a:endParaRPr lang="en-GB" dirty="0"/>
          </a:p>
          <a:p>
            <a:pPr marL="0" indent="0">
              <a:buNone/>
            </a:pPr>
            <a:r>
              <a:rPr lang="hr-HR" dirty="0"/>
              <a:t>– uskrati uzimanje uzoraka radi ispitivanja proizvoda (članak 85. stavak 1.).</a:t>
            </a:r>
            <a:endParaRPr lang="en-GB" dirty="0"/>
          </a:p>
          <a:p>
            <a:endParaRPr lang="hr-HR" dirty="0"/>
          </a:p>
        </p:txBody>
      </p:sp>
    </p:spTree>
    <p:extLst>
      <p:ext uri="{BB962C8B-B14F-4D97-AF65-F5344CB8AC3E}">
        <p14:creationId xmlns:p14="http://schemas.microsoft.com/office/powerpoint/2010/main" val="28955130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slov 1"/>
          <p:cNvSpPr>
            <a:spLocks noGrp="1"/>
          </p:cNvSpPr>
          <p:nvPr>
            <p:ph type="title"/>
          </p:nvPr>
        </p:nvSpPr>
        <p:spPr>
          <a:xfrm>
            <a:off x="0" y="0"/>
            <a:ext cx="9144000" cy="836613"/>
          </a:xfrm>
        </p:spPr>
        <p:txBody>
          <a:bodyPr/>
          <a:lstStyle/>
          <a:p>
            <a:pPr eaLnBrk="1" hangingPunct="1"/>
            <a:r>
              <a:rPr lang="hr-HR" altLang="sr-Latn-RS" sz="3200" dirty="0">
                <a:solidFill>
                  <a:srgbClr val="C00000"/>
                </a:solidFill>
                <a:latin typeface="Times New Roman" panose="02020603050405020304" pitchFamily="18" charset="0"/>
                <a:cs typeface="Times New Roman" panose="02020603050405020304" pitchFamily="18" charset="0"/>
              </a:rPr>
              <a:t>Upravne mjere inspektora rada propisane Z</a:t>
            </a:r>
            <a:r>
              <a:rPr lang="en-GB" altLang="sr-Latn-RS" sz="3200" dirty="0">
                <a:solidFill>
                  <a:srgbClr val="C00000"/>
                </a:solidFill>
                <a:latin typeface="Times New Roman" panose="02020603050405020304" pitchFamily="18" charset="0"/>
                <a:cs typeface="Times New Roman" panose="02020603050405020304" pitchFamily="18" charset="0"/>
              </a:rPr>
              <a:t>O</a:t>
            </a:r>
            <a:r>
              <a:rPr lang="hr-HR" altLang="sr-Latn-RS" sz="3200" dirty="0">
                <a:solidFill>
                  <a:srgbClr val="C00000"/>
                </a:solidFill>
                <a:latin typeface="Times New Roman" panose="02020603050405020304" pitchFamily="18" charset="0"/>
                <a:cs typeface="Times New Roman" panose="02020603050405020304" pitchFamily="18" charset="0"/>
              </a:rPr>
              <a:t>R-om </a:t>
            </a:r>
          </a:p>
        </p:txBody>
      </p:sp>
      <p:sp>
        <p:nvSpPr>
          <p:cNvPr id="15363" name="Rezervirano mjesto sadržaja 2"/>
          <p:cNvSpPr>
            <a:spLocks noGrp="1"/>
          </p:cNvSpPr>
          <p:nvPr>
            <p:ph idx="1"/>
          </p:nvPr>
        </p:nvSpPr>
        <p:spPr>
          <a:xfrm>
            <a:off x="0" y="765175"/>
            <a:ext cx="9144000" cy="6092825"/>
          </a:xfrm>
        </p:spPr>
        <p:txBody>
          <a:bodyPr/>
          <a:lstStyle/>
          <a:p>
            <a:pPr marL="0" indent="0" eaLnBrk="1" hangingPunct="1">
              <a:buNone/>
            </a:pPr>
            <a:r>
              <a:rPr lang="hr-HR" altLang="sr-Latn-RS" sz="2400" dirty="0">
                <a:solidFill>
                  <a:srgbClr val="C00000"/>
                </a:solidFill>
                <a:latin typeface="Times New Roman" panose="02020603050405020304" pitchFamily="18" charset="0"/>
                <a:cs typeface="Times New Roman" panose="02020603050405020304" pitchFamily="18" charset="0"/>
              </a:rPr>
              <a:t>Od 7. kolovoza 2014. </a:t>
            </a:r>
            <a:r>
              <a:rPr lang="hr-HR" altLang="sr-Latn-RS" sz="2400" b="1" dirty="0">
                <a:solidFill>
                  <a:srgbClr val="C00000"/>
                </a:solidFill>
                <a:latin typeface="Times New Roman" panose="02020603050405020304" pitchFamily="18" charset="0"/>
                <a:cs typeface="Times New Roman" panose="02020603050405020304" pitchFamily="18" charset="0"/>
              </a:rPr>
              <a:t>nema prekršajne odgovornosti </a:t>
            </a:r>
            <a:r>
              <a:rPr lang="hr-HR" altLang="sr-Latn-RS" sz="2400" dirty="0">
                <a:solidFill>
                  <a:srgbClr val="C00000"/>
                </a:solidFill>
                <a:latin typeface="Times New Roman" panose="02020603050405020304" pitchFamily="18" charset="0"/>
                <a:cs typeface="Times New Roman" panose="02020603050405020304" pitchFamily="18" charset="0"/>
              </a:rPr>
              <a:t>za određene nadzorom utvrđene nezakonitosti iz ZR-a </a:t>
            </a:r>
            <a:r>
              <a:rPr lang="hr-HR" altLang="sr-Latn-RS" sz="2400" b="1" dirty="0">
                <a:solidFill>
                  <a:srgbClr val="C00000"/>
                </a:solidFill>
                <a:latin typeface="Times New Roman" panose="02020603050405020304" pitchFamily="18" charset="0"/>
                <a:cs typeface="Times New Roman" panose="02020603050405020304" pitchFamily="18" charset="0"/>
              </a:rPr>
              <a:t>ako ih poslodavac u rješenju ostavljenom roku otkloni </a:t>
            </a:r>
            <a:r>
              <a:rPr lang="hr-HR" altLang="sr-Latn-RS" sz="2400" i="1" dirty="0">
                <a:solidFill>
                  <a:srgbClr val="C00000"/>
                </a:solidFill>
                <a:latin typeface="Times New Roman" panose="02020603050405020304" pitchFamily="18" charset="0"/>
                <a:cs typeface="Times New Roman" panose="02020603050405020304" pitchFamily="18" charset="0"/>
              </a:rPr>
              <a:t>(čl. 226. ZR-a), </a:t>
            </a:r>
            <a:r>
              <a:rPr lang="hr-HR" altLang="sr-Latn-RS" sz="2400" dirty="0">
                <a:solidFill>
                  <a:srgbClr val="C00000"/>
                </a:solidFill>
                <a:latin typeface="Times New Roman" panose="02020603050405020304" pitchFamily="18" charset="0"/>
                <a:cs typeface="Times New Roman" panose="02020603050405020304" pitchFamily="18" charset="0"/>
              </a:rPr>
              <a:t>primjerice ako:</a:t>
            </a:r>
          </a:p>
          <a:p>
            <a:pPr eaLnBrk="1" hangingPunct="1"/>
            <a:r>
              <a:rPr lang="hr-HR" altLang="sr-Latn-RS" sz="2000" dirty="0">
                <a:solidFill>
                  <a:srgbClr val="002060"/>
                </a:solidFill>
                <a:latin typeface="Times New Roman" panose="02020603050405020304" pitchFamily="18" charset="0"/>
                <a:cs typeface="Times New Roman" panose="02020603050405020304" pitchFamily="18" charset="0"/>
              </a:rPr>
              <a:t>dostavi podatke o osiguranicima u elektroničku bazu HZMO-a </a:t>
            </a:r>
            <a:r>
              <a:rPr lang="hr-HR" altLang="sr-Latn-RS" sz="2000" i="1" dirty="0">
                <a:solidFill>
                  <a:srgbClr val="002060"/>
                </a:solidFill>
                <a:latin typeface="Times New Roman" panose="02020603050405020304" pitchFamily="18" charset="0"/>
                <a:cs typeface="Times New Roman" panose="02020603050405020304" pitchFamily="18" charset="0"/>
              </a:rPr>
              <a:t>(čl. 6. st 2. ZR-a)</a:t>
            </a:r>
          </a:p>
          <a:p>
            <a:pPr eaLnBrk="1" hangingPunct="1"/>
            <a:r>
              <a:rPr lang="hr-HR" altLang="sr-Latn-RS" sz="2000" dirty="0">
                <a:solidFill>
                  <a:srgbClr val="002060"/>
                </a:solidFill>
                <a:latin typeface="Times New Roman" panose="02020603050405020304" pitchFamily="18" charset="0"/>
                <a:cs typeface="Times New Roman" panose="02020603050405020304" pitchFamily="18" charset="0"/>
              </a:rPr>
              <a:t>omogući radnicima upoznavanje s propisima o radnim odnosima, odnosno s organizacijom rada i zaštitom zdravlja i sigurnosti na radu </a:t>
            </a:r>
            <a:r>
              <a:rPr lang="hr-HR" altLang="sr-Latn-RS" sz="2000" i="1" dirty="0">
                <a:solidFill>
                  <a:srgbClr val="002060"/>
                </a:solidFill>
                <a:latin typeface="Times New Roman" panose="02020603050405020304" pitchFamily="18" charset="0"/>
                <a:cs typeface="Times New Roman" panose="02020603050405020304" pitchFamily="18" charset="0"/>
              </a:rPr>
              <a:t>(čl. 8. st. 2. ZR-a)</a:t>
            </a:r>
          </a:p>
          <a:p>
            <a:pPr eaLnBrk="1" hangingPunct="1"/>
            <a:r>
              <a:rPr lang="hr-HR" altLang="sr-Latn-RS" sz="2000" dirty="0">
                <a:solidFill>
                  <a:srgbClr val="002060"/>
                </a:solidFill>
                <a:latin typeface="Times New Roman" panose="02020603050405020304" pitchFamily="18" charset="0"/>
                <a:cs typeface="Times New Roman" panose="02020603050405020304" pitchFamily="18" charset="0"/>
              </a:rPr>
              <a:t>ponudi radniku izmjenu ugovora o radu koji će sadržavati nedostajuće sastojke, odnosno dopuni izdanu potvrde o sklopljenom ugovoru </a:t>
            </a:r>
            <a:r>
              <a:rPr lang="hr-HR" altLang="sr-Latn-RS" sz="2000" i="1" dirty="0">
                <a:solidFill>
                  <a:srgbClr val="002060"/>
                </a:solidFill>
                <a:latin typeface="Times New Roman" panose="02020603050405020304" pitchFamily="18" charset="0"/>
                <a:cs typeface="Times New Roman" panose="02020603050405020304" pitchFamily="18" charset="0"/>
              </a:rPr>
              <a:t>(čl. 15. ZR-a)</a:t>
            </a:r>
          </a:p>
          <a:p>
            <a:pPr eaLnBrk="1" hangingPunct="1"/>
            <a:r>
              <a:rPr lang="hr-HR" altLang="sr-Latn-RS" sz="2000" dirty="0">
                <a:solidFill>
                  <a:srgbClr val="002060"/>
                </a:solidFill>
                <a:latin typeface="Times New Roman" panose="02020603050405020304" pitchFamily="18" charset="0"/>
                <a:cs typeface="Times New Roman" panose="02020603050405020304" pitchFamily="18" charset="0"/>
              </a:rPr>
              <a:t>donese i objavi pravilnik o radu odnosno pravilnikom uredi pitanja koja pravilnikom moraju biti uređena </a:t>
            </a:r>
            <a:r>
              <a:rPr lang="hr-HR" altLang="sr-Latn-RS" sz="2000" i="1" dirty="0">
                <a:solidFill>
                  <a:srgbClr val="002060"/>
                </a:solidFill>
                <a:latin typeface="Times New Roman" panose="02020603050405020304" pitchFamily="18" charset="0"/>
                <a:cs typeface="Times New Roman" panose="02020603050405020304" pitchFamily="18" charset="0"/>
              </a:rPr>
              <a:t>(čl. 26. st. 1. ZR-a)</a:t>
            </a:r>
          </a:p>
          <a:p>
            <a:pPr eaLnBrk="1" hangingPunct="1"/>
            <a:r>
              <a:rPr lang="hr-HR" altLang="sr-Latn-RS" sz="2000" dirty="0">
                <a:solidFill>
                  <a:srgbClr val="002060"/>
                </a:solidFill>
                <a:latin typeface="Times New Roman" panose="02020603050405020304" pitchFamily="18" charset="0"/>
                <a:cs typeface="Times New Roman" panose="02020603050405020304" pitchFamily="18" charset="0"/>
              </a:rPr>
              <a:t>u propisanom sadržaju, načinu i roku, ministarstvu dostavi statističke podatke o obavljanju poslova ustupanja radnika </a:t>
            </a:r>
            <a:r>
              <a:rPr lang="hr-HR" altLang="sr-Latn-RS" sz="2000" i="1" dirty="0">
                <a:solidFill>
                  <a:srgbClr val="002060"/>
                </a:solidFill>
                <a:latin typeface="Times New Roman" panose="02020603050405020304" pitchFamily="18" charset="0"/>
                <a:cs typeface="Times New Roman" panose="02020603050405020304" pitchFamily="18" charset="0"/>
              </a:rPr>
              <a:t>(čl. 44. st. 7. ZR-a)</a:t>
            </a:r>
          </a:p>
          <a:p>
            <a:pPr eaLnBrk="1" hangingPunct="1"/>
            <a:r>
              <a:rPr lang="hr-HR" altLang="sr-Latn-RS" sz="2000" dirty="0">
                <a:solidFill>
                  <a:srgbClr val="002060"/>
                </a:solidFill>
                <a:latin typeface="Times New Roman" panose="02020603050405020304" pitchFamily="18" charset="0"/>
                <a:cs typeface="Times New Roman" panose="02020603050405020304" pitchFamily="18" charset="0"/>
              </a:rPr>
              <a:t>utvrdi raspored korištenja godišnjeg odmora u skladu sa ZR-om odnosno radnika obavijesti o trajanju i razdoblju korištenja godišnjeg odmora </a:t>
            </a:r>
            <a:r>
              <a:rPr lang="hr-HR" altLang="sr-Latn-RS" sz="2000" i="1" dirty="0">
                <a:solidFill>
                  <a:srgbClr val="002060"/>
                </a:solidFill>
                <a:latin typeface="Times New Roman" panose="02020603050405020304" pitchFamily="18" charset="0"/>
                <a:cs typeface="Times New Roman" panose="02020603050405020304" pitchFamily="18" charset="0"/>
              </a:rPr>
              <a:t>(čl. 85. ZR-a)</a:t>
            </a:r>
          </a:p>
          <a:p>
            <a:pPr eaLnBrk="1" hangingPunct="1"/>
            <a:r>
              <a:rPr lang="hr-HR" altLang="sr-Latn-RS" sz="2000" dirty="0">
                <a:solidFill>
                  <a:srgbClr val="002060"/>
                </a:solidFill>
                <a:latin typeface="Times New Roman" panose="02020603050405020304" pitchFamily="18" charset="0"/>
                <a:cs typeface="Times New Roman" panose="02020603050405020304" pitchFamily="18" charset="0"/>
              </a:rPr>
              <a:t>dostavi radniku obračun iz kojeg je vidljivo kako je utvrđen iznos </a:t>
            </a:r>
            <a:r>
              <a:rPr lang="hr-HR" altLang="sr-Latn-RS" sz="2000" b="1" dirty="0">
                <a:solidFill>
                  <a:srgbClr val="002060"/>
                </a:solidFill>
                <a:latin typeface="Times New Roman" panose="02020603050405020304" pitchFamily="18" charset="0"/>
                <a:cs typeface="Times New Roman" panose="02020603050405020304" pitchFamily="18" charset="0"/>
              </a:rPr>
              <a:t>isplaćene plaće</a:t>
            </a:r>
            <a:r>
              <a:rPr lang="hr-HR" altLang="sr-Latn-RS" sz="2000" dirty="0">
                <a:solidFill>
                  <a:srgbClr val="002060"/>
                </a:solidFill>
                <a:latin typeface="Times New Roman" panose="02020603050405020304" pitchFamily="18" charset="0"/>
                <a:cs typeface="Times New Roman" panose="02020603050405020304" pitchFamily="18" charset="0"/>
              </a:rPr>
              <a:t>, naknade plaće ili otpremnine, ili obračun s propisanim sadržajem </a:t>
            </a:r>
            <a:r>
              <a:rPr lang="hr-HR" altLang="sr-Latn-RS" sz="2000" i="1" dirty="0">
                <a:solidFill>
                  <a:srgbClr val="002060"/>
                </a:solidFill>
                <a:latin typeface="Times New Roman" panose="02020603050405020304" pitchFamily="18" charset="0"/>
                <a:cs typeface="Times New Roman" panose="02020603050405020304" pitchFamily="18" charset="0"/>
              </a:rPr>
              <a:t>(čl. 93. st. 1. i 4. ZR-a) </a:t>
            </a:r>
            <a:r>
              <a:rPr lang="hr-HR" altLang="sr-Latn-RS" sz="2000" dirty="0">
                <a:solidFill>
                  <a:srgbClr val="002060"/>
                </a:solidFill>
                <a:latin typeface="Times New Roman" panose="02020603050405020304" pitchFamily="18" charset="0"/>
                <a:cs typeface="Times New Roman" panose="02020603050405020304" pitchFamily="18" charset="0"/>
              </a:rPr>
              <a:t>te još 18 nezakonitosti propisanih ZR-om</a:t>
            </a:r>
          </a:p>
        </p:txBody>
      </p:sp>
      <p:sp>
        <p:nvSpPr>
          <p:cNvPr id="15364" name="Rezervirano mjesto podnožja 3"/>
          <p:cNvSpPr>
            <a:spLocks noGrp="1"/>
          </p:cNvSpPr>
          <p:nvPr>
            <p:ph type="ftr" sz="quarter" idx="11"/>
          </p:nvPr>
        </p:nvSpPr>
        <p:spPr bwMode="auto">
          <a:xfrm>
            <a:off x="8604250" y="6381750"/>
            <a:ext cx="539750" cy="360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hr-HR" altLang="sr-Latn-RS" sz="1400">
                <a:solidFill>
                  <a:schemeClr val="tx2"/>
                </a:solidFill>
                <a:latin typeface="Times New Roman" panose="02020603050405020304" pitchFamily="18" charset="0"/>
              </a:rPr>
              <a:t>11</a:t>
            </a:r>
          </a:p>
        </p:txBody>
      </p:sp>
    </p:spTree>
    <p:extLst>
      <p:ext uri="{BB962C8B-B14F-4D97-AF65-F5344CB8AC3E}">
        <p14:creationId xmlns:p14="http://schemas.microsoft.com/office/powerpoint/2010/main" val="333246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351DC-C6D2-4156-8E7F-9DC13213AE47}"/>
              </a:ext>
            </a:extLst>
          </p:cNvPr>
          <p:cNvSpPr>
            <a:spLocks noGrp="1"/>
          </p:cNvSpPr>
          <p:nvPr>
            <p:ph type="title"/>
          </p:nvPr>
        </p:nvSpPr>
        <p:spPr/>
        <p:txBody>
          <a:bodyPr/>
          <a:lstStyle/>
          <a:p>
            <a:r>
              <a:rPr lang="en-GB" dirty="0"/>
              <a:t>INSPEKCIJA </a:t>
            </a:r>
            <a:endParaRPr lang="hr-HR" dirty="0"/>
          </a:p>
        </p:txBody>
      </p:sp>
      <p:sp>
        <p:nvSpPr>
          <p:cNvPr id="3" name="Content Placeholder 2">
            <a:extLst>
              <a:ext uri="{FF2B5EF4-FFF2-40B4-BE49-F238E27FC236}">
                <a16:creationId xmlns:a16="http://schemas.microsoft.com/office/drawing/2014/main" id="{3C8693A5-C100-49B7-B50E-36A35A4E87BE}"/>
              </a:ext>
            </a:extLst>
          </p:cNvPr>
          <p:cNvSpPr>
            <a:spLocks noGrp="1"/>
          </p:cNvSpPr>
          <p:nvPr>
            <p:ph idx="1"/>
          </p:nvPr>
        </p:nvSpPr>
        <p:spPr/>
        <p:txBody>
          <a:bodyPr>
            <a:normAutofit/>
          </a:bodyPr>
          <a:lstStyle/>
          <a:p>
            <a:pPr marL="0" indent="0">
              <a:buNone/>
            </a:pPr>
            <a:r>
              <a:rPr lang="hr-HR" dirty="0"/>
              <a:t>POSLOVE INSPEKCIJSKOG NADZORA KOD POSLODAVACA OBAVLJA INSPEKCIJA RADA SUKLADNO ZAKONU O </a:t>
            </a:r>
            <a:r>
              <a:rPr lang="en-GB" dirty="0"/>
              <a:t>DRŽAVNOM I</a:t>
            </a:r>
            <a:r>
              <a:rPr lang="hr-HR" dirty="0"/>
              <a:t>NSPEKTORATU</a:t>
            </a:r>
            <a:r>
              <a:rPr lang="en-GB" dirty="0"/>
              <a:t>.</a:t>
            </a:r>
            <a:r>
              <a:rPr lang="hr-HR" dirty="0"/>
              <a:t> </a:t>
            </a:r>
          </a:p>
          <a:p>
            <a:pPr marL="0" indent="0">
              <a:buNone/>
            </a:pPr>
            <a:r>
              <a:rPr lang="hr-HR" dirty="0"/>
              <a:t>MEĐUTIM, </a:t>
            </a:r>
            <a:r>
              <a:rPr lang="en-GB" dirty="0"/>
              <a:t>U PROSVJETI INSPEKCIJSKI NADZOR OBAVLJA PROSVJETNA INSPEKCIJA. </a:t>
            </a:r>
            <a:endParaRPr lang="hr-HR" dirty="0"/>
          </a:p>
          <a:p>
            <a:endParaRPr lang="hr-HR" dirty="0"/>
          </a:p>
        </p:txBody>
      </p:sp>
    </p:spTree>
    <p:extLst>
      <p:ext uri="{BB962C8B-B14F-4D97-AF65-F5344CB8AC3E}">
        <p14:creationId xmlns:p14="http://schemas.microsoft.com/office/powerpoint/2010/main" val="26377143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slov 1"/>
          <p:cNvSpPr>
            <a:spLocks noGrp="1"/>
          </p:cNvSpPr>
          <p:nvPr>
            <p:ph type="title"/>
          </p:nvPr>
        </p:nvSpPr>
        <p:spPr>
          <a:xfrm>
            <a:off x="0" y="0"/>
            <a:ext cx="9144000" cy="692150"/>
          </a:xfrm>
        </p:spPr>
        <p:txBody>
          <a:bodyPr/>
          <a:lstStyle/>
          <a:p>
            <a:pPr eaLnBrk="1" hangingPunct="1"/>
            <a:r>
              <a:rPr lang="hr-HR" altLang="sr-Latn-RS" sz="3200">
                <a:solidFill>
                  <a:srgbClr val="C00000"/>
                </a:solidFill>
                <a:latin typeface="Times New Roman" panose="02020603050405020304" pitchFamily="18" charset="0"/>
                <a:cs typeface="Times New Roman" panose="02020603050405020304" pitchFamily="18" charset="0"/>
              </a:rPr>
              <a:t>Upravne te ujedno i prekršajne mjere prema ZR-u</a:t>
            </a:r>
          </a:p>
        </p:txBody>
      </p:sp>
      <p:sp>
        <p:nvSpPr>
          <p:cNvPr id="16387" name="Rezervirano mjesto sadržaja 2"/>
          <p:cNvSpPr>
            <a:spLocks noGrp="1"/>
          </p:cNvSpPr>
          <p:nvPr>
            <p:ph idx="1"/>
          </p:nvPr>
        </p:nvSpPr>
        <p:spPr>
          <a:xfrm>
            <a:off x="0" y="908050"/>
            <a:ext cx="9144000" cy="5949950"/>
          </a:xfrm>
        </p:spPr>
        <p:txBody>
          <a:bodyPr/>
          <a:lstStyle/>
          <a:p>
            <a:pPr marL="273050" indent="-273050" eaLnBrk="1" hangingPunct="1">
              <a:spcBef>
                <a:spcPts val="575"/>
              </a:spcBef>
              <a:buFont typeface="Wingdings" panose="05000000000000000000" pitchFamily="2" charset="2"/>
              <a:buChar char="Ø"/>
            </a:pPr>
            <a:r>
              <a:rPr lang="hr-HR" altLang="en-US" sz="2000" dirty="0">
                <a:solidFill>
                  <a:srgbClr val="002060"/>
                </a:solidFill>
                <a:latin typeface="Times New Roman" panose="02020603050405020304" pitchFamily="18" charset="0"/>
                <a:cs typeface="Times New Roman" panose="02020603050405020304" pitchFamily="18" charset="0"/>
              </a:rPr>
              <a:t>inspektor rada će na temelju čl. 226. st. 1. ZR-a naložiti poslodavcu </a:t>
            </a:r>
            <a:r>
              <a:rPr lang="hr-HR" altLang="en-US" sz="2000" b="1" dirty="0">
                <a:solidFill>
                  <a:srgbClr val="002060"/>
                </a:solidFill>
                <a:latin typeface="Times New Roman" panose="02020603050405020304" pitchFamily="18" charset="0"/>
                <a:cs typeface="Times New Roman" panose="02020603050405020304" pitchFamily="18" charset="0"/>
              </a:rPr>
              <a:t>dostavu radniku obračun dugovane, a neisplaćene plaće, naknade plaće ili otpremnine </a:t>
            </a:r>
            <a:r>
              <a:rPr lang="hr-HR" altLang="en-US" sz="2000" dirty="0">
                <a:solidFill>
                  <a:srgbClr val="002060"/>
                </a:solidFill>
                <a:latin typeface="Times New Roman" panose="02020603050405020304" pitchFamily="18" charset="0"/>
                <a:cs typeface="Times New Roman" panose="02020603050405020304" pitchFamily="18" charset="0"/>
              </a:rPr>
              <a:t>odnosno obračun s propisanim sadržajem kada nadzorom utvrdi da poslodavac nije izvršio tu obvezu </a:t>
            </a:r>
            <a:r>
              <a:rPr lang="hr-HR" altLang="en-US" sz="2000" i="1" dirty="0">
                <a:solidFill>
                  <a:srgbClr val="002060"/>
                </a:solidFill>
                <a:latin typeface="Times New Roman" panose="02020603050405020304" pitchFamily="18" charset="0"/>
                <a:cs typeface="Times New Roman" panose="02020603050405020304" pitchFamily="18" charset="0"/>
              </a:rPr>
              <a:t>(čl. 93. st. 2. i 4. ZR-a), </a:t>
            </a:r>
            <a:r>
              <a:rPr lang="hr-HR" altLang="en-US" sz="2000" b="1" dirty="0">
                <a:solidFill>
                  <a:srgbClr val="002060"/>
                </a:solidFill>
                <a:latin typeface="Times New Roman" panose="02020603050405020304" pitchFamily="18" charset="0"/>
                <a:cs typeface="Times New Roman" panose="02020603050405020304" pitchFamily="18" charset="0"/>
              </a:rPr>
              <a:t>ali će istovremeno </a:t>
            </a:r>
            <a:r>
              <a:rPr lang="hr-HR" altLang="en-US" sz="2000" dirty="0">
                <a:solidFill>
                  <a:srgbClr val="002060"/>
                </a:solidFill>
                <a:latin typeface="Times New Roman" panose="02020603050405020304" pitchFamily="18" charset="0"/>
                <a:cs typeface="Times New Roman" panose="02020603050405020304" pitchFamily="18" charset="0"/>
              </a:rPr>
              <a:t>zbog toga propusta protiv poslodavca biti u obvezi </a:t>
            </a:r>
            <a:r>
              <a:rPr lang="hr-HR" altLang="en-US" sz="2000" b="1" dirty="0">
                <a:solidFill>
                  <a:srgbClr val="002060"/>
                </a:solidFill>
                <a:latin typeface="Times New Roman" panose="02020603050405020304" pitchFamily="18" charset="0"/>
                <a:cs typeface="Times New Roman" panose="02020603050405020304" pitchFamily="18" charset="0"/>
              </a:rPr>
              <a:t>poduzeti i propisane prekršajne mjere, </a:t>
            </a:r>
            <a:r>
              <a:rPr lang="hr-HR" altLang="en-US" sz="2000" dirty="0">
                <a:solidFill>
                  <a:srgbClr val="002060"/>
                </a:solidFill>
                <a:latin typeface="Times New Roman" panose="02020603050405020304" pitchFamily="18" charset="0"/>
                <a:cs typeface="Times New Roman" panose="02020603050405020304" pitchFamily="18" charset="0"/>
              </a:rPr>
              <a:t>čak i ako poslodavac u rješenjem određenom roku postupi po takvom nalogu inspektora</a:t>
            </a:r>
            <a:endParaRPr lang="hr-HR" altLang="en-US" sz="2000" b="1" dirty="0">
              <a:solidFill>
                <a:srgbClr val="002060"/>
              </a:solidFill>
              <a:latin typeface="Times New Roman" panose="02020603050405020304" pitchFamily="18" charset="0"/>
              <a:cs typeface="Times New Roman" panose="02020603050405020304" pitchFamily="18" charset="0"/>
            </a:endParaRPr>
          </a:p>
          <a:p>
            <a:pPr marL="273050" indent="-273050" eaLnBrk="1" hangingPunct="1">
              <a:spcBef>
                <a:spcPts val="575"/>
              </a:spcBef>
              <a:buFont typeface="Wingdings" panose="05000000000000000000" pitchFamily="2" charset="2"/>
              <a:buChar char="Ø"/>
            </a:pPr>
            <a:r>
              <a:rPr lang="hr-HR" altLang="en-US" sz="2000" dirty="0">
                <a:solidFill>
                  <a:srgbClr val="002060"/>
                </a:solidFill>
                <a:latin typeface="Times New Roman" panose="02020603050405020304" pitchFamily="18" charset="0"/>
                <a:cs typeface="Times New Roman" panose="02020603050405020304" pitchFamily="18" charset="0"/>
              </a:rPr>
              <a:t>na temelju čl. 226. st. 2. ZR-a inspektor će zabraniti još 14 vrsta nadzorom utvrđenih nezakonitosti navedenih u toj odredbi ZR-a, </a:t>
            </a:r>
            <a:r>
              <a:rPr lang="hr-HR" altLang="en-US" sz="2000" b="1" dirty="0">
                <a:solidFill>
                  <a:srgbClr val="002060"/>
                </a:solidFill>
                <a:latin typeface="Times New Roman" panose="02020603050405020304" pitchFamily="18" charset="0"/>
                <a:cs typeface="Times New Roman" panose="02020603050405020304" pitchFamily="18" charset="0"/>
              </a:rPr>
              <a:t>ali će istovremeno </a:t>
            </a:r>
            <a:r>
              <a:rPr lang="hr-HR" altLang="en-US" sz="2000" dirty="0">
                <a:solidFill>
                  <a:srgbClr val="002060"/>
                </a:solidFill>
                <a:latin typeface="Times New Roman" panose="02020603050405020304" pitchFamily="18" charset="0"/>
                <a:cs typeface="Times New Roman" panose="02020603050405020304" pitchFamily="18" charset="0"/>
              </a:rPr>
              <a:t>zbog 12 od tih 14 propusta protiv poslodavca biti u obvezi </a:t>
            </a:r>
            <a:r>
              <a:rPr lang="hr-HR" altLang="en-US" sz="2000" b="1" dirty="0">
                <a:solidFill>
                  <a:srgbClr val="002060"/>
                </a:solidFill>
                <a:latin typeface="Times New Roman" panose="02020603050405020304" pitchFamily="18" charset="0"/>
                <a:cs typeface="Times New Roman" panose="02020603050405020304" pitchFamily="18" charset="0"/>
              </a:rPr>
              <a:t>poduzeti i propisane prekršajne mjere, </a:t>
            </a:r>
            <a:r>
              <a:rPr lang="hr-HR" altLang="en-US" sz="2000" dirty="0">
                <a:solidFill>
                  <a:srgbClr val="002060"/>
                </a:solidFill>
                <a:latin typeface="Times New Roman" panose="02020603050405020304" pitchFamily="18" charset="0"/>
                <a:cs typeface="Times New Roman" panose="02020603050405020304" pitchFamily="18" charset="0"/>
              </a:rPr>
              <a:t>čak i ako poslodavac u rješenjem određenom roku postupi po takvim zabranama inspektora</a:t>
            </a:r>
          </a:p>
          <a:p>
            <a:pPr marL="273050" indent="-273050" eaLnBrk="1" hangingPunct="1">
              <a:spcBef>
                <a:spcPts val="575"/>
              </a:spcBef>
              <a:buFont typeface="Wingdings 2" panose="05020102010507070707" pitchFamily="18" charset="2"/>
              <a:buNone/>
            </a:pPr>
            <a:r>
              <a:rPr lang="hr-HR" altLang="en-US" sz="2000" dirty="0">
                <a:solidFill>
                  <a:srgbClr val="002060"/>
                </a:solidFill>
                <a:latin typeface="Times New Roman" panose="02020603050405020304" pitchFamily="18" charset="0"/>
                <a:cs typeface="Times New Roman" panose="02020603050405020304" pitchFamily="18" charset="0"/>
              </a:rPr>
              <a:t> </a:t>
            </a:r>
            <a:r>
              <a:rPr lang="hr-HR" altLang="en-US" sz="2000" i="1" dirty="0">
                <a:solidFill>
                  <a:srgbClr val="002060"/>
                </a:solidFill>
                <a:latin typeface="Times New Roman" panose="02020603050405020304" pitchFamily="18" charset="0"/>
                <a:cs typeface="Times New Roman" panose="02020603050405020304" pitchFamily="18" charset="0"/>
              </a:rPr>
              <a:t>(primjerice, ako utvrdi da agenciji obavlja poslove ustupanja radnika korisnicima, a nije registrirana prema posebnom propisu, odnosno upisana u evidenciju ministarstva nadležnog za rad - čl. 44. st. 3. ZR-a ili ako utvrdi da radnik na poslovima na kojima ga uz primjenu mjera zaštite zdravlja i sigurnosti na radu nije moguće zaštititi od štetnih utjecaja, radi duži od skraćenoga radnoga vremena - čl. 64. st. 3. ZR-a ili ako utvrdi prekovremeni rad maloljetnika - čl. 65. st. 5. ZR-a i sl.)</a:t>
            </a:r>
          </a:p>
        </p:txBody>
      </p:sp>
      <p:sp>
        <p:nvSpPr>
          <p:cNvPr id="16388" name="Rezervirano mjesto podnožja 3"/>
          <p:cNvSpPr>
            <a:spLocks noGrp="1"/>
          </p:cNvSpPr>
          <p:nvPr>
            <p:ph type="ftr" sz="quarter" idx="11"/>
          </p:nvPr>
        </p:nvSpPr>
        <p:spPr bwMode="auto">
          <a:xfrm>
            <a:off x="8675688" y="6381750"/>
            <a:ext cx="468312" cy="360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hr-HR" altLang="sr-Latn-RS" sz="1400" dirty="0">
              <a:solidFill>
                <a:schemeClr val="tx2"/>
              </a:solidFill>
              <a:latin typeface="Times New Roman" panose="02020603050405020304" pitchFamily="18" charset="0"/>
            </a:endParaRPr>
          </a:p>
        </p:txBody>
      </p:sp>
    </p:spTree>
    <p:extLst>
      <p:ext uri="{BB962C8B-B14F-4D97-AF65-F5344CB8AC3E}">
        <p14:creationId xmlns:p14="http://schemas.microsoft.com/office/powerpoint/2010/main" val="14677358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slov 1"/>
          <p:cNvSpPr>
            <a:spLocks noGrp="1"/>
          </p:cNvSpPr>
          <p:nvPr>
            <p:ph type="title"/>
          </p:nvPr>
        </p:nvSpPr>
        <p:spPr>
          <a:xfrm>
            <a:off x="0" y="0"/>
            <a:ext cx="9144000" cy="620713"/>
          </a:xfrm>
        </p:spPr>
        <p:txBody>
          <a:bodyPr/>
          <a:lstStyle/>
          <a:p>
            <a:pPr eaLnBrk="1" hangingPunct="1"/>
            <a:r>
              <a:rPr lang="hr-HR" altLang="sr-Latn-RS" sz="3200" dirty="0">
                <a:solidFill>
                  <a:srgbClr val="C00000"/>
                </a:solidFill>
                <a:latin typeface="Times New Roman" panose="02020603050405020304" pitchFamily="18" charset="0"/>
                <a:cs typeface="Times New Roman" panose="02020603050405020304" pitchFamily="18" charset="0"/>
              </a:rPr>
              <a:t>O prekršajnim odredbama Z</a:t>
            </a:r>
            <a:r>
              <a:rPr lang="en-GB" altLang="sr-Latn-RS" sz="3200" dirty="0">
                <a:solidFill>
                  <a:srgbClr val="C00000"/>
                </a:solidFill>
                <a:latin typeface="Times New Roman" panose="02020603050405020304" pitchFamily="18" charset="0"/>
                <a:cs typeface="Times New Roman" panose="02020603050405020304" pitchFamily="18" charset="0"/>
              </a:rPr>
              <a:t>O</a:t>
            </a:r>
            <a:r>
              <a:rPr lang="hr-HR" altLang="sr-Latn-RS" sz="3200" dirty="0">
                <a:solidFill>
                  <a:srgbClr val="C00000"/>
                </a:solidFill>
                <a:latin typeface="Times New Roman" panose="02020603050405020304" pitchFamily="18" charset="0"/>
                <a:cs typeface="Times New Roman" panose="02020603050405020304" pitchFamily="18" charset="0"/>
              </a:rPr>
              <a:t>R-a</a:t>
            </a:r>
          </a:p>
        </p:txBody>
      </p:sp>
      <p:sp>
        <p:nvSpPr>
          <p:cNvPr id="17411" name="Rezervirano mjesto sadržaja 2"/>
          <p:cNvSpPr>
            <a:spLocks noGrp="1"/>
          </p:cNvSpPr>
          <p:nvPr>
            <p:ph idx="1"/>
          </p:nvPr>
        </p:nvSpPr>
        <p:spPr>
          <a:xfrm>
            <a:off x="0" y="792163"/>
            <a:ext cx="9144000" cy="6092825"/>
          </a:xfrm>
        </p:spPr>
        <p:txBody>
          <a:bodyPr/>
          <a:lstStyle/>
          <a:p>
            <a:pPr marL="0" indent="0" eaLnBrk="1" hangingPunct="1">
              <a:lnSpc>
                <a:spcPct val="90000"/>
              </a:lnSpc>
              <a:buFont typeface="Arial" panose="020B0604020202020204" pitchFamily="34" charset="0"/>
              <a:buNone/>
            </a:pPr>
            <a:endParaRPr lang="hr-HR" altLang="sr-Latn-RS" sz="2000" dirty="0">
              <a:solidFill>
                <a:srgbClr val="002060"/>
              </a:solidFill>
              <a:latin typeface="Times New Roman" panose="02020603050405020304" pitchFamily="18" charset="0"/>
              <a:cs typeface="Times New Roman" panose="02020603050405020304" pitchFamily="18" charset="0"/>
            </a:endParaRPr>
          </a:p>
          <a:p>
            <a:pPr marL="0" indent="0" eaLnBrk="1" hangingPunct="1">
              <a:lnSpc>
                <a:spcPct val="90000"/>
              </a:lnSpc>
              <a:buFont typeface="Wingdings" panose="05000000000000000000" pitchFamily="2" charset="2"/>
              <a:buChar char="Ø"/>
            </a:pPr>
            <a:r>
              <a:rPr lang="hr-HR" altLang="sr-Latn-RS" sz="2800" dirty="0">
                <a:solidFill>
                  <a:srgbClr val="002060"/>
                </a:solidFill>
                <a:latin typeface="Times New Roman" panose="02020603050405020304" pitchFamily="18" charset="0"/>
                <a:cs typeface="Times New Roman" panose="02020603050405020304" pitchFamily="18" charset="0"/>
              </a:rPr>
              <a:t>ZR sadrži ukupno </a:t>
            </a:r>
            <a:r>
              <a:rPr lang="hr-HR" altLang="sr-Latn-RS" sz="2800" b="1" dirty="0">
                <a:solidFill>
                  <a:srgbClr val="002060"/>
                </a:solidFill>
                <a:latin typeface="Times New Roman" panose="02020603050405020304" pitchFamily="18" charset="0"/>
                <a:cs typeface="Times New Roman" panose="02020603050405020304" pitchFamily="18" charset="0"/>
              </a:rPr>
              <a:t>85 prekršajno sankcioniranih </a:t>
            </a:r>
            <a:r>
              <a:rPr lang="hr-HR" altLang="sr-Latn-RS" sz="2800" dirty="0">
                <a:solidFill>
                  <a:srgbClr val="002060"/>
                </a:solidFill>
                <a:latin typeface="Times New Roman" panose="02020603050405020304" pitchFamily="18" charset="0"/>
                <a:cs typeface="Times New Roman" panose="02020603050405020304" pitchFamily="18" charset="0"/>
              </a:rPr>
              <a:t>odredbi i to:</a:t>
            </a:r>
          </a:p>
          <a:p>
            <a:pPr marL="0" indent="0" eaLnBrk="1" hangingPunct="1">
              <a:lnSpc>
                <a:spcPct val="90000"/>
              </a:lnSpc>
            </a:pPr>
            <a:r>
              <a:rPr lang="hr-HR" altLang="sr-Latn-RS" sz="2800" dirty="0">
                <a:solidFill>
                  <a:srgbClr val="002060"/>
                </a:solidFill>
                <a:latin typeface="Times New Roman" panose="02020603050405020304" pitchFamily="18" charset="0"/>
                <a:cs typeface="Times New Roman" panose="02020603050405020304" pitchFamily="18" charset="0"/>
              </a:rPr>
              <a:t>prekršaji poslodavca - </a:t>
            </a:r>
            <a:r>
              <a:rPr lang="hr-HR" altLang="sr-Latn-RS" sz="2800" b="1" dirty="0">
                <a:solidFill>
                  <a:srgbClr val="002060"/>
                </a:solidFill>
                <a:latin typeface="Times New Roman" panose="02020603050405020304" pitchFamily="18" charset="0"/>
                <a:cs typeface="Times New Roman" panose="02020603050405020304" pitchFamily="18" charset="0"/>
              </a:rPr>
              <a:t>68</a:t>
            </a:r>
            <a:r>
              <a:rPr lang="hr-HR" altLang="sr-Latn-RS" sz="2800" dirty="0">
                <a:solidFill>
                  <a:srgbClr val="002060"/>
                </a:solidFill>
                <a:latin typeface="Times New Roman" panose="02020603050405020304" pitchFamily="18" charset="0"/>
                <a:cs typeface="Times New Roman" panose="02020603050405020304" pitchFamily="18" charset="0"/>
              </a:rPr>
              <a:t> prekršajno sankcioniranih odredbi</a:t>
            </a:r>
            <a:r>
              <a:rPr lang="hr-HR" altLang="sr-Latn-RS" sz="2800" i="1" dirty="0">
                <a:solidFill>
                  <a:srgbClr val="002060"/>
                </a:solidFill>
                <a:latin typeface="Times New Roman" panose="02020603050405020304" pitchFamily="18" charset="0"/>
                <a:cs typeface="Times New Roman" panose="02020603050405020304" pitchFamily="18" charset="0"/>
              </a:rPr>
              <a:t> (lakši, teži i najteži - 57 manje prekršajno sankcioniranih odredbi</a:t>
            </a:r>
            <a:r>
              <a:rPr lang="en-GB" altLang="sr-Latn-RS" sz="2800" i="1" dirty="0">
                <a:solidFill>
                  <a:srgbClr val="002060"/>
                </a:solidFill>
                <a:latin typeface="Times New Roman" panose="02020603050405020304" pitchFamily="18" charset="0"/>
                <a:cs typeface="Times New Roman" panose="02020603050405020304" pitchFamily="18" charset="0"/>
              </a:rPr>
              <a:t> od </a:t>
            </a:r>
            <a:r>
              <a:rPr lang="en-GB" altLang="sr-Latn-RS" sz="2800" i="1" dirty="0" err="1">
                <a:solidFill>
                  <a:srgbClr val="002060"/>
                </a:solidFill>
                <a:latin typeface="Times New Roman" panose="02020603050405020304" pitchFamily="18" charset="0"/>
                <a:cs typeface="Times New Roman" panose="02020603050405020304" pitchFamily="18" charset="0"/>
              </a:rPr>
              <a:t>ranijeg</a:t>
            </a:r>
            <a:r>
              <a:rPr lang="en-GB" altLang="sr-Latn-RS" sz="2800" i="1" dirty="0">
                <a:solidFill>
                  <a:srgbClr val="002060"/>
                </a:solidFill>
                <a:latin typeface="Times New Roman" panose="02020603050405020304" pitchFamily="18" charset="0"/>
                <a:cs typeface="Times New Roman" panose="02020603050405020304" pitchFamily="18" charset="0"/>
              </a:rPr>
              <a:t> </a:t>
            </a:r>
            <a:r>
              <a:rPr lang="en-GB" altLang="sr-Latn-RS" sz="2800" i="1" dirty="0" err="1">
                <a:solidFill>
                  <a:srgbClr val="002060"/>
                </a:solidFill>
                <a:latin typeface="Times New Roman" panose="02020603050405020304" pitchFamily="18" charset="0"/>
                <a:cs typeface="Times New Roman" panose="02020603050405020304" pitchFamily="18" charset="0"/>
              </a:rPr>
              <a:t>Zakona</a:t>
            </a:r>
            <a:r>
              <a:rPr lang="en-GB" altLang="sr-Latn-RS" sz="2800" i="1" dirty="0">
                <a:solidFill>
                  <a:srgbClr val="002060"/>
                </a:solidFill>
                <a:latin typeface="Times New Roman" panose="02020603050405020304" pitchFamily="18" charset="0"/>
                <a:cs typeface="Times New Roman" panose="02020603050405020304" pitchFamily="18" charset="0"/>
              </a:rPr>
              <a:t> o </a:t>
            </a:r>
            <a:r>
              <a:rPr lang="en-GB" altLang="sr-Latn-RS" sz="2800" i="1" dirty="0" err="1">
                <a:solidFill>
                  <a:srgbClr val="002060"/>
                </a:solidFill>
                <a:latin typeface="Times New Roman" panose="02020603050405020304" pitchFamily="18" charset="0"/>
                <a:cs typeface="Times New Roman" panose="02020603050405020304" pitchFamily="18" charset="0"/>
              </a:rPr>
              <a:t>radu</a:t>
            </a:r>
            <a:r>
              <a:rPr lang="hr-HR" altLang="sr-Latn-RS" sz="2800" i="1" dirty="0">
                <a:solidFill>
                  <a:srgbClr val="002060"/>
                </a:solidFill>
                <a:latin typeface="Times New Roman" panose="02020603050405020304" pitchFamily="18" charset="0"/>
                <a:cs typeface="Times New Roman" panose="02020603050405020304" pitchFamily="18" charset="0"/>
              </a:rPr>
              <a:t>)</a:t>
            </a:r>
          </a:p>
          <a:p>
            <a:pPr marL="0" indent="0" eaLnBrk="1" hangingPunct="1">
              <a:lnSpc>
                <a:spcPct val="90000"/>
              </a:lnSpc>
            </a:pPr>
            <a:r>
              <a:rPr lang="hr-HR" altLang="sr-Latn-RS" sz="2800" dirty="0">
                <a:solidFill>
                  <a:srgbClr val="002060"/>
                </a:solidFill>
                <a:latin typeface="Times New Roman" panose="02020603050405020304" pitchFamily="18" charset="0"/>
                <a:cs typeface="Times New Roman" panose="02020603050405020304" pitchFamily="18" charset="0"/>
              </a:rPr>
              <a:t>prekršaji sindikata i udruge sindikata - </a:t>
            </a:r>
            <a:r>
              <a:rPr lang="hr-HR" altLang="sr-Latn-RS" sz="2800" b="1" dirty="0">
                <a:solidFill>
                  <a:srgbClr val="002060"/>
                </a:solidFill>
                <a:latin typeface="Times New Roman" panose="02020603050405020304" pitchFamily="18" charset="0"/>
                <a:cs typeface="Times New Roman" panose="02020603050405020304" pitchFamily="18" charset="0"/>
              </a:rPr>
              <a:t>7</a:t>
            </a:r>
            <a:r>
              <a:rPr lang="hr-HR" altLang="sr-Latn-RS" sz="2800" dirty="0">
                <a:solidFill>
                  <a:srgbClr val="002060"/>
                </a:solidFill>
                <a:latin typeface="Times New Roman" panose="02020603050405020304" pitchFamily="18" charset="0"/>
                <a:cs typeface="Times New Roman" panose="02020603050405020304" pitchFamily="18" charset="0"/>
              </a:rPr>
              <a:t> prekršajno sankcioniranih odredbi</a:t>
            </a:r>
            <a:r>
              <a:rPr lang="hr-HR" altLang="sr-Latn-RS" sz="2800" b="1" dirty="0">
                <a:solidFill>
                  <a:srgbClr val="002060"/>
                </a:solidFill>
                <a:latin typeface="Times New Roman" panose="02020603050405020304" pitchFamily="18" charset="0"/>
                <a:cs typeface="Times New Roman" panose="02020603050405020304" pitchFamily="18" charset="0"/>
              </a:rPr>
              <a:t> </a:t>
            </a:r>
            <a:r>
              <a:rPr lang="hr-HR" altLang="sr-Latn-RS" sz="2800" dirty="0">
                <a:solidFill>
                  <a:srgbClr val="002060"/>
                </a:solidFill>
                <a:latin typeface="Times New Roman" panose="02020603050405020304" pitchFamily="18" charset="0"/>
                <a:cs typeface="Times New Roman" panose="02020603050405020304" pitchFamily="18" charset="0"/>
              </a:rPr>
              <a:t>te </a:t>
            </a:r>
          </a:p>
          <a:p>
            <a:pPr marL="0" indent="0" eaLnBrk="1" hangingPunct="1">
              <a:lnSpc>
                <a:spcPct val="90000"/>
              </a:lnSpc>
            </a:pPr>
            <a:r>
              <a:rPr lang="hr-HR" altLang="sr-Latn-RS" sz="2800" dirty="0">
                <a:solidFill>
                  <a:srgbClr val="002060"/>
                </a:solidFill>
                <a:latin typeface="Times New Roman" panose="02020603050405020304" pitchFamily="18" charset="0"/>
                <a:cs typeface="Times New Roman" panose="02020603050405020304" pitchFamily="18" charset="0"/>
              </a:rPr>
              <a:t>prekršaji udruge poslodavaca i udruge poslodavaca više razine - </a:t>
            </a:r>
            <a:r>
              <a:rPr lang="hr-HR" altLang="sr-Latn-RS" sz="2800" b="1" dirty="0">
                <a:solidFill>
                  <a:srgbClr val="002060"/>
                </a:solidFill>
                <a:latin typeface="Times New Roman" panose="02020603050405020304" pitchFamily="18" charset="0"/>
                <a:cs typeface="Times New Roman" panose="02020603050405020304" pitchFamily="18" charset="0"/>
              </a:rPr>
              <a:t>10</a:t>
            </a:r>
            <a:r>
              <a:rPr lang="hr-HR" altLang="sr-Latn-RS" sz="2800" dirty="0">
                <a:solidFill>
                  <a:srgbClr val="002060"/>
                </a:solidFill>
                <a:latin typeface="Times New Roman" panose="02020603050405020304" pitchFamily="18" charset="0"/>
                <a:cs typeface="Times New Roman" panose="02020603050405020304" pitchFamily="18" charset="0"/>
              </a:rPr>
              <a:t> prekršajno sankcioniranih odredbi </a:t>
            </a:r>
            <a:endParaRPr lang="hr-HR" altLang="sr-Latn-RS" sz="2800" b="1" dirty="0">
              <a:solidFill>
                <a:srgbClr val="002060"/>
              </a:solidFill>
              <a:latin typeface="Times New Roman" panose="02020603050405020304" pitchFamily="18" charset="0"/>
              <a:cs typeface="Times New Roman" panose="02020603050405020304" pitchFamily="18" charset="0"/>
            </a:endParaRPr>
          </a:p>
          <a:p>
            <a:pPr marL="0" indent="0" eaLnBrk="1" hangingPunct="1">
              <a:lnSpc>
                <a:spcPct val="90000"/>
              </a:lnSpc>
              <a:buFont typeface="Arial" panose="020B0604020202020204" pitchFamily="34" charset="0"/>
              <a:buNone/>
            </a:pPr>
            <a:endParaRPr lang="hr-HR" altLang="sr-Latn-RS" sz="2800" dirty="0">
              <a:solidFill>
                <a:srgbClr val="002060"/>
              </a:solidFill>
              <a:latin typeface="Times New Roman" panose="02020603050405020304" pitchFamily="18" charset="0"/>
              <a:cs typeface="Times New Roman" panose="02020603050405020304" pitchFamily="18" charset="0"/>
            </a:endParaRPr>
          </a:p>
          <a:p>
            <a:pPr marL="0" indent="0" eaLnBrk="1" hangingPunct="1">
              <a:lnSpc>
                <a:spcPct val="90000"/>
              </a:lnSpc>
              <a:buFont typeface="Wingdings" panose="05000000000000000000" pitchFamily="2" charset="2"/>
              <a:buChar char="Ø"/>
            </a:pPr>
            <a:r>
              <a:rPr lang="hr-HR" altLang="sr-Latn-RS" sz="2800" dirty="0">
                <a:solidFill>
                  <a:srgbClr val="002060"/>
                </a:solidFill>
                <a:latin typeface="Times New Roman" panose="02020603050405020304" pitchFamily="18" charset="0"/>
                <a:cs typeface="Times New Roman" panose="02020603050405020304" pitchFamily="18" charset="0"/>
              </a:rPr>
              <a:t>ZR </a:t>
            </a:r>
            <a:r>
              <a:rPr lang="hr-HR" altLang="sr-Latn-RS" sz="2800" b="1" dirty="0">
                <a:solidFill>
                  <a:srgbClr val="002060"/>
                </a:solidFill>
                <a:latin typeface="Times New Roman" panose="02020603050405020304" pitchFamily="18" charset="0"/>
                <a:cs typeface="Times New Roman" panose="02020603050405020304" pitchFamily="18" charset="0"/>
              </a:rPr>
              <a:t>ne predviđa </a:t>
            </a:r>
            <a:r>
              <a:rPr lang="hr-HR" altLang="sr-Latn-RS" sz="2800" dirty="0">
                <a:solidFill>
                  <a:srgbClr val="002060"/>
                </a:solidFill>
                <a:latin typeface="Times New Roman" panose="02020603050405020304" pitchFamily="18" charset="0"/>
                <a:cs typeface="Times New Roman" panose="02020603050405020304" pitchFamily="18" charset="0"/>
              </a:rPr>
              <a:t>mogućnost izricanja novčane kazne poslodavcu </a:t>
            </a:r>
            <a:r>
              <a:rPr lang="hr-HR" altLang="sr-Latn-RS" sz="2800" b="1" dirty="0">
                <a:solidFill>
                  <a:srgbClr val="002060"/>
                </a:solidFill>
                <a:latin typeface="Times New Roman" panose="02020603050405020304" pitchFamily="18" charset="0"/>
                <a:cs typeface="Times New Roman" panose="02020603050405020304" pitchFamily="18" charset="0"/>
              </a:rPr>
              <a:t>na mjestu izvršenja prekršaja</a:t>
            </a:r>
            <a:endParaRPr lang="hr-HR" altLang="sr-Latn-RS" sz="2800" b="1" i="1" dirty="0">
              <a:solidFill>
                <a:srgbClr val="002060"/>
              </a:solidFill>
              <a:latin typeface="Times New Roman" panose="02020603050405020304" pitchFamily="18" charset="0"/>
              <a:cs typeface="Times New Roman" panose="02020603050405020304" pitchFamily="18" charset="0"/>
            </a:endParaRPr>
          </a:p>
        </p:txBody>
      </p:sp>
      <p:sp>
        <p:nvSpPr>
          <p:cNvPr id="17412" name="Rezervirano mjesto podnožja 3"/>
          <p:cNvSpPr>
            <a:spLocks noGrp="1"/>
          </p:cNvSpPr>
          <p:nvPr>
            <p:ph type="ftr" sz="quarter" idx="11"/>
          </p:nvPr>
        </p:nvSpPr>
        <p:spPr bwMode="auto">
          <a:xfrm>
            <a:off x="8675688" y="6381750"/>
            <a:ext cx="468312" cy="360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hr-HR" altLang="sr-Latn-RS" sz="1400">
                <a:solidFill>
                  <a:schemeClr val="tx2"/>
                </a:solidFill>
                <a:latin typeface="Times New Roman" panose="02020603050405020304" pitchFamily="18" charset="0"/>
              </a:rPr>
              <a:t>13</a:t>
            </a:r>
          </a:p>
        </p:txBody>
      </p:sp>
    </p:spTree>
    <p:extLst>
      <p:ext uri="{BB962C8B-B14F-4D97-AF65-F5344CB8AC3E}">
        <p14:creationId xmlns:p14="http://schemas.microsoft.com/office/powerpoint/2010/main" val="41483382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7D280-4D52-4784-92C1-9F1D6240B647}"/>
              </a:ext>
            </a:extLst>
          </p:cNvPr>
          <p:cNvSpPr>
            <a:spLocks noGrp="1"/>
          </p:cNvSpPr>
          <p:nvPr>
            <p:ph type="title"/>
          </p:nvPr>
        </p:nvSpPr>
        <p:spPr>
          <a:xfrm>
            <a:off x="457200" y="274638"/>
            <a:ext cx="8229600" cy="850106"/>
          </a:xfrm>
        </p:spPr>
        <p:txBody>
          <a:bodyPr/>
          <a:lstStyle/>
          <a:p>
            <a:r>
              <a:rPr lang="en-GB" dirty="0"/>
              <a:t>ZOR - KAZNE</a:t>
            </a:r>
            <a:endParaRPr lang="hr-HR" dirty="0"/>
          </a:p>
        </p:txBody>
      </p:sp>
      <p:sp>
        <p:nvSpPr>
          <p:cNvPr id="3" name="Content Placeholder 2">
            <a:extLst>
              <a:ext uri="{FF2B5EF4-FFF2-40B4-BE49-F238E27FC236}">
                <a16:creationId xmlns:a16="http://schemas.microsoft.com/office/drawing/2014/main" id="{C73D40CB-1652-456D-B6FA-86F454BCFD66}"/>
              </a:ext>
            </a:extLst>
          </p:cNvPr>
          <p:cNvSpPr>
            <a:spLocks noGrp="1"/>
          </p:cNvSpPr>
          <p:nvPr>
            <p:ph idx="1"/>
          </p:nvPr>
        </p:nvSpPr>
        <p:spPr>
          <a:xfrm>
            <a:off x="457200" y="1124744"/>
            <a:ext cx="8229600" cy="5001419"/>
          </a:xfrm>
        </p:spPr>
        <p:txBody>
          <a:bodyPr>
            <a:normAutofit lnSpcReduction="10000"/>
          </a:bodyPr>
          <a:lstStyle/>
          <a:p>
            <a:pPr marL="0" indent="0">
              <a:buNone/>
            </a:pPr>
            <a:r>
              <a:rPr lang="hr-HR" b="1" dirty="0"/>
              <a:t>LAKŠI PREKRŠAJI POSLODAVCA</a:t>
            </a:r>
            <a:endParaRPr lang="en-GB" b="1" dirty="0"/>
          </a:p>
          <a:p>
            <a:r>
              <a:rPr lang="hr-HR" dirty="0"/>
              <a:t>10.000</a:t>
            </a:r>
            <a:r>
              <a:rPr lang="en-GB" dirty="0"/>
              <a:t> </a:t>
            </a:r>
            <a:r>
              <a:rPr lang="hr-HR" dirty="0"/>
              <a:t>do 30.000</a:t>
            </a:r>
            <a:r>
              <a:rPr lang="en-GB" dirty="0"/>
              <a:t> </a:t>
            </a:r>
            <a:r>
              <a:rPr lang="hr-HR" dirty="0"/>
              <a:t>kuna </a:t>
            </a:r>
            <a:endParaRPr lang="en-GB" dirty="0"/>
          </a:p>
          <a:p>
            <a:r>
              <a:rPr lang="en-GB" dirty="0" err="1"/>
              <a:t>Ravnatelj</a:t>
            </a:r>
            <a:r>
              <a:rPr lang="en-GB" dirty="0"/>
              <a:t>: 1.000 do 3.000</a:t>
            </a:r>
          </a:p>
          <a:p>
            <a:pPr marL="0" indent="0">
              <a:buNone/>
            </a:pPr>
            <a:r>
              <a:rPr lang="en-GB" b="1" dirty="0"/>
              <a:t>TEŽI PREKRŠAJI</a:t>
            </a:r>
          </a:p>
          <a:p>
            <a:r>
              <a:rPr lang="en-GB" dirty="0"/>
              <a:t>31.000 do 60.000 </a:t>
            </a:r>
            <a:r>
              <a:rPr lang="en-GB" dirty="0" err="1"/>
              <a:t>kuna</a:t>
            </a:r>
            <a:endParaRPr lang="en-GB" dirty="0"/>
          </a:p>
          <a:p>
            <a:r>
              <a:rPr lang="en-GB" dirty="0" err="1"/>
              <a:t>Ravnatelj</a:t>
            </a:r>
            <a:r>
              <a:rPr lang="en-GB" dirty="0"/>
              <a:t>: 4.000 do 6.000</a:t>
            </a:r>
          </a:p>
          <a:p>
            <a:pPr marL="0" indent="0">
              <a:buNone/>
            </a:pPr>
            <a:r>
              <a:rPr lang="en-GB" b="1" dirty="0"/>
              <a:t>NAJTEŽI PREKRŠAJI</a:t>
            </a:r>
          </a:p>
          <a:p>
            <a:pPr marL="0" indent="0">
              <a:buNone/>
            </a:pPr>
            <a:r>
              <a:rPr lang="en-GB" dirty="0"/>
              <a:t>61.000 do 100.000 </a:t>
            </a:r>
            <a:r>
              <a:rPr lang="en-GB" dirty="0" err="1"/>
              <a:t>kuna</a:t>
            </a:r>
            <a:endParaRPr lang="en-GB" dirty="0"/>
          </a:p>
          <a:p>
            <a:pPr marL="0" indent="0">
              <a:buNone/>
            </a:pPr>
            <a:r>
              <a:rPr lang="en-GB" dirty="0" err="1"/>
              <a:t>Ravnatelj</a:t>
            </a:r>
            <a:r>
              <a:rPr lang="en-GB" dirty="0"/>
              <a:t>: 7.000 do 10.000 </a:t>
            </a:r>
            <a:r>
              <a:rPr lang="en-GB" dirty="0" err="1"/>
              <a:t>kuna</a:t>
            </a:r>
            <a:endParaRPr lang="en-GB" dirty="0"/>
          </a:p>
          <a:p>
            <a:endParaRPr lang="hr-HR" dirty="0"/>
          </a:p>
        </p:txBody>
      </p:sp>
    </p:spTree>
    <p:extLst>
      <p:ext uri="{BB962C8B-B14F-4D97-AF65-F5344CB8AC3E}">
        <p14:creationId xmlns:p14="http://schemas.microsoft.com/office/powerpoint/2010/main" val="38381947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778098"/>
          </a:xfrm>
        </p:spPr>
        <p:txBody>
          <a:bodyPr/>
          <a:lstStyle/>
          <a:p>
            <a:r>
              <a:rPr lang="hr-HR" dirty="0">
                <a:solidFill>
                  <a:srgbClr val="C00000"/>
                </a:solidFill>
              </a:rPr>
              <a:t>Neki prekršaji iz Zakona o radu </a:t>
            </a:r>
          </a:p>
        </p:txBody>
      </p:sp>
      <p:sp>
        <p:nvSpPr>
          <p:cNvPr id="3" name="Rezervirano mjesto sadržaja 2"/>
          <p:cNvSpPr>
            <a:spLocks noGrp="1"/>
          </p:cNvSpPr>
          <p:nvPr>
            <p:ph idx="1"/>
          </p:nvPr>
        </p:nvSpPr>
        <p:spPr>
          <a:xfrm>
            <a:off x="457200" y="1196752"/>
            <a:ext cx="8229600" cy="4929411"/>
          </a:xfrm>
        </p:spPr>
        <p:txBody>
          <a:bodyPr>
            <a:normAutofit fontScale="70000" lnSpcReduction="20000"/>
          </a:bodyPr>
          <a:lstStyle/>
          <a:p>
            <a:pPr marL="0" indent="0">
              <a:buNone/>
            </a:pPr>
            <a:r>
              <a:rPr lang="hr-HR" b="1" dirty="0">
                <a:solidFill>
                  <a:srgbClr val="C00000"/>
                </a:solidFill>
              </a:rPr>
              <a:t>Teži prekršaji poslodavca </a:t>
            </a:r>
            <a:endParaRPr lang="hr-HR" dirty="0">
              <a:solidFill>
                <a:srgbClr val="C00000"/>
              </a:solidFill>
            </a:endParaRPr>
          </a:p>
          <a:p>
            <a:pPr marL="0" indent="0">
              <a:buNone/>
            </a:pPr>
            <a:r>
              <a:rPr lang="hr-HR" b="1" dirty="0">
                <a:solidFill>
                  <a:srgbClr val="002060"/>
                </a:solidFill>
              </a:rPr>
              <a:t>31.000 do 60.000 kuna, 4.000 do 6.000 kuna za direktora</a:t>
            </a:r>
            <a:endParaRPr lang="hr-HR" dirty="0">
              <a:solidFill>
                <a:srgbClr val="002060"/>
              </a:solidFill>
            </a:endParaRPr>
          </a:p>
          <a:p>
            <a:pPr marL="0" indent="0">
              <a:buNone/>
            </a:pPr>
            <a:r>
              <a:rPr lang="hr-HR" dirty="0"/>
              <a:t> </a:t>
            </a:r>
          </a:p>
          <a:p>
            <a:pPr marL="0" indent="0">
              <a:buNone/>
            </a:pPr>
            <a:r>
              <a:rPr lang="hr-HR" dirty="0"/>
              <a:t>1) ako s istim radnikom sklopi uzastopni ugovor o radu na </a:t>
            </a:r>
            <a:r>
              <a:rPr lang="hr-HR" b="1" dirty="0"/>
              <a:t>određeno vrijeme</a:t>
            </a:r>
            <a:r>
              <a:rPr lang="hr-HR" dirty="0"/>
              <a:t> za koji ne postoji objektivan razlog, ili ako u tom ugovoru ili u pisanoj potvrdi o sklopljenom ugovoru o radu ne navede objektivan razlog, ili ako trajanje svih uzastopnih ugovora o radu sklopljenih na određeno vrijeme, uključujući i prvi ugovor o radu, traje neprekinuto duže od tri godine, osim ako je to potrebno zbog zamjene privremeno nenazočnog radnika ili je zbog nekog drugog objektivnog razloga dopušteno zakonom ili kolektivnim ugovorom (članak 12. stavci 2. i 3.)</a:t>
            </a:r>
          </a:p>
          <a:p>
            <a:pPr marL="0" indent="0">
              <a:buNone/>
            </a:pPr>
            <a:r>
              <a:rPr lang="hr-HR" dirty="0"/>
              <a:t>2) ako sklopi ugovor o radu s radnikom koji </a:t>
            </a:r>
            <a:r>
              <a:rPr lang="hr-HR" b="1" dirty="0"/>
              <a:t>ne udovoljava posebnim uvjetima</a:t>
            </a:r>
            <a:r>
              <a:rPr lang="hr-HR" dirty="0"/>
              <a:t> za zasnivanje radnog odnosa propisanim zakonom, drugim propisom, kolektivnim ugovorom ili pravilnikom o radu (članak 23.)</a:t>
            </a:r>
          </a:p>
          <a:p>
            <a:pPr marL="0" indent="0">
              <a:buNone/>
            </a:pPr>
            <a:r>
              <a:rPr lang="hr-HR" dirty="0"/>
              <a:t>12) ako radniku </a:t>
            </a:r>
            <a:r>
              <a:rPr lang="hr-HR" b="1" dirty="0"/>
              <a:t>ne omogući</a:t>
            </a:r>
            <a:r>
              <a:rPr lang="hr-HR" dirty="0"/>
              <a:t> </a:t>
            </a:r>
            <a:r>
              <a:rPr lang="hr-HR" b="1" dirty="0"/>
              <a:t>korištenje stanke</a:t>
            </a:r>
            <a:r>
              <a:rPr lang="hr-HR" dirty="0"/>
              <a:t> na način i pod uvjetima propisanim ovim Zakonom (članak 73.)</a:t>
            </a:r>
          </a:p>
          <a:p>
            <a:pPr marL="0" indent="0">
              <a:buNone/>
            </a:pPr>
            <a:endParaRPr lang="hr-HR" dirty="0"/>
          </a:p>
        </p:txBody>
      </p:sp>
    </p:spTree>
    <p:extLst>
      <p:ext uri="{BB962C8B-B14F-4D97-AF65-F5344CB8AC3E}">
        <p14:creationId xmlns:p14="http://schemas.microsoft.com/office/powerpoint/2010/main" val="40262815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hr-HR"/>
          </a:p>
        </p:txBody>
      </p:sp>
      <p:sp>
        <p:nvSpPr>
          <p:cNvPr id="3" name="Rezervirano mjesto sadržaja 2"/>
          <p:cNvSpPr>
            <a:spLocks noGrp="1"/>
          </p:cNvSpPr>
          <p:nvPr>
            <p:ph idx="1"/>
          </p:nvPr>
        </p:nvSpPr>
        <p:spPr/>
        <p:txBody>
          <a:bodyPr>
            <a:normAutofit fontScale="77500" lnSpcReduction="20000"/>
          </a:bodyPr>
          <a:lstStyle/>
          <a:p>
            <a:pPr marL="0" indent="0">
              <a:buNone/>
            </a:pPr>
            <a:r>
              <a:rPr lang="hr-HR" dirty="0"/>
              <a:t>13) ako radniku </a:t>
            </a:r>
            <a:r>
              <a:rPr lang="hr-HR" b="1" dirty="0"/>
              <a:t>ne omogući korištenje dnevnog odmora</a:t>
            </a:r>
            <a:r>
              <a:rPr lang="hr-HR" dirty="0"/>
              <a:t> na način i pod uvjetima propisanim ovim Zakonom (članak 74.)</a:t>
            </a:r>
          </a:p>
          <a:p>
            <a:pPr marL="0" indent="0">
              <a:buNone/>
            </a:pPr>
            <a:r>
              <a:rPr lang="hr-HR" dirty="0"/>
              <a:t>14) ako radniku </a:t>
            </a:r>
            <a:r>
              <a:rPr lang="hr-HR" b="1" dirty="0"/>
              <a:t>ne omogući korištenje tjednog odmora</a:t>
            </a:r>
            <a:r>
              <a:rPr lang="hr-HR" dirty="0"/>
              <a:t> na način i pod uvjetima propisanim ovim Zakonom (članak 75.)</a:t>
            </a:r>
          </a:p>
          <a:p>
            <a:pPr marL="0" indent="0">
              <a:buNone/>
            </a:pPr>
            <a:r>
              <a:rPr lang="hr-HR" dirty="0"/>
              <a:t>15) ako radniku </a:t>
            </a:r>
            <a:r>
              <a:rPr lang="hr-HR" b="1" dirty="0"/>
              <a:t>ne omogući korištenje godišnjeg odmora</a:t>
            </a:r>
            <a:r>
              <a:rPr lang="hr-HR" dirty="0"/>
              <a:t> na način i pod uvjetima propisanim ovim Zakonom, osim u slučaju prestanka ugovora o radu (članci 77., 78., 83., 84. i članak 85. stavak 2.)</a:t>
            </a:r>
          </a:p>
          <a:p>
            <a:pPr marL="0" indent="0">
              <a:buNone/>
            </a:pPr>
            <a:r>
              <a:rPr lang="hr-HR" dirty="0"/>
              <a:t>16) ako radniku </a:t>
            </a:r>
            <a:r>
              <a:rPr lang="hr-HR" b="1" dirty="0"/>
              <a:t>ne omogući korištenje plaćenog dopusta</a:t>
            </a:r>
            <a:r>
              <a:rPr lang="hr-HR" dirty="0"/>
              <a:t> na način i pod uvjetima propisanim ovim Zakonom (članak 86.)</a:t>
            </a:r>
          </a:p>
          <a:p>
            <a:endParaRPr lang="hr-HR" dirty="0"/>
          </a:p>
        </p:txBody>
      </p:sp>
    </p:spTree>
    <p:extLst>
      <p:ext uri="{BB962C8B-B14F-4D97-AF65-F5344CB8AC3E}">
        <p14:creationId xmlns:p14="http://schemas.microsoft.com/office/powerpoint/2010/main" val="37270028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850106"/>
          </a:xfrm>
        </p:spPr>
        <p:txBody>
          <a:bodyPr>
            <a:normAutofit fontScale="90000"/>
          </a:bodyPr>
          <a:lstStyle/>
          <a:p>
            <a:br>
              <a:rPr lang="hr-HR" b="1" dirty="0"/>
            </a:br>
            <a:r>
              <a:rPr lang="hr-HR" b="1" dirty="0">
                <a:solidFill>
                  <a:srgbClr val="C00000"/>
                </a:solidFill>
              </a:rPr>
              <a:t>Najteži prekršaji poslodavca</a:t>
            </a:r>
            <a:br>
              <a:rPr lang="hr-HR" dirty="0"/>
            </a:br>
            <a:endParaRPr lang="hr-HR" dirty="0"/>
          </a:p>
        </p:txBody>
      </p:sp>
      <p:sp>
        <p:nvSpPr>
          <p:cNvPr id="3" name="Rezervirano mjesto sadržaja 2"/>
          <p:cNvSpPr>
            <a:spLocks noGrp="1"/>
          </p:cNvSpPr>
          <p:nvPr>
            <p:ph idx="1"/>
          </p:nvPr>
        </p:nvSpPr>
        <p:spPr>
          <a:xfrm>
            <a:off x="395536" y="1124744"/>
            <a:ext cx="8229600" cy="5184576"/>
          </a:xfrm>
        </p:spPr>
        <p:txBody>
          <a:bodyPr>
            <a:normAutofit fontScale="92500" lnSpcReduction="20000"/>
          </a:bodyPr>
          <a:lstStyle/>
          <a:p>
            <a:pPr marL="0" indent="0">
              <a:buNone/>
            </a:pPr>
            <a:r>
              <a:rPr lang="hr-HR" sz="2600" b="1" dirty="0">
                <a:solidFill>
                  <a:srgbClr val="002060"/>
                </a:solidFill>
              </a:rPr>
              <a:t>61.000 do 100.000 kuna, 7.000 do 10.000 kuna za direktora</a:t>
            </a:r>
          </a:p>
          <a:p>
            <a:pPr marL="0" indent="0">
              <a:buNone/>
            </a:pPr>
            <a:r>
              <a:rPr lang="hr-HR" sz="2400" dirty="0"/>
              <a:t>1) ako </a:t>
            </a:r>
            <a:r>
              <a:rPr lang="hr-HR" sz="2400" b="1" dirty="0"/>
              <a:t>ne vodi evidenciju</a:t>
            </a:r>
            <a:r>
              <a:rPr lang="hr-HR" sz="2400" dirty="0"/>
              <a:t> o radnicima i o radnom vremenu ili je ne vodi na propisan način, ili ako na zahtjev inspektora rada ne dostavi podatke o radnicima i o radnom vremenu (članak 5.)</a:t>
            </a:r>
          </a:p>
          <a:p>
            <a:pPr marL="0" indent="0">
              <a:buNone/>
            </a:pPr>
            <a:r>
              <a:rPr lang="hr-HR" sz="2400" dirty="0"/>
              <a:t>3) ako u slučaju kada ugovor o radu </a:t>
            </a:r>
            <a:r>
              <a:rPr lang="hr-HR" sz="2400" b="1" dirty="0"/>
              <a:t>nije sklopljen u pisanom obliku</a:t>
            </a:r>
            <a:r>
              <a:rPr lang="hr-HR" sz="2400" dirty="0"/>
              <a:t>, prije početka rada ne izda radniku pisanu potvrdu o sklopljenom ugovoru, ili ako radniku ne dostavi primjerak prijave na obvezno mirovinsko i zdravstveno osiguranje u propisanom roku (članak 14. stavci 3. i 5.)</a:t>
            </a:r>
          </a:p>
          <a:p>
            <a:pPr marL="0" indent="0">
              <a:buNone/>
            </a:pPr>
            <a:r>
              <a:rPr lang="hr-HR" sz="2400" dirty="0"/>
              <a:t>13) ako sklopi ugovor o radu u kojem je</a:t>
            </a:r>
            <a:r>
              <a:rPr lang="hr-HR" sz="2400" b="1" dirty="0"/>
              <a:t> puno radno vrijeme radnika ugovoreno u trajanju dužem </a:t>
            </a:r>
            <a:r>
              <a:rPr lang="hr-HR" sz="2400" dirty="0"/>
              <a:t>od zakonom dopuštenog (članak 61. st</a:t>
            </a:r>
            <a:r>
              <a:rPr lang="en-GB" sz="2400" dirty="0"/>
              <a:t>.</a:t>
            </a:r>
            <a:r>
              <a:rPr lang="hr-HR" sz="2400" dirty="0"/>
              <a:t>1.)</a:t>
            </a:r>
          </a:p>
          <a:p>
            <a:pPr marL="0" indent="0">
              <a:buNone/>
            </a:pPr>
            <a:r>
              <a:rPr lang="hr-HR" sz="2400" dirty="0"/>
              <a:t>14) ako s radnikom koji radi u punom radnom vremenu sklopi ugovor o radu u trajanju dužem od 8 sati tjedno ili dužem od 180 sati godišnje, ili ga sklopi bez da za takav rad radnik ima pisanu suglasnost svoga poslodavca, odnosno poslodavaca (članak 61. stavak 3. i članak 62. stavak 3.)</a:t>
            </a:r>
          </a:p>
          <a:p>
            <a:endParaRPr lang="hr-HR" sz="1100" dirty="0"/>
          </a:p>
        </p:txBody>
      </p:sp>
    </p:spTree>
    <p:extLst>
      <p:ext uri="{BB962C8B-B14F-4D97-AF65-F5344CB8AC3E}">
        <p14:creationId xmlns:p14="http://schemas.microsoft.com/office/powerpoint/2010/main" val="23077471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457199"/>
          </a:xfrm>
        </p:spPr>
        <p:txBody>
          <a:bodyPr>
            <a:normAutofit fontScale="90000"/>
          </a:bodyPr>
          <a:lstStyle/>
          <a:p>
            <a:endParaRPr lang="hr-HR" dirty="0"/>
          </a:p>
        </p:txBody>
      </p:sp>
      <p:sp>
        <p:nvSpPr>
          <p:cNvPr id="3" name="Rezervirano mjesto sadržaja 2"/>
          <p:cNvSpPr>
            <a:spLocks noGrp="1"/>
          </p:cNvSpPr>
          <p:nvPr>
            <p:ph idx="1"/>
          </p:nvPr>
        </p:nvSpPr>
        <p:spPr>
          <a:xfrm>
            <a:off x="457200" y="980728"/>
            <a:ext cx="8229600" cy="5145435"/>
          </a:xfrm>
        </p:spPr>
        <p:txBody>
          <a:bodyPr>
            <a:normAutofit fontScale="62500" lnSpcReduction="20000"/>
          </a:bodyPr>
          <a:lstStyle/>
          <a:p>
            <a:r>
              <a:rPr lang="hr-HR" sz="3800" dirty="0"/>
              <a:t>16) ako rad radnika koji radi </a:t>
            </a:r>
            <a:r>
              <a:rPr lang="hr-HR" sz="3800" b="1" dirty="0"/>
              <a:t>prekovremeno, traje ukupno duže</a:t>
            </a:r>
            <a:r>
              <a:rPr lang="hr-HR" sz="3800" dirty="0"/>
              <a:t> od 50 sati tjedno, ili ako prekovremeni rad pojedinog radnika traje duže od 180 sati godišnje, ili ako traje duže od 250 sati godišnje kada je prekovremeni rad duži od 180 sati godišnje ugovoren kolektivnim ugovorom (članak 65. stavci 3. i 4.)</a:t>
            </a:r>
          </a:p>
          <a:p>
            <a:r>
              <a:rPr lang="hr-HR" sz="3800" dirty="0"/>
              <a:t>19) ako u slučaju </a:t>
            </a:r>
            <a:r>
              <a:rPr lang="hr-HR" sz="3800" b="1" dirty="0"/>
              <a:t>nejednakog rasporeda</a:t>
            </a:r>
            <a:r>
              <a:rPr lang="hr-HR" sz="3800" dirty="0"/>
              <a:t> radnog vremena utvrdi rad radnika duži od 50 sati u tjednu, uključujući i prekovremeni rad, ili utvrdi rad radnika duži od 60 sati u tjednu, uključujući i prekovremeni rad kada je to ugovoreno kolektivnim ugovorom, ili u razdoblju od četiri uzastopna mjeseca, odnosno šest mjeseci, ako je to ugovoreno kolektivnim ugovorom, utvrdi rad radnika duži od prosječno 48 sati tjedno, uključujući i prekovremeni rad (članak 66. stavci 6., 7. i 8.)</a:t>
            </a:r>
          </a:p>
          <a:p>
            <a:endParaRPr lang="hr-HR" dirty="0"/>
          </a:p>
        </p:txBody>
      </p:sp>
    </p:spTree>
    <p:extLst>
      <p:ext uri="{BB962C8B-B14F-4D97-AF65-F5344CB8AC3E}">
        <p14:creationId xmlns:p14="http://schemas.microsoft.com/office/powerpoint/2010/main" val="1498165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457199"/>
          </a:xfrm>
        </p:spPr>
        <p:txBody>
          <a:bodyPr>
            <a:normAutofit fontScale="90000"/>
          </a:bodyPr>
          <a:lstStyle/>
          <a:p>
            <a:endParaRPr lang="hr-HR" dirty="0"/>
          </a:p>
        </p:txBody>
      </p:sp>
      <p:sp>
        <p:nvSpPr>
          <p:cNvPr id="3" name="Rezervirano mjesto sadržaja 2"/>
          <p:cNvSpPr>
            <a:spLocks noGrp="1"/>
          </p:cNvSpPr>
          <p:nvPr>
            <p:ph idx="1"/>
          </p:nvPr>
        </p:nvSpPr>
        <p:spPr>
          <a:xfrm>
            <a:off x="457200" y="908720"/>
            <a:ext cx="8229600" cy="5217443"/>
          </a:xfrm>
        </p:spPr>
        <p:txBody>
          <a:bodyPr>
            <a:normAutofit fontScale="70000" lnSpcReduction="20000"/>
          </a:bodyPr>
          <a:lstStyle/>
          <a:p>
            <a:pPr marL="0" indent="0">
              <a:buNone/>
            </a:pPr>
            <a:r>
              <a:rPr lang="hr-HR" sz="3400" dirty="0"/>
              <a:t>20) ako radnika </a:t>
            </a:r>
            <a:r>
              <a:rPr lang="hr-HR" sz="3400" b="1" dirty="0"/>
              <a:t>ne obavijesti o rasporedu ili promjeni rasporeda</a:t>
            </a:r>
            <a:r>
              <a:rPr lang="hr-HR" sz="3400" dirty="0"/>
              <a:t> radnog vremena najmanje tjedan dana unaprijed, osim u slučaju prijeke potrebe za radom radnika (članak 66. stavak 15.)</a:t>
            </a:r>
          </a:p>
          <a:p>
            <a:pPr marL="0" indent="0">
              <a:buNone/>
            </a:pPr>
            <a:r>
              <a:rPr lang="hr-HR" sz="3400" dirty="0"/>
              <a:t>21) ako u slučaju kada preraspodjela radnog vremena nije ugovorena i uređena kolektivnim ugovorom, odnosno sporazumom sklopljenim između radničkog vijeća i poslodavca, </a:t>
            </a:r>
            <a:r>
              <a:rPr lang="hr-HR" sz="3400" b="1" dirty="0"/>
              <a:t>ne utvrdi plan </a:t>
            </a:r>
            <a:r>
              <a:rPr lang="hr-HR" sz="3400" b="1" dirty="0" err="1"/>
              <a:t>preraspodijeljenog</a:t>
            </a:r>
            <a:r>
              <a:rPr lang="hr-HR" sz="3400" b="1" dirty="0"/>
              <a:t> radnog</a:t>
            </a:r>
            <a:r>
              <a:rPr lang="hr-HR" sz="3400" dirty="0"/>
              <a:t> vremena s propisanim sadržajem, ili ako takav plan preraspodjele prethodno ne dostavi inspektoru rada (članak 67. stavak 2.)</a:t>
            </a:r>
          </a:p>
          <a:p>
            <a:pPr marL="0" indent="0">
              <a:buNone/>
            </a:pPr>
            <a:r>
              <a:rPr lang="hr-HR" sz="3400" dirty="0"/>
              <a:t>22) ako rad radnika u </a:t>
            </a:r>
            <a:r>
              <a:rPr lang="hr-HR" sz="3400" b="1" dirty="0" err="1"/>
              <a:t>preraspodijeljenom</a:t>
            </a:r>
            <a:r>
              <a:rPr lang="hr-HR" sz="3400" b="1" dirty="0"/>
              <a:t> radnom vremenu traje duže</a:t>
            </a:r>
            <a:r>
              <a:rPr lang="hr-HR" sz="3400" dirty="0"/>
              <a:t> od Zakonom dopuštenog (članak 67. stavci 4., 5. i 8.)</a:t>
            </a:r>
          </a:p>
          <a:p>
            <a:pPr marL="0" indent="0">
              <a:buNone/>
            </a:pPr>
            <a:r>
              <a:rPr lang="hr-HR" sz="3400" dirty="0"/>
              <a:t>23) ako na zahtjev inspektora rada </a:t>
            </a:r>
            <a:r>
              <a:rPr lang="hr-HR" sz="3400" b="1" dirty="0"/>
              <a:t>ne dostavi popis radnika</a:t>
            </a:r>
            <a:r>
              <a:rPr lang="hr-HR" sz="3400" dirty="0"/>
              <a:t> koji su dali pisanu izjavu o dobrovoljnom pristanku na rad u </a:t>
            </a:r>
            <a:r>
              <a:rPr lang="hr-HR" sz="3400" dirty="0" err="1"/>
              <a:t>preraspodijeljenom</a:t>
            </a:r>
            <a:r>
              <a:rPr lang="hr-HR" sz="3400" dirty="0"/>
              <a:t> radnom vremenu (članak 67. stavak 7.)</a:t>
            </a:r>
          </a:p>
          <a:p>
            <a:endParaRPr lang="hr-HR" dirty="0"/>
          </a:p>
        </p:txBody>
      </p:sp>
    </p:spTree>
    <p:extLst>
      <p:ext uri="{BB962C8B-B14F-4D97-AF65-F5344CB8AC3E}">
        <p14:creationId xmlns:p14="http://schemas.microsoft.com/office/powerpoint/2010/main" val="13405402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Autofit/>
          </a:bodyPr>
          <a:lstStyle/>
          <a:p>
            <a:r>
              <a:rPr lang="hr-HR" sz="3600" b="1" dirty="0">
                <a:solidFill>
                  <a:srgbClr val="FFFF00"/>
                </a:solidFill>
              </a:rPr>
              <a:t>Prekršaji koji se odnose na prijave radnika </a:t>
            </a:r>
            <a:br>
              <a:rPr lang="hr-HR" sz="3600" b="1" dirty="0">
                <a:solidFill>
                  <a:srgbClr val="FFFF00"/>
                </a:solidFill>
              </a:rPr>
            </a:br>
            <a:r>
              <a:rPr lang="hr-HR" sz="3600" b="1" dirty="0">
                <a:solidFill>
                  <a:srgbClr val="FFFF00"/>
                </a:solidFill>
              </a:rPr>
              <a:t>odnosno zapošljavanje</a:t>
            </a:r>
            <a:endParaRPr lang="hr-HR" sz="3600" dirty="0">
              <a:solidFill>
                <a:srgbClr val="FFFF00"/>
              </a:solidFill>
            </a:endParaRPr>
          </a:p>
        </p:txBody>
      </p:sp>
      <p:sp>
        <p:nvSpPr>
          <p:cNvPr id="3" name="Content Placeholder 2"/>
          <p:cNvSpPr>
            <a:spLocks noGrp="1"/>
          </p:cNvSpPr>
          <p:nvPr>
            <p:ph idx="1"/>
          </p:nvPr>
        </p:nvSpPr>
        <p:spPr>
          <a:solidFill>
            <a:srgbClr val="FFFF00"/>
          </a:solidFill>
        </p:spPr>
        <p:txBody>
          <a:bodyPr>
            <a:normAutofit/>
          </a:bodyPr>
          <a:lstStyle/>
          <a:p>
            <a:r>
              <a:rPr lang="hr-HR" b="1" dirty="0"/>
              <a:t>Zakon o obveznom zdravstvenom osiguranju </a:t>
            </a:r>
          </a:p>
          <a:p>
            <a:r>
              <a:rPr lang="hr-HR" b="1" dirty="0"/>
              <a:t>Zakon o mirovinskom osiguranju</a:t>
            </a:r>
            <a:r>
              <a:rPr lang="hr-HR" dirty="0"/>
              <a:t> </a:t>
            </a:r>
          </a:p>
          <a:p>
            <a:r>
              <a:rPr lang="hr-HR" b="1" dirty="0"/>
              <a:t>Zakon o stažu osiguranja s povećanim trajanjem</a:t>
            </a:r>
            <a:br>
              <a:rPr lang="hr-HR" b="1" dirty="0"/>
            </a:br>
            <a:r>
              <a:rPr lang="hr-HR" b="1" dirty="0"/>
              <a:t>Zakonu o profesionalnoj rehabilitaciji i zapošljavanju osoba s invaliditetom</a:t>
            </a:r>
            <a:r>
              <a:rPr lang="hr-HR" dirty="0"/>
              <a:t>                    </a:t>
            </a:r>
          </a:p>
          <a:p>
            <a:r>
              <a:rPr lang="hr-HR" b="1" dirty="0"/>
              <a:t>Zakonom o strancima</a:t>
            </a:r>
            <a:r>
              <a:rPr lang="hr-HR" dirty="0"/>
              <a:t> </a:t>
            </a:r>
          </a:p>
          <a:p>
            <a:r>
              <a:rPr lang="hr-HR" b="1" dirty="0"/>
              <a:t>Zakonu o </a:t>
            </a:r>
            <a:r>
              <a:rPr lang="en-GB" b="1" dirty="0" err="1"/>
              <a:t>tržištvu</a:t>
            </a:r>
            <a:r>
              <a:rPr lang="en-GB" b="1" dirty="0"/>
              <a:t> </a:t>
            </a:r>
            <a:r>
              <a:rPr lang="en-GB" b="1" dirty="0" err="1"/>
              <a:t>rada</a:t>
            </a:r>
            <a:r>
              <a:rPr lang="hr-HR" dirty="0"/>
              <a:t> </a:t>
            </a:r>
          </a:p>
        </p:txBody>
      </p:sp>
    </p:spTree>
    <p:extLst>
      <p:ext uri="{BB962C8B-B14F-4D97-AF65-F5344CB8AC3E}">
        <p14:creationId xmlns:p14="http://schemas.microsoft.com/office/powerpoint/2010/main" val="41991516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tx1"/>
          </a:solidFill>
        </p:spPr>
        <p:txBody>
          <a:bodyPr>
            <a:normAutofit fontScale="90000"/>
          </a:bodyPr>
          <a:lstStyle/>
          <a:p>
            <a:pPr lvl="1" algn="ctr" rtl="0">
              <a:spcBef>
                <a:spcPct val="0"/>
              </a:spcBef>
            </a:pPr>
            <a:br>
              <a:rPr lang="hr-HR" sz="1600" dirty="0"/>
            </a:br>
            <a:r>
              <a:rPr lang="hr-HR" sz="3100" b="1" dirty="0">
                <a:solidFill>
                  <a:srgbClr val="FFFF00"/>
                </a:solidFill>
              </a:rPr>
              <a:t>Zakon o obveznom zdravstvenom osiguranju </a:t>
            </a:r>
            <a:br>
              <a:rPr lang="hr-HR" b="1" dirty="0"/>
            </a:br>
            <a:endParaRPr lang="hr-HR" dirty="0"/>
          </a:p>
        </p:txBody>
      </p:sp>
      <p:sp>
        <p:nvSpPr>
          <p:cNvPr id="3" name="Content Placeholder 2"/>
          <p:cNvSpPr>
            <a:spLocks noGrp="1"/>
          </p:cNvSpPr>
          <p:nvPr>
            <p:ph idx="1"/>
          </p:nvPr>
        </p:nvSpPr>
        <p:spPr>
          <a:xfrm>
            <a:off x="457200" y="1412776"/>
            <a:ext cx="8229600" cy="4713387"/>
          </a:xfrm>
        </p:spPr>
        <p:txBody>
          <a:bodyPr>
            <a:normAutofit fontScale="85000" lnSpcReduction="10000"/>
          </a:bodyPr>
          <a:lstStyle/>
          <a:p>
            <a:pPr marL="0" indent="0">
              <a:buNone/>
            </a:pPr>
            <a:r>
              <a:rPr lang="hr-HR" b="1" dirty="0"/>
              <a:t>Neprijavljivanje radnika prekršajno se kažnjava temeljem</a:t>
            </a:r>
          </a:p>
          <a:p>
            <a:r>
              <a:rPr lang="hr-HR" dirty="0"/>
              <a:t>Prema članku 150. toga Zakona pravna osoba koja propisanom roku ne dostavi prijavu na obvezno zdravstveno osiguranje ne kaznit će se novčanom kaznom u iznosu od 70.000 do 100.000 kuna. </a:t>
            </a:r>
          </a:p>
          <a:p>
            <a:r>
              <a:rPr lang="hr-HR" dirty="0"/>
              <a:t>Obrnuto od toga, istom novčanom kaznom kaznit će se za prekršaj pravna osoba koja podnese prijavu na obvezno zdravstveno osiguranje na temelju zaključenog ugovora o radu čija svrha nije bila obavljanje poslova u skladu s tim ugovorom već isključivo ostvarivanje prava iz obveznoga zdravstvenog osiguranja.</a:t>
            </a:r>
          </a:p>
          <a:p>
            <a:endParaRPr lang="hr-HR" dirty="0"/>
          </a:p>
        </p:txBody>
      </p:sp>
    </p:spTree>
    <p:extLst>
      <p:ext uri="{BB962C8B-B14F-4D97-AF65-F5344CB8AC3E}">
        <p14:creationId xmlns:p14="http://schemas.microsoft.com/office/powerpoint/2010/main" val="3358602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368AC-6FC9-46AE-955F-6D15C867B2CB}"/>
              </a:ext>
            </a:extLst>
          </p:cNvPr>
          <p:cNvSpPr>
            <a:spLocks noGrp="1"/>
          </p:cNvSpPr>
          <p:nvPr>
            <p:ph type="title"/>
          </p:nvPr>
        </p:nvSpPr>
        <p:spPr/>
        <p:txBody>
          <a:bodyPr/>
          <a:lstStyle/>
          <a:p>
            <a:r>
              <a:rPr lang="en-GB" dirty="0" err="1"/>
              <a:t>Prosvjetna</a:t>
            </a:r>
            <a:r>
              <a:rPr lang="en-GB" dirty="0"/>
              <a:t> </a:t>
            </a:r>
            <a:r>
              <a:rPr lang="en-GB" dirty="0" err="1"/>
              <a:t>inspekcija</a:t>
            </a:r>
            <a:endParaRPr lang="hr-HR" dirty="0"/>
          </a:p>
        </p:txBody>
      </p:sp>
      <p:sp>
        <p:nvSpPr>
          <p:cNvPr id="3" name="Content Placeholder 2">
            <a:extLst>
              <a:ext uri="{FF2B5EF4-FFF2-40B4-BE49-F238E27FC236}">
                <a16:creationId xmlns:a16="http://schemas.microsoft.com/office/drawing/2014/main" id="{D1F40B52-4256-417B-AB9B-D2EC70CA5265}"/>
              </a:ext>
            </a:extLst>
          </p:cNvPr>
          <p:cNvSpPr>
            <a:spLocks noGrp="1"/>
          </p:cNvSpPr>
          <p:nvPr>
            <p:ph idx="1"/>
          </p:nvPr>
        </p:nvSpPr>
        <p:spPr/>
        <p:txBody>
          <a:bodyPr/>
          <a:lstStyle/>
          <a:p>
            <a:pPr marL="0" indent="0">
              <a:buNone/>
            </a:pPr>
            <a:r>
              <a:rPr lang="hr-HR" dirty="0"/>
              <a:t>Zakon o prosvjetnoj inspekciji</a:t>
            </a:r>
            <a:r>
              <a:rPr lang="en-GB" dirty="0"/>
              <a:t> (NN 61/11, 16/12, 98/19)</a:t>
            </a:r>
          </a:p>
          <a:p>
            <a:endParaRPr lang="hr-HR" dirty="0"/>
          </a:p>
        </p:txBody>
      </p:sp>
    </p:spTree>
    <p:extLst>
      <p:ext uri="{BB962C8B-B14F-4D97-AF65-F5344CB8AC3E}">
        <p14:creationId xmlns:p14="http://schemas.microsoft.com/office/powerpoint/2010/main" val="15441264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BC8CC-020E-4ECE-9567-0DCBE3C0C351}"/>
              </a:ext>
            </a:extLst>
          </p:cNvPr>
          <p:cNvSpPr>
            <a:spLocks noGrp="1"/>
          </p:cNvSpPr>
          <p:nvPr>
            <p:ph type="title"/>
          </p:nvPr>
        </p:nvSpPr>
        <p:spPr>
          <a:solidFill>
            <a:srgbClr val="FFFF00"/>
          </a:solidFill>
        </p:spPr>
        <p:txBody>
          <a:bodyPr>
            <a:noAutofit/>
          </a:bodyPr>
          <a:lstStyle/>
          <a:p>
            <a:r>
              <a:rPr lang="en-GB" sz="2800" b="1" dirty="0"/>
              <a:t>ZAKON O OBVEZNOM ZDRAVSTVNOM OSIGURANJU</a:t>
            </a:r>
            <a:endParaRPr lang="hr-HR" sz="2800" b="1" dirty="0"/>
          </a:p>
        </p:txBody>
      </p:sp>
      <p:sp>
        <p:nvSpPr>
          <p:cNvPr id="3" name="Content Placeholder 2">
            <a:extLst>
              <a:ext uri="{FF2B5EF4-FFF2-40B4-BE49-F238E27FC236}">
                <a16:creationId xmlns:a16="http://schemas.microsoft.com/office/drawing/2014/main" id="{BBD6B11D-6941-4C8A-9A07-2F5D55B8425E}"/>
              </a:ext>
            </a:extLst>
          </p:cNvPr>
          <p:cNvSpPr>
            <a:spLocks noGrp="1"/>
          </p:cNvSpPr>
          <p:nvPr>
            <p:ph idx="1"/>
          </p:nvPr>
        </p:nvSpPr>
        <p:spPr/>
        <p:txBody>
          <a:bodyPr>
            <a:normAutofit fontScale="92500"/>
          </a:bodyPr>
          <a:lstStyle/>
          <a:p>
            <a:pPr marL="0" indent="0">
              <a:buNone/>
            </a:pPr>
            <a:r>
              <a:rPr lang="hr-HR" dirty="0"/>
              <a:t>(1) Novčanom kaznom u iznosu od 10.000,00 do 15.000,00 kuna kaznit će se za prekršaj pravna osoba, koja u propisanom roku ne dostavi Zavodu sve podatke u vezi s prijavom i odjavom osigurane osobe, radi ostvarivanja prava i obveza iz obveznoga zdravstvenog osiguranja (članak 122. stavak 2.).</a:t>
            </a:r>
            <a:endParaRPr lang="en-GB" dirty="0"/>
          </a:p>
          <a:p>
            <a:pPr marL="0" indent="0">
              <a:buNone/>
            </a:pPr>
            <a:r>
              <a:rPr lang="hr-HR" dirty="0"/>
              <a:t>(3) Za prekršaj iz stavka 1. ovoga članka kaznit će se novčanom kaznom u iznosu od 3.000,00 do 5.000,00 kuna i odgovorna osoba u pravnoj osobi.</a:t>
            </a:r>
            <a:endParaRPr lang="en-GB" dirty="0"/>
          </a:p>
          <a:p>
            <a:endParaRPr lang="hr-HR" dirty="0"/>
          </a:p>
        </p:txBody>
      </p:sp>
    </p:spTree>
    <p:extLst>
      <p:ext uri="{BB962C8B-B14F-4D97-AF65-F5344CB8AC3E}">
        <p14:creationId xmlns:p14="http://schemas.microsoft.com/office/powerpoint/2010/main" val="3441287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chemeClr val="tx1"/>
          </a:solidFill>
        </p:spPr>
        <p:txBody>
          <a:bodyPr>
            <a:normAutofit fontScale="90000"/>
          </a:bodyPr>
          <a:lstStyle/>
          <a:p>
            <a:br>
              <a:rPr lang="hr-HR" b="1" dirty="0"/>
            </a:br>
            <a:r>
              <a:rPr lang="hr-HR" b="1" dirty="0">
                <a:solidFill>
                  <a:srgbClr val="FFFF00"/>
                </a:solidFill>
              </a:rPr>
              <a:t>Zakon o mirovinskom osiguranju</a:t>
            </a:r>
            <a:r>
              <a:rPr lang="hr-HR" dirty="0">
                <a:solidFill>
                  <a:srgbClr val="FFFF00"/>
                </a:solidFill>
              </a:rPr>
              <a:t> </a:t>
            </a:r>
            <a:br>
              <a:rPr lang="hr-HR" dirty="0">
                <a:solidFill>
                  <a:srgbClr val="FFFF00"/>
                </a:solidFill>
              </a:rPr>
            </a:br>
            <a:endParaRPr lang="hr-HR" dirty="0">
              <a:solidFill>
                <a:srgbClr val="FFFF00"/>
              </a:solidFill>
            </a:endParaRPr>
          </a:p>
        </p:txBody>
      </p:sp>
      <p:sp>
        <p:nvSpPr>
          <p:cNvPr id="3" name="Content Placeholder 2"/>
          <p:cNvSpPr>
            <a:spLocks noGrp="1"/>
          </p:cNvSpPr>
          <p:nvPr>
            <p:ph idx="1"/>
          </p:nvPr>
        </p:nvSpPr>
        <p:spPr>
          <a:xfrm>
            <a:off x="457200" y="1124744"/>
            <a:ext cx="8229600" cy="5328592"/>
          </a:xfrm>
        </p:spPr>
        <p:txBody>
          <a:bodyPr>
            <a:noAutofit/>
          </a:bodyPr>
          <a:lstStyle/>
          <a:p>
            <a:r>
              <a:rPr lang="hr-HR" sz="1900" dirty="0">
                <a:solidFill>
                  <a:schemeClr val="accent2">
                    <a:lumMod val="50000"/>
                  </a:schemeClr>
                </a:solidFill>
              </a:rPr>
              <a:t>Članak 171. - inspektor rada će usmenim rješenjem u zapisniku, dok ne otkloni nedostatke u poslovanju (15 dana prvi puta, 30 dana idući puta), zabraniti poslodavcu obavljanje djelatnosti u nadziranom objektu - prostoru, </a:t>
            </a:r>
            <a:r>
              <a:rPr lang="hr-HR" sz="1900" b="1" dirty="0">
                <a:solidFill>
                  <a:schemeClr val="accent2">
                    <a:lumMod val="50000"/>
                  </a:schemeClr>
                </a:solidFill>
              </a:rPr>
              <a:t>ako utvrdi da je tijekom nadzora za poslodavca radio radnik, na obavljanju posla koji s obzirom na narav i vrstu rada te ovlasti poslodavca ima obilježje posla za koji se zasniva radni odnos, a kojeg poslodavac nije prijavio na obvezno mirovinsko osiguranje prije početka rada ili na odgovarajuće radno vrijeme.</a:t>
            </a:r>
          </a:p>
          <a:p>
            <a:r>
              <a:rPr lang="hr-HR" sz="1900" dirty="0">
                <a:solidFill>
                  <a:schemeClr val="accent2">
                    <a:lumMod val="50000"/>
                  </a:schemeClr>
                </a:solidFill>
              </a:rPr>
              <a:t>Rješenje se izvršava pečaćenjem poslovnih prostorija i dr. ili na drugi pogodan način, </a:t>
            </a:r>
            <a:r>
              <a:rPr lang="hr-HR" sz="1900" b="1" dirty="0">
                <a:solidFill>
                  <a:schemeClr val="accent2">
                    <a:lumMod val="50000"/>
                  </a:schemeClr>
                </a:solidFill>
              </a:rPr>
              <a:t>bez donošenja posebnog akta o dozvoli izvršenja rješenja</a:t>
            </a:r>
            <a:r>
              <a:rPr lang="hr-HR" sz="1900" dirty="0">
                <a:solidFill>
                  <a:schemeClr val="accent2">
                    <a:lumMod val="50000"/>
                  </a:schemeClr>
                </a:solidFill>
              </a:rPr>
              <a:t>, u roku od pet 5 dana od donošenja usmenog rješenja u zapisniku. </a:t>
            </a:r>
          </a:p>
          <a:p>
            <a:r>
              <a:rPr lang="hr-HR" sz="1900" b="1" dirty="0">
                <a:solidFill>
                  <a:srgbClr val="FF0000"/>
                </a:solidFill>
              </a:rPr>
              <a:t>Žalba protiv rješenja ne odgađa izvršenje rješenja.</a:t>
            </a:r>
          </a:p>
          <a:p>
            <a:r>
              <a:rPr lang="hr-HR" sz="1900" b="1" i="1" dirty="0"/>
              <a:t>Neće se izvršiti - </a:t>
            </a:r>
            <a:r>
              <a:rPr lang="hr-HR" sz="1900" i="1" dirty="0"/>
              <a:t>ako poslodavac kome u roku od 5 dana od dana izricanja mjere, nadležnom inspektoru rada dostavi dokaz da je otklonio nedostatke u poslovanju i izvršio uplatu iznosa od 30.000 kuna u korist državnog proračuna, za svakog ranije neprijavljenog radnika. </a:t>
            </a:r>
          </a:p>
          <a:p>
            <a:r>
              <a:rPr lang="hr-HR" sz="1900" dirty="0"/>
              <a:t>Poslodavac može pisanim putem zatražiti da se zapečaćene prostorije privremeno otpečate i u prisutnosti inspektora rada odmah izuzeti pokvarljive namirnice i poduzeti druge sigurnosne mjere radi sprječavanja štete.</a:t>
            </a:r>
          </a:p>
          <a:p>
            <a:endParaRPr lang="hr-HR" sz="1400" dirty="0"/>
          </a:p>
        </p:txBody>
      </p:sp>
    </p:spTree>
    <p:extLst>
      <p:ext uri="{BB962C8B-B14F-4D97-AF65-F5344CB8AC3E}">
        <p14:creationId xmlns:p14="http://schemas.microsoft.com/office/powerpoint/2010/main" val="36936787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chemeClr val="tx1"/>
          </a:solidFill>
        </p:spPr>
        <p:txBody>
          <a:bodyPr/>
          <a:lstStyle/>
          <a:p>
            <a:r>
              <a:rPr lang="hr-HR" b="1" dirty="0">
                <a:solidFill>
                  <a:srgbClr val="FFFF00"/>
                </a:solidFill>
              </a:rPr>
              <a:t>Zakon o mirovinskom osiguranju</a:t>
            </a:r>
            <a:endParaRPr lang="hr-HR" dirty="0"/>
          </a:p>
        </p:txBody>
      </p:sp>
      <p:sp>
        <p:nvSpPr>
          <p:cNvPr id="3" name="Rezervirano mjesto sadržaja 2"/>
          <p:cNvSpPr>
            <a:spLocks noGrp="1"/>
          </p:cNvSpPr>
          <p:nvPr>
            <p:ph idx="1"/>
          </p:nvPr>
        </p:nvSpPr>
        <p:spPr/>
        <p:txBody>
          <a:bodyPr>
            <a:normAutofit fontScale="70000" lnSpcReduction="20000"/>
          </a:bodyPr>
          <a:lstStyle/>
          <a:p>
            <a:r>
              <a:rPr lang="hr-HR" dirty="0"/>
              <a:t>Člankom 172. Zakona o mirovinskom osiguranju određeni su prekršaji poslodavca – pravne osobe ako ne dojavi Hrvatskom zavodu za mirovinsko osiguranje da osiguranik </a:t>
            </a:r>
            <a:r>
              <a:rPr lang="hr-HR" b="1" dirty="0"/>
              <a:t>nije započeo </a:t>
            </a:r>
            <a:r>
              <a:rPr lang="hr-HR" dirty="0"/>
              <a:t>raditi (od 61.000 do 100.000 kuna). </a:t>
            </a:r>
          </a:p>
          <a:p>
            <a:r>
              <a:rPr lang="hr-HR" dirty="0"/>
              <a:t>Kaznom od 5.000 do 50.000 kuna kaznit će se poslodavac ako unese netočne podatke u dokumentaciju dostavljenu u matičnu evidenciju, ako radi utvrđivanja točnosti podataka i činjenica o kojima ovisi pravo iz mirovinskog osiguranja osiguranika onemogući provjeru poslovnih knjiga, financijske dokumentacije i drugih evidencija, ako ne prijavi početak ili prestanak poslovanja ili promjene u poslovanju ili to učini nakon isteka propisanog roka, ako ne prijavi ili odjavi osiguranje ili promjenu tijekom osiguranja ili to učini nakon isteka propisanog roka. </a:t>
            </a:r>
          </a:p>
          <a:p>
            <a:r>
              <a:rPr lang="hr-HR" dirty="0"/>
              <a:t>Za prethodne postupke kaznit će se i odgovorna osoba novčanom kaznom od 1.000 do 10.000 kuna.</a:t>
            </a:r>
          </a:p>
          <a:p>
            <a:endParaRPr lang="hr-HR" dirty="0"/>
          </a:p>
        </p:txBody>
      </p:sp>
    </p:spTree>
    <p:extLst>
      <p:ext uri="{BB962C8B-B14F-4D97-AF65-F5344CB8AC3E}">
        <p14:creationId xmlns:p14="http://schemas.microsoft.com/office/powerpoint/2010/main" val="38751626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chemeClr val="tx1"/>
          </a:solidFill>
        </p:spPr>
        <p:txBody>
          <a:bodyPr>
            <a:noAutofit/>
          </a:bodyPr>
          <a:lstStyle/>
          <a:p>
            <a:br>
              <a:rPr lang="hr-HR" sz="3200" b="1" dirty="0">
                <a:solidFill>
                  <a:srgbClr val="FFFF00"/>
                </a:solidFill>
              </a:rPr>
            </a:br>
            <a:r>
              <a:rPr lang="hr-HR" sz="3200" b="1" dirty="0">
                <a:solidFill>
                  <a:srgbClr val="FFFF00"/>
                </a:solidFill>
              </a:rPr>
              <a:t>Zakon o stažu osiguranja s povećanim trajanjem</a:t>
            </a:r>
            <a:br>
              <a:rPr lang="hr-HR" sz="3200" b="1" dirty="0">
                <a:solidFill>
                  <a:srgbClr val="FFFF00"/>
                </a:solidFill>
              </a:rPr>
            </a:br>
            <a:endParaRPr lang="hr-HR" sz="3200" b="1" dirty="0">
              <a:solidFill>
                <a:srgbClr val="FFFF00"/>
              </a:solidFill>
            </a:endParaRPr>
          </a:p>
        </p:txBody>
      </p:sp>
      <p:sp>
        <p:nvSpPr>
          <p:cNvPr id="3" name="Rezervirano mjesto sadržaja 2"/>
          <p:cNvSpPr>
            <a:spLocks noGrp="1"/>
          </p:cNvSpPr>
          <p:nvPr>
            <p:ph idx="1"/>
          </p:nvPr>
        </p:nvSpPr>
        <p:spPr/>
        <p:txBody>
          <a:bodyPr>
            <a:normAutofit fontScale="70000" lnSpcReduction="20000"/>
          </a:bodyPr>
          <a:lstStyle/>
          <a:p>
            <a:r>
              <a:rPr lang="hr-HR" dirty="0"/>
              <a:t>Poslodavac će se kazniti za prekršaj novčanom kaznom u svoti od 5.000,00 do 50.000,00 kuna:</a:t>
            </a:r>
            <a:endParaRPr lang="en-GB" dirty="0"/>
          </a:p>
          <a:p>
            <a:r>
              <a:rPr lang="hr-HR" dirty="0"/>
              <a:t>1) ne omogući uvid u činjenično stanje radi uspostavljanja evidencija o radnim mjestima, odnosno zanimanjima na kojima se staž osiguranja računa s povećanim trajanjem (članak 10. stavak 2.),</a:t>
            </a:r>
            <a:endParaRPr lang="en-GB" dirty="0"/>
          </a:p>
          <a:p>
            <a:r>
              <a:rPr lang="hr-HR" dirty="0"/>
              <a:t>2) ako ne prijavi početak, promjenu, odnosno prestanak rada osiguranika na radnim mjestima, odnosno zanimanjima na kojima se staž osiguranja računa s povećanim trajanjem (članak 10. stavak 3.),</a:t>
            </a:r>
            <a:endParaRPr lang="en-GB" dirty="0"/>
          </a:p>
          <a:p>
            <a:r>
              <a:rPr lang="hr-HR" dirty="0"/>
              <a:t>Za prekršaj iz stavka 1. ovoga članka kaznit će se i odgovorna osoba kod poslodavca - pravne osobe novčanom kaznom u svoti od 1.000,00 do 10.000,00 kuna.</a:t>
            </a:r>
            <a:endParaRPr lang="en-GB" dirty="0"/>
          </a:p>
          <a:p>
            <a:r>
              <a:rPr lang="en-GB" dirty="0"/>
              <a:t> </a:t>
            </a:r>
          </a:p>
          <a:p>
            <a:pPr marL="0" indent="0">
              <a:buNone/>
            </a:pPr>
            <a:r>
              <a:rPr lang="hr-HR" dirty="0"/>
              <a:t> </a:t>
            </a:r>
          </a:p>
          <a:p>
            <a:endParaRPr lang="hr-HR" dirty="0"/>
          </a:p>
        </p:txBody>
      </p:sp>
    </p:spTree>
    <p:extLst>
      <p:ext uri="{BB962C8B-B14F-4D97-AF65-F5344CB8AC3E}">
        <p14:creationId xmlns:p14="http://schemas.microsoft.com/office/powerpoint/2010/main" val="18691655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normAutofit fontScale="90000"/>
          </a:bodyPr>
          <a:lstStyle/>
          <a:p>
            <a:r>
              <a:rPr lang="hr-HR" b="1" dirty="0"/>
              <a:t>Zakonu o profesionalnoj rehabilitaciji i zapošljavanju osoba s invaliditetom</a:t>
            </a:r>
            <a:endParaRPr lang="hr-HR"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a:t>p</a:t>
            </a:r>
            <a:r>
              <a:rPr lang="hr-HR" dirty="0"/>
              <a:t>oslodavci koji zapošljavaju najmanje 20 radnika, dužni su zaposliti na primjerenom radnom mjestu prema vlastitom odabiru, u primjerenim radnim uvjetima, najmanje 3% osoba s invaliditetom. Poslodavci koji ne ispunjavaju obvezu kvotnog zapošljavanja osoba s invaliditetom obveznici su novčane naknade te obveznici obračunavanja i plaćanja novčane naknade. </a:t>
            </a:r>
          </a:p>
          <a:p>
            <a:pPr marL="0" indent="0">
              <a:buNone/>
            </a:pPr>
            <a:endParaRPr lang="hr-HR" dirty="0"/>
          </a:p>
          <a:p>
            <a:pPr marL="0" indent="0">
              <a:buNone/>
            </a:pPr>
            <a:r>
              <a:rPr lang="hr-HR" dirty="0"/>
              <a:t>Poslodavac – pravna osoba koji ne obračuna i ne uplati tu novčanu naknadu u propisanoj visini i roku kaznit će se novčanom kaznom od 5000 do 30.000 kuna (članak 41. st. 1. t. 4. Zakona).</a:t>
            </a:r>
          </a:p>
          <a:p>
            <a:endParaRPr lang="hr-HR" dirty="0"/>
          </a:p>
        </p:txBody>
      </p:sp>
    </p:spTree>
    <p:extLst>
      <p:ext uri="{BB962C8B-B14F-4D97-AF65-F5344CB8AC3E}">
        <p14:creationId xmlns:p14="http://schemas.microsoft.com/office/powerpoint/2010/main" val="22787275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80E8E-9049-4FE1-95A8-9E01DE8DB9B6}"/>
              </a:ext>
            </a:extLst>
          </p:cNvPr>
          <p:cNvSpPr>
            <a:spLocks noGrp="1"/>
          </p:cNvSpPr>
          <p:nvPr>
            <p:ph type="title"/>
          </p:nvPr>
        </p:nvSpPr>
        <p:spPr>
          <a:xfrm>
            <a:off x="457200" y="274638"/>
            <a:ext cx="8229600" cy="457199"/>
          </a:xfrm>
        </p:spPr>
        <p:txBody>
          <a:bodyPr>
            <a:normAutofit fontScale="90000"/>
          </a:bodyPr>
          <a:lstStyle/>
          <a:p>
            <a:endParaRPr lang="hr-HR" dirty="0"/>
          </a:p>
        </p:txBody>
      </p:sp>
      <p:sp>
        <p:nvSpPr>
          <p:cNvPr id="3" name="Content Placeholder 2">
            <a:extLst>
              <a:ext uri="{FF2B5EF4-FFF2-40B4-BE49-F238E27FC236}">
                <a16:creationId xmlns:a16="http://schemas.microsoft.com/office/drawing/2014/main" id="{4A1A5797-2A54-493B-98F8-EF2DF6FEB8BD}"/>
              </a:ext>
            </a:extLst>
          </p:cNvPr>
          <p:cNvSpPr>
            <a:spLocks noGrp="1"/>
          </p:cNvSpPr>
          <p:nvPr>
            <p:ph idx="1"/>
          </p:nvPr>
        </p:nvSpPr>
        <p:spPr>
          <a:xfrm>
            <a:off x="457200" y="836712"/>
            <a:ext cx="8229600" cy="5318051"/>
          </a:xfrm>
        </p:spPr>
        <p:txBody>
          <a:bodyPr>
            <a:normAutofit fontScale="70000" lnSpcReduction="20000"/>
          </a:bodyPr>
          <a:lstStyle/>
          <a:p>
            <a:pPr marL="0" indent="0">
              <a:buNone/>
            </a:pPr>
            <a:endParaRPr lang="hr-HR" dirty="0"/>
          </a:p>
          <a:p>
            <a:pPr marL="0" indent="0">
              <a:buNone/>
            </a:pPr>
            <a:r>
              <a:rPr lang="hr-HR" dirty="0"/>
              <a:t>Istim člankom Zakona o profesionalnoj rehabilitaciji i zapošljavanju osoba s invaliditetom propisani su i drugi prekršaji poslodavca: </a:t>
            </a:r>
          </a:p>
          <a:p>
            <a:pPr lvl="0"/>
            <a:r>
              <a:rPr lang="hr-HR" dirty="0"/>
              <a:t>ako prema osobi s invaliditetom postupi protivno odredbama članka 12. toga Zakona,</a:t>
            </a:r>
          </a:p>
          <a:p>
            <a:pPr lvl="0"/>
            <a:r>
              <a:rPr lang="hr-HR" dirty="0"/>
              <a:t>ako sredstva posebne namjene koristi protivno namjeni koju odredi darovatelj, </a:t>
            </a:r>
          </a:p>
          <a:p>
            <a:pPr lvl="0"/>
            <a:r>
              <a:rPr lang="hr-HR" dirty="0"/>
              <a:t>ako sredstva posebne namjene koristi za isplate radnicima koje se prema poreznim propisima smatraju dohotkom, </a:t>
            </a:r>
          </a:p>
          <a:p>
            <a:pPr lvl="0"/>
            <a:r>
              <a:rPr lang="hr-HR" dirty="0"/>
              <a:t>ako sredstva posebne namjene ne vodi na posebnom računu, </a:t>
            </a:r>
          </a:p>
          <a:p>
            <a:pPr lvl="0"/>
            <a:r>
              <a:rPr lang="hr-HR" dirty="0"/>
              <a:t>ako ne donese ili ne dostavi godišnje financijsko izvješće o sredstvima posebne namjene, </a:t>
            </a:r>
          </a:p>
          <a:p>
            <a:pPr lvl="0"/>
            <a:r>
              <a:rPr lang="hr-HR" dirty="0"/>
              <a:t>ako neiskorištena novčana sredstva posebne namjene ne utroši u poboljšanje uvjeta rada osoba s invaliditetom ili stvaranje uvjeta za otvaranje radnih mjesta za osobe s invaliditetom.</a:t>
            </a:r>
          </a:p>
          <a:p>
            <a:pPr marL="0" lvl="0" indent="0">
              <a:buNone/>
            </a:pPr>
            <a:r>
              <a:rPr lang="hr-HR" dirty="0"/>
              <a:t> </a:t>
            </a:r>
          </a:p>
          <a:p>
            <a:endParaRPr lang="hr-HR" dirty="0"/>
          </a:p>
        </p:txBody>
      </p:sp>
    </p:spTree>
    <p:extLst>
      <p:ext uri="{BB962C8B-B14F-4D97-AF65-F5344CB8AC3E}">
        <p14:creationId xmlns:p14="http://schemas.microsoft.com/office/powerpoint/2010/main" val="20080068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AA4DF-22ED-4B36-A3B9-2BB61C0ECFE1}"/>
              </a:ext>
            </a:extLst>
          </p:cNvPr>
          <p:cNvSpPr>
            <a:spLocks noGrp="1"/>
          </p:cNvSpPr>
          <p:nvPr>
            <p:ph type="title"/>
          </p:nvPr>
        </p:nvSpPr>
        <p:spPr/>
        <p:txBody>
          <a:bodyPr/>
          <a:lstStyle/>
          <a:p>
            <a:r>
              <a:rPr lang="en-GB" dirty="0"/>
              <a:t>ZAKON O STRANCIMA</a:t>
            </a:r>
            <a:endParaRPr lang="hr-HR" dirty="0"/>
          </a:p>
        </p:txBody>
      </p:sp>
      <p:sp>
        <p:nvSpPr>
          <p:cNvPr id="3" name="Content Placeholder 2">
            <a:extLst>
              <a:ext uri="{FF2B5EF4-FFF2-40B4-BE49-F238E27FC236}">
                <a16:creationId xmlns:a16="http://schemas.microsoft.com/office/drawing/2014/main" id="{6AED5D1F-71EA-4184-B5D1-076D2E25A03A}"/>
              </a:ext>
            </a:extLst>
          </p:cNvPr>
          <p:cNvSpPr>
            <a:spLocks noGrp="1"/>
          </p:cNvSpPr>
          <p:nvPr>
            <p:ph idx="1"/>
          </p:nvPr>
        </p:nvSpPr>
        <p:spPr/>
        <p:txBody>
          <a:bodyPr>
            <a:normAutofit fontScale="77500" lnSpcReduction="20000"/>
          </a:bodyPr>
          <a:lstStyle/>
          <a:p>
            <a:pPr marL="0" indent="0">
              <a:buNone/>
            </a:pPr>
            <a:r>
              <a:rPr lang="hr-HR" dirty="0"/>
              <a:t>(1) Novčanom kaznom u iznosu od 5.000,00 do 7.000,00 kuna kaznit će se za prekršaj poslodavac – pravna osoba koja:</a:t>
            </a:r>
            <a:endParaRPr lang="en-GB" dirty="0"/>
          </a:p>
          <a:p>
            <a:pPr marL="0" indent="0">
              <a:buNone/>
            </a:pPr>
            <a:r>
              <a:rPr lang="hr-HR" dirty="0"/>
              <a:t>1. u propisanom roku ne obavijesti policijsku upravu, odnosno policijsku postaju o promjeni smještaja (članak 75.a stavak 7.),</a:t>
            </a:r>
            <a:endParaRPr lang="en-GB" dirty="0"/>
          </a:p>
          <a:p>
            <a:pPr marL="0" indent="0">
              <a:buNone/>
            </a:pPr>
            <a:r>
              <a:rPr lang="hr-HR" dirty="0"/>
              <a:t>2. ne sklopi ugovor ili nema drugu odgovarajuću potvrdu s državljaninom treće zemlje čije usluge koristi (članak 85. stavak 1.),</a:t>
            </a:r>
            <a:endParaRPr lang="en-GB" dirty="0"/>
          </a:p>
          <a:p>
            <a:pPr marL="0" indent="0">
              <a:buNone/>
            </a:pPr>
            <a:r>
              <a:rPr lang="hr-HR" dirty="0"/>
              <a:t>3. nije obavijestila policijsku upravu, odnosno policijsku postaju o prestanku postojanja uvjeta na temelju kojih je izdana dozvola za boravak i rad (članak 91. stavak 2.),</a:t>
            </a:r>
            <a:endParaRPr lang="en-GB" dirty="0"/>
          </a:p>
          <a:p>
            <a:pPr marL="0" indent="0">
              <a:buNone/>
            </a:pPr>
            <a:r>
              <a:rPr lang="hr-HR" dirty="0"/>
              <a:t>4. nije obavijestila policijsku upravu, odnosno policijsku postaju o upućivanju radnika na rad izvan mjesta boravišta, odnosno prebivališta (članak 148. stavak </a:t>
            </a:r>
            <a:r>
              <a:rPr lang="en-GB" dirty="0"/>
              <a:t>4.)</a:t>
            </a:r>
            <a:endParaRPr lang="hr-HR" dirty="0"/>
          </a:p>
        </p:txBody>
      </p:sp>
    </p:spTree>
    <p:extLst>
      <p:ext uri="{BB962C8B-B14F-4D97-AF65-F5344CB8AC3E}">
        <p14:creationId xmlns:p14="http://schemas.microsoft.com/office/powerpoint/2010/main" val="28466713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6C5DF-EC73-4D78-BB72-784C1130A89C}"/>
              </a:ext>
            </a:extLst>
          </p:cNvPr>
          <p:cNvSpPr>
            <a:spLocks noGrp="1"/>
          </p:cNvSpPr>
          <p:nvPr>
            <p:ph type="title"/>
          </p:nvPr>
        </p:nvSpPr>
        <p:spPr/>
        <p:txBody>
          <a:bodyPr/>
          <a:lstStyle/>
          <a:p>
            <a:r>
              <a:rPr lang="en-GB" dirty="0"/>
              <a:t>ZAKON O TRŽIŠTU RADA</a:t>
            </a:r>
            <a:endParaRPr lang="hr-HR" dirty="0"/>
          </a:p>
        </p:txBody>
      </p:sp>
      <p:sp>
        <p:nvSpPr>
          <p:cNvPr id="3" name="Content Placeholder 2">
            <a:extLst>
              <a:ext uri="{FF2B5EF4-FFF2-40B4-BE49-F238E27FC236}">
                <a16:creationId xmlns:a16="http://schemas.microsoft.com/office/drawing/2014/main" id="{500DBCCA-FBE1-449D-B7DF-19780804C491}"/>
              </a:ext>
            </a:extLst>
          </p:cNvPr>
          <p:cNvSpPr>
            <a:spLocks noGrp="1"/>
          </p:cNvSpPr>
          <p:nvPr>
            <p:ph idx="1"/>
          </p:nvPr>
        </p:nvSpPr>
        <p:spPr>
          <a:xfrm>
            <a:off x="457200" y="1268760"/>
            <a:ext cx="8229600" cy="4857403"/>
          </a:xfrm>
        </p:spPr>
        <p:txBody>
          <a:bodyPr>
            <a:normAutofit fontScale="70000" lnSpcReduction="20000"/>
          </a:bodyPr>
          <a:lstStyle/>
          <a:p>
            <a:pPr marL="0" indent="0">
              <a:buNone/>
            </a:pPr>
            <a:r>
              <a:rPr lang="hr-HR" dirty="0"/>
              <a:t>Članak 94.</a:t>
            </a:r>
            <a:endParaRPr lang="en-GB" dirty="0"/>
          </a:p>
          <a:p>
            <a:pPr marL="0" indent="0">
              <a:buNone/>
            </a:pPr>
            <a:r>
              <a:rPr lang="hr-HR" b="1" dirty="0"/>
              <a:t>(1) Novčanom kaznom u iznosu od 50.000,00 do 100.000,00 kuna kaznit će se za prekršaj poslodavac pravna osoba:</a:t>
            </a:r>
            <a:endParaRPr lang="en-GB" b="1" dirty="0"/>
          </a:p>
          <a:p>
            <a:pPr marL="0" indent="0">
              <a:buNone/>
            </a:pPr>
            <a:r>
              <a:rPr lang="hr-HR" dirty="0"/>
              <a:t>1. ako sklopi ugovor o stručnom osposobljavanju za rad bez zasnivanja radnog odnosa, a Zavod mu nije odobrio korištenje mjere stručnog osposobljavanja za rad bez zasnivanja radnog odnosa (članak 39. st</a:t>
            </a:r>
            <a:r>
              <a:rPr lang="en-GB" dirty="0"/>
              <a:t>.</a:t>
            </a:r>
            <a:r>
              <a:rPr lang="hr-HR" dirty="0"/>
              <a:t> 1.)</a:t>
            </a:r>
            <a:endParaRPr lang="en-GB" dirty="0"/>
          </a:p>
          <a:p>
            <a:pPr marL="0" indent="0">
              <a:buNone/>
            </a:pPr>
            <a:r>
              <a:rPr lang="hr-HR" dirty="0"/>
              <a:t>2. ako ugovor o stručnom osposobljavanju za rad bez zasnivanja radnog odnosa ne sklopi u pisanom obliku (članak 40. stavak 1.)</a:t>
            </a:r>
            <a:endParaRPr lang="en-GB" dirty="0"/>
          </a:p>
          <a:p>
            <a:pPr marL="0" indent="0">
              <a:buNone/>
            </a:pPr>
            <a:r>
              <a:rPr lang="hr-HR" dirty="0"/>
              <a:t>3. ako osobi koja ima ugovor o stručnom osposobljavanju za rad bez zasnivanja radnog odnosa naloži prekovremeni rad bez njezine pisane izjave o dobrovoljnom pristanku na takav rad (članak 40. stavak 2.)</a:t>
            </a:r>
            <a:endParaRPr lang="en-GB" dirty="0"/>
          </a:p>
          <a:p>
            <a:pPr marL="0" indent="0">
              <a:buNone/>
            </a:pPr>
            <a:r>
              <a:rPr lang="hr-HR" dirty="0"/>
              <a:t>4. ako osobi koja se stručno osposobljava za rad bez zasnivanja radnog odnosa naloži obavljanje poslova u razdoblju između 22 sata uvečer i 6 sati ujutro te nedjeljom, blagdanom ili nekim drugim danom za koji je zakonom određeno da se ne radi (članak 40. stavak 3.)</a:t>
            </a:r>
            <a:endParaRPr lang="en-GB" dirty="0"/>
          </a:p>
          <a:p>
            <a:endParaRPr lang="hr-HR" dirty="0"/>
          </a:p>
        </p:txBody>
      </p:sp>
    </p:spTree>
    <p:extLst>
      <p:ext uri="{BB962C8B-B14F-4D97-AF65-F5344CB8AC3E}">
        <p14:creationId xmlns:p14="http://schemas.microsoft.com/office/powerpoint/2010/main" val="27131063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a:bodyPr>
          <a:lstStyle/>
          <a:p>
            <a:pPr lvl="1" algn="ctr"/>
            <a:r>
              <a:rPr lang="hr-HR" sz="3200" b="1" dirty="0">
                <a:solidFill>
                  <a:schemeClr val="tx1"/>
                </a:solidFill>
              </a:rPr>
              <a:t>PREKRŠAJI KOJI SE ODNOSE NA PLAĆU, DOPRINOSE I  POREZE</a:t>
            </a:r>
            <a:endParaRPr lang="hr-HR" sz="2800" b="1" dirty="0">
              <a:solidFill>
                <a:schemeClr val="tx1"/>
              </a:solidFill>
            </a:endParaRPr>
          </a:p>
        </p:txBody>
      </p:sp>
      <p:sp>
        <p:nvSpPr>
          <p:cNvPr id="3" name="Content Placeholder 2"/>
          <p:cNvSpPr>
            <a:spLocks noGrp="1"/>
          </p:cNvSpPr>
          <p:nvPr>
            <p:ph idx="1"/>
          </p:nvPr>
        </p:nvSpPr>
        <p:spPr>
          <a:solidFill>
            <a:srgbClr val="FFFFCC"/>
          </a:solidFill>
        </p:spPr>
        <p:txBody>
          <a:bodyPr>
            <a:normAutofit/>
          </a:bodyPr>
          <a:lstStyle/>
          <a:p>
            <a:pPr marL="514350" indent="-514350">
              <a:buFont typeface="+mj-lt"/>
              <a:buAutoNum type="arabicPeriod"/>
            </a:pPr>
            <a:r>
              <a:rPr lang="hr-HR" b="1" dirty="0"/>
              <a:t>Zakon o minimalnoj plaći</a:t>
            </a:r>
            <a:r>
              <a:rPr lang="hr-HR" dirty="0"/>
              <a:t> </a:t>
            </a:r>
            <a:endParaRPr lang="en-GB" dirty="0"/>
          </a:p>
          <a:p>
            <a:pPr marL="514350" indent="-514350">
              <a:buFont typeface="+mj-lt"/>
              <a:buAutoNum type="arabicPeriod"/>
            </a:pPr>
            <a:r>
              <a:rPr lang="hr-HR" b="1" dirty="0"/>
              <a:t>Zakon o osiguranju potraživanja radnika u slučaju stečaja poslodavca</a:t>
            </a:r>
            <a:endParaRPr lang="hr-HR" sz="2600" dirty="0"/>
          </a:p>
          <a:p>
            <a:pPr marL="514350" indent="-514350">
              <a:buFont typeface="+mj-lt"/>
              <a:buAutoNum type="arabicPeriod"/>
            </a:pPr>
            <a:r>
              <a:rPr lang="hr-HR" b="1" dirty="0"/>
              <a:t>Zakon o doprinosima</a:t>
            </a:r>
            <a:r>
              <a:rPr lang="hr-HR" dirty="0"/>
              <a:t> </a:t>
            </a:r>
            <a:endParaRPr lang="en-GB" dirty="0"/>
          </a:p>
          <a:p>
            <a:pPr marL="514350" indent="-514350">
              <a:buFont typeface="+mj-lt"/>
              <a:buAutoNum type="arabicPeriod"/>
            </a:pPr>
            <a:r>
              <a:rPr lang="hr-HR" b="1" dirty="0"/>
              <a:t>Zakon o porezu na dohodak</a:t>
            </a:r>
            <a:endParaRPr lang="hr-HR" sz="2600" dirty="0"/>
          </a:p>
        </p:txBody>
      </p:sp>
    </p:spTree>
    <p:extLst>
      <p:ext uri="{BB962C8B-B14F-4D97-AF65-F5344CB8AC3E}">
        <p14:creationId xmlns:p14="http://schemas.microsoft.com/office/powerpoint/2010/main" val="289361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a:bodyPr>
          <a:lstStyle/>
          <a:p>
            <a:r>
              <a:rPr lang="hr-HR" sz="3600" b="1" dirty="0"/>
              <a:t>Zakon o minimalnoj plaći</a:t>
            </a:r>
            <a:endParaRPr lang="hr-HR" sz="3600" dirty="0"/>
          </a:p>
        </p:txBody>
      </p:sp>
      <p:sp>
        <p:nvSpPr>
          <p:cNvPr id="3" name="Content Placeholder 2"/>
          <p:cNvSpPr>
            <a:spLocks noGrp="1"/>
          </p:cNvSpPr>
          <p:nvPr>
            <p:ph idx="1"/>
          </p:nvPr>
        </p:nvSpPr>
        <p:spPr>
          <a:xfrm>
            <a:off x="457200" y="1340768"/>
            <a:ext cx="8229600" cy="4785395"/>
          </a:xfrm>
        </p:spPr>
        <p:txBody>
          <a:bodyPr>
            <a:normAutofit fontScale="85000" lnSpcReduction="10000"/>
          </a:bodyPr>
          <a:lstStyle/>
          <a:p>
            <a:r>
              <a:rPr lang="hr-HR" dirty="0"/>
              <a:t>Poslodavac pravna osoba koji u propisanim rokovima ne isplati minimalnu plaću u visini utvrđenoj prema Zakonu o minimalnoj plaći, kaznit će se novčanom kaznom od 60.000 do 100.000 kuna, a odgovorna osoba kaznom od 7.000 do 10.000 kuna. </a:t>
            </a:r>
          </a:p>
          <a:p>
            <a:r>
              <a:rPr lang="hr-HR" dirty="0"/>
              <a:t>Iznos novčane kazne kojom će se kazniti poslodavac uvećava se prema broju radnika kojima poslodavac nije obračunao i isplatio minimalnu plaću u visini utvrđenoj prema odredbama ovoga Zakona, po njezinom dospijeću, s tim da tako izrečena novčana kazna ne može biti viša od najviše novčane kazne propisane posebnim propisom.</a:t>
            </a:r>
          </a:p>
          <a:p>
            <a:pPr marL="0" indent="0">
              <a:buNone/>
            </a:pPr>
            <a:endParaRPr lang="hr-HR" dirty="0"/>
          </a:p>
        </p:txBody>
      </p:sp>
    </p:spTree>
    <p:extLst>
      <p:ext uri="{BB962C8B-B14F-4D97-AF65-F5344CB8AC3E}">
        <p14:creationId xmlns:p14="http://schemas.microsoft.com/office/powerpoint/2010/main" val="1984278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48FB2-0CE9-4FBC-9CC7-51D54466B73B}"/>
              </a:ext>
            </a:extLst>
          </p:cNvPr>
          <p:cNvSpPr>
            <a:spLocks noGrp="1"/>
          </p:cNvSpPr>
          <p:nvPr>
            <p:ph type="title"/>
          </p:nvPr>
        </p:nvSpPr>
        <p:spPr/>
        <p:txBody>
          <a:bodyPr/>
          <a:lstStyle/>
          <a:p>
            <a:r>
              <a:rPr lang="en-GB" dirty="0"/>
              <a:t>OVLASTI – </a:t>
            </a:r>
            <a:r>
              <a:rPr lang="en-GB" dirty="0" err="1"/>
              <a:t>članak</a:t>
            </a:r>
            <a:r>
              <a:rPr lang="en-GB" dirty="0"/>
              <a:t> 3.</a:t>
            </a:r>
            <a:endParaRPr lang="hr-HR" dirty="0"/>
          </a:p>
        </p:txBody>
      </p:sp>
      <p:sp>
        <p:nvSpPr>
          <p:cNvPr id="3" name="Content Placeholder 2">
            <a:extLst>
              <a:ext uri="{FF2B5EF4-FFF2-40B4-BE49-F238E27FC236}">
                <a16:creationId xmlns:a16="http://schemas.microsoft.com/office/drawing/2014/main" id="{B0C77C8F-F5E3-4129-BB7C-EBB9913E874F}"/>
              </a:ext>
            </a:extLst>
          </p:cNvPr>
          <p:cNvSpPr>
            <a:spLocks noGrp="1"/>
          </p:cNvSpPr>
          <p:nvPr>
            <p:ph idx="1"/>
          </p:nvPr>
        </p:nvSpPr>
        <p:spPr>
          <a:xfrm>
            <a:off x="457200" y="1340768"/>
            <a:ext cx="8229600" cy="4785395"/>
          </a:xfrm>
        </p:spPr>
        <p:txBody>
          <a:bodyPr>
            <a:normAutofit fontScale="92500" lnSpcReduction="20000"/>
          </a:bodyPr>
          <a:lstStyle/>
          <a:p>
            <a:pPr marL="0" indent="0">
              <a:buNone/>
            </a:pPr>
            <a:r>
              <a:rPr lang="hr-HR" dirty="0"/>
              <a:t>(1) Prosvjetna inspekcija provodi inspekcijski nadzor vezan uz primjenu zakona i drugih propisa kojima se uređuje ustroj i način rada ustanova predškolskog i školskog sustava, </a:t>
            </a:r>
            <a:r>
              <a:rPr lang="hr-HR" b="1" dirty="0">
                <a:solidFill>
                  <a:srgbClr val="FF0000"/>
                </a:solidFill>
              </a:rPr>
              <a:t>zasnivanje i prestanak radnog odnosa te ostvarivanje prava i obveza iz radnog odnosa,</a:t>
            </a:r>
            <a:r>
              <a:rPr lang="hr-HR" dirty="0"/>
              <a:t> rješavanje o pravima i pravnim interesima učenika i njihovih roditelja te ostvarivanje javnosti rada tih ustanova.</a:t>
            </a:r>
            <a:endParaRPr lang="en-GB" dirty="0"/>
          </a:p>
          <a:p>
            <a:pPr marL="0" indent="0">
              <a:buNone/>
            </a:pPr>
            <a:r>
              <a:rPr lang="hr-HR" dirty="0"/>
              <a:t>(2) Prosvjetna inspekcija provodi nadzor vezan </a:t>
            </a:r>
            <a:r>
              <a:rPr lang="hr-HR" b="1" dirty="0">
                <a:solidFill>
                  <a:srgbClr val="002060"/>
                </a:solidFill>
              </a:rPr>
              <a:t>i uz primjenu pravnih pravila kolektivnih ugovora kojima se zakonom ili drugim propisom daje pravo uređenja pitanja iz stavka 1. ovoga članka.</a:t>
            </a:r>
            <a:endParaRPr lang="en-GB" b="1" dirty="0">
              <a:solidFill>
                <a:srgbClr val="002060"/>
              </a:solidFill>
            </a:endParaRPr>
          </a:p>
          <a:p>
            <a:endParaRPr lang="hr-HR" dirty="0"/>
          </a:p>
        </p:txBody>
      </p:sp>
    </p:spTree>
    <p:extLst>
      <p:ext uri="{BB962C8B-B14F-4D97-AF65-F5344CB8AC3E}">
        <p14:creationId xmlns:p14="http://schemas.microsoft.com/office/powerpoint/2010/main" val="39096821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Autofit/>
          </a:bodyPr>
          <a:lstStyle/>
          <a:p>
            <a:r>
              <a:rPr lang="hr-HR" sz="3600" b="1" dirty="0"/>
              <a:t>Zakon o osiguranju potraživanja radnika u slučaju stečaja poslodavca</a:t>
            </a:r>
            <a:endParaRPr lang="hr-HR" sz="3600" dirty="0"/>
          </a:p>
        </p:txBody>
      </p:sp>
      <p:sp>
        <p:nvSpPr>
          <p:cNvPr id="3" name="Content Placeholder 2"/>
          <p:cNvSpPr>
            <a:spLocks noGrp="1"/>
          </p:cNvSpPr>
          <p:nvPr>
            <p:ph idx="1"/>
          </p:nvPr>
        </p:nvSpPr>
        <p:spPr>
          <a:xfrm>
            <a:off x="323528" y="1417638"/>
            <a:ext cx="8229600" cy="4525963"/>
          </a:xfrm>
        </p:spPr>
        <p:txBody>
          <a:bodyPr/>
          <a:lstStyle/>
          <a:p>
            <a:r>
              <a:rPr lang="hr-HR" dirty="0"/>
              <a:t>Novčanom kaznom od 3.000 do 10.000 kuna kaznit će se poslodavac koji na zahtjev Agencije za zaštitu radničkih potraživanja u slučaju stečaja poslodavca ne dostavi zatraženu dokumentaciju.</a:t>
            </a:r>
          </a:p>
          <a:p>
            <a:endParaRPr lang="hr-HR" dirty="0"/>
          </a:p>
        </p:txBody>
      </p:sp>
    </p:spTree>
    <p:extLst>
      <p:ext uri="{BB962C8B-B14F-4D97-AF65-F5344CB8AC3E}">
        <p14:creationId xmlns:p14="http://schemas.microsoft.com/office/powerpoint/2010/main" val="37186897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hr-HR" b="1" dirty="0"/>
              <a:t>Zakon o doprinosima</a:t>
            </a:r>
            <a:r>
              <a:rPr lang="hr-HR" dirty="0"/>
              <a:t> </a:t>
            </a:r>
          </a:p>
        </p:txBody>
      </p:sp>
      <p:sp>
        <p:nvSpPr>
          <p:cNvPr id="3" name="Content Placeholder 2"/>
          <p:cNvSpPr>
            <a:spLocks noGrp="1"/>
          </p:cNvSpPr>
          <p:nvPr>
            <p:ph idx="1"/>
          </p:nvPr>
        </p:nvSpPr>
        <p:spPr/>
        <p:txBody>
          <a:bodyPr>
            <a:normAutofit fontScale="55000" lnSpcReduction="20000"/>
          </a:bodyPr>
          <a:lstStyle/>
          <a:p>
            <a:pPr marL="0" indent="0">
              <a:buNone/>
            </a:pPr>
            <a:r>
              <a:rPr lang="hr-HR" sz="3800" b="1" dirty="0"/>
              <a:t>Prema članku 249. Zakona o doprinosima, novčanom kaznom u iznosu od 5.000 do 100.000 kuna kaznit će se za prekršaj:</a:t>
            </a:r>
          </a:p>
          <a:p>
            <a:pPr lvl="0"/>
            <a:r>
              <a:rPr lang="hr-HR" b="1" dirty="0"/>
              <a:t>poslodavac koji za osiguranika po osnovi radnog odnosa ne obračuna doprinose  ili ne utvrdi osnovicu, odnosno ne uplati doprinose u roku ili ne izvijesti Poreznu upravu o utvrđenim obvezama doprinosa,</a:t>
            </a:r>
          </a:p>
          <a:p>
            <a:pPr lvl="0"/>
            <a:r>
              <a:rPr lang="hr-HR" dirty="0"/>
              <a:t>poslodavac koji za osiguranika po osnovi radnog odnosa – izaslanog radnika ne obračuna doprinose ili ne utvrdi osnovicu odnosno ne uplati doprinose u roku ili ne izvijesti Poreznu upravu o utvrđenim obvezama doprinosa,</a:t>
            </a:r>
          </a:p>
          <a:p>
            <a:pPr lvl="0"/>
            <a:r>
              <a:rPr lang="hr-HR" dirty="0"/>
              <a:t>poslodavac koji za osiguranika po osnovi stručnog osposobljavanja za rad bez zasnivanja radnog odnosa ne obračuna doprinose ili ne utvrdi osnovicu, odnosno ne uplati doprinose u roku ili ne izvijesti Poreznu upravu o utvrđenim obvezama doprinosa,</a:t>
            </a:r>
          </a:p>
          <a:p>
            <a:pPr lvl="0"/>
            <a:r>
              <a:rPr lang="hr-HR" dirty="0"/>
              <a:t>poslodavac stalnog sezonskog radnika koji za osiguranika po osnovi stalnog sezonskog radnika ne obračuna doprinose ili ne utvrdi osnovicu, odnosno ne uplati doprinose u roku ili ne izvijesti Poreznu upravu o utvrđenim obvezama doprinosa,</a:t>
            </a:r>
          </a:p>
          <a:p>
            <a:pPr lvl="0"/>
            <a:r>
              <a:rPr lang="hr-HR" dirty="0"/>
              <a:t>poslodavac i isplatitelj primitaka prema kojima se utvrđuje obveza doprinosa ako na nalozima za plaćanje za isplatu plaće odnosno na nalozima za plaćanje za isplatu primitka ne navede obvezne elemente.</a:t>
            </a:r>
          </a:p>
          <a:p>
            <a:endParaRPr lang="hr-HR" dirty="0"/>
          </a:p>
        </p:txBody>
      </p:sp>
    </p:spTree>
    <p:extLst>
      <p:ext uri="{BB962C8B-B14F-4D97-AF65-F5344CB8AC3E}">
        <p14:creationId xmlns:p14="http://schemas.microsoft.com/office/powerpoint/2010/main" val="38918236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hr-HR" b="1" dirty="0"/>
              <a:t>Zakon o doprinosima</a:t>
            </a:r>
            <a:r>
              <a:rPr lang="hr-HR" dirty="0"/>
              <a:t> </a:t>
            </a:r>
          </a:p>
        </p:txBody>
      </p:sp>
      <p:sp>
        <p:nvSpPr>
          <p:cNvPr id="3" name="Content Placeholder 2"/>
          <p:cNvSpPr>
            <a:spLocks noGrp="1"/>
          </p:cNvSpPr>
          <p:nvPr>
            <p:ph idx="1"/>
          </p:nvPr>
        </p:nvSpPr>
        <p:spPr/>
        <p:txBody>
          <a:bodyPr>
            <a:normAutofit fontScale="55000" lnSpcReduction="20000"/>
          </a:bodyPr>
          <a:lstStyle/>
          <a:p>
            <a:pPr marL="0" indent="0">
              <a:buNone/>
            </a:pPr>
            <a:r>
              <a:rPr lang="hr-HR" b="1" dirty="0"/>
              <a:t>Također, novčanom kaznom u iznosu od 5.000 do 50.000 kuna kaznit će se za prekršaj:</a:t>
            </a:r>
          </a:p>
          <a:p>
            <a:pPr lvl="0"/>
            <a:r>
              <a:rPr lang="hr-HR" b="1" dirty="0"/>
              <a:t>bivši poslodavac </a:t>
            </a:r>
            <a:r>
              <a:rPr lang="hr-HR" dirty="0"/>
              <a:t>koji za osiguranika po osnovi osobe koja je prekinula rad, a bivši ju je poslodavac uputio na obrazovanje ili stručno usavršavanje, ne obračuna doprinos ili ne utvrdi osnovicu, odnosno ne uplati doprinose u roku ili ne izvijesti Poreznu upravu o utvrđenim obvezama doprinosa,</a:t>
            </a:r>
          </a:p>
          <a:p>
            <a:pPr lvl="0"/>
            <a:r>
              <a:rPr lang="hr-HR" dirty="0"/>
              <a:t>pravna ili fizička osoba koja za osiguranika po osnovi osobe koju je pravna ili fizička osoba, prije stupanja u radni odnos, uputila na praktični rad u drugu pravnu ili fizičku osobu ne obračuna doprinos ili ne utvrdi osnovicu, odnosno ne uplati doprinose u roku ili ne izvijesti Poreznu upravu o utvrđenim obvezama doprinosa,</a:t>
            </a:r>
          </a:p>
          <a:p>
            <a:pPr lvl="0"/>
            <a:r>
              <a:rPr lang="hr-HR" dirty="0"/>
              <a:t>pravna ili fizička osoba koja za osiguranika po osnovi osobe upućene u inozemstvo u sklopu međunarodne tehničko-prosvjetne i kulturne suradnje ne obračuna doprinos ili ne utvrdi osnovicu, odnosno ne uplati doprinose u roku ili ne izvijesti Poreznu upravu o utvrđenim obvezama doprinosa,</a:t>
            </a:r>
          </a:p>
          <a:p>
            <a:pPr lvl="0"/>
            <a:r>
              <a:rPr lang="hr-HR" dirty="0"/>
              <a:t>posrednik pri zapošljavanju učenika i redovitih studenata koji za osiguranika po toj osnovi ne obračuna doprinose ili ne utvrdi osnovicu, odnosno ne uplati doprinose u roku ili ne izvijesti Poreznu upravu o utvrđenim obvezama doprinosa,</a:t>
            </a:r>
          </a:p>
          <a:p>
            <a:r>
              <a:rPr lang="hr-HR" dirty="0"/>
              <a:t>..</a:t>
            </a:r>
          </a:p>
        </p:txBody>
      </p:sp>
    </p:spTree>
    <p:extLst>
      <p:ext uri="{BB962C8B-B14F-4D97-AF65-F5344CB8AC3E}">
        <p14:creationId xmlns:p14="http://schemas.microsoft.com/office/powerpoint/2010/main" val="23543649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hr-HR" b="1" dirty="0"/>
              <a:t>Zakon o doprinosima</a:t>
            </a:r>
            <a:r>
              <a:rPr lang="hr-HR" dirty="0"/>
              <a:t> </a:t>
            </a:r>
          </a:p>
        </p:txBody>
      </p:sp>
      <p:sp>
        <p:nvSpPr>
          <p:cNvPr id="3" name="Content Placeholder 2"/>
          <p:cNvSpPr>
            <a:spLocks noGrp="1"/>
          </p:cNvSpPr>
          <p:nvPr>
            <p:ph idx="1"/>
          </p:nvPr>
        </p:nvSpPr>
        <p:spPr>
          <a:solidFill>
            <a:srgbClr val="FFFF00"/>
          </a:solidFill>
        </p:spPr>
        <p:txBody>
          <a:bodyPr>
            <a:normAutofit fontScale="92500"/>
          </a:bodyPr>
          <a:lstStyle/>
          <a:p>
            <a:pPr marL="0" indent="0">
              <a:buNone/>
            </a:pPr>
            <a:r>
              <a:rPr lang="hr-HR" b="1" dirty="0"/>
              <a:t>Najveća novčana kazna uopće za prekršaje poslodavca propisana je člankom 252.a Zakona o doprinosima, prema kojem će se novčanom kaznom od čak </a:t>
            </a:r>
            <a:r>
              <a:rPr lang="hr-HR" b="1" u="sng" dirty="0">
                <a:solidFill>
                  <a:srgbClr val="C00000"/>
                </a:solidFill>
              </a:rPr>
              <a:t>100.000 do 1.000.000 </a:t>
            </a:r>
            <a:r>
              <a:rPr lang="hr-HR" dirty="0">
                <a:solidFill>
                  <a:srgbClr val="C00000"/>
                </a:solidFill>
              </a:rPr>
              <a:t>kuna</a:t>
            </a:r>
            <a:r>
              <a:rPr lang="hr-HR" i="1" dirty="0">
                <a:solidFill>
                  <a:srgbClr val="C00000"/>
                </a:solidFill>
              </a:rPr>
              <a:t> </a:t>
            </a:r>
            <a:r>
              <a:rPr lang="hr-HR" dirty="0">
                <a:solidFill>
                  <a:srgbClr val="C00000"/>
                </a:solidFill>
              </a:rPr>
              <a:t>kazniti </a:t>
            </a:r>
          </a:p>
          <a:p>
            <a:r>
              <a:rPr lang="hr-HR" b="1" dirty="0"/>
              <a:t>poslodavac koji ne uplaćuje doprinose koji u istu banku istodobno ne preda nalog za plaćanje za isplatu plaće i naloge za plaćanje za uplatu doprinosa.</a:t>
            </a:r>
          </a:p>
          <a:p>
            <a:r>
              <a:rPr lang="hr-HR" i="1" dirty="0"/>
              <a:t>Odgovorna osoba 5000 do 20.000 kuna</a:t>
            </a:r>
          </a:p>
          <a:p>
            <a:endParaRPr lang="hr-HR" dirty="0"/>
          </a:p>
        </p:txBody>
      </p:sp>
    </p:spTree>
    <p:extLst>
      <p:ext uri="{BB962C8B-B14F-4D97-AF65-F5344CB8AC3E}">
        <p14:creationId xmlns:p14="http://schemas.microsoft.com/office/powerpoint/2010/main" val="32454736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hr-HR" b="1" dirty="0"/>
              <a:t>Zakon o porezu na dohodak</a:t>
            </a:r>
            <a:r>
              <a:rPr lang="hr-HR" dirty="0"/>
              <a:t> </a:t>
            </a:r>
          </a:p>
        </p:txBody>
      </p:sp>
      <p:sp>
        <p:nvSpPr>
          <p:cNvPr id="3" name="Content Placeholder 2"/>
          <p:cNvSpPr>
            <a:spLocks noGrp="1"/>
          </p:cNvSpPr>
          <p:nvPr>
            <p:ph idx="1"/>
          </p:nvPr>
        </p:nvSpPr>
        <p:spPr/>
        <p:txBody>
          <a:bodyPr/>
          <a:lstStyle/>
          <a:p>
            <a:pPr marL="0" indent="0">
              <a:buNone/>
            </a:pPr>
            <a:r>
              <a:rPr lang="hr-HR" dirty="0"/>
              <a:t>Novčanom kaznom od </a:t>
            </a:r>
            <a:r>
              <a:rPr lang="hr-HR" b="1" i="1" dirty="0">
                <a:solidFill>
                  <a:srgbClr val="00B0F0"/>
                </a:solidFill>
              </a:rPr>
              <a:t>500</a:t>
            </a:r>
            <a:r>
              <a:rPr lang="hr-HR" dirty="0"/>
              <a:t> do 50.000 kuna kazniti za prekršaj pravne i fizičke osobe koje za svoje radnike ne izvrše godišnji obračun poreza na dohodak od nesamostalnog rada.</a:t>
            </a:r>
          </a:p>
        </p:txBody>
      </p:sp>
    </p:spTree>
    <p:extLst>
      <p:ext uri="{BB962C8B-B14F-4D97-AF65-F5344CB8AC3E}">
        <p14:creationId xmlns:p14="http://schemas.microsoft.com/office/powerpoint/2010/main" val="21952839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noAutofit/>
          </a:bodyPr>
          <a:lstStyle/>
          <a:p>
            <a:pPr lvl="1" algn="ctr"/>
            <a:r>
              <a:rPr lang="hr-HR" sz="2400" b="1" dirty="0">
                <a:latin typeface="Arial Black" panose="020B0A04020102020204" pitchFamily="34" charset="0"/>
              </a:rPr>
              <a:t>PREKRŠAJI KOJI SE ODNOSE NA PROVOĐENJE ZAŠTITE O RADU I ZAŠTITU OD POŽARA</a:t>
            </a:r>
            <a:endParaRPr lang="hr-HR" sz="2000" b="1" dirty="0">
              <a:latin typeface="Arial Black" panose="020B0A04020102020204" pitchFamily="34" charset="0"/>
            </a:endParaRPr>
          </a:p>
        </p:txBody>
      </p:sp>
      <p:sp>
        <p:nvSpPr>
          <p:cNvPr id="3" name="Content Placeholder 2"/>
          <p:cNvSpPr>
            <a:spLocks noGrp="1"/>
          </p:cNvSpPr>
          <p:nvPr>
            <p:ph idx="1"/>
          </p:nvPr>
        </p:nvSpPr>
        <p:spPr/>
        <p:txBody>
          <a:bodyPr/>
          <a:lstStyle/>
          <a:p>
            <a:r>
              <a:rPr lang="hr-HR" b="1" dirty="0"/>
              <a:t>Zakon o zaštiti na radu</a:t>
            </a:r>
            <a:endParaRPr lang="hr-HR" sz="2400" dirty="0"/>
          </a:p>
          <a:p>
            <a:r>
              <a:rPr lang="hr-HR" b="1" dirty="0"/>
              <a:t>Zakon o zaštiti od požara</a:t>
            </a:r>
            <a:endParaRPr lang="hr-HR" sz="2400" dirty="0"/>
          </a:p>
        </p:txBody>
      </p:sp>
    </p:spTree>
    <p:extLst>
      <p:ext uri="{BB962C8B-B14F-4D97-AF65-F5344CB8AC3E}">
        <p14:creationId xmlns:p14="http://schemas.microsoft.com/office/powerpoint/2010/main" val="3208772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rgbClr val="FF0000"/>
          </a:solidFill>
        </p:spPr>
        <p:txBody>
          <a:bodyPr>
            <a:normAutofit fontScale="90000"/>
          </a:bodyPr>
          <a:lstStyle/>
          <a:p>
            <a:r>
              <a:rPr lang="hr-HR" b="1" dirty="0"/>
              <a:t>Zakon o zaštiti na radu</a:t>
            </a:r>
            <a:endParaRPr lang="hr-HR" dirty="0"/>
          </a:p>
        </p:txBody>
      </p:sp>
      <p:sp>
        <p:nvSpPr>
          <p:cNvPr id="3" name="Content Placeholder 2"/>
          <p:cNvSpPr>
            <a:spLocks noGrp="1"/>
          </p:cNvSpPr>
          <p:nvPr>
            <p:ph idx="1"/>
          </p:nvPr>
        </p:nvSpPr>
        <p:spPr>
          <a:xfrm>
            <a:off x="457200" y="1268760"/>
            <a:ext cx="8229600" cy="4857403"/>
          </a:xfrm>
        </p:spPr>
        <p:txBody>
          <a:bodyPr>
            <a:normAutofit fontScale="62500" lnSpcReduction="20000"/>
          </a:bodyPr>
          <a:lstStyle/>
          <a:p>
            <a:pPr marL="0" indent="0">
              <a:buNone/>
            </a:pPr>
            <a:r>
              <a:rPr lang="hr-HR" dirty="0"/>
              <a:t>Inspektor može usmenim rješenjem na vrijeme dok se ne otkloni utvrđeni nedostatak, poslodavcu </a:t>
            </a:r>
            <a:r>
              <a:rPr lang="hr-HR" b="1" dirty="0">
                <a:solidFill>
                  <a:srgbClr val="C00000"/>
                </a:solidFill>
              </a:rPr>
              <a:t>zabraniti uporabu sredstava rada </a:t>
            </a:r>
            <a:r>
              <a:rPr lang="hr-HR" dirty="0"/>
              <a:t>i osobne zaštitne opreme, prostorije, druge opreme za rad i dr. koji su neispravni ili za koje poslodavac ne može predočiti propisanu dokumentaciju, te obavljanje radnih postupaka protivno propisima bez uporabe propisane osobne zaštitne opreme te drugog ponašanja ili postupanja koje je protivno propisima. </a:t>
            </a:r>
          </a:p>
          <a:p>
            <a:pPr marL="0" indent="0">
              <a:buNone/>
            </a:pPr>
            <a:r>
              <a:rPr lang="hr-HR" dirty="0"/>
              <a:t>Inspektor će </a:t>
            </a:r>
            <a:r>
              <a:rPr lang="hr-HR" b="1" dirty="0">
                <a:solidFill>
                  <a:srgbClr val="C00000"/>
                </a:solidFill>
              </a:rPr>
              <a:t>zabraniti korištenje izvora fizikalnih</a:t>
            </a:r>
            <a:r>
              <a:rPr lang="hr-HR" dirty="0"/>
              <a:t>, kemijskih, bioloških i drugih štetnosti, ako nije radniku osigurao podatke o rizicima koje uzrokuju ili za koje, na mjestu rada, nema dokumentaciju propisanu ovim Zakonom i drugim propisima. </a:t>
            </a:r>
          </a:p>
          <a:p>
            <a:pPr marL="0" indent="0">
              <a:buNone/>
            </a:pPr>
            <a:r>
              <a:rPr lang="hr-HR" dirty="0"/>
              <a:t>Rješenje se izvršava pečaćenjem prostorija, objekata ili sredstava ili njihovog dijela ili na drugi pogodan način.</a:t>
            </a:r>
          </a:p>
          <a:p>
            <a:pPr marL="0" indent="0">
              <a:buNone/>
            </a:pPr>
            <a:r>
              <a:rPr lang="hr-HR" dirty="0"/>
              <a:t>Inspektor će usmenim rješenjem, na vrijeme dok se ne otkloni utvrđeni nedostatak, poslodavcu narediti:</a:t>
            </a:r>
          </a:p>
          <a:p>
            <a:pPr lvl="0"/>
            <a:r>
              <a:rPr lang="hr-HR" b="1" dirty="0">
                <a:solidFill>
                  <a:srgbClr val="C00000"/>
                </a:solidFill>
              </a:rPr>
              <a:t>udaljenje s mjesta rada radnika </a:t>
            </a:r>
            <a:r>
              <a:rPr lang="hr-HR" b="1" dirty="0"/>
              <a:t>za </a:t>
            </a:r>
            <a:r>
              <a:rPr lang="hr-HR" dirty="0"/>
              <a:t>kojeg ne može predočiti dokaze o ispunjavanju uvjeta iz Zakona o zaštiti na radu i drugih propisa, </a:t>
            </a:r>
          </a:p>
          <a:p>
            <a:pPr lvl="0"/>
            <a:r>
              <a:rPr lang="hr-HR" b="1" dirty="0">
                <a:solidFill>
                  <a:srgbClr val="C00000"/>
                </a:solidFill>
              </a:rPr>
              <a:t>udaljenje s mjesta rada radnika</a:t>
            </a:r>
            <a:r>
              <a:rPr lang="hr-HR" dirty="0">
                <a:solidFill>
                  <a:srgbClr val="C00000"/>
                </a:solidFill>
              </a:rPr>
              <a:t> </a:t>
            </a:r>
            <a:r>
              <a:rPr lang="hr-HR" dirty="0"/>
              <a:t>za kojeg se opravdano pretpostavlja da je pod utjecajem </a:t>
            </a:r>
            <a:r>
              <a:rPr lang="hr-HR" b="1" dirty="0">
                <a:solidFill>
                  <a:srgbClr val="C00000"/>
                </a:solidFill>
              </a:rPr>
              <a:t>alkohola</a:t>
            </a:r>
            <a:r>
              <a:rPr lang="hr-HR" dirty="0"/>
              <a:t> ili drugih sredstava ovisnosti. </a:t>
            </a:r>
          </a:p>
          <a:p>
            <a:endParaRPr lang="hr-HR" dirty="0"/>
          </a:p>
        </p:txBody>
      </p:sp>
    </p:spTree>
    <p:extLst>
      <p:ext uri="{BB962C8B-B14F-4D97-AF65-F5344CB8AC3E}">
        <p14:creationId xmlns:p14="http://schemas.microsoft.com/office/powerpoint/2010/main" val="11982976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hr-HR" dirty="0">
                <a:latin typeface="Arial Black" panose="020B0A04020102020204" pitchFamily="34" charset="0"/>
              </a:rPr>
              <a:t>Zakon o zaštiti na radu</a:t>
            </a:r>
          </a:p>
        </p:txBody>
      </p:sp>
      <p:sp>
        <p:nvSpPr>
          <p:cNvPr id="3" name="Content Placeholder 2"/>
          <p:cNvSpPr>
            <a:spLocks noGrp="1"/>
          </p:cNvSpPr>
          <p:nvPr>
            <p:ph idx="1"/>
          </p:nvPr>
        </p:nvSpPr>
        <p:spPr/>
        <p:txBody>
          <a:bodyPr>
            <a:normAutofit fontScale="77500" lnSpcReduction="20000"/>
          </a:bodyPr>
          <a:lstStyle/>
          <a:p>
            <a:r>
              <a:rPr lang="hr-HR" dirty="0"/>
              <a:t>Također, nadležni inspektor će usmenim rješenjem poslodavcu narediti </a:t>
            </a:r>
            <a:r>
              <a:rPr lang="hr-HR" b="1" dirty="0"/>
              <a:t>izradu procjene rizika za </a:t>
            </a:r>
            <a:r>
              <a:rPr lang="hr-HR" dirty="0"/>
              <a:t>poslove na mjestu rada, odnosno da procjenu rizika učini dostupnu radniku na mjestu rada, provjeru osposobljenosti radnika za rad na siguran način i dr. </a:t>
            </a:r>
          </a:p>
          <a:p>
            <a:r>
              <a:rPr lang="hr-HR" b="1" dirty="0"/>
              <a:t>U slučaju smrti ili teškog stradavanja osobe</a:t>
            </a:r>
            <a:r>
              <a:rPr lang="hr-HR" dirty="0"/>
              <a:t>, inspektor rada je dužan obaviti nadzor odmah nakon primitka obavijesti o nastanku takvoga događaja od poslodavca, radnika, policije ili od liječnika koji je radniku pružio prvu medicinsku pomoć, a o događaju koji je prouzročio smrt radnika najkasnije u roku od 24 sata od primljene obavijesti o događaju izvijestiti svoga čelnika.</a:t>
            </a:r>
          </a:p>
          <a:p>
            <a:r>
              <a:rPr lang="hr-HR" dirty="0"/>
              <a:t>Inspektor rada je dužan obaviti nadzor kod poslodavca u slučaju utvrđene profesionalne bolesti radnika.</a:t>
            </a:r>
          </a:p>
          <a:p>
            <a:endParaRPr lang="hr-HR" dirty="0"/>
          </a:p>
        </p:txBody>
      </p:sp>
    </p:spTree>
    <p:extLst>
      <p:ext uri="{BB962C8B-B14F-4D97-AF65-F5344CB8AC3E}">
        <p14:creationId xmlns:p14="http://schemas.microsoft.com/office/powerpoint/2010/main" val="36854581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rgbClr val="FF0000"/>
          </a:solidFill>
        </p:spPr>
        <p:txBody>
          <a:bodyPr/>
          <a:lstStyle/>
          <a:p>
            <a:r>
              <a:rPr lang="hr-HR" b="1" dirty="0"/>
              <a:t>Zakon o zaštiti na radu</a:t>
            </a:r>
            <a:endParaRPr lang="hr-HR" dirty="0"/>
          </a:p>
        </p:txBody>
      </p:sp>
      <p:sp>
        <p:nvSpPr>
          <p:cNvPr id="3" name="Rezervirano mjesto sadržaja 2"/>
          <p:cNvSpPr>
            <a:spLocks noGrp="1"/>
          </p:cNvSpPr>
          <p:nvPr>
            <p:ph idx="1"/>
          </p:nvPr>
        </p:nvSpPr>
        <p:spPr/>
        <p:txBody>
          <a:bodyPr>
            <a:normAutofit fontScale="62500" lnSpcReduction="20000"/>
          </a:bodyPr>
          <a:lstStyle/>
          <a:p>
            <a:pPr marL="0" indent="0">
              <a:buNone/>
            </a:pPr>
            <a:r>
              <a:rPr lang="hr-HR" sz="3800" b="1" dirty="0"/>
              <a:t>Kaznom od 10.000 kuna kaznit će poslodavac pravna osoba:</a:t>
            </a:r>
          </a:p>
          <a:p>
            <a:pPr lvl="0">
              <a:buFont typeface="Wingdings" panose="05000000000000000000" pitchFamily="2" charset="2"/>
              <a:buChar char="§"/>
            </a:pPr>
            <a:r>
              <a:rPr lang="hr-HR" dirty="0"/>
              <a:t>ako u </a:t>
            </a:r>
            <a:r>
              <a:rPr lang="hr-HR" b="1" dirty="0"/>
              <a:t>slučaju smrtne ozljede </a:t>
            </a:r>
            <a:r>
              <a:rPr lang="hr-HR" dirty="0"/>
              <a:t>ne sazove sjednicu odbora za zaštitu na radu u roku od dva radna dana od nastanka takve ozljede,</a:t>
            </a:r>
          </a:p>
          <a:p>
            <a:pPr lvl="0">
              <a:buFont typeface="Wingdings" panose="05000000000000000000" pitchFamily="2" charset="2"/>
              <a:buChar char="§"/>
            </a:pPr>
            <a:r>
              <a:rPr lang="hr-HR" dirty="0"/>
              <a:t>ako </a:t>
            </a:r>
            <a:r>
              <a:rPr lang="hr-HR" b="1" dirty="0"/>
              <a:t>ne izradi plan evakuacije </a:t>
            </a:r>
            <a:r>
              <a:rPr lang="hr-HR" dirty="0"/>
              <a:t>i spašavanja ili ne odredi radnike koji će provoditi mjere i osigurati pozivanje i omogućiti postupanje javnih službi nadležnih za zaštitu od požara i spašavanje, ili ne osposobi radnike na način da ih upozna s planom evakuacije i spašavanja za slučaj izvanrednog događaja, ili ne provodi praktične vježbe evakuacije i spašavanja najmanje jednom u dvije godine, </a:t>
            </a:r>
          </a:p>
          <a:p>
            <a:pPr lvl="0">
              <a:buFont typeface="Wingdings" panose="05000000000000000000" pitchFamily="2" charset="2"/>
              <a:buChar char="§"/>
            </a:pPr>
            <a:r>
              <a:rPr lang="hr-HR" dirty="0"/>
              <a:t>ako </a:t>
            </a:r>
            <a:r>
              <a:rPr lang="hr-HR" b="1" dirty="0"/>
              <a:t>ne provodi zaštitu nepušača </a:t>
            </a:r>
            <a:r>
              <a:rPr lang="hr-HR" dirty="0"/>
              <a:t>od djelovanja duhanskog dima, ako ne spriječi pušenje </a:t>
            </a:r>
            <a:r>
              <a:rPr lang="hr-HR" b="1" dirty="0"/>
              <a:t>na radnim sastancima </a:t>
            </a:r>
            <a:r>
              <a:rPr lang="hr-HR" dirty="0"/>
              <a:t>ili na mjestu rada,</a:t>
            </a:r>
          </a:p>
          <a:p>
            <a:pPr lvl="0">
              <a:buFont typeface="Wingdings" panose="05000000000000000000" pitchFamily="2" charset="2"/>
              <a:buChar char="§"/>
            </a:pPr>
            <a:r>
              <a:rPr lang="hr-HR" dirty="0"/>
              <a:t>ako ne provodi zabranu zlouporabe alkoholnih pića i sredstava ovisnosti na mjestu rada prikladnim mjerama,</a:t>
            </a:r>
          </a:p>
          <a:p>
            <a:pPr lvl="0">
              <a:buFont typeface="Wingdings" panose="05000000000000000000" pitchFamily="2" charset="2"/>
              <a:buChar char="§"/>
            </a:pPr>
            <a:r>
              <a:rPr lang="hr-HR" dirty="0"/>
              <a:t>ako </a:t>
            </a:r>
            <a:r>
              <a:rPr lang="hr-HR" b="1" dirty="0"/>
              <a:t>ne osigura povjereniku radnika </a:t>
            </a:r>
            <a:r>
              <a:rPr lang="hr-HR" dirty="0"/>
              <a:t>za zaštitu na radu potrebno vrijeme i uvjete za nesmetano obnašanje dužnosti. </a:t>
            </a:r>
          </a:p>
          <a:p>
            <a:endParaRPr lang="hr-HR" dirty="0"/>
          </a:p>
        </p:txBody>
      </p:sp>
    </p:spTree>
    <p:extLst>
      <p:ext uri="{BB962C8B-B14F-4D97-AF65-F5344CB8AC3E}">
        <p14:creationId xmlns:p14="http://schemas.microsoft.com/office/powerpoint/2010/main" val="11364194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rgbClr val="FF0000"/>
          </a:solidFill>
        </p:spPr>
        <p:txBody>
          <a:bodyPr/>
          <a:lstStyle/>
          <a:p>
            <a:r>
              <a:rPr lang="hr-HR" b="1" dirty="0"/>
              <a:t>Zakon o zaštiti na radu</a:t>
            </a:r>
            <a:endParaRPr lang="hr-HR" dirty="0"/>
          </a:p>
        </p:txBody>
      </p:sp>
      <p:sp>
        <p:nvSpPr>
          <p:cNvPr id="3" name="Rezervirano mjesto sadržaja 2"/>
          <p:cNvSpPr>
            <a:spLocks noGrp="1"/>
          </p:cNvSpPr>
          <p:nvPr>
            <p:ph idx="1"/>
          </p:nvPr>
        </p:nvSpPr>
        <p:spPr/>
        <p:txBody>
          <a:bodyPr>
            <a:normAutofit fontScale="70000" lnSpcReduction="20000"/>
          </a:bodyPr>
          <a:lstStyle/>
          <a:p>
            <a:pPr marL="0" indent="0">
              <a:buNone/>
            </a:pPr>
            <a:r>
              <a:rPr lang="hr-HR" b="1" dirty="0"/>
              <a:t>Novčanom kaznom u iznosu od 30.000 kuna kaznit će se za prekršaj poslodavac pravna osoba:</a:t>
            </a:r>
          </a:p>
          <a:p>
            <a:pPr lvl="0"/>
            <a:r>
              <a:rPr lang="hr-HR" dirty="0"/>
              <a:t>ako nema izrađenu procjenu rizika izrađenu u pisanom ili elektroničkom obliku, ili ako izrađena procjena rizika ne odgovara rizicima na mjestu rada i u vezi s radom, ili ne odgovara postojećim rizicima na radu i u vezi s radom, ili nije dostupna radniku na mjestu rada,</a:t>
            </a:r>
          </a:p>
          <a:p>
            <a:pPr lvl="0"/>
            <a:r>
              <a:rPr lang="hr-HR" dirty="0"/>
              <a:t>ako poslove zaštite na radu ne obavlja u skladu s odredbama Zakona,</a:t>
            </a:r>
          </a:p>
          <a:p>
            <a:pPr lvl="0"/>
            <a:r>
              <a:rPr lang="hr-HR" dirty="0"/>
              <a:t>ako nije osigurao da pristup mjestima rada na kojim se obavljaju poslovi s posebnim uvjetima rada imaju samo radnici koji su dobili pisane upute za rad na siguran način i osobnu zaštitnu opremu,</a:t>
            </a:r>
          </a:p>
          <a:p>
            <a:pPr lvl="0"/>
            <a:r>
              <a:rPr lang="hr-HR" dirty="0"/>
              <a:t>ako odmah po nastanku ozljede ne obavijesti tijelo nadležno za inspekcijski nadzor o smrtnoj ili teškoj ozljedi,</a:t>
            </a:r>
          </a:p>
          <a:p>
            <a:pPr lvl="0"/>
            <a:r>
              <a:rPr lang="hr-HR" dirty="0"/>
              <a:t>ako troškovi provođenja zaštite na radu terete radnika.</a:t>
            </a:r>
          </a:p>
          <a:p>
            <a:endParaRPr lang="hr-HR" dirty="0"/>
          </a:p>
        </p:txBody>
      </p:sp>
    </p:spTree>
    <p:extLst>
      <p:ext uri="{BB962C8B-B14F-4D97-AF65-F5344CB8AC3E}">
        <p14:creationId xmlns:p14="http://schemas.microsoft.com/office/powerpoint/2010/main" val="1376893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4CB56-9A96-438C-8A2E-E2418C00BF96}"/>
              </a:ext>
            </a:extLst>
          </p:cNvPr>
          <p:cNvSpPr>
            <a:spLocks noGrp="1"/>
          </p:cNvSpPr>
          <p:nvPr>
            <p:ph type="title"/>
          </p:nvPr>
        </p:nvSpPr>
        <p:spPr/>
        <p:txBody>
          <a:bodyPr/>
          <a:lstStyle/>
          <a:p>
            <a:r>
              <a:rPr lang="en-GB" dirty="0"/>
              <a:t>OVLASTI</a:t>
            </a:r>
            <a:endParaRPr lang="hr-HR" dirty="0"/>
          </a:p>
        </p:txBody>
      </p:sp>
      <p:sp>
        <p:nvSpPr>
          <p:cNvPr id="3" name="Content Placeholder 2">
            <a:extLst>
              <a:ext uri="{FF2B5EF4-FFF2-40B4-BE49-F238E27FC236}">
                <a16:creationId xmlns:a16="http://schemas.microsoft.com/office/drawing/2014/main" id="{6EDFA2B8-4FB7-4F76-AF16-709E5C91579F}"/>
              </a:ext>
            </a:extLst>
          </p:cNvPr>
          <p:cNvSpPr>
            <a:spLocks noGrp="1"/>
          </p:cNvSpPr>
          <p:nvPr>
            <p:ph idx="1"/>
          </p:nvPr>
        </p:nvSpPr>
        <p:spPr/>
        <p:txBody>
          <a:bodyPr>
            <a:normAutofit lnSpcReduction="10000"/>
          </a:bodyPr>
          <a:lstStyle/>
          <a:p>
            <a:pPr marL="0" indent="0">
              <a:buNone/>
            </a:pPr>
            <a:r>
              <a:rPr lang="hr-HR" b="1" dirty="0"/>
              <a:t>19. obavlja li se na osnovi propisanih standarda i normativa, u skladu sa zakonom, drugim propisom i općim aktom:</a:t>
            </a:r>
            <a:endParaRPr lang="en-GB" dirty="0"/>
          </a:p>
          <a:p>
            <a:pPr marL="0" indent="0">
              <a:buNone/>
            </a:pPr>
            <a:r>
              <a:rPr lang="hr-HR" dirty="0"/>
              <a:t>a) utvrđivanje potrebe za radnikom, </a:t>
            </a:r>
            <a:r>
              <a:rPr lang="hr-HR" i="1" dirty="0">
                <a:solidFill>
                  <a:srgbClr val="FF0000"/>
                </a:solidFill>
              </a:rPr>
              <a:t>pribavljanje suglasnosti</a:t>
            </a:r>
            <a:r>
              <a:rPr lang="hr-HR" dirty="0"/>
              <a:t>, objava oglasa, odnosno natječaja, izbor kandidata, zasnivanje radnog odnosa, </a:t>
            </a:r>
            <a:r>
              <a:rPr lang="hr-HR" dirty="0">
                <a:solidFill>
                  <a:srgbClr val="FF0000"/>
                </a:solidFill>
              </a:rPr>
              <a:t>raspored na poslove </a:t>
            </a:r>
            <a:r>
              <a:rPr lang="hr-HR" dirty="0"/>
              <a:t>za koje je zasnovan radni odnos te zaduživanje radnim obvezama sukladno s ugovorom o radu,</a:t>
            </a:r>
            <a:endParaRPr lang="en-GB" dirty="0"/>
          </a:p>
          <a:p>
            <a:endParaRPr lang="hr-HR" dirty="0"/>
          </a:p>
        </p:txBody>
      </p:sp>
    </p:spTree>
    <p:extLst>
      <p:ext uri="{BB962C8B-B14F-4D97-AF65-F5344CB8AC3E}">
        <p14:creationId xmlns:p14="http://schemas.microsoft.com/office/powerpoint/2010/main" val="3270751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rgbClr val="FF0000"/>
          </a:solidFill>
        </p:spPr>
        <p:txBody>
          <a:bodyPr/>
          <a:lstStyle/>
          <a:p>
            <a:r>
              <a:rPr lang="hr-HR" b="1" dirty="0"/>
              <a:t>Zakon o zaštiti na radu</a:t>
            </a:r>
            <a:endParaRPr lang="hr-HR" dirty="0"/>
          </a:p>
        </p:txBody>
      </p:sp>
      <p:sp>
        <p:nvSpPr>
          <p:cNvPr id="3" name="Rezervirano mjesto sadržaja 2"/>
          <p:cNvSpPr>
            <a:spLocks noGrp="1"/>
          </p:cNvSpPr>
          <p:nvPr>
            <p:ph idx="1"/>
          </p:nvPr>
        </p:nvSpPr>
        <p:spPr/>
        <p:txBody>
          <a:bodyPr>
            <a:normAutofit fontScale="92500" lnSpcReduction="20000"/>
          </a:bodyPr>
          <a:lstStyle/>
          <a:p>
            <a:pPr marL="0" indent="0">
              <a:buNone/>
            </a:pPr>
            <a:r>
              <a:rPr lang="hr-HR" dirty="0"/>
              <a:t>Novčanom kaznom u iznosu od 120.000 kuna kaznit će se  poslodavac pravna osoba:</a:t>
            </a:r>
          </a:p>
          <a:p>
            <a:pPr lvl="0"/>
            <a:r>
              <a:rPr lang="hr-HR" dirty="0"/>
              <a:t>ako obavlja poslove zaštite na radu bez ovlaštenja, </a:t>
            </a:r>
          </a:p>
          <a:p>
            <a:pPr lvl="0"/>
            <a:r>
              <a:rPr lang="hr-HR" dirty="0"/>
              <a:t>ako ne izvrši izvršno rješenje nadležnog inspektora. </a:t>
            </a:r>
          </a:p>
          <a:p>
            <a:pPr marL="0" indent="0">
              <a:buNone/>
            </a:pPr>
            <a:endParaRPr lang="hr-HR" dirty="0"/>
          </a:p>
          <a:p>
            <a:pPr marL="0" indent="0">
              <a:buNone/>
            </a:pPr>
            <a:r>
              <a:rPr lang="hr-HR" dirty="0"/>
              <a:t>Zakon o zaštiti na radu predviđa da se prekršiteljima može se izreći novčana kazna na mjestu izvršenja prekršaja i to poslodavcu-pravnoj osobi, ali i odgovornoj osobi pravne osobe. </a:t>
            </a:r>
          </a:p>
          <a:p>
            <a:endParaRPr lang="hr-HR" dirty="0"/>
          </a:p>
        </p:txBody>
      </p:sp>
    </p:spTree>
    <p:extLst>
      <p:ext uri="{BB962C8B-B14F-4D97-AF65-F5344CB8AC3E}">
        <p14:creationId xmlns:p14="http://schemas.microsoft.com/office/powerpoint/2010/main" val="6771335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rgbClr val="FFFF00"/>
          </a:solidFill>
        </p:spPr>
        <p:txBody>
          <a:bodyPr/>
          <a:lstStyle/>
          <a:p>
            <a:r>
              <a:rPr lang="hr-HR" b="1" dirty="0">
                <a:solidFill>
                  <a:srgbClr val="FF0000"/>
                </a:solidFill>
              </a:rPr>
              <a:t>Zakon o zaštiti od požara</a:t>
            </a:r>
            <a:r>
              <a:rPr lang="hr-HR" dirty="0">
                <a:solidFill>
                  <a:srgbClr val="FF0000"/>
                </a:solidFill>
              </a:rPr>
              <a:t> </a:t>
            </a:r>
          </a:p>
        </p:txBody>
      </p:sp>
      <p:sp>
        <p:nvSpPr>
          <p:cNvPr id="3" name="Rezervirano mjesto sadržaja 2"/>
          <p:cNvSpPr>
            <a:spLocks noGrp="1"/>
          </p:cNvSpPr>
          <p:nvPr>
            <p:ph idx="1"/>
          </p:nvPr>
        </p:nvSpPr>
        <p:spPr/>
        <p:txBody>
          <a:bodyPr>
            <a:normAutofit fontScale="62500" lnSpcReduction="20000"/>
          </a:bodyPr>
          <a:lstStyle/>
          <a:p>
            <a:r>
              <a:rPr lang="hr-HR" dirty="0"/>
              <a:t>Prema članku 61. Zakona o zaštiti od požara, novčanom kaznom od 15.000 do 150.000 kuna kaznit će se za prekršaj pravna osoba </a:t>
            </a:r>
            <a:r>
              <a:rPr lang="hr-HR" b="1" dirty="0"/>
              <a:t>koja propustom izazove požar,</a:t>
            </a:r>
            <a:r>
              <a:rPr lang="hr-HR" dirty="0"/>
              <a:t> a odgovorna osoba novčanom kaznom od 2.000 do 15.000 kuna kaznit će odgovorna osoba. </a:t>
            </a:r>
          </a:p>
          <a:p>
            <a:r>
              <a:rPr lang="hr-HR" dirty="0"/>
              <a:t>Novčanom kaznom u iznosu od 2.000 do 15.000 kuna kaznit će se za prekršaj vlasnik odnosno </a:t>
            </a:r>
            <a:r>
              <a:rPr lang="hr-HR" b="1" dirty="0"/>
              <a:t>korisnik</a:t>
            </a:r>
            <a:r>
              <a:rPr lang="hr-HR" dirty="0"/>
              <a:t> građevine, građevinskih dijelova i drugih nekretnina te </a:t>
            </a:r>
            <a:r>
              <a:rPr lang="hr-HR" b="1" dirty="0"/>
              <a:t>prostora</a:t>
            </a:r>
            <a:r>
              <a:rPr lang="hr-HR" dirty="0"/>
              <a:t> (dakle i poslodavac) koji ne održavaju evakuacijske putove i vatrogasne pristupe slobodnima i propisno označenima, koji ne posjeduju uređaje, opremu i sredstva za gašenje požara, koji ne posjeduju uvjerenje o ispravnosti i funkcionalnosti izvedenih stabilnih sustava zaštite od požara, koji nenamjenski koriste vozila, uređaje, opremu, alat ili sredstva za zaštitu od požara ili stabilne sustave za zaštitu od požara, koji nemaju vidljivu oznaku o provjeri ispravnosti i funkcionalnosti mobilnih aparata za gašenje požara, koji u slučaju privremenog povećanog požarnog rizika ne poduzmu odgovarajuće dodatne, organizacijske i tehničke mjere zaštite od požara.</a:t>
            </a:r>
          </a:p>
          <a:p>
            <a:endParaRPr lang="hr-HR" dirty="0"/>
          </a:p>
        </p:txBody>
      </p:sp>
    </p:spTree>
    <p:extLst>
      <p:ext uri="{BB962C8B-B14F-4D97-AF65-F5344CB8AC3E}">
        <p14:creationId xmlns:p14="http://schemas.microsoft.com/office/powerpoint/2010/main" val="38907833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325562"/>
          </a:xfrm>
          <a:solidFill>
            <a:srgbClr val="C00000"/>
          </a:solidFill>
        </p:spPr>
        <p:txBody>
          <a:bodyPr>
            <a:normAutofit fontScale="90000"/>
          </a:bodyPr>
          <a:lstStyle/>
          <a:p>
            <a:br>
              <a:rPr lang="hr-HR" sz="2700" dirty="0">
                <a:latin typeface="Arial Black" panose="020B0A04020102020204" pitchFamily="34" charset="0"/>
              </a:rPr>
            </a:br>
            <a:br>
              <a:rPr lang="hr-HR" sz="2700" dirty="0">
                <a:solidFill>
                  <a:srgbClr val="FFFF00"/>
                </a:solidFill>
                <a:latin typeface="Arial Black" panose="020B0A04020102020204" pitchFamily="34" charset="0"/>
              </a:rPr>
            </a:br>
            <a:r>
              <a:rPr lang="hr-HR" sz="2700" dirty="0">
                <a:solidFill>
                  <a:srgbClr val="FFFF00"/>
                </a:solidFill>
                <a:latin typeface="Arial Black" panose="020B0A04020102020204" pitchFamily="34" charset="0"/>
              </a:rPr>
              <a:t>PREKRŠAJI U VEZI RODILJNIH I RODITELJSKIH PRAVA, ZABRANE DISKRIMINACIJE I RAVNOPRAVNOSTI SPOLOVA </a:t>
            </a:r>
            <a:br>
              <a:rPr lang="hr-HR" dirty="0">
                <a:solidFill>
                  <a:schemeClr val="tx2">
                    <a:lumMod val="20000"/>
                    <a:lumOff val="80000"/>
                  </a:schemeClr>
                </a:solidFill>
              </a:rPr>
            </a:br>
            <a:endParaRPr lang="hr-HR" dirty="0">
              <a:solidFill>
                <a:schemeClr val="tx2">
                  <a:lumMod val="20000"/>
                  <a:lumOff val="80000"/>
                </a:schemeClr>
              </a:solidFill>
            </a:endParaRPr>
          </a:p>
        </p:txBody>
      </p:sp>
      <p:sp>
        <p:nvSpPr>
          <p:cNvPr id="3" name="Rezervirano mjesto sadržaja 2"/>
          <p:cNvSpPr>
            <a:spLocks noGrp="1"/>
          </p:cNvSpPr>
          <p:nvPr>
            <p:ph idx="1"/>
          </p:nvPr>
        </p:nvSpPr>
        <p:spPr/>
        <p:txBody>
          <a:bodyPr/>
          <a:lstStyle/>
          <a:p>
            <a:r>
              <a:rPr lang="hr-HR" b="1" dirty="0"/>
              <a:t>Zakonom o rodiljnim i roditeljskim potporama</a:t>
            </a:r>
            <a:endParaRPr lang="hr-HR" sz="2400" dirty="0"/>
          </a:p>
          <a:p>
            <a:r>
              <a:rPr lang="hr-HR" sz="2800" b="1" dirty="0"/>
              <a:t>Zakonu o suzbijanju diskriminacije</a:t>
            </a:r>
            <a:endParaRPr lang="hr-HR" sz="2800" dirty="0"/>
          </a:p>
          <a:p>
            <a:r>
              <a:rPr lang="hr-HR" sz="2800" b="1" dirty="0"/>
              <a:t>Zakona o ravnopravnosti spolova</a:t>
            </a:r>
            <a:endParaRPr lang="hr-HR" sz="2400" dirty="0"/>
          </a:p>
        </p:txBody>
      </p:sp>
    </p:spTree>
    <p:extLst>
      <p:ext uri="{BB962C8B-B14F-4D97-AF65-F5344CB8AC3E}">
        <p14:creationId xmlns:p14="http://schemas.microsoft.com/office/powerpoint/2010/main" val="32080048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rgbClr val="C00000"/>
          </a:solidFill>
        </p:spPr>
        <p:txBody>
          <a:bodyPr>
            <a:normAutofit fontScale="90000"/>
          </a:bodyPr>
          <a:lstStyle/>
          <a:p>
            <a:r>
              <a:rPr lang="hr-HR" b="1" dirty="0">
                <a:solidFill>
                  <a:srgbClr val="FFFF00"/>
                </a:solidFill>
              </a:rPr>
              <a:t>Zakonom o </a:t>
            </a:r>
            <a:r>
              <a:rPr lang="hr-HR" b="1" dirty="0" err="1">
                <a:solidFill>
                  <a:srgbClr val="FFFF00"/>
                </a:solidFill>
              </a:rPr>
              <a:t>rodiljnim</a:t>
            </a:r>
            <a:r>
              <a:rPr lang="hr-HR" b="1" dirty="0">
                <a:solidFill>
                  <a:srgbClr val="FFFF00"/>
                </a:solidFill>
              </a:rPr>
              <a:t> i roditeljskim potporama</a:t>
            </a:r>
            <a:endParaRPr lang="hr-HR" dirty="0">
              <a:solidFill>
                <a:srgbClr val="FFFF00"/>
              </a:solidFill>
            </a:endParaRPr>
          </a:p>
        </p:txBody>
      </p:sp>
      <p:sp>
        <p:nvSpPr>
          <p:cNvPr id="3" name="Rezervirano mjesto sadržaja 2"/>
          <p:cNvSpPr>
            <a:spLocks noGrp="1"/>
          </p:cNvSpPr>
          <p:nvPr>
            <p:ph idx="1"/>
          </p:nvPr>
        </p:nvSpPr>
        <p:spPr/>
        <p:txBody>
          <a:bodyPr>
            <a:normAutofit fontScale="70000" lnSpcReduction="20000"/>
          </a:bodyPr>
          <a:lstStyle/>
          <a:p>
            <a:pPr marL="0" indent="0">
              <a:buNone/>
            </a:pPr>
            <a:r>
              <a:rPr lang="hr-HR" dirty="0"/>
              <a:t>Poslodavac kazniti novčanom kaznom u iznosu od 10.000 do 50.000 kuna ako:</a:t>
            </a:r>
          </a:p>
          <a:p>
            <a:pPr lvl="0"/>
            <a:r>
              <a:rPr lang="hr-HR" dirty="0"/>
              <a:t>ne osigura ili na bilo koji drugi način priječi trudnoj radnici ili radnici koja doji dijete, korištenje prava na dopust trudne radnice ili produljeni </a:t>
            </a:r>
            <a:r>
              <a:rPr lang="hr-HR" dirty="0" err="1"/>
              <a:t>rodiljni</a:t>
            </a:r>
            <a:r>
              <a:rPr lang="hr-HR" dirty="0"/>
              <a:t> dopust ili dopust radnice koja doji dijete, ili na bilo koji drugi način </a:t>
            </a:r>
            <a:r>
              <a:rPr lang="hr-HR" b="1" dirty="0"/>
              <a:t>priječi zaposlenom roditelju korištenje prava </a:t>
            </a:r>
            <a:r>
              <a:rPr lang="hr-HR" dirty="0"/>
              <a:t>na obvezni ili dodatni </a:t>
            </a:r>
            <a:r>
              <a:rPr lang="hr-HR" dirty="0" err="1"/>
              <a:t>rodiljni</a:t>
            </a:r>
            <a:r>
              <a:rPr lang="hr-HR" dirty="0"/>
              <a:t> dopust ili roditeljski dopust ili rad s polovicom punoga radnog vremena ili uskratom podataka i činjenica ili na neki drugi način radniku, korisniku prava iz toga Zakona, onemogući korištenje prava prema tome Zakonu,</a:t>
            </a:r>
          </a:p>
          <a:p>
            <a:pPr lvl="0"/>
            <a:r>
              <a:rPr lang="hr-HR" dirty="0"/>
              <a:t>Zavodu </a:t>
            </a:r>
            <a:r>
              <a:rPr lang="hr-HR" b="1" dirty="0"/>
              <a:t>onemogući provjeru osobnih podataka</a:t>
            </a:r>
            <a:r>
              <a:rPr lang="hr-HR" dirty="0"/>
              <a:t>, ostvarene plaće/dohotka, ispunjavanja pravnih i drugih uvjeta za ostvarivanje i korištenje prava na </a:t>
            </a:r>
            <a:r>
              <a:rPr lang="hr-HR" dirty="0" err="1"/>
              <a:t>rodiljne</a:t>
            </a:r>
            <a:r>
              <a:rPr lang="hr-HR" dirty="0"/>
              <a:t> i roditeljske potpore za korisnike prava.</a:t>
            </a:r>
          </a:p>
          <a:p>
            <a:endParaRPr lang="hr-HR" dirty="0"/>
          </a:p>
        </p:txBody>
      </p:sp>
    </p:spTree>
    <p:extLst>
      <p:ext uri="{BB962C8B-B14F-4D97-AF65-F5344CB8AC3E}">
        <p14:creationId xmlns:p14="http://schemas.microsoft.com/office/powerpoint/2010/main" val="94653804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rgbClr val="C00000"/>
          </a:solidFill>
        </p:spPr>
        <p:txBody>
          <a:bodyPr/>
          <a:lstStyle/>
          <a:p>
            <a:r>
              <a:rPr lang="hr-HR" b="1" dirty="0">
                <a:solidFill>
                  <a:srgbClr val="FFFF00"/>
                </a:solidFill>
              </a:rPr>
              <a:t>Zakonu o suzbijanju diskriminacije</a:t>
            </a:r>
            <a:endParaRPr lang="hr-HR" dirty="0">
              <a:solidFill>
                <a:srgbClr val="FFFF00"/>
              </a:solidFill>
            </a:endParaRPr>
          </a:p>
        </p:txBody>
      </p:sp>
      <p:sp>
        <p:nvSpPr>
          <p:cNvPr id="3" name="Rezervirano mjesto sadržaja 2"/>
          <p:cNvSpPr>
            <a:spLocks noGrp="1"/>
          </p:cNvSpPr>
          <p:nvPr>
            <p:ph idx="1"/>
          </p:nvPr>
        </p:nvSpPr>
        <p:spPr>
          <a:xfrm>
            <a:off x="457200" y="1417638"/>
            <a:ext cx="8229600" cy="5165724"/>
          </a:xfrm>
        </p:spPr>
        <p:txBody>
          <a:bodyPr>
            <a:normAutofit fontScale="55000" lnSpcReduction="20000"/>
          </a:bodyPr>
          <a:lstStyle/>
          <a:p>
            <a:pPr marL="0" indent="0">
              <a:buNone/>
            </a:pPr>
            <a:r>
              <a:rPr lang="hr-HR" sz="4400" b="1" dirty="0">
                <a:solidFill>
                  <a:srgbClr val="C00000"/>
                </a:solidFill>
              </a:rPr>
              <a:t>Tko s ciljem </a:t>
            </a:r>
            <a:r>
              <a:rPr lang="hr-HR" sz="4400" b="1" dirty="0" err="1">
                <a:solidFill>
                  <a:srgbClr val="C00000"/>
                </a:solidFill>
              </a:rPr>
              <a:t>prouzročenja</a:t>
            </a:r>
            <a:r>
              <a:rPr lang="hr-HR" sz="4400" b="1" dirty="0">
                <a:solidFill>
                  <a:srgbClr val="C00000"/>
                </a:solidFill>
              </a:rPr>
              <a:t> straha drugome ili stvaranja neprijateljskog, ponižavajućeg ili uvredljivog okruženja na temelju razlike </a:t>
            </a:r>
            <a:r>
              <a:rPr lang="hr-HR" sz="4400" dirty="0"/>
              <a:t>u rasi, etničkoj pripadnosti, boji kože, spolu, jeziku, vjeri, političkom ili drugom uvjerenju, nacionalnom ili socijalnom podrijetlu, imovnom stanju, članstvu u sindikatu, društvenom položaju, bračnom ili obiteljskom statusu, dobi, zdravstvenom stanju, invaliditetu, genetskom naslijeđu, rodnom identitetu ili izražavanju i spolnoj orijentaciji </a:t>
            </a:r>
            <a:r>
              <a:rPr lang="hr-HR" sz="4400" b="1" dirty="0">
                <a:solidFill>
                  <a:srgbClr val="C00000"/>
                </a:solidFill>
              </a:rPr>
              <a:t>povrijedi njegovo dostojanstvo</a:t>
            </a:r>
            <a:r>
              <a:rPr lang="hr-HR" sz="4400" dirty="0"/>
              <a:t>, </a:t>
            </a:r>
          </a:p>
          <a:p>
            <a:pPr marL="0" indent="0">
              <a:buNone/>
            </a:pPr>
            <a:r>
              <a:rPr lang="hr-HR" sz="4400" dirty="0"/>
              <a:t>kaznit će se za prekršaj:</a:t>
            </a:r>
          </a:p>
          <a:p>
            <a:pPr marL="514350" indent="-514350">
              <a:buAutoNum type="arabicPeriod"/>
            </a:pPr>
            <a:r>
              <a:rPr lang="hr-HR" sz="4400" dirty="0"/>
              <a:t>novčanom kaznom od 5.000 do 30.000 kuna – osoba koja je to učinila (radnik) </a:t>
            </a:r>
          </a:p>
          <a:p>
            <a:pPr marL="514350" indent="-514350">
              <a:buFont typeface="Arial" pitchFamily="34" charset="0"/>
              <a:buAutoNum type="arabicPeriod"/>
            </a:pPr>
            <a:r>
              <a:rPr lang="hr-HR" sz="4400" dirty="0"/>
              <a:t>novčanom kaznom od 5.000 do 30.000 kuna – odgovorna osoba</a:t>
            </a:r>
          </a:p>
          <a:p>
            <a:pPr marL="514350" indent="-514350">
              <a:buFont typeface="Arial" pitchFamily="34" charset="0"/>
              <a:buAutoNum type="arabicPeriod"/>
            </a:pPr>
            <a:r>
              <a:rPr lang="hr-HR" sz="4400" dirty="0"/>
              <a:t>Novčanom kaznom od 30.000 do 300.000 kuna - pravna osoba</a:t>
            </a:r>
          </a:p>
          <a:p>
            <a:endParaRPr lang="hr-HR" dirty="0"/>
          </a:p>
        </p:txBody>
      </p:sp>
    </p:spTree>
    <p:extLst>
      <p:ext uri="{BB962C8B-B14F-4D97-AF65-F5344CB8AC3E}">
        <p14:creationId xmlns:p14="http://schemas.microsoft.com/office/powerpoint/2010/main" val="196404557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rgbClr val="C00000"/>
          </a:solidFill>
        </p:spPr>
        <p:txBody>
          <a:bodyPr/>
          <a:lstStyle/>
          <a:p>
            <a:r>
              <a:rPr lang="hr-HR" b="1" dirty="0">
                <a:solidFill>
                  <a:srgbClr val="FFFF00"/>
                </a:solidFill>
              </a:rPr>
              <a:t>Zakonu o suzbijanju diskriminacije</a:t>
            </a:r>
            <a:endParaRPr lang="hr-HR" dirty="0">
              <a:solidFill>
                <a:srgbClr val="FFFF00"/>
              </a:solidFill>
            </a:endParaRPr>
          </a:p>
        </p:txBody>
      </p:sp>
      <p:sp>
        <p:nvSpPr>
          <p:cNvPr id="3" name="Rezervirano mjesto sadržaja 2"/>
          <p:cNvSpPr>
            <a:spLocks noGrp="1"/>
          </p:cNvSpPr>
          <p:nvPr>
            <p:ph idx="1"/>
          </p:nvPr>
        </p:nvSpPr>
        <p:spPr/>
        <p:txBody>
          <a:bodyPr>
            <a:normAutofit fontScale="62500" lnSpcReduction="20000"/>
          </a:bodyPr>
          <a:lstStyle/>
          <a:p>
            <a:r>
              <a:rPr lang="hr-HR" dirty="0"/>
              <a:t>Tko s ciljem prouzročenja straha drugome ili stvaranja neprijateljskog, ponižavajućeg ili uvredljivog okruženja radnjama </a:t>
            </a:r>
            <a:r>
              <a:rPr lang="hr-HR" b="1" dirty="0"/>
              <a:t>SPOLNE NARAVI </a:t>
            </a:r>
            <a:r>
              <a:rPr lang="hr-HR" dirty="0"/>
              <a:t>povrijedi njegovo dostojanstvo, kaznit će se za prekršaj novčanom kaznom od 5.000 do 40.000 kuna, a istom kaznom i odgovorna osoba u pravnoj osobi, državnom tijelu, pravnoj osobi s javnim ovlastima i jedinici lokalne i područne (regionalne) samoupravea pravna osoba kaznom od 30.000 do 350.000 kuna.</a:t>
            </a:r>
          </a:p>
          <a:p>
            <a:r>
              <a:rPr lang="hr-HR" dirty="0"/>
              <a:t>Tko s namjerom dovede u nepovoljniji položaj osobu koja je u dobroj vjeri prijavila diskriminaciju ili na bilo koji način sudjelovala u postupku zbog diskriminacije sukladno odredbama ovoga Zakona, kaznit će se za prekršaj novčanom kaznom od 1.000 do 20.000 kuna.</a:t>
            </a:r>
          </a:p>
          <a:p>
            <a:r>
              <a:rPr lang="hr-HR" dirty="0"/>
              <a:t>Istom kaznom, kaznit će se za prekršaj tko s namjerom dovede u nepovoljniji položaj osobu koja je </a:t>
            </a:r>
            <a:r>
              <a:rPr lang="hr-HR" dirty="0" err="1"/>
              <a:t>nazočila</a:t>
            </a:r>
            <a:r>
              <a:rPr lang="hr-HR" dirty="0"/>
              <a:t> diskriminaciji ili koja je odbila nalog za diskriminatornim postupanjem.</a:t>
            </a:r>
          </a:p>
          <a:p>
            <a:pPr marL="0" indent="0" algn="ctr">
              <a:buNone/>
            </a:pPr>
            <a:r>
              <a:rPr lang="hr-HR" i="1" dirty="0">
                <a:solidFill>
                  <a:srgbClr val="C00000"/>
                </a:solidFill>
              </a:rPr>
              <a:t>Za prethodna dva dijela počinitelj </a:t>
            </a:r>
            <a:r>
              <a:rPr lang="hr-HR" b="1" i="1" u="sng" dirty="0">
                <a:solidFill>
                  <a:srgbClr val="C00000"/>
                </a:solidFill>
              </a:rPr>
              <a:t>kazniti i za pokušaj. </a:t>
            </a:r>
          </a:p>
          <a:p>
            <a:endParaRPr lang="hr-HR" dirty="0"/>
          </a:p>
        </p:txBody>
      </p:sp>
    </p:spTree>
    <p:extLst>
      <p:ext uri="{BB962C8B-B14F-4D97-AF65-F5344CB8AC3E}">
        <p14:creationId xmlns:p14="http://schemas.microsoft.com/office/powerpoint/2010/main" val="33609604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850106"/>
          </a:xfrm>
          <a:solidFill>
            <a:srgbClr val="C00000"/>
          </a:solidFill>
        </p:spPr>
        <p:txBody>
          <a:bodyPr/>
          <a:lstStyle/>
          <a:p>
            <a:r>
              <a:rPr lang="hr-HR" sz="4000" b="1" dirty="0">
                <a:solidFill>
                  <a:srgbClr val="FFFF00"/>
                </a:solidFill>
              </a:rPr>
              <a:t>Zakon o ravnopravnosti spolova</a:t>
            </a:r>
            <a:r>
              <a:rPr lang="hr-HR" sz="4000" dirty="0">
                <a:solidFill>
                  <a:srgbClr val="FFFF00"/>
                </a:solidFill>
              </a:rPr>
              <a:t> </a:t>
            </a:r>
            <a:endParaRPr lang="hr-HR" dirty="0">
              <a:solidFill>
                <a:srgbClr val="FFFF00"/>
              </a:solidFill>
            </a:endParaRPr>
          </a:p>
        </p:txBody>
      </p:sp>
      <p:sp>
        <p:nvSpPr>
          <p:cNvPr id="3" name="Rezervirano mjesto sadržaja 2"/>
          <p:cNvSpPr>
            <a:spLocks noGrp="1"/>
          </p:cNvSpPr>
          <p:nvPr>
            <p:ph idx="1"/>
          </p:nvPr>
        </p:nvSpPr>
        <p:spPr>
          <a:xfrm>
            <a:off x="755576" y="1268760"/>
            <a:ext cx="8229600" cy="5256584"/>
          </a:xfrm>
        </p:spPr>
        <p:txBody>
          <a:bodyPr>
            <a:normAutofit fontScale="47500" lnSpcReduction="20000"/>
          </a:bodyPr>
          <a:lstStyle/>
          <a:p>
            <a:pPr marL="0" indent="0">
              <a:buNone/>
            </a:pPr>
            <a:endParaRPr lang="hr-HR" sz="4000" b="1" dirty="0"/>
          </a:p>
          <a:p>
            <a:pPr marL="0" indent="0" algn="ctr">
              <a:buNone/>
            </a:pPr>
            <a:r>
              <a:rPr lang="hr-HR" sz="5200" b="1" dirty="0" err="1">
                <a:solidFill>
                  <a:srgbClr val="C00000"/>
                </a:solidFill>
              </a:rPr>
              <a:t>Trostupanjsko</a:t>
            </a:r>
            <a:r>
              <a:rPr lang="hr-HR" sz="5200" b="1" dirty="0">
                <a:solidFill>
                  <a:srgbClr val="C00000"/>
                </a:solidFill>
              </a:rPr>
              <a:t> kažnjavanje</a:t>
            </a:r>
          </a:p>
          <a:p>
            <a:pPr marL="0" indent="0">
              <a:buNone/>
            </a:pPr>
            <a:r>
              <a:rPr lang="hr-HR" sz="5200" b="1" dirty="0"/>
              <a:t>Tko s ciljem </a:t>
            </a:r>
            <a:r>
              <a:rPr lang="hr-HR" sz="5200" b="1" dirty="0" err="1"/>
              <a:t>prouzročenja</a:t>
            </a:r>
            <a:r>
              <a:rPr lang="hr-HR" sz="5200" b="1" dirty="0"/>
              <a:t> straha drugoga ili stvaranja neprijateljskog, ponižavajućeg ili uvredljivog okruženja na temelju razlike u spolu, bračnom ili obiteljskom statusu, ili spolnoj orijentaciji povrijedi njegovo dostojanstvo, kaznit će se za prekršaj novčanom kaznom od 5.000 do 30.000 kuna. </a:t>
            </a:r>
          </a:p>
          <a:p>
            <a:pPr marL="0" indent="0">
              <a:buNone/>
            </a:pPr>
            <a:r>
              <a:rPr lang="hr-HR" sz="5200" dirty="0"/>
              <a:t>Istom kaznom kaznit će se odgovorna osoba u pravnoj osobi, obrtnik ili osoba koja obavlja drugu samostalnu djelatnost u vezi s obrtom ili djelatnošću koju obavlja, kaznit će se novčanom kaznom od 10.000 do 200.000 kuna, a pravna osoba novčanom kaznom od 30.000 do 300.000 kuna.</a:t>
            </a:r>
          </a:p>
          <a:p>
            <a:endParaRPr lang="hr-HR" dirty="0"/>
          </a:p>
        </p:txBody>
      </p:sp>
    </p:spTree>
    <p:extLst>
      <p:ext uri="{BB962C8B-B14F-4D97-AF65-F5344CB8AC3E}">
        <p14:creationId xmlns:p14="http://schemas.microsoft.com/office/powerpoint/2010/main" val="37479730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B695C-6DBF-46B5-8D48-D5A53772C8D5}"/>
              </a:ext>
            </a:extLst>
          </p:cNvPr>
          <p:cNvSpPr>
            <a:spLocks noGrp="1"/>
          </p:cNvSpPr>
          <p:nvPr>
            <p:ph type="title"/>
          </p:nvPr>
        </p:nvSpPr>
        <p:spPr>
          <a:solidFill>
            <a:schemeClr val="accent2"/>
          </a:solidFill>
        </p:spPr>
        <p:txBody>
          <a:bodyPr/>
          <a:lstStyle/>
          <a:p>
            <a:r>
              <a:rPr lang="hr-HR" b="1" dirty="0">
                <a:solidFill>
                  <a:srgbClr val="FFFF00"/>
                </a:solidFill>
              </a:rPr>
              <a:t>Zakon o ravnopravnosti spolova</a:t>
            </a:r>
            <a:r>
              <a:rPr lang="hr-HR" dirty="0">
                <a:solidFill>
                  <a:srgbClr val="FFFF00"/>
                </a:solidFill>
              </a:rPr>
              <a:t> </a:t>
            </a:r>
            <a:endParaRPr lang="hr-HR" dirty="0"/>
          </a:p>
        </p:txBody>
      </p:sp>
      <p:sp>
        <p:nvSpPr>
          <p:cNvPr id="3" name="Content Placeholder 2">
            <a:extLst>
              <a:ext uri="{FF2B5EF4-FFF2-40B4-BE49-F238E27FC236}">
                <a16:creationId xmlns:a16="http://schemas.microsoft.com/office/drawing/2014/main" id="{11898430-7AC3-42AF-8DD4-0FBDE4D29DCC}"/>
              </a:ext>
            </a:extLst>
          </p:cNvPr>
          <p:cNvSpPr>
            <a:spLocks noGrp="1"/>
          </p:cNvSpPr>
          <p:nvPr>
            <p:ph idx="1"/>
          </p:nvPr>
        </p:nvSpPr>
        <p:spPr/>
        <p:txBody>
          <a:bodyPr>
            <a:normAutofit fontScale="70000" lnSpcReduction="20000"/>
          </a:bodyPr>
          <a:lstStyle/>
          <a:p>
            <a:pPr marL="0" indent="0">
              <a:buNone/>
            </a:pPr>
            <a:endParaRPr lang="hr-HR" dirty="0"/>
          </a:p>
          <a:p>
            <a:pPr marL="0" indent="0">
              <a:buNone/>
            </a:pPr>
            <a:r>
              <a:rPr lang="hr-HR" dirty="0"/>
              <a:t>Na isti trostupanjski način propisan je prekršaj za slučaj ako tko s ciljem </a:t>
            </a:r>
            <a:r>
              <a:rPr lang="hr-HR" b="1" dirty="0">
                <a:solidFill>
                  <a:srgbClr val="C00000"/>
                </a:solidFill>
              </a:rPr>
              <a:t>prouzročenja straha drugoga ili stvaranja neprijateljskog, ponižavajućeg ili uvredljivog okruženja radnjama spolne naravi povrijedi njegovo dostojanstvo, samo s nešto većim iznosima gornjih granica  kazni. </a:t>
            </a:r>
          </a:p>
          <a:p>
            <a:pPr marL="0" indent="0">
              <a:buNone/>
            </a:pPr>
            <a:r>
              <a:rPr lang="hr-HR" dirty="0"/>
              <a:t>Također na isti način je određen prekršaj ako tko s namjerom dovede u nepovoljniji položaj osobu koja je u dobroj vjeri prijavila diskriminaciju ili na bilo koji način sudjelovala u postupku zbog diskriminacije sukladno odredbama toga Zakona, a s nešto nižim kaznama. </a:t>
            </a:r>
          </a:p>
          <a:p>
            <a:pPr marL="0" indent="0">
              <a:buNone/>
            </a:pPr>
            <a:endParaRPr lang="hr-HR" dirty="0"/>
          </a:p>
          <a:p>
            <a:pPr marL="0" indent="0">
              <a:buNone/>
            </a:pPr>
            <a:r>
              <a:rPr lang="hr-HR" b="1" dirty="0">
                <a:solidFill>
                  <a:srgbClr val="002060"/>
                </a:solidFill>
              </a:rPr>
              <a:t>Pravne osobe u pretežitom vlasništvu države koje Uredu u roku propisanom u članku 11. toga  Zakona, ne podnesu plan djelovanja za promicanje i uspostavljanje ravnopravnosti spolova kaznit će se za prekršaj novčanom kaznom od 30.000 kuna. </a:t>
            </a:r>
            <a:r>
              <a:rPr lang="hr-HR" dirty="0">
                <a:solidFill>
                  <a:srgbClr val="002060"/>
                </a:solidFill>
              </a:rPr>
              <a:t> </a:t>
            </a:r>
          </a:p>
          <a:p>
            <a:endParaRPr lang="hr-HR" dirty="0"/>
          </a:p>
        </p:txBody>
      </p:sp>
    </p:spTree>
    <p:extLst>
      <p:ext uri="{BB962C8B-B14F-4D97-AF65-F5344CB8AC3E}">
        <p14:creationId xmlns:p14="http://schemas.microsoft.com/office/powerpoint/2010/main" val="1292620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chemeClr val="bg1">
              <a:lumMod val="85000"/>
            </a:schemeClr>
          </a:solidFill>
        </p:spPr>
        <p:txBody>
          <a:bodyPr>
            <a:normAutofit fontScale="90000"/>
          </a:bodyPr>
          <a:lstStyle/>
          <a:p>
            <a:br>
              <a:rPr lang="hr-HR" dirty="0"/>
            </a:br>
            <a:r>
              <a:rPr lang="hr-HR" b="1" dirty="0"/>
              <a:t>PREKRŠAJI IZ OSTALIH PODRUČJA</a:t>
            </a:r>
            <a:br>
              <a:rPr lang="hr-HR" b="1" dirty="0"/>
            </a:br>
            <a:endParaRPr lang="hr-HR" b="1" dirty="0"/>
          </a:p>
        </p:txBody>
      </p:sp>
      <p:sp>
        <p:nvSpPr>
          <p:cNvPr id="3" name="Rezervirano mjesto sadržaja 2"/>
          <p:cNvSpPr>
            <a:spLocks noGrp="1"/>
          </p:cNvSpPr>
          <p:nvPr>
            <p:ph idx="1"/>
          </p:nvPr>
        </p:nvSpPr>
        <p:spPr/>
        <p:txBody>
          <a:bodyPr/>
          <a:lstStyle/>
          <a:p>
            <a:r>
              <a:rPr lang="hr-HR" b="1" dirty="0"/>
              <a:t>Zakona o</a:t>
            </a:r>
            <a:r>
              <a:rPr lang="en-GB" b="1" dirty="0"/>
              <a:t> </a:t>
            </a:r>
            <a:r>
              <a:rPr lang="en-GB" b="1" dirty="0" err="1"/>
              <a:t>provedbi</a:t>
            </a:r>
            <a:r>
              <a:rPr lang="en-GB" b="1" dirty="0"/>
              <a:t> </a:t>
            </a:r>
            <a:r>
              <a:rPr lang="en-GB" b="1" dirty="0" err="1"/>
              <a:t>Opće</a:t>
            </a:r>
            <a:r>
              <a:rPr lang="en-GB" b="1" dirty="0"/>
              <a:t> </a:t>
            </a:r>
            <a:r>
              <a:rPr lang="en-GB" b="1" dirty="0" err="1"/>
              <a:t>uredbe</a:t>
            </a:r>
            <a:r>
              <a:rPr lang="en-GB" b="1" dirty="0"/>
              <a:t> o</a:t>
            </a:r>
            <a:r>
              <a:rPr lang="hr-HR" b="1" dirty="0"/>
              <a:t> zaštiti osobnih podataka</a:t>
            </a:r>
            <a:r>
              <a:rPr lang="hr-HR" dirty="0"/>
              <a:t> </a:t>
            </a:r>
            <a:endParaRPr lang="en-GB" dirty="0"/>
          </a:p>
          <a:p>
            <a:r>
              <a:rPr lang="en-GB" b="1" dirty="0" err="1"/>
              <a:t>Zakon</a:t>
            </a:r>
            <a:r>
              <a:rPr lang="en-GB" b="1" dirty="0"/>
              <a:t> o </a:t>
            </a:r>
            <a:r>
              <a:rPr lang="en-GB" b="1" dirty="0" err="1"/>
              <a:t>zaštiti</a:t>
            </a:r>
            <a:r>
              <a:rPr lang="en-GB" b="1" dirty="0"/>
              <a:t> </a:t>
            </a:r>
            <a:r>
              <a:rPr lang="en-GB" b="1" dirty="0" err="1"/>
              <a:t>prijavitelja</a:t>
            </a:r>
            <a:r>
              <a:rPr lang="en-GB" b="1" dirty="0"/>
              <a:t> </a:t>
            </a:r>
            <a:r>
              <a:rPr lang="en-GB" b="1" dirty="0" err="1"/>
              <a:t>nepravilnosti</a:t>
            </a:r>
            <a:endParaRPr lang="en-GB" b="1" dirty="0"/>
          </a:p>
          <a:p>
            <a:r>
              <a:rPr lang="hr-HR" sz="2800" b="1" dirty="0"/>
              <a:t>Zakonu o reprezentativnosti udruga poslodavaca i sindikata</a:t>
            </a:r>
            <a:endParaRPr lang="hr-HR" sz="2400" dirty="0"/>
          </a:p>
          <a:p>
            <a:r>
              <a:rPr lang="hr-HR" sz="2800" b="1" dirty="0"/>
              <a:t>Zakona o sprječavanju pranja novca i financiranja terorizma</a:t>
            </a:r>
            <a:endParaRPr lang="hr-HR" sz="2400" dirty="0"/>
          </a:p>
        </p:txBody>
      </p:sp>
    </p:spTree>
    <p:extLst>
      <p:ext uri="{BB962C8B-B14F-4D97-AF65-F5344CB8AC3E}">
        <p14:creationId xmlns:p14="http://schemas.microsoft.com/office/powerpoint/2010/main" val="58914546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778098"/>
          </a:xfrm>
          <a:solidFill>
            <a:schemeClr val="bg1">
              <a:lumMod val="85000"/>
            </a:schemeClr>
          </a:solidFill>
        </p:spPr>
        <p:txBody>
          <a:bodyPr>
            <a:noAutofit/>
          </a:bodyPr>
          <a:lstStyle/>
          <a:p>
            <a:r>
              <a:rPr lang="hr-HR" sz="3200" b="1" dirty="0"/>
              <a:t>Zakon o </a:t>
            </a:r>
            <a:r>
              <a:rPr lang="en-GB" sz="3200" b="1" dirty="0" err="1"/>
              <a:t>provedbi</a:t>
            </a:r>
            <a:r>
              <a:rPr lang="en-GB" sz="3200" b="1" dirty="0"/>
              <a:t> </a:t>
            </a:r>
            <a:r>
              <a:rPr lang="en-GB" sz="3200" b="1" dirty="0" err="1"/>
              <a:t>Opće</a:t>
            </a:r>
            <a:r>
              <a:rPr lang="en-GB" sz="3200" b="1" dirty="0"/>
              <a:t> </a:t>
            </a:r>
            <a:r>
              <a:rPr lang="en-GB" sz="3200" b="1" dirty="0" err="1"/>
              <a:t>uredbe</a:t>
            </a:r>
            <a:r>
              <a:rPr lang="en-GB" sz="3200" b="1" dirty="0"/>
              <a:t> </a:t>
            </a:r>
            <a:r>
              <a:rPr lang="hr-HR" sz="3200" b="1" dirty="0"/>
              <a:t>zaštiti podataka</a:t>
            </a:r>
            <a:endParaRPr lang="hr-HR" sz="3200" dirty="0"/>
          </a:p>
        </p:txBody>
      </p:sp>
      <p:sp>
        <p:nvSpPr>
          <p:cNvPr id="3" name="Rezervirano mjesto sadržaja 2"/>
          <p:cNvSpPr>
            <a:spLocks noGrp="1"/>
          </p:cNvSpPr>
          <p:nvPr>
            <p:ph idx="1"/>
          </p:nvPr>
        </p:nvSpPr>
        <p:spPr>
          <a:xfrm>
            <a:off x="457200" y="1124744"/>
            <a:ext cx="8229600" cy="5001419"/>
          </a:xfrm>
        </p:spPr>
        <p:txBody>
          <a:bodyPr>
            <a:normAutofit fontScale="77500" lnSpcReduction="20000"/>
          </a:bodyPr>
          <a:lstStyle/>
          <a:p>
            <a:pPr marL="0" indent="0" fontAlgn="base">
              <a:buNone/>
            </a:pPr>
            <a:r>
              <a:rPr lang="hr-HR" dirty="0"/>
              <a:t>VIII. UPRAVNE NOVČANE KAZNE</a:t>
            </a:r>
            <a:endParaRPr lang="en-GB" dirty="0"/>
          </a:p>
          <a:p>
            <a:pPr marL="0" indent="0" fontAlgn="base">
              <a:buNone/>
            </a:pPr>
            <a:r>
              <a:rPr lang="hr-HR" dirty="0"/>
              <a:t>Članak 51.</a:t>
            </a:r>
            <a:endParaRPr lang="en-GB" dirty="0"/>
          </a:p>
          <a:p>
            <a:pPr marL="0" indent="0" fontAlgn="base">
              <a:buNone/>
            </a:pPr>
            <a:r>
              <a:rPr lang="hr-HR" dirty="0"/>
              <a:t>Upravnom novčanom kaznom u iznosu do 50.000,00 kuna kaznit će se:</a:t>
            </a:r>
            <a:endParaRPr lang="en-GB" dirty="0"/>
          </a:p>
          <a:p>
            <a:pPr marL="0" indent="0" fontAlgn="base">
              <a:buNone/>
            </a:pPr>
            <a:r>
              <a:rPr lang="hr-HR" dirty="0"/>
              <a:t>– voditelj obrade i izvršitelj obrade koji ne označe objekt, prostorije, dijelove prostorije te vanjsku površinu objekta na način propisan člankom 27. ovoga Zakona</a:t>
            </a:r>
            <a:endParaRPr lang="en-GB" dirty="0"/>
          </a:p>
          <a:p>
            <a:pPr marL="0" indent="0" fontAlgn="base">
              <a:buNone/>
            </a:pPr>
            <a:r>
              <a:rPr lang="hr-HR" dirty="0"/>
              <a:t>– voditelj obrade i izvršitelj obrade koji ne uspostave automatizirani sustav zapisa za evidentiranje pristupa snimkama videonadzora, sukladno članku 28. stavku 4. ovoga Zakona</a:t>
            </a:r>
            <a:endParaRPr lang="en-GB" dirty="0"/>
          </a:p>
          <a:p>
            <a:pPr marL="0" indent="0" fontAlgn="base">
              <a:buNone/>
            </a:pPr>
            <a:r>
              <a:rPr lang="hr-HR" dirty="0"/>
              <a:t>– osobe iz članka 28. stavka 1. ovoga Zakona koje snimke iz sustava videonadzora koriste suprotno članku 28. stavku 2. ovoga Zakona.</a:t>
            </a:r>
            <a:endParaRPr lang="en-GB" dirty="0"/>
          </a:p>
          <a:p>
            <a:endParaRPr lang="hr-HR" dirty="0"/>
          </a:p>
        </p:txBody>
      </p:sp>
    </p:spTree>
    <p:extLst>
      <p:ext uri="{BB962C8B-B14F-4D97-AF65-F5344CB8AC3E}">
        <p14:creationId xmlns:p14="http://schemas.microsoft.com/office/powerpoint/2010/main" val="1141826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36B73-6E6C-40E0-B02D-B18F4EA2F17A}"/>
              </a:ext>
            </a:extLst>
          </p:cNvPr>
          <p:cNvSpPr>
            <a:spLocks noGrp="1"/>
          </p:cNvSpPr>
          <p:nvPr>
            <p:ph type="title"/>
          </p:nvPr>
        </p:nvSpPr>
        <p:spPr>
          <a:xfrm>
            <a:off x="457200" y="274638"/>
            <a:ext cx="8229600" cy="346050"/>
          </a:xfrm>
        </p:spPr>
        <p:txBody>
          <a:bodyPr>
            <a:normAutofit fontScale="90000"/>
          </a:bodyPr>
          <a:lstStyle/>
          <a:p>
            <a:endParaRPr lang="hr-HR" dirty="0"/>
          </a:p>
        </p:txBody>
      </p:sp>
      <p:sp>
        <p:nvSpPr>
          <p:cNvPr id="3" name="Content Placeholder 2">
            <a:extLst>
              <a:ext uri="{FF2B5EF4-FFF2-40B4-BE49-F238E27FC236}">
                <a16:creationId xmlns:a16="http://schemas.microsoft.com/office/drawing/2014/main" id="{71639812-E7B1-4C10-A1C7-238BCD97C04E}"/>
              </a:ext>
            </a:extLst>
          </p:cNvPr>
          <p:cNvSpPr>
            <a:spLocks noGrp="1"/>
          </p:cNvSpPr>
          <p:nvPr>
            <p:ph idx="1"/>
          </p:nvPr>
        </p:nvSpPr>
        <p:spPr>
          <a:xfrm>
            <a:off x="457200" y="908720"/>
            <a:ext cx="8229600" cy="5217443"/>
          </a:xfrm>
        </p:spPr>
        <p:txBody>
          <a:bodyPr>
            <a:normAutofit/>
          </a:bodyPr>
          <a:lstStyle/>
          <a:p>
            <a:pPr marL="0" indent="0">
              <a:buNone/>
            </a:pPr>
            <a:r>
              <a:rPr lang="hr-HR" dirty="0"/>
              <a:t>b) </a:t>
            </a:r>
            <a:r>
              <a:rPr lang="hr-HR" b="1" dirty="0"/>
              <a:t>utvrđivanje prestanka potrebe za radom </a:t>
            </a:r>
            <a:r>
              <a:rPr lang="hr-HR" dirty="0"/>
              <a:t>radnika, osiguravanje njegovih prava, otkazivanje ugovora o radu i prestanak radnog odnosa,</a:t>
            </a:r>
            <a:endParaRPr lang="en-GB" dirty="0"/>
          </a:p>
          <a:p>
            <a:pPr marL="0" indent="0">
              <a:buNone/>
            </a:pPr>
            <a:r>
              <a:rPr lang="hr-HR" dirty="0"/>
              <a:t>c) zasnivanje radnog odnosa bez oglašavanja, odnosno bez natječaja,</a:t>
            </a:r>
            <a:endParaRPr lang="en-GB" dirty="0"/>
          </a:p>
          <a:p>
            <a:pPr marL="0" indent="0">
              <a:buNone/>
            </a:pPr>
            <a:r>
              <a:rPr lang="hr-HR" dirty="0"/>
              <a:t>d) zasnivanje radnog odnosa na određeno vrijeme i prestanak radnog odnosa.</a:t>
            </a:r>
            <a:endParaRPr lang="en-GB" dirty="0"/>
          </a:p>
          <a:p>
            <a:endParaRPr lang="hr-HR" dirty="0"/>
          </a:p>
        </p:txBody>
      </p:sp>
    </p:spTree>
    <p:extLst>
      <p:ext uri="{BB962C8B-B14F-4D97-AF65-F5344CB8AC3E}">
        <p14:creationId xmlns:p14="http://schemas.microsoft.com/office/powerpoint/2010/main" val="27962745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17C59-6656-4C11-84D5-B3A2EED48D48}"/>
              </a:ext>
            </a:extLst>
          </p:cNvPr>
          <p:cNvSpPr>
            <a:spLocks noGrp="1"/>
          </p:cNvSpPr>
          <p:nvPr>
            <p:ph type="title"/>
          </p:nvPr>
        </p:nvSpPr>
        <p:spPr>
          <a:xfrm>
            <a:off x="457200" y="274638"/>
            <a:ext cx="8229600" cy="778098"/>
          </a:xfrm>
          <a:solidFill>
            <a:schemeClr val="bg1">
              <a:lumMod val="85000"/>
            </a:schemeClr>
          </a:solidFill>
        </p:spPr>
        <p:txBody>
          <a:bodyPr>
            <a:noAutofit/>
          </a:bodyPr>
          <a:lstStyle/>
          <a:p>
            <a:r>
              <a:rPr lang="en-GB" sz="3200" b="1" dirty="0"/>
              <a:t>ZAKON O ZAŠTITI PRIJAVITELJA NEPRAVILNOSTI</a:t>
            </a:r>
            <a:endParaRPr lang="hr-HR" sz="3200" b="1" dirty="0"/>
          </a:p>
        </p:txBody>
      </p:sp>
      <p:sp>
        <p:nvSpPr>
          <p:cNvPr id="3" name="Content Placeholder 2">
            <a:extLst>
              <a:ext uri="{FF2B5EF4-FFF2-40B4-BE49-F238E27FC236}">
                <a16:creationId xmlns:a16="http://schemas.microsoft.com/office/drawing/2014/main" id="{9826DE40-54C7-42E0-95E3-1930F7ED079B}"/>
              </a:ext>
            </a:extLst>
          </p:cNvPr>
          <p:cNvSpPr>
            <a:spLocks noGrp="1"/>
          </p:cNvSpPr>
          <p:nvPr>
            <p:ph idx="1"/>
          </p:nvPr>
        </p:nvSpPr>
        <p:spPr>
          <a:xfrm>
            <a:off x="457200" y="1340768"/>
            <a:ext cx="8229600" cy="4785395"/>
          </a:xfrm>
        </p:spPr>
        <p:txBody>
          <a:bodyPr>
            <a:normAutofit fontScale="85000" lnSpcReduction="10000"/>
          </a:bodyPr>
          <a:lstStyle/>
          <a:p>
            <a:pPr marL="0" indent="0">
              <a:buNone/>
            </a:pPr>
            <a:r>
              <a:rPr lang="hr-HR" dirty="0"/>
              <a:t>1) Novčanom kaznom od 10.000,00 do 30.000,00 kuna kaznit će se za prekršaj poslodavac pravna osoba ako:</a:t>
            </a:r>
            <a:endParaRPr lang="en-GB" dirty="0"/>
          </a:p>
          <a:p>
            <a:pPr marL="0" indent="0">
              <a:buNone/>
            </a:pPr>
            <a:r>
              <a:rPr lang="hr-HR" dirty="0"/>
              <a:t>1. ne donese akt iz članka 18. stavka 1. ovoga Zakona u roku određenom u članku 36. stavku 2. ovoga Zakona</a:t>
            </a:r>
            <a:endParaRPr lang="en-GB" dirty="0"/>
          </a:p>
          <a:p>
            <a:pPr marL="0" indent="0">
              <a:buNone/>
            </a:pPr>
            <a:r>
              <a:rPr lang="hr-HR" dirty="0"/>
              <a:t>2. opći akt iz članka 18. stavka 1. ovoga Zakona na prikladan način ne učini dostupnim svim osobama koje obavljaju poslove</a:t>
            </a:r>
            <a:endParaRPr lang="en-GB" dirty="0"/>
          </a:p>
          <a:p>
            <a:pPr marL="0" indent="0">
              <a:buNone/>
            </a:pPr>
            <a:r>
              <a:rPr lang="hr-HR" dirty="0"/>
              <a:t>3. ne imenuje povjerljivu osobu i/ili njezina zamjenika za zaprimanje prijava nepravilnosti i vođenje postupka u vezi s prijavom nepravilnosti na način kako je propisano člankom 17. stavkom 1. točkom 2. ili člankom 17. stavkom 2. te člankom 17. stavkom 4. ovoga Zakona</a:t>
            </a:r>
            <a:endParaRPr lang="en-GB" dirty="0"/>
          </a:p>
        </p:txBody>
      </p:sp>
    </p:spTree>
    <p:extLst>
      <p:ext uri="{BB962C8B-B14F-4D97-AF65-F5344CB8AC3E}">
        <p14:creationId xmlns:p14="http://schemas.microsoft.com/office/powerpoint/2010/main" val="14626165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BEFA7-5D39-4780-9629-BC21FAEF1AC2}"/>
              </a:ext>
            </a:extLst>
          </p:cNvPr>
          <p:cNvSpPr>
            <a:spLocks noGrp="1"/>
          </p:cNvSpPr>
          <p:nvPr>
            <p:ph type="title"/>
          </p:nvPr>
        </p:nvSpPr>
        <p:spPr>
          <a:xfrm>
            <a:off x="457200" y="274638"/>
            <a:ext cx="8229600" cy="457199"/>
          </a:xfrm>
        </p:spPr>
        <p:txBody>
          <a:bodyPr>
            <a:normAutofit fontScale="90000"/>
          </a:bodyPr>
          <a:lstStyle/>
          <a:p>
            <a:endParaRPr lang="hr-HR" dirty="0"/>
          </a:p>
        </p:txBody>
      </p:sp>
      <p:sp>
        <p:nvSpPr>
          <p:cNvPr id="3" name="Content Placeholder 2">
            <a:extLst>
              <a:ext uri="{FF2B5EF4-FFF2-40B4-BE49-F238E27FC236}">
                <a16:creationId xmlns:a16="http://schemas.microsoft.com/office/drawing/2014/main" id="{3CD369FF-77F0-4A81-87F4-59E2AE48764E}"/>
              </a:ext>
            </a:extLst>
          </p:cNvPr>
          <p:cNvSpPr>
            <a:spLocks noGrp="1"/>
          </p:cNvSpPr>
          <p:nvPr>
            <p:ph idx="1"/>
          </p:nvPr>
        </p:nvSpPr>
        <p:spPr>
          <a:xfrm>
            <a:off x="457200" y="1052736"/>
            <a:ext cx="8229600" cy="5073427"/>
          </a:xfrm>
        </p:spPr>
        <p:txBody>
          <a:bodyPr>
            <a:normAutofit fontScale="85000" lnSpcReduction="20000"/>
          </a:bodyPr>
          <a:lstStyle/>
          <a:p>
            <a:pPr marL="0" indent="0">
              <a:buNone/>
            </a:pPr>
            <a:r>
              <a:rPr lang="hr-HR" dirty="0"/>
              <a:t>4. od trenutka zaprimanja prijave ne ispita prijavu nepravilnosti i ne poduzme radnje iz svoje nadležnosti potrebne za zaštitu prijavitelja nepravilnosti odnosno ako ne obavijesti prijavitelja nepravilnosti, na njegov zahtjev, o tijeku i radnjama poduzetima u postupku i ne omogući mu uvid u spis u rokovima navedenim u članku 19. stavku 2. točkama 2., 3. i 5. ovoga Zakona</a:t>
            </a:r>
            <a:endParaRPr lang="en-GB" dirty="0"/>
          </a:p>
          <a:p>
            <a:pPr marL="0" indent="0">
              <a:buNone/>
            </a:pPr>
            <a:r>
              <a:rPr lang="hr-HR" dirty="0"/>
              <a:t>5. stavi u nepovoljan položaj povjerljivu osobu i/ili njezina zamjenika zbog poduzimanja radnji iz njihove nadležnosti potrebnih za zaštitu prijavitelja nepravilnosti suprotno odredbi članka 19. stavka 3. ovoga Zakona.</a:t>
            </a:r>
            <a:endParaRPr lang="en-GB" dirty="0"/>
          </a:p>
          <a:p>
            <a:pPr marL="0" indent="0">
              <a:buNone/>
            </a:pPr>
            <a:r>
              <a:rPr lang="hr-HR" dirty="0"/>
              <a:t>(2) Za prekršaj iz stavka 1. ovoga članka novčanom kaznom od 1000,00 do 10.000,00 kuna kaznit će se i odgovorna osoba poslodavca u pravnoj osobi</a:t>
            </a:r>
          </a:p>
          <a:p>
            <a:endParaRPr lang="hr-HR" dirty="0"/>
          </a:p>
        </p:txBody>
      </p:sp>
    </p:spTree>
    <p:extLst>
      <p:ext uri="{BB962C8B-B14F-4D97-AF65-F5344CB8AC3E}">
        <p14:creationId xmlns:p14="http://schemas.microsoft.com/office/powerpoint/2010/main" val="39888268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65AC3-8F77-451F-BF80-5ACCD1B0152B}"/>
              </a:ext>
            </a:extLst>
          </p:cNvPr>
          <p:cNvSpPr>
            <a:spLocks noGrp="1"/>
          </p:cNvSpPr>
          <p:nvPr>
            <p:ph type="title"/>
          </p:nvPr>
        </p:nvSpPr>
        <p:spPr>
          <a:xfrm>
            <a:off x="457200" y="274638"/>
            <a:ext cx="8229600" cy="457199"/>
          </a:xfrm>
        </p:spPr>
        <p:txBody>
          <a:bodyPr>
            <a:normAutofit fontScale="90000"/>
          </a:bodyPr>
          <a:lstStyle/>
          <a:p>
            <a:endParaRPr lang="hr-HR" dirty="0"/>
          </a:p>
        </p:txBody>
      </p:sp>
      <p:sp>
        <p:nvSpPr>
          <p:cNvPr id="3" name="Content Placeholder 2">
            <a:extLst>
              <a:ext uri="{FF2B5EF4-FFF2-40B4-BE49-F238E27FC236}">
                <a16:creationId xmlns:a16="http://schemas.microsoft.com/office/drawing/2014/main" id="{3D00F958-E815-44EA-8F6D-14FA5FDF853A}"/>
              </a:ext>
            </a:extLst>
          </p:cNvPr>
          <p:cNvSpPr>
            <a:spLocks noGrp="1"/>
          </p:cNvSpPr>
          <p:nvPr>
            <p:ph idx="1"/>
          </p:nvPr>
        </p:nvSpPr>
        <p:spPr>
          <a:xfrm>
            <a:off x="457200" y="908720"/>
            <a:ext cx="8229600" cy="5217443"/>
          </a:xfrm>
        </p:spPr>
        <p:txBody>
          <a:bodyPr>
            <a:normAutofit fontScale="85000" lnSpcReduction="10000"/>
          </a:bodyPr>
          <a:lstStyle/>
          <a:p>
            <a:pPr marL="0" indent="0">
              <a:buNone/>
            </a:pPr>
            <a:r>
              <a:rPr lang="hr-HR" dirty="0"/>
              <a:t>Članak 32.</a:t>
            </a:r>
            <a:endParaRPr lang="en-GB" dirty="0"/>
          </a:p>
          <a:p>
            <a:pPr marL="0" indent="0">
              <a:buNone/>
            </a:pPr>
            <a:r>
              <a:rPr lang="hr-HR" dirty="0"/>
              <a:t>(1) Novčanom kaznom od </a:t>
            </a:r>
            <a:r>
              <a:rPr lang="hr-HR" b="1" dirty="0"/>
              <a:t>30.000,00 do 50.000,00 </a:t>
            </a:r>
            <a:r>
              <a:rPr lang="hr-HR" dirty="0"/>
              <a:t>kuna kaznit će se za prekršaj poslodavac pravna osoba ako:</a:t>
            </a:r>
            <a:endParaRPr lang="en-GB" dirty="0"/>
          </a:p>
          <a:p>
            <a:pPr marL="0" indent="0">
              <a:buNone/>
            </a:pPr>
            <a:r>
              <a:rPr lang="hr-HR" dirty="0"/>
              <a:t>1. spriječi prijavljivanje nepravilnosti prema članku 5. ovoga Zakona</a:t>
            </a:r>
            <a:endParaRPr lang="en-GB" dirty="0"/>
          </a:p>
          <a:p>
            <a:pPr marL="0" indent="0">
              <a:buNone/>
            </a:pPr>
            <a:r>
              <a:rPr lang="hr-HR" dirty="0"/>
              <a:t>2. pokuša otkriti ili otkrije identitet prijavitelja nepravilnosti suprotno odredbi članka 11. ovoga Zakona</a:t>
            </a:r>
            <a:endParaRPr lang="en-GB" dirty="0"/>
          </a:p>
          <a:p>
            <a:pPr marL="0" indent="0">
              <a:buNone/>
            </a:pPr>
            <a:r>
              <a:rPr lang="hr-HR" dirty="0"/>
              <a:t>3. prijavitelja nepravilnosti ne zaštiti od štetne radnje ili ne poduzme nužne mjere radi zaustavljanja štetnih radnji i otklanjanja posljedica štetnih radnji, u okviru svojih nadležnosti, suprotno odredbi članka 17. stavka 1. točke 3.</a:t>
            </a:r>
            <a:endParaRPr lang="en-GB" dirty="0"/>
          </a:p>
          <a:p>
            <a:endParaRPr lang="hr-HR" dirty="0"/>
          </a:p>
        </p:txBody>
      </p:sp>
    </p:spTree>
    <p:extLst>
      <p:ext uri="{BB962C8B-B14F-4D97-AF65-F5344CB8AC3E}">
        <p14:creationId xmlns:p14="http://schemas.microsoft.com/office/powerpoint/2010/main" val="945503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06716-38A1-4DA6-B160-6F1D47840870}"/>
              </a:ext>
            </a:extLst>
          </p:cNvPr>
          <p:cNvSpPr>
            <a:spLocks noGrp="1"/>
          </p:cNvSpPr>
          <p:nvPr>
            <p:ph type="title"/>
          </p:nvPr>
        </p:nvSpPr>
        <p:spPr/>
        <p:txBody>
          <a:bodyPr/>
          <a:lstStyle/>
          <a:p>
            <a:endParaRPr lang="hr-HR"/>
          </a:p>
        </p:txBody>
      </p:sp>
      <p:sp>
        <p:nvSpPr>
          <p:cNvPr id="3" name="Content Placeholder 2">
            <a:extLst>
              <a:ext uri="{FF2B5EF4-FFF2-40B4-BE49-F238E27FC236}">
                <a16:creationId xmlns:a16="http://schemas.microsoft.com/office/drawing/2014/main" id="{47135D8C-BB86-40A3-AFD9-DC153BC9B6C5}"/>
              </a:ext>
            </a:extLst>
          </p:cNvPr>
          <p:cNvSpPr>
            <a:spLocks noGrp="1"/>
          </p:cNvSpPr>
          <p:nvPr>
            <p:ph idx="1"/>
          </p:nvPr>
        </p:nvSpPr>
        <p:spPr/>
        <p:txBody>
          <a:bodyPr>
            <a:normAutofit fontScale="85000" lnSpcReduction="10000"/>
          </a:bodyPr>
          <a:lstStyle/>
          <a:p>
            <a:pPr marL="0" indent="0">
              <a:buNone/>
            </a:pPr>
            <a:r>
              <a:rPr lang="hr-HR" dirty="0"/>
              <a:t>4. na bilo koji način utječe ili pokuša utjecati na postupanje povjerljive osobe i/ili njezina zamjenika prilikom poduzimanja radnji iz njihove nadležnosti potrebnih za zaštitu prijavitelja nepravilnosti suprotno odredbi članka 19. stavka 4. ovoga Zakona.</a:t>
            </a:r>
            <a:endParaRPr lang="en-GB" dirty="0"/>
          </a:p>
          <a:p>
            <a:pPr marL="0" indent="0">
              <a:buNone/>
            </a:pPr>
            <a:r>
              <a:rPr lang="hr-HR" dirty="0"/>
              <a:t>(2) Za prekršaj iz stavka 1. ovoga članka novčanom kaznom od 3000,00 do 30.000,00 kuna kaznit će se i odgovorna osoba poslodavca u pravnoj osobi.</a:t>
            </a:r>
            <a:endParaRPr lang="en-GB" dirty="0"/>
          </a:p>
          <a:p>
            <a:pPr marL="0" indent="0">
              <a:buNone/>
            </a:pPr>
            <a:r>
              <a:rPr lang="hr-HR" dirty="0"/>
              <a:t>(3) Za prekršaj iz stavka 1. ovoga članka novčanom kaznom od 3000,00 do 30.000,00 kuna kaznit će se i poslodavac fizička osoba.</a:t>
            </a:r>
            <a:endParaRPr lang="en-GB" dirty="0"/>
          </a:p>
          <a:p>
            <a:endParaRPr lang="hr-HR" dirty="0"/>
          </a:p>
        </p:txBody>
      </p:sp>
    </p:spTree>
    <p:extLst>
      <p:ext uri="{BB962C8B-B14F-4D97-AF65-F5344CB8AC3E}">
        <p14:creationId xmlns:p14="http://schemas.microsoft.com/office/powerpoint/2010/main" val="29961636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1B9B4-C135-4C2C-A3CF-D45BAE3B3458}"/>
              </a:ext>
            </a:extLst>
          </p:cNvPr>
          <p:cNvSpPr>
            <a:spLocks noGrp="1"/>
          </p:cNvSpPr>
          <p:nvPr>
            <p:ph type="title"/>
          </p:nvPr>
        </p:nvSpPr>
        <p:spPr>
          <a:xfrm>
            <a:off x="457200" y="274638"/>
            <a:ext cx="8229600" cy="562074"/>
          </a:xfrm>
        </p:spPr>
        <p:txBody>
          <a:bodyPr>
            <a:normAutofit fontScale="90000"/>
          </a:bodyPr>
          <a:lstStyle/>
          <a:p>
            <a:endParaRPr lang="hr-HR" dirty="0"/>
          </a:p>
        </p:txBody>
      </p:sp>
      <p:sp>
        <p:nvSpPr>
          <p:cNvPr id="3" name="Content Placeholder 2">
            <a:extLst>
              <a:ext uri="{FF2B5EF4-FFF2-40B4-BE49-F238E27FC236}">
                <a16:creationId xmlns:a16="http://schemas.microsoft.com/office/drawing/2014/main" id="{59E95C9A-54F9-4408-9B29-547130B6EDE4}"/>
              </a:ext>
            </a:extLst>
          </p:cNvPr>
          <p:cNvSpPr>
            <a:spLocks noGrp="1"/>
          </p:cNvSpPr>
          <p:nvPr>
            <p:ph idx="1"/>
          </p:nvPr>
        </p:nvSpPr>
        <p:spPr>
          <a:xfrm>
            <a:off x="457200" y="1124744"/>
            <a:ext cx="8229600" cy="5001419"/>
          </a:xfrm>
        </p:spPr>
        <p:txBody>
          <a:bodyPr>
            <a:normAutofit fontScale="85000" lnSpcReduction="10000"/>
          </a:bodyPr>
          <a:lstStyle/>
          <a:p>
            <a:pPr marL="0" indent="0">
              <a:buNone/>
            </a:pPr>
            <a:r>
              <a:rPr lang="hr-HR" dirty="0"/>
              <a:t>Članak 33.</a:t>
            </a:r>
            <a:endParaRPr lang="en-GB" dirty="0"/>
          </a:p>
          <a:p>
            <a:pPr marL="0" indent="0">
              <a:buNone/>
            </a:pPr>
            <a:r>
              <a:rPr lang="hr-HR" dirty="0"/>
              <a:t>Novčanom kaznom od 3000,00 do 30.000,00 kuna kaznit će se za prekršaj osoba koja prema članku 8. ovoga Zakona zlouporabi pravo na prijavljivanje nepravilnosti.</a:t>
            </a:r>
            <a:endParaRPr lang="en-GB" dirty="0"/>
          </a:p>
          <a:p>
            <a:pPr marL="0" indent="0">
              <a:buNone/>
            </a:pPr>
            <a:r>
              <a:rPr lang="hr-HR" dirty="0"/>
              <a:t>Članak 34.</a:t>
            </a:r>
            <a:endParaRPr lang="en-GB" dirty="0"/>
          </a:p>
          <a:p>
            <a:pPr marL="0" indent="0">
              <a:buNone/>
            </a:pPr>
            <a:r>
              <a:rPr lang="hr-HR" dirty="0"/>
              <a:t>Novčanom kaznom od 3000,00 do 30.000,00 kuna kaznit će se za prekršaj povjerljiva osoba i/ili njezin zamjenik koji zlouporabe svoje ovlasti na štetu prijavitelja nepravilnosti prema članku 19. stavku 5. ovoga Zakona.</a:t>
            </a:r>
            <a:endParaRPr lang="en-GB" dirty="0"/>
          </a:p>
          <a:p>
            <a:pPr marL="0" indent="0">
              <a:buNone/>
            </a:pPr>
            <a:r>
              <a:rPr lang="hr-HR" dirty="0"/>
              <a:t>Članak 35.</a:t>
            </a:r>
            <a:endParaRPr lang="en-GB" dirty="0"/>
          </a:p>
          <a:p>
            <a:pPr marL="0" indent="0">
              <a:buNone/>
            </a:pPr>
            <a:r>
              <a:rPr lang="hr-HR" dirty="0"/>
              <a:t>Za prekršaje propisane ovim Zakonom optužni prijedlog može podnijeti i pučki pravobranitelj.</a:t>
            </a:r>
            <a:endParaRPr lang="en-GB" dirty="0"/>
          </a:p>
          <a:p>
            <a:endParaRPr lang="hr-HR" dirty="0"/>
          </a:p>
        </p:txBody>
      </p:sp>
    </p:spTree>
    <p:extLst>
      <p:ext uri="{BB962C8B-B14F-4D97-AF65-F5344CB8AC3E}">
        <p14:creationId xmlns:p14="http://schemas.microsoft.com/office/powerpoint/2010/main" val="25490350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chemeClr val="bg1">
              <a:lumMod val="85000"/>
            </a:schemeClr>
          </a:solidFill>
        </p:spPr>
        <p:txBody>
          <a:bodyPr>
            <a:normAutofit fontScale="90000"/>
          </a:bodyPr>
          <a:lstStyle/>
          <a:p>
            <a:r>
              <a:rPr lang="hr-HR" sz="4000" b="1" dirty="0"/>
              <a:t>Zakon o reprezentativnosti udruga poslodavaca i sindikata</a:t>
            </a:r>
            <a:r>
              <a:rPr lang="hr-HR" sz="4000" dirty="0"/>
              <a:t> </a:t>
            </a:r>
            <a:endParaRPr lang="hr-HR" dirty="0"/>
          </a:p>
        </p:txBody>
      </p:sp>
      <p:sp>
        <p:nvSpPr>
          <p:cNvPr id="3" name="Rezervirano mjesto sadržaja 2"/>
          <p:cNvSpPr>
            <a:spLocks noGrp="1"/>
          </p:cNvSpPr>
          <p:nvPr>
            <p:ph idx="1"/>
          </p:nvPr>
        </p:nvSpPr>
        <p:spPr/>
        <p:txBody>
          <a:bodyPr>
            <a:normAutofit fontScale="70000" lnSpcReduction="20000"/>
          </a:bodyPr>
          <a:lstStyle/>
          <a:p>
            <a:pPr marL="0" indent="0">
              <a:buNone/>
            </a:pPr>
            <a:r>
              <a:rPr lang="hr-HR" dirty="0"/>
              <a:t>Novčanom kaznom u iznosu od 20.000 do 50.000 kuna kaznit će se za prekršaj pravna osoba:</a:t>
            </a:r>
          </a:p>
          <a:p>
            <a:pPr lvl="0"/>
            <a:r>
              <a:rPr lang="hr-HR" dirty="0"/>
              <a:t>ako u propisanom roku sindikalnom povjereniku, odnosno sindikalnom predstavniku ne dostavi popis članova sindikata koji su zaposleni kod poslodavca i kojima se na temelju pisane suglasnosti usteže sindikalna članarina,</a:t>
            </a:r>
          </a:p>
          <a:p>
            <a:pPr lvl="0"/>
            <a:r>
              <a:rPr lang="hr-HR" dirty="0"/>
              <a:t>ako na zahtjev Povjerenstva ne dostavi podatke o ispunjavanju osporenog uvjeta,</a:t>
            </a:r>
          </a:p>
          <a:p>
            <a:pPr lvl="0"/>
            <a:r>
              <a:rPr lang="hr-HR" dirty="0"/>
              <a:t>ako ne dostavi obavijest iz članka 27. stavka 2. Zakona u roku ili u sadržaju propisanom pravilnikom iz članka 27. stavka 4. ovoga Zakona.</a:t>
            </a:r>
          </a:p>
          <a:p>
            <a:r>
              <a:rPr lang="hr-HR" dirty="0"/>
              <a:t>Novčanom kaznom u iznosu od 4000 do 6000 kuna kaznit će se za prekršaj odgovorna osoba pravne osobe.</a:t>
            </a:r>
          </a:p>
          <a:p>
            <a:pPr marL="0" indent="0">
              <a:buNone/>
            </a:pPr>
            <a:r>
              <a:rPr lang="hr-HR" dirty="0"/>
              <a:t> </a:t>
            </a:r>
          </a:p>
          <a:p>
            <a:endParaRPr lang="hr-HR" dirty="0"/>
          </a:p>
        </p:txBody>
      </p:sp>
    </p:spTree>
    <p:extLst>
      <p:ext uri="{BB962C8B-B14F-4D97-AF65-F5344CB8AC3E}">
        <p14:creationId xmlns:p14="http://schemas.microsoft.com/office/powerpoint/2010/main" val="370415254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chemeClr val="bg1">
              <a:lumMod val="85000"/>
            </a:schemeClr>
          </a:solidFill>
        </p:spPr>
        <p:txBody>
          <a:bodyPr>
            <a:normAutofit fontScale="90000"/>
          </a:bodyPr>
          <a:lstStyle/>
          <a:p>
            <a:r>
              <a:rPr lang="hr-HR" sz="4000" b="1" dirty="0"/>
              <a:t>Zakon o sprječavanju pranja novca i financiranja terorizma</a:t>
            </a:r>
            <a:r>
              <a:rPr lang="hr-HR" sz="4000" dirty="0"/>
              <a:t> </a:t>
            </a:r>
            <a:endParaRPr lang="hr-HR" dirty="0"/>
          </a:p>
        </p:txBody>
      </p:sp>
      <p:sp>
        <p:nvSpPr>
          <p:cNvPr id="3" name="Rezervirano mjesto sadržaja 2"/>
          <p:cNvSpPr>
            <a:spLocks noGrp="1"/>
          </p:cNvSpPr>
          <p:nvPr>
            <p:ph idx="1"/>
          </p:nvPr>
        </p:nvSpPr>
        <p:spPr/>
        <p:txBody>
          <a:bodyPr>
            <a:normAutofit fontScale="70000" lnSpcReduction="20000"/>
          </a:bodyPr>
          <a:lstStyle/>
          <a:p>
            <a:pPr marL="0" indent="0">
              <a:buNone/>
            </a:pPr>
            <a:r>
              <a:rPr lang="hr-HR" dirty="0"/>
              <a:t>Prekršaji iz (Narodne novine 87/08, 25/12) mogu se u jednom dijelu smatrati prekršajima poslodavca jer se neki od njih odnose na obvezu osposobljavanja radnika i sl. Prema članku 92. toga Zakona, kaznom od 25.000 do 400.000 kuna kaznit će se za prekršaj pravna osoba:</a:t>
            </a:r>
          </a:p>
          <a:p>
            <a:pPr lvl="0"/>
            <a:r>
              <a:rPr lang="hr-HR" dirty="0"/>
              <a:t>ako Uredu u propisanom roku ne dostavi podatke o </a:t>
            </a:r>
            <a:r>
              <a:rPr lang="hr-HR" b="1" dirty="0"/>
              <a:t>imenovanju ovlaštene osobe</a:t>
            </a:r>
            <a:r>
              <a:rPr lang="hr-HR" dirty="0"/>
              <a:t> i zamjenika ovlaštene osobe te podatke o svakoj promjeni tih podataka,</a:t>
            </a:r>
          </a:p>
          <a:p>
            <a:pPr lvl="0"/>
            <a:r>
              <a:rPr lang="hr-HR" dirty="0"/>
              <a:t>ako ne osigura da posao ovlaštene osobe i njezina zamjenika obavlja </a:t>
            </a:r>
            <a:r>
              <a:rPr lang="hr-HR" b="1" dirty="0"/>
              <a:t>osoba koja ispunjava propisane uvjete</a:t>
            </a:r>
            <a:r>
              <a:rPr lang="hr-HR" dirty="0"/>
              <a:t>,</a:t>
            </a:r>
          </a:p>
          <a:p>
            <a:pPr lvl="0"/>
            <a:r>
              <a:rPr lang="hr-HR" dirty="0"/>
              <a:t>ako ne osigura </a:t>
            </a:r>
            <a:r>
              <a:rPr lang="hr-HR" b="1" dirty="0"/>
              <a:t>redovito stručno osposobljavanje </a:t>
            </a:r>
            <a:r>
              <a:rPr lang="hr-HR" dirty="0"/>
              <a:t>i izobrazbu svih zaposlenika koji obavljaju poslove sprječavanja i otkrivanja pranja novca i financiranja terorizma sukladno ovom Zakonu,</a:t>
            </a:r>
          </a:p>
          <a:p>
            <a:pPr lvl="0"/>
            <a:r>
              <a:rPr lang="hr-HR" dirty="0"/>
              <a:t>ako ne pripremi godišnji program stručnog osposobljavanja i izobrazbe na području sprječavanja i otkrivanja pranja novca i financiranja terorizma u propisanom roku.</a:t>
            </a:r>
          </a:p>
          <a:p>
            <a:endParaRPr lang="hr-HR" dirty="0"/>
          </a:p>
        </p:txBody>
      </p:sp>
    </p:spTree>
    <p:extLst>
      <p:ext uri="{BB962C8B-B14F-4D97-AF65-F5344CB8AC3E}">
        <p14:creationId xmlns:p14="http://schemas.microsoft.com/office/powerpoint/2010/main" val="162741928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chemeClr val="accent3">
              <a:lumMod val="60000"/>
              <a:lumOff val="40000"/>
            </a:schemeClr>
          </a:solidFill>
        </p:spPr>
        <p:txBody>
          <a:bodyPr>
            <a:normAutofit fontScale="90000"/>
          </a:bodyPr>
          <a:lstStyle/>
          <a:p>
            <a:br>
              <a:rPr lang="hr-HR" b="1" dirty="0"/>
            </a:br>
            <a:r>
              <a:rPr lang="hr-HR" b="1" dirty="0"/>
              <a:t>PREKRŠAJI KOJI SE ODNOSE NA </a:t>
            </a:r>
            <a:r>
              <a:rPr lang="en-GB" b="1" dirty="0"/>
              <a:t>SVE </a:t>
            </a:r>
            <a:r>
              <a:rPr lang="hr-HR" b="1" dirty="0"/>
              <a:t>POSLODAVCE IZ JAVNOG SEKTORA</a:t>
            </a:r>
            <a:br>
              <a:rPr lang="hr-HR" dirty="0"/>
            </a:br>
            <a:endParaRPr lang="hr-HR" dirty="0"/>
          </a:p>
        </p:txBody>
      </p:sp>
      <p:sp>
        <p:nvSpPr>
          <p:cNvPr id="3" name="Rezervirano mjesto sadržaja 2"/>
          <p:cNvSpPr>
            <a:spLocks noGrp="1"/>
          </p:cNvSpPr>
          <p:nvPr>
            <p:ph idx="1"/>
          </p:nvPr>
        </p:nvSpPr>
        <p:spPr/>
        <p:txBody>
          <a:bodyPr>
            <a:normAutofit/>
          </a:bodyPr>
          <a:lstStyle/>
          <a:p>
            <a:r>
              <a:rPr lang="hr-HR" b="1" dirty="0">
                <a:solidFill>
                  <a:srgbClr val="C00000"/>
                </a:solidFill>
              </a:rPr>
              <a:t>Zakon o profesionalnoj rehabilitaciji i zapošljavanju osoba s invaliditetom</a:t>
            </a:r>
            <a:endParaRPr lang="hr-HR" sz="2600" dirty="0">
              <a:solidFill>
                <a:srgbClr val="0070C0"/>
              </a:solidFill>
            </a:endParaRPr>
          </a:p>
          <a:p>
            <a:r>
              <a:rPr lang="hr-HR" b="1" dirty="0">
                <a:solidFill>
                  <a:srgbClr val="002060"/>
                </a:solidFill>
              </a:rPr>
              <a:t>Zakonu o pravima hrvatskih branitelja iz Domovinskog rata i članova njihovih obitelji</a:t>
            </a:r>
            <a:endParaRPr lang="en-GB" b="1" dirty="0">
              <a:solidFill>
                <a:srgbClr val="002060"/>
              </a:solidFill>
            </a:endParaRPr>
          </a:p>
          <a:p>
            <a:r>
              <a:rPr lang="hr-HR" b="1" dirty="0">
                <a:solidFill>
                  <a:srgbClr val="C00000"/>
                </a:solidFill>
              </a:rPr>
              <a:t>Zakona o zaštiti vojnih i civilnih invalida</a:t>
            </a:r>
            <a:r>
              <a:rPr lang="hr-HR" dirty="0">
                <a:solidFill>
                  <a:srgbClr val="C00000"/>
                </a:solidFill>
              </a:rPr>
              <a:t> </a:t>
            </a:r>
            <a:r>
              <a:rPr lang="hr-HR" b="1" dirty="0">
                <a:solidFill>
                  <a:srgbClr val="C00000"/>
                </a:solidFill>
              </a:rPr>
              <a:t>rata</a:t>
            </a:r>
            <a:endParaRPr lang="en-GB" b="1" dirty="0">
              <a:solidFill>
                <a:srgbClr val="C00000"/>
              </a:solidFill>
            </a:endParaRPr>
          </a:p>
          <a:p>
            <a:r>
              <a:rPr lang="hr-HR" b="1" dirty="0">
                <a:solidFill>
                  <a:srgbClr val="002060"/>
                </a:solidFill>
              </a:rPr>
              <a:t>Zakonu o pravu na pristup informacijama</a:t>
            </a:r>
            <a:r>
              <a:rPr lang="hr-HR" dirty="0">
                <a:solidFill>
                  <a:srgbClr val="002060"/>
                </a:solidFill>
              </a:rPr>
              <a:t> </a:t>
            </a:r>
            <a:endParaRPr lang="hr-HR" sz="2600" dirty="0">
              <a:solidFill>
                <a:srgbClr val="002060"/>
              </a:solidFill>
            </a:endParaRPr>
          </a:p>
        </p:txBody>
      </p:sp>
    </p:spTree>
    <p:extLst>
      <p:ext uri="{BB962C8B-B14F-4D97-AF65-F5344CB8AC3E}">
        <p14:creationId xmlns:p14="http://schemas.microsoft.com/office/powerpoint/2010/main" val="420847571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chemeClr val="tx1"/>
          </a:solidFill>
        </p:spPr>
        <p:txBody>
          <a:bodyPr>
            <a:normAutofit fontScale="90000"/>
          </a:bodyPr>
          <a:lstStyle/>
          <a:p>
            <a:r>
              <a:rPr lang="hr-HR" sz="4000" b="1" dirty="0">
                <a:solidFill>
                  <a:schemeClr val="accent3">
                    <a:lumMod val="60000"/>
                    <a:lumOff val="40000"/>
                  </a:schemeClr>
                </a:solidFill>
              </a:rPr>
              <a:t>Zakona o profesionalnoj rehabilitaciji i zapošljavanju osoba s invaliditetom </a:t>
            </a:r>
            <a:endParaRPr lang="hr-HR" dirty="0">
              <a:solidFill>
                <a:schemeClr val="accent3">
                  <a:lumMod val="60000"/>
                  <a:lumOff val="40000"/>
                </a:schemeClr>
              </a:solidFill>
            </a:endParaRPr>
          </a:p>
        </p:txBody>
      </p:sp>
      <p:sp>
        <p:nvSpPr>
          <p:cNvPr id="3" name="Rezervirano mjesto sadržaja 2"/>
          <p:cNvSpPr>
            <a:spLocks noGrp="1"/>
          </p:cNvSpPr>
          <p:nvPr>
            <p:ph idx="1"/>
          </p:nvPr>
        </p:nvSpPr>
        <p:spPr/>
        <p:txBody>
          <a:bodyPr>
            <a:normAutofit fontScale="77500" lnSpcReduction="20000"/>
          </a:bodyPr>
          <a:lstStyle/>
          <a:p>
            <a:pPr marL="0" indent="0">
              <a:buNone/>
            </a:pPr>
            <a:r>
              <a:rPr lang="hr-HR" sz="3400" dirty="0"/>
              <a:t>Sukladno članku 9. tijela državne uprave, tijela sudbene vlasti, tijela državne vlasti i druga državna tijela, tijela jedinica lokalne i područne (regionalne) samouprave (u daljnjem tekstu: tijela javne uprave) te javne službe, javne ustanove, izvanproračunski i proračunski fondovi, pravne osobe u vlasništvu ili u pretežitom vlasništvu Republike Hrvatske, pravne osobe u vlasništvu ili pretežitom vlasništvu jedinica lokalne i područne (regionalne) samouprave te pravne osobe s javnim ovlastima dužni su prilikom zapošljavanja osobi s invaliditetom dati prednost pod jednakim uvjetima.</a:t>
            </a:r>
          </a:p>
          <a:p>
            <a:pPr marL="0" indent="0">
              <a:buNone/>
            </a:pPr>
            <a:r>
              <a:rPr lang="hr-HR" b="1" dirty="0"/>
              <a:t> </a:t>
            </a:r>
            <a:endParaRPr lang="hr-HR" dirty="0"/>
          </a:p>
          <a:p>
            <a:endParaRPr lang="hr-HR" dirty="0"/>
          </a:p>
        </p:txBody>
      </p:sp>
    </p:spTree>
    <p:extLst>
      <p:ext uri="{BB962C8B-B14F-4D97-AF65-F5344CB8AC3E}">
        <p14:creationId xmlns:p14="http://schemas.microsoft.com/office/powerpoint/2010/main" val="374896414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2C6B4-98EE-47DB-96EB-7DB5F37E6192}"/>
              </a:ext>
            </a:extLst>
          </p:cNvPr>
          <p:cNvSpPr>
            <a:spLocks noGrp="1"/>
          </p:cNvSpPr>
          <p:nvPr>
            <p:ph type="title"/>
          </p:nvPr>
        </p:nvSpPr>
        <p:spPr>
          <a:solidFill>
            <a:schemeClr val="tx1"/>
          </a:solidFill>
        </p:spPr>
        <p:txBody>
          <a:bodyPr>
            <a:normAutofit fontScale="90000"/>
          </a:bodyPr>
          <a:lstStyle/>
          <a:p>
            <a:r>
              <a:rPr lang="hr-HR" b="1" dirty="0">
                <a:solidFill>
                  <a:schemeClr val="accent3">
                    <a:lumMod val="60000"/>
                    <a:lumOff val="40000"/>
                  </a:schemeClr>
                </a:solidFill>
              </a:rPr>
              <a:t>Zakona o profesionalnoj rehabilitaciji i zapošljavanju osoba s invaliditetom </a:t>
            </a:r>
            <a:endParaRPr lang="hr-HR" dirty="0"/>
          </a:p>
        </p:txBody>
      </p:sp>
      <p:sp>
        <p:nvSpPr>
          <p:cNvPr id="3" name="Content Placeholder 2">
            <a:extLst>
              <a:ext uri="{FF2B5EF4-FFF2-40B4-BE49-F238E27FC236}">
                <a16:creationId xmlns:a16="http://schemas.microsoft.com/office/drawing/2014/main" id="{0D8EC55F-72EC-4ACB-B871-2BDA5820EDEF}"/>
              </a:ext>
            </a:extLst>
          </p:cNvPr>
          <p:cNvSpPr>
            <a:spLocks noGrp="1"/>
          </p:cNvSpPr>
          <p:nvPr>
            <p:ph idx="1"/>
          </p:nvPr>
        </p:nvSpPr>
        <p:spPr/>
        <p:txBody>
          <a:bodyPr>
            <a:normAutofit fontScale="70000" lnSpcReduction="20000"/>
          </a:bodyPr>
          <a:lstStyle/>
          <a:p>
            <a:pPr marL="0" indent="0">
              <a:buNone/>
            </a:pPr>
            <a:r>
              <a:rPr lang="en-GB" b="1" dirty="0"/>
              <a:t>P</a:t>
            </a:r>
            <a:r>
              <a:rPr lang="hr-HR" b="1" dirty="0"/>
              <a:t>oslodavci </a:t>
            </a:r>
            <a:r>
              <a:rPr lang="en-GB" b="1" dirty="0" err="1"/>
              <a:t>iz</a:t>
            </a:r>
            <a:r>
              <a:rPr lang="en-GB" b="1" dirty="0"/>
              <a:t> </a:t>
            </a:r>
            <a:r>
              <a:rPr lang="en-GB" b="1" dirty="0" err="1"/>
              <a:t>javnog</a:t>
            </a:r>
            <a:r>
              <a:rPr lang="en-GB" b="1" dirty="0"/>
              <a:t> </a:t>
            </a:r>
            <a:r>
              <a:rPr lang="en-GB" b="1" dirty="0" err="1"/>
              <a:t>sektora</a:t>
            </a:r>
            <a:r>
              <a:rPr lang="en-GB" b="1" dirty="0"/>
              <a:t> </a:t>
            </a:r>
            <a:r>
              <a:rPr lang="hr-HR" b="1" dirty="0"/>
              <a:t>čine</a:t>
            </a:r>
            <a:r>
              <a:rPr lang="en-GB" b="1" dirty="0"/>
              <a:t> </a:t>
            </a:r>
            <a:r>
              <a:rPr lang="en-GB" b="1" dirty="0" err="1"/>
              <a:t>prekršaj</a:t>
            </a:r>
            <a:r>
              <a:rPr lang="hr-HR" b="1" dirty="0"/>
              <a:t> za koji je predviđena novčana kazna od 5000 do 30.000 kuna: </a:t>
            </a:r>
          </a:p>
          <a:p>
            <a:pPr lvl="0"/>
            <a:r>
              <a:rPr lang="hr-HR" dirty="0"/>
              <a:t>ako prilikom zapošljavanja ne da prednost osobi s invaliditetom,</a:t>
            </a:r>
          </a:p>
          <a:p>
            <a:pPr lvl="0"/>
            <a:r>
              <a:rPr lang="hr-HR" dirty="0"/>
              <a:t>ako u roku od 15 dana nakon sklapanja ugovora o radu s izabranim kandidatom o istome ne obavijesti osobu s invaliditetom koja je po raspisanom javnom natječaju ili oglasu podnijela prijavu, odnosno ponudu za to radno mjesto, te se pozvala na pravo prednosti pri zapošljavanju, a udovoljavala je uvjetima iz objavljenog javnog natječaja, odnosno oglasa,</a:t>
            </a:r>
          </a:p>
          <a:p>
            <a:pPr lvl="0"/>
            <a:r>
              <a:rPr lang="hr-HR" dirty="0"/>
              <a:t>ako s osobom kojoj je rješenjem utvrđena povreda prava prednosti pri zapošljavanju ne sklopi ugovor o radu u roku od osam dana od otkaza ugovora čijim je sklapanjem povrijeđeno pravo prednosti pri zapošljavanju.</a:t>
            </a:r>
          </a:p>
          <a:p>
            <a:r>
              <a:rPr lang="hr-HR" dirty="0"/>
              <a:t>(O ostalim prekršajima iz ovoga Zakona, bilo je govora prethodno u dijelu teksta koji se odnosi na prekršaje svih poslodavaca). </a:t>
            </a:r>
          </a:p>
          <a:p>
            <a:endParaRPr lang="hr-HR" dirty="0"/>
          </a:p>
        </p:txBody>
      </p:sp>
    </p:spTree>
    <p:extLst>
      <p:ext uri="{BB962C8B-B14F-4D97-AF65-F5344CB8AC3E}">
        <p14:creationId xmlns:p14="http://schemas.microsoft.com/office/powerpoint/2010/main" val="1563505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D4D97-E789-4637-8B51-1589C59A0096}"/>
              </a:ext>
            </a:extLst>
          </p:cNvPr>
          <p:cNvSpPr>
            <a:spLocks noGrp="1"/>
          </p:cNvSpPr>
          <p:nvPr>
            <p:ph type="title"/>
          </p:nvPr>
        </p:nvSpPr>
        <p:spPr>
          <a:xfrm>
            <a:off x="457200" y="274638"/>
            <a:ext cx="8229600" cy="346050"/>
          </a:xfrm>
        </p:spPr>
        <p:txBody>
          <a:bodyPr>
            <a:normAutofit fontScale="90000"/>
          </a:bodyPr>
          <a:lstStyle/>
          <a:p>
            <a:endParaRPr lang="hr-HR" dirty="0"/>
          </a:p>
        </p:txBody>
      </p:sp>
      <p:sp>
        <p:nvSpPr>
          <p:cNvPr id="3" name="Content Placeholder 2">
            <a:extLst>
              <a:ext uri="{FF2B5EF4-FFF2-40B4-BE49-F238E27FC236}">
                <a16:creationId xmlns:a16="http://schemas.microsoft.com/office/drawing/2014/main" id="{891E5C83-711F-4BB8-8D30-68E76098405B}"/>
              </a:ext>
            </a:extLst>
          </p:cNvPr>
          <p:cNvSpPr>
            <a:spLocks noGrp="1"/>
          </p:cNvSpPr>
          <p:nvPr>
            <p:ph idx="1"/>
          </p:nvPr>
        </p:nvSpPr>
        <p:spPr>
          <a:xfrm>
            <a:off x="457200" y="908720"/>
            <a:ext cx="8229600" cy="5217443"/>
          </a:xfrm>
        </p:spPr>
        <p:txBody>
          <a:bodyPr>
            <a:normAutofit fontScale="92500" lnSpcReduction="20000"/>
          </a:bodyPr>
          <a:lstStyle/>
          <a:p>
            <a:pPr marL="0" indent="0">
              <a:buNone/>
            </a:pPr>
            <a:r>
              <a:rPr lang="hr-HR" b="1" dirty="0"/>
              <a:t>20. ostvaruju li se prava, obveze i odgovornosti iz radnog odnosa u skladu sa zakonom, drugim propisom i općim aktom nadzirane ustanove, a osobito</a:t>
            </a:r>
            <a:r>
              <a:rPr lang="en-GB" b="1" dirty="0"/>
              <a:t>:</a:t>
            </a:r>
          </a:p>
          <a:p>
            <a:r>
              <a:rPr lang="hr-HR" b="1" dirty="0">
                <a:solidFill>
                  <a:srgbClr val="C00000"/>
                </a:solidFill>
              </a:rPr>
              <a:t> pravo na rad na poslovima za koje je sklopljen ugovor o radu, sukladno uglavcima ugovora,</a:t>
            </a:r>
            <a:endParaRPr lang="en-GB" b="1" dirty="0">
              <a:solidFill>
                <a:srgbClr val="C00000"/>
              </a:solidFill>
            </a:endParaRPr>
          </a:p>
          <a:p>
            <a:r>
              <a:rPr lang="hr-HR" b="1" dirty="0">
                <a:solidFill>
                  <a:srgbClr val="C00000"/>
                </a:solidFill>
              </a:rPr>
              <a:t> pravo na godišnji odmor, </a:t>
            </a:r>
            <a:endParaRPr lang="en-GB" b="1" dirty="0">
              <a:solidFill>
                <a:srgbClr val="C00000"/>
              </a:solidFill>
            </a:endParaRPr>
          </a:p>
          <a:p>
            <a:r>
              <a:rPr lang="hr-HR" b="1" dirty="0">
                <a:solidFill>
                  <a:srgbClr val="C00000"/>
                </a:solidFill>
              </a:rPr>
              <a:t>otkazni rok i otpremninu, </a:t>
            </a:r>
            <a:endParaRPr lang="en-GB" b="1" dirty="0">
              <a:solidFill>
                <a:srgbClr val="C00000"/>
              </a:solidFill>
            </a:endParaRPr>
          </a:p>
          <a:p>
            <a:r>
              <a:rPr lang="hr-HR" b="1" dirty="0">
                <a:solidFill>
                  <a:srgbClr val="C00000"/>
                </a:solidFill>
              </a:rPr>
              <a:t>obveza i odgovornost izvršavanja poslova za koje je sklopljen ugovor o radu </a:t>
            </a:r>
            <a:endParaRPr lang="en-GB" b="1" dirty="0">
              <a:solidFill>
                <a:srgbClr val="C00000"/>
              </a:solidFill>
            </a:endParaRPr>
          </a:p>
          <a:p>
            <a:r>
              <a:rPr lang="hr-HR" b="1" dirty="0">
                <a:solidFill>
                  <a:srgbClr val="C00000"/>
                </a:solidFill>
              </a:rPr>
              <a:t>te druge obveze i odgovornosti u vezi s tim poslovima,</a:t>
            </a:r>
            <a:endParaRPr lang="en-GB" b="1" dirty="0">
              <a:solidFill>
                <a:srgbClr val="C00000"/>
              </a:solidFill>
            </a:endParaRPr>
          </a:p>
          <a:p>
            <a:endParaRPr lang="hr-HR" dirty="0"/>
          </a:p>
        </p:txBody>
      </p:sp>
    </p:spTree>
    <p:extLst>
      <p:ext uri="{BB962C8B-B14F-4D97-AF65-F5344CB8AC3E}">
        <p14:creationId xmlns:p14="http://schemas.microsoft.com/office/powerpoint/2010/main" val="255389591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rgbClr val="C00000"/>
          </a:solidFill>
        </p:spPr>
        <p:txBody>
          <a:bodyPr>
            <a:normAutofit fontScale="90000"/>
          </a:bodyPr>
          <a:lstStyle/>
          <a:p>
            <a:r>
              <a:rPr lang="hr-HR" sz="3600" b="1" dirty="0">
                <a:solidFill>
                  <a:schemeClr val="bg1"/>
                </a:solidFill>
              </a:rPr>
              <a:t>Zakonu o pravima hrvatskih branitelja iz Domovinskog rata i članova njihovih obitelji</a:t>
            </a:r>
            <a:r>
              <a:rPr lang="hr-HR" sz="3600" dirty="0">
                <a:solidFill>
                  <a:schemeClr val="bg1"/>
                </a:solidFill>
              </a:rPr>
              <a:t> </a:t>
            </a:r>
            <a:endParaRPr lang="hr-HR" dirty="0">
              <a:solidFill>
                <a:schemeClr val="bg1"/>
              </a:solidFill>
            </a:endParaRPr>
          </a:p>
        </p:txBody>
      </p:sp>
      <p:sp>
        <p:nvSpPr>
          <p:cNvPr id="3" name="Rezervirano mjesto sadržaja 2"/>
          <p:cNvSpPr>
            <a:spLocks noGrp="1"/>
          </p:cNvSpPr>
          <p:nvPr>
            <p:ph idx="1"/>
          </p:nvPr>
        </p:nvSpPr>
        <p:spPr/>
        <p:txBody>
          <a:bodyPr>
            <a:normAutofit fontScale="92500" lnSpcReduction="10000"/>
          </a:bodyPr>
          <a:lstStyle/>
          <a:p>
            <a:pPr marL="0" indent="0">
              <a:buNone/>
            </a:pPr>
            <a:r>
              <a:rPr lang="hr-HR" dirty="0"/>
              <a:t>Javne ustanove, izvanproračunski i proračunski fondovi, te pravne osobe u vlasništvu ili pretežitom vlasništvu Republike Hrvatske i u vlasništvu ili pretežitom vlasništvu jedinica lokalne i područne (regionalne) samouprave, dužni su dati prednosti  pri zapošljavanju branitelju . </a:t>
            </a:r>
          </a:p>
          <a:p>
            <a:pPr marL="0" indent="0">
              <a:buNone/>
            </a:pPr>
            <a:r>
              <a:rPr lang="hr-HR" dirty="0"/>
              <a:t>U tome smislu su i propisani prekršaji, pa će se prema članku 145. toga Zakona novčanom kaznom od </a:t>
            </a:r>
            <a:r>
              <a:rPr lang="hr-HR" b="1" dirty="0"/>
              <a:t>10.000 do 300.000 </a:t>
            </a:r>
            <a:r>
              <a:rPr lang="hr-HR" dirty="0"/>
              <a:t>kuna kaznit će se za prekršaj:</a:t>
            </a:r>
          </a:p>
          <a:p>
            <a:pPr marL="0" indent="0">
              <a:buNone/>
            </a:pPr>
            <a:r>
              <a:rPr lang="en-GB" dirty="0" err="1"/>
              <a:t>Ravnatelj</a:t>
            </a:r>
            <a:r>
              <a:rPr lang="en-GB" dirty="0"/>
              <a:t>: </a:t>
            </a:r>
            <a:r>
              <a:rPr lang="hr-HR" dirty="0"/>
              <a:t>od 5.0000</a:t>
            </a:r>
            <a:r>
              <a:rPr lang="en-GB" dirty="0"/>
              <a:t> (10.000)</a:t>
            </a:r>
            <a:r>
              <a:rPr lang="hr-HR" dirty="0"/>
              <a:t> do </a:t>
            </a:r>
            <a:r>
              <a:rPr lang="en-GB" dirty="0"/>
              <a:t>50</a:t>
            </a:r>
            <a:r>
              <a:rPr lang="hr-HR" dirty="0"/>
              <a:t>.000. </a:t>
            </a:r>
          </a:p>
          <a:p>
            <a:endParaRPr lang="hr-HR" dirty="0"/>
          </a:p>
        </p:txBody>
      </p:sp>
    </p:spTree>
    <p:extLst>
      <p:ext uri="{BB962C8B-B14F-4D97-AF65-F5344CB8AC3E}">
        <p14:creationId xmlns:p14="http://schemas.microsoft.com/office/powerpoint/2010/main" val="55413302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42E56-7061-4BC4-9DD8-D9F868BE7EC6}"/>
              </a:ext>
            </a:extLst>
          </p:cNvPr>
          <p:cNvSpPr>
            <a:spLocks noGrp="1"/>
          </p:cNvSpPr>
          <p:nvPr>
            <p:ph type="title"/>
          </p:nvPr>
        </p:nvSpPr>
        <p:spPr>
          <a:solidFill>
            <a:srgbClr val="C00000"/>
          </a:solidFill>
        </p:spPr>
        <p:txBody>
          <a:bodyPr>
            <a:noAutofit/>
          </a:bodyPr>
          <a:lstStyle/>
          <a:p>
            <a:r>
              <a:rPr lang="hr-HR" sz="3200" b="1" dirty="0">
                <a:solidFill>
                  <a:schemeClr val="bg1"/>
                </a:solidFill>
              </a:rPr>
              <a:t>Zakonu o pravima hrvatskih branitelja iz Domovinskog rata i članova njihovih obitelji</a:t>
            </a:r>
            <a:r>
              <a:rPr lang="hr-HR" sz="3200" dirty="0">
                <a:solidFill>
                  <a:schemeClr val="bg1"/>
                </a:solidFill>
              </a:rPr>
              <a:t> </a:t>
            </a:r>
            <a:endParaRPr lang="hr-HR" sz="3200" dirty="0"/>
          </a:p>
        </p:txBody>
      </p:sp>
      <p:sp>
        <p:nvSpPr>
          <p:cNvPr id="3" name="Content Placeholder 2">
            <a:extLst>
              <a:ext uri="{FF2B5EF4-FFF2-40B4-BE49-F238E27FC236}">
                <a16:creationId xmlns:a16="http://schemas.microsoft.com/office/drawing/2014/main" id="{59D01E77-2DE8-4F3D-877B-1005CA830744}"/>
              </a:ext>
            </a:extLst>
          </p:cNvPr>
          <p:cNvSpPr>
            <a:spLocks noGrp="1"/>
          </p:cNvSpPr>
          <p:nvPr>
            <p:ph idx="1"/>
          </p:nvPr>
        </p:nvSpPr>
        <p:spPr/>
        <p:txBody>
          <a:bodyPr>
            <a:normAutofit fontScale="92500" lnSpcReduction="10000"/>
          </a:bodyPr>
          <a:lstStyle/>
          <a:p>
            <a:pPr marL="0" indent="0">
              <a:buNone/>
            </a:pPr>
            <a:r>
              <a:rPr lang="hr-HR" dirty="0"/>
              <a:t>c) javne službe i javne ustanove ako pri zapošljavanju putem natječaja ili oglasa ili prilikom popunjavanja radnog mjesta temeljem internog oglasa ili u postupku zapošljavanja provedenom na drugi način </a:t>
            </a:r>
            <a:r>
              <a:rPr lang="hr-HR" b="1" dirty="0"/>
              <a:t>ne daju prednost </a:t>
            </a:r>
            <a:r>
              <a:rPr lang="hr-HR" dirty="0"/>
              <a:t>osobama iz članka 102. stavaka 1. ‒ 3. ovoga Zakona</a:t>
            </a:r>
            <a:endParaRPr lang="en-GB" dirty="0"/>
          </a:p>
          <a:p>
            <a:pPr marL="0" indent="0">
              <a:buNone/>
            </a:pPr>
            <a:r>
              <a:rPr lang="hr-HR" dirty="0"/>
              <a:t>d) javne službe i javne ustanove ako u roku od 15 dana od sklapanja ugovora s izabranim kandidatom o tome </a:t>
            </a:r>
            <a:r>
              <a:rPr lang="hr-HR" b="1" dirty="0"/>
              <a:t>ne obavijeste osobu </a:t>
            </a:r>
            <a:r>
              <a:rPr lang="hr-HR" dirty="0"/>
              <a:t>iz članka 102. stavaka 1. ‒ 3. ovoga Zakona</a:t>
            </a:r>
            <a:endParaRPr lang="en-GB" dirty="0"/>
          </a:p>
          <a:p>
            <a:endParaRPr lang="hr-HR" dirty="0"/>
          </a:p>
        </p:txBody>
      </p:sp>
    </p:spTree>
    <p:extLst>
      <p:ext uri="{BB962C8B-B14F-4D97-AF65-F5344CB8AC3E}">
        <p14:creationId xmlns:p14="http://schemas.microsoft.com/office/powerpoint/2010/main" val="91607027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5CA59-185B-4FF8-A885-BAE7E890377F}"/>
              </a:ext>
            </a:extLst>
          </p:cNvPr>
          <p:cNvSpPr>
            <a:spLocks noGrp="1"/>
          </p:cNvSpPr>
          <p:nvPr>
            <p:ph type="title"/>
          </p:nvPr>
        </p:nvSpPr>
        <p:spPr>
          <a:solidFill>
            <a:srgbClr val="C00000"/>
          </a:solidFill>
        </p:spPr>
        <p:txBody>
          <a:bodyPr>
            <a:noAutofit/>
          </a:bodyPr>
          <a:lstStyle/>
          <a:p>
            <a:r>
              <a:rPr lang="hr-HR" sz="3200" b="1" dirty="0">
                <a:solidFill>
                  <a:schemeClr val="bg1"/>
                </a:solidFill>
              </a:rPr>
              <a:t>Zakonu o pravima hrvatskih branitelja iz Domovinskog rata i članova njihovih obitelji</a:t>
            </a:r>
            <a:r>
              <a:rPr lang="hr-HR" sz="3200" dirty="0">
                <a:solidFill>
                  <a:schemeClr val="bg1"/>
                </a:solidFill>
              </a:rPr>
              <a:t> </a:t>
            </a:r>
            <a:endParaRPr lang="hr-HR" sz="3200" dirty="0"/>
          </a:p>
        </p:txBody>
      </p:sp>
      <p:sp>
        <p:nvSpPr>
          <p:cNvPr id="3" name="Content Placeholder 2">
            <a:extLst>
              <a:ext uri="{FF2B5EF4-FFF2-40B4-BE49-F238E27FC236}">
                <a16:creationId xmlns:a16="http://schemas.microsoft.com/office/drawing/2014/main" id="{3742CFB2-CBDA-42F7-8ADD-3A40C25B7201}"/>
              </a:ext>
            </a:extLst>
          </p:cNvPr>
          <p:cNvSpPr>
            <a:spLocks noGrp="1"/>
          </p:cNvSpPr>
          <p:nvPr>
            <p:ph idx="1"/>
          </p:nvPr>
        </p:nvSpPr>
        <p:spPr/>
        <p:txBody>
          <a:bodyPr>
            <a:normAutofit fontScale="85000" lnSpcReduction="20000"/>
          </a:bodyPr>
          <a:lstStyle/>
          <a:p>
            <a:r>
              <a:rPr lang="hr-HR" dirty="0"/>
              <a:t>e) javne službe i javne ustanove ako u roku od osam dana od otkaza ugovora ne sklopi ugovor o radu s osobom iz članka 102. stavaka 1. ‒ 3. ovoga Zakona u slučaju kada nadležna inspekcija utvrdi da je sklapanjem ugovora o radu s drugim kandidatom povrijeđeno pravo prednosti pri zapošljavanju osoba iz članka 102. stavaka 1. ‒ 3. ovoga Zakona</a:t>
            </a:r>
            <a:endParaRPr lang="en-GB" dirty="0"/>
          </a:p>
          <a:p>
            <a:r>
              <a:rPr lang="hr-HR" dirty="0"/>
              <a:t>f) javne službe i javne ako prilikom raspisivanja javnog natječaja ili oglasa za zapošljavanje ne pozovu osobe iz članka 102. stavaka 1. ‒ 3. ovoga Zakona da dostave dokaze iz članka 103. stavka 1. ovoga Zakona u svrhu ostvarivanja prava prednosti pri zapošljavanju</a:t>
            </a:r>
            <a:endParaRPr lang="en-GB" dirty="0"/>
          </a:p>
          <a:p>
            <a:endParaRPr lang="hr-HR" dirty="0"/>
          </a:p>
        </p:txBody>
      </p:sp>
    </p:spTree>
    <p:extLst>
      <p:ext uri="{BB962C8B-B14F-4D97-AF65-F5344CB8AC3E}">
        <p14:creationId xmlns:p14="http://schemas.microsoft.com/office/powerpoint/2010/main" val="22892324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2D01A-1DB3-4B48-B029-E203055BBCD9}"/>
              </a:ext>
            </a:extLst>
          </p:cNvPr>
          <p:cNvSpPr>
            <a:spLocks noGrp="1"/>
          </p:cNvSpPr>
          <p:nvPr>
            <p:ph type="title"/>
          </p:nvPr>
        </p:nvSpPr>
        <p:spPr>
          <a:xfrm>
            <a:off x="457200" y="260648"/>
            <a:ext cx="8229600" cy="1143000"/>
          </a:xfrm>
          <a:solidFill>
            <a:srgbClr val="C00000"/>
          </a:solidFill>
        </p:spPr>
        <p:txBody>
          <a:bodyPr>
            <a:noAutofit/>
          </a:bodyPr>
          <a:lstStyle/>
          <a:p>
            <a:r>
              <a:rPr lang="hr-HR" sz="3200" b="1" dirty="0">
                <a:solidFill>
                  <a:schemeClr val="bg1"/>
                </a:solidFill>
              </a:rPr>
              <a:t>Zakonu o pravima hrvatskih branitelja iz Domovinskog rata i članova njihovih obitelji</a:t>
            </a:r>
            <a:r>
              <a:rPr lang="hr-HR" sz="3200" dirty="0">
                <a:solidFill>
                  <a:schemeClr val="bg1"/>
                </a:solidFill>
              </a:rPr>
              <a:t> </a:t>
            </a:r>
            <a:endParaRPr lang="hr-HR" sz="3200" dirty="0"/>
          </a:p>
        </p:txBody>
      </p:sp>
      <p:sp>
        <p:nvSpPr>
          <p:cNvPr id="3" name="Content Placeholder 2">
            <a:extLst>
              <a:ext uri="{FF2B5EF4-FFF2-40B4-BE49-F238E27FC236}">
                <a16:creationId xmlns:a16="http://schemas.microsoft.com/office/drawing/2014/main" id="{B054BD53-51D7-4242-8DA2-8D2AD26DFD88}"/>
              </a:ext>
            </a:extLst>
          </p:cNvPr>
          <p:cNvSpPr>
            <a:spLocks noGrp="1"/>
          </p:cNvSpPr>
          <p:nvPr>
            <p:ph idx="1"/>
          </p:nvPr>
        </p:nvSpPr>
        <p:spPr/>
        <p:txBody>
          <a:bodyPr>
            <a:normAutofit/>
          </a:bodyPr>
          <a:lstStyle/>
          <a:p>
            <a:r>
              <a:rPr lang="hr-HR" dirty="0"/>
              <a:t>g) javne službe i javne ustanove kojima je osnivač ili jedan od osnivača Republika Hrvatska, ako prilikom raspisivanja javnog natječaja ili oglasa za zapošljavanje, objavljenog putem internetskih stranica, </a:t>
            </a:r>
            <a:r>
              <a:rPr lang="hr-HR" b="1" dirty="0"/>
              <a:t>ne objave poveznicu </a:t>
            </a:r>
            <a:r>
              <a:rPr lang="hr-HR" dirty="0"/>
              <a:t>na internetsku stranicu Ministarstva na kojoj su navedeni dokazi potrebni za ostvarivanje prava prednosti pri zapošljavanju</a:t>
            </a:r>
            <a:endParaRPr lang="en-GB" dirty="0"/>
          </a:p>
          <a:p>
            <a:endParaRPr lang="hr-HR" dirty="0"/>
          </a:p>
        </p:txBody>
      </p:sp>
    </p:spTree>
    <p:extLst>
      <p:ext uri="{BB962C8B-B14F-4D97-AF65-F5344CB8AC3E}">
        <p14:creationId xmlns:p14="http://schemas.microsoft.com/office/powerpoint/2010/main" val="355302996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850106"/>
          </a:xfrm>
          <a:solidFill>
            <a:schemeClr val="tx1"/>
          </a:solidFill>
        </p:spPr>
        <p:txBody>
          <a:bodyPr>
            <a:noAutofit/>
          </a:bodyPr>
          <a:lstStyle/>
          <a:p>
            <a:r>
              <a:rPr lang="hr-HR" sz="3200" b="1" dirty="0">
                <a:solidFill>
                  <a:schemeClr val="accent3">
                    <a:lumMod val="60000"/>
                    <a:lumOff val="40000"/>
                  </a:schemeClr>
                </a:solidFill>
              </a:rPr>
              <a:t>Zakon o zaštiti vojnih i civilnih invalida</a:t>
            </a:r>
            <a:r>
              <a:rPr lang="hr-HR" sz="3200" dirty="0">
                <a:solidFill>
                  <a:schemeClr val="accent3">
                    <a:lumMod val="60000"/>
                    <a:lumOff val="40000"/>
                  </a:schemeClr>
                </a:solidFill>
              </a:rPr>
              <a:t> </a:t>
            </a:r>
            <a:r>
              <a:rPr lang="hr-HR" sz="3200" b="1" dirty="0">
                <a:solidFill>
                  <a:schemeClr val="accent3">
                    <a:lumMod val="60000"/>
                    <a:lumOff val="40000"/>
                  </a:schemeClr>
                </a:solidFill>
              </a:rPr>
              <a:t>rata</a:t>
            </a:r>
            <a:r>
              <a:rPr lang="hr-HR" sz="3200" dirty="0">
                <a:solidFill>
                  <a:schemeClr val="accent3">
                    <a:lumMod val="60000"/>
                    <a:lumOff val="40000"/>
                  </a:schemeClr>
                </a:solidFill>
              </a:rPr>
              <a:t> </a:t>
            </a:r>
          </a:p>
        </p:txBody>
      </p:sp>
      <p:sp>
        <p:nvSpPr>
          <p:cNvPr id="3" name="Rezervirano mjesto sadržaja 2"/>
          <p:cNvSpPr>
            <a:spLocks noGrp="1"/>
          </p:cNvSpPr>
          <p:nvPr>
            <p:ph idx="1"/>
          </p:nvPr>
        </p:nvSpPr>
        <p:spPr>
          <a:xfrm>
            <a:off x="457200" y="1268760"/>
            <a:ext cx="8229600" cy="4824536"/>
          </a:xfrm>
        </p:spPr>
        <p:txBody>
          <a:bodyPr>
            <a:normAutofit fontScale="55000" lnSpcReduction="20000"/>
          </a:bodyPr>
          <a:lstStyle/>
          <a:p>
            <a:pPr marL="0" indent="0">
              <a:buNone/>
            </a:pPr>
            <a:r>
              <a:rPr lang="en-GB" sz="4000" dirty="0"/>
              <a:t>J</a:t>
            </a:r>
            <a:r>
              <a:rPr lang="hr-HR" sz="4000" dirty="0"/>
              <a:t>avne službe</a:t>
            </a:r>
            <a:r>
              <a:rPr lang="en-GB" sz="4000" dirty="0"/>
              <a:t> </a:t>
            </a:r>
            <a:r>
              <a:rPr lang="hr-HR" sz="4000" dirty="0"/>
              <a:t>obvezni su pri zapošljavanju pod jednakim uvjetima dati prednost pri zapošljavanju:</a:t>
            </a:r>
          </a:p>
          <a:p>
            <a:pPr marL="0" indent="0">
              <a:buNone/>
            </a:pPr>
            <a:r>
              <a:rPr lang="hr-HR" sz="4000" dirty="0"/>
              <a:t>1. djeci osoba poginulih, umrlih ili nestalih pod okolnostima iz članka 6., 7. i 8. ovoga Zakona,</a:t>
            </a:r>
          </a:p>
          <a:p>
            <a:pPr marL="0" indent="0">
              <a:buNone/>
            </a:pPr>
            <a:r>
              <a:rPr lang="hr-HR" sz="4000" dirty="0"/>
              <a:t>2. mirnodopskim vojnim i civilnim invalidima rata čije je oštećenje organizma nastalo pod okolnostima iz članka 6., 7. i 8. ovoga Zakona,</a:t>
            </a:r>
          </a:p>
          <a:p>
            <a:pPr marL="0" indent="0">
              <a:buNone/>
            </a:pPr>
            <a:r>
              <a:rPr lang="hr-HR" sz="4000" dirty="0"/>
              <a:t>3. bračnom drugu i roditeljima osoba poginulih, umrlih ili nestalih pod okolnostima iz članka 6., 7. i 8. ovoga Zakona.</a:t>
            </a:r>
          </a:p>
          <a:p>
            <a:pPr marL="0" indent="0">
              <a:buNone/>
            </a:pPr>
            <a:r>
              <a:rPr lang="hr-HR" dirty="0"/>
              <a:t> </a:t>
            </a:r>
            <a:r>
              <a:rPr lang="hr-HR" sz="4400" dirty="0">
                <a:solidFill>
                  <a:srgbClr val="002060"/>
                </a:solidFill>
              </a:rPr>
              <a:t>Članak 98.a</a:t>
            </a:r>
            <a:endParaRPr lang="en-GB" sz="4400" dirty="0">
              <a:solidFill>
                <a:srgbClr val="002060"/>
              </a:solidFill>
            </a:endParaRPr>
          </a:p>
          <a:p>
            <a:pPr marL="0" indent="0">
              <a:buNone/>
            </a:pPr>
            <a:r>
              <a:rPr lang="hr-HR" sz="4400" dirty="0">
                <a:solidFill>
                  <a:srgbClr val="002060"/>
                </a:solidFill>
              </a:rPr>
              <a:t>Novčanom kaznom od 2.000,00 do 100.000,00 kuna kaznit će se pravna osoba, a novčanom kaznom od 300,00 do 10.000,00 kuna kaznit će se za prekršaj odgovorna osoba u pravnoj osobi ili čelnik tijela, ako:</a:t>
            </a:r>
            <a:endParaRPr lang="en-GB" sz="4400" dirty="0">
              <a:solidFill>
                <a:srgbClr val="002060"/>
              </a:solidFill>
            </a:endParaRPr>
          </a:p>
          <a:p>
            <a:pPr marL="0" indent="0">
              <a:buNone/>
            </a:pPr>
            <a:r>
              <a:rPr lang="hr-HR" sz="4400" dirty="0">
                <a:solidFill>
                  <a:srgbClr val="002060"/>
                </a:solidFill>
              </a:rPr>
              <a:t>2. pri zapošljavanju postupi protivno odredbi članka 48.f ovoga Zakona,</a:t>
            </a:r>
            <a:endParaRPr lang="en-GB" sz="4400" dirty="0">
              <a:solidFill>
                <a:srgbClr val="002060"/>
              </a:solidFill>
            </a:endParaRPr>
          </a:p>
          <a:p>
            <a:endParaRPr lang="hr-HR" dirty="0"/>
          </a:p>
        </p:txBody>
      </p:sp>
    </p:spTree>
    <p:extLst>
      <p:ext uri="{BB962C8B-B14F-4D97-AF65-F5344CB8AC3E}">
        <p14:creationId xmlns:p14="http://schemas.microsoft.com/office/powerpoint/2010/main" val="34992783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chemeClr val="tx2">
              <a:lumMod val="40000"/>
              <a:lumOff val="60000"/>
            </a:schemeClr>
          </a:solidFill>
        </p:spPr>
        <p:txBody>
          <a:bodyPr>
            <a:normAutofit/>
          </a:bodyPr>
          <a:lstStyle/>
          <a:p>
            <a:r>
              <a:rPr lang="hr-HR" sz="3600" b="1" dirty="0">
                <a:solidFill>
                  <a:srgbClr val="C00000"/>
                </a:solidFill>
              </a:rPr>
              <a:t>Zakon o pravu na pristup informacijama</a:t>
            </a:r>
            <a:r>
              <a:rPr lang="hr-HR" sz="3600" dirty="0">
                <a:solidFill>
                  <a:srgbClr val="C00000"/>
                </a:solidFill>
              </a:rPr>
              <a:t> </a:t>
            </a:r>
          </a:p>
        </p:txBody>
      </p:sp>
      <p:sp>
        <p:nvSpPr>
          <p:cNvPr id="3" name="Rezervirano mjesto sadržaja 2"/>
          <p:cNvSpPr>
            <a:spLocks noGrp="1"/>
          </p:cNvSpPr>
          <p:nvPr>
            <p:ph idx="1"/>
          </p:nvPr>
        </p:nvSpPr>
        <p:spPr>
          <a:xfrm>
            <a:off x="539552" y="1556792"/>
            <a:ext cx="8229600" cy="4708525"/>
          </a:xfrm>
        </p:spPr>
        <p:txBody>
          <a:bodyPr>
            <a:normAutofit/>
          </a:bodyPr>
          <a:lstStyle/>
          <a:p>
            <a:pPr marL="0" indent="0">
              <a:buNone/>
            </a:pPr>
            <a:r>
              <a:rPr lang="hr-HR" dirty="0"/>
              <a:t>Pravne osobe iz javnog sektora dužne su između ostalog objaviti na internetskim stranicama na lako pretraživ način i u strojno čitljivom obliku, između ostalog svoje opće akte, što onda uključuje i pravilnik o radu. Nadzor nad svim obvezama iz toga Zakona provodi Povjerenik za informiranje. </a:t>
            </a:r>
          </a:p>
          <a:p>
            <a:pPr marL="0" indent="0">
              <a:buNone/>
            </a:pPr>
            <a:r>
              <a:rPr lang="hr-HR" dirty="0"/>
              <a:t> </a:t>
            </a:r>
          </a:p>
          <a:p>
            <a:endParaRPr lang="hr-HR" dirty="0"/>
          </a:p>
        </p:txBody>
      </p:sp>
    </p:spTree>
    <p:extLst>
      <p:ext uri="{BB962C8B-B14F-4D97-AF65-F5344CB8AC3E}">
        <p14:creationId xmlns:p14="http://schemas.microsoft.com/office/powerpoint/2010/main" val="169363175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46327-F6F3-4023-827A-7353EA36DEED}"/>
              </a:ext>
            </a:extLst>
          </p:cNvPr>
          <p:cNvSpPr>
            <a:spLocks noGrp="1"/>
          </p:cNvSpPr>
          <p:nvPr>
            <p:ph type="title"/>
          </p:nvPr>
        </p:nvSpPr>
        <p:spPr>
          <a:solidFill>
            <a:schemeClr val="tx2">
              <a:lumMod val="40000"/>
              <a:lumOff val="60000"/>
            </a:schemeClr>
          </a:solidFill>
        </p:spPr>
        <p:txBody>
          <a:bodyPr>
            <a:noAutofit/>
          </a:bodyPr>
          <a:lstStyle/>
          <a:p>
            <a:r>
              <a:rPr lang="hr-HR" sz="3600" b="1" dirty="0">
                <a:solidFill>
                  <a:srgbClr val="C00000"/>
                </a:solidFill>
              </a:rPr>
              <a:t>Zakon o pravu na pristup informacijama</a:t>
            </a:r>
            <a:r>
              <a:rPr lang="hr-HR" sz="3600" dirty="0">
                <a:solidFill>
                  <a:srgbClr val="C00000"/>
                </a:solidFill>
              </a:rPr>
              <a:t> </a:t>
            </a:r>
          </a:p>
        </p:txBody>
      </p:sp>
      <p:sp>
        <p:nvSpPr>
          <p:cNvPr id="3" name="Content Placeholder 2">
            <a:extLst>
              <a:ext uri="{FF2B5EF4-FFF2-40B4-BE49-F238E27FC236}">
                <a16:creationId xmlns:a16="http://schemas.microsoft.com/office/drawing/2014/main" id="{D2850C3B-7355-4324-BDBC-17F000217929}"/>
              </a:ext>
            </a:extLst>
          </p:cNvPr>
          <p:cNvSpPr>
            <a:spLocks noGrp="1"/>
          </p:cNvSpPr>
          <p:nvPr>
            <p:ph idx="1"/>
          </p:nvPr>
        </p:nvSpPr>
        <p:spPr/>
        <p:txBody>
          <a:bodyPr>
            <a:normAutofit fontScale="92500" lnSpcReduction="10000"/>
          </a:bodyPr>
          <a:lstStyle/>
          <a:p>
            <a:pPr marL="0" indent="0">
              <a:buNone/>
            </a:pPr>
            <a:r>
              <a:rPr lang="hr-HR" dirty="0"/>
              <a:t>Novčanom kaznom u iznosu od 5000 do 20.000 kuna kaznit će se za prekršaj odgovorna osoba u tijelu javne vlasti koja ne postupi u skladu s odlukom Povjerenika ili ne postupi u roku koji je određen odlukom Povjerenika, a novčanom kaznom od 5000 do 50.000 kuna kaznit će se za prekršaj fizička osoba koja ošteti, uništi, sakrije ili na drugi način učini nedostupnim dokument koji sadrži informaciju u namjeri da onemogući ostvarivanje prava na pristup informacijama.</a:t>
            </a:r>
          </a:p>
          <a:p>
            <a:endParaRPr lang="hr-HR" dirty="0"/>
          </a:p>
        </p:txBody>
      </p:sp>
    </p:spTree>
    <p:extLst>
      <p:ext uri="{BB962C8B-B14F-4D97-AF65-F5344CB8AC3E}">
        <p14:creationId xmlns:p14="http://schemas.microsoft.com/office/powerpoint/2010/main" val="209762563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25E3F-2126-4402-BCD8-E3400361959C}"/>
              </a:ext>
            </a:extLst>
          </p:cNvPr>
          <p:cNvSpPr>
            <a:spLocks noGrp="1"/>
          </p:cNvSpPr>
          <p:nvPr>
            <p:ph type="title"/>
          </p:nvPr>
        </p:nvSpPr>
        <p:spPr/>
        <p:txBody>
          <a:bodyPr/>
          <a:lstStyle/>
          <a:p>
            <a:endParaRPr lang="hr-HR"/>
          </a:p>
        </p:txBody>
      </p:sp>
      <p:sp>
        <p:nvSpPr>
          <p:cNvPr id="3" name="Content Placeholder 2">
            <a:extLst>
              <a:ext uri="{FF2B5EF4-FFF2-40B4-BE49-F238E27FC236}">
                <a16:creationId xmlns:a16="http://schemas.microsoft.com/office/drawing/2014/main" id="{3CD81C67-B979-4A8D-9D90-68BA0572D0DC}"/>
              </a:ext>
            </a:extLst>
          </p:cNvPr>
          <p:cNvSpPr>
            <a:spLocks noGrp="1"/>
          </p:cNvSpPr>
          <p:nvPr>
            <p:ph idx="1"/>
          </p:nvPr>
        </p:nvSpPr>
        <p:spPr/>
        <p:txBody>
          <a:bodyPr>
            <a:normAutofit fontScale="92500" lnSpcReduction="20000"/>
          </a:bodyPr>
          <a:lstStyle/>
          <a:p>
            <a:pPr marL="0" indent="0">
              <a:buNone/>
            </a:pPr>
            <a:r>
              <a:rPr lang="hr-HR" dirty="0"/>
              <a:t>Novčanom kaznom u iznosu od 2000 do 10.000 kuna kaznit će se za prekršaj odgovorna osoba ako:</a:t>
            </a:r>
          </a:p>
          <a:p>
            <a:r>
              <a:rPr lang="hr-HR" dirty="0"/>
              <a:t>ne postupi po nalogu Povjerenika,</a:t>
            </a:r>
          </a:p>
          <a:p>
            <a:r>
              <a:rPr lang="hr-HR" dirty="0"/>
              <a:t>ne omogući Povjereniku uvid u informacije koje su predmet postupka, ne dostavi tražene podatke ili dostavi nepotpune odnosno netočne podatke,</a:t>
            </a:r>
          </a:p>
          <a:p>
            <a:r>
              <a:rPr lang="hr-HR" dirty="0"/>
              <a:t>onemogući inspektoru nesmetano obavljanje nadzora,</a:t>
            </a:r>
          </a:p>
          <a:p>
            <a:r>
              <a:rPr lang="hr-HR" dirty="0"/>
              <a:t>u zapisnikom određenom roku ne otkloni nezakonitosti, nepravilnosti i nedostatke utvrđene zapisnikom.</a:t>
            </a:r>
          </a:p>
          <a:p>
            <a:endParaRPr lang="hr-HR" dirty="0"/>
          </a:p>
        </p:txBody>
      </p:sp>
    </p:spTree>
    <p:extLst>
      <p:ext uri="{BB962C8B-B14F-4D97-AF65-F5344CB8AC3E}">
        <p14:creationId xmlns:p14="http://schemas.microsoft.com/office/powerpoint/2010/main" val="193041970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325562"/>
          </a:xfrm>
          <a:solidFill>
            <a:srgbClr val="002060"/>
          </a:solidFill>
        </p:spPr>
        <p:txBody>
          <a:bodyPr>
            <a:normAutofit fontScale="90000"/>
          </a:bodyPr>
          <a:lstStyle/>
          <a:p>
            <a:r>
              <a:rPr lang="hr-HR" b="1" dirty="0">
                <a:solidFill>
                  <a:srgbClr val="FFFF00"/>
                </a:solidFill>
              </a:rPr>
              <a:t>PREKRŠAJI KOJI SE ODNOSE </a:t>
            </a:r>
            <a:br>
              <a:rPr lang="hr-HR" b="1" dirty="0">
                <a:solidFill>
                  <a:srgbClr val="FFFF00"/>
                </a:solidFill>
              </a:rPr>
            </a:br>
            <a:r>
              <a:rPr lang="hr-HR" b="1" dirty="0">
                <a:solidFill>
                  <a:srgbClr val="FFFF00"/>
                </a:solidFill>
              </a:rPr>
              <a:t>NA </a:t>
            </a:r>
            <a:r>
              <a:rPr lang="en-GB" b="1" dirty="0">
                <a:solidFill>
                  <a:srgbClr val="FFFF00"/>
                </a:solidFill>
              </a:rPr>
              <a:t>0SNOVNO I SREDNJE ŠKOLSTVO</a:t>
            </a:r>
            <a:endParaRPr lang="hr-HR" dirty="0">
              <a:solidFill>
                <a:srgbClr val="FFFF00"/>
              </a:solidFill>
            </a:endParaRPr>
          </a:p>
        </p:txBody>
      </p:sp>
      <p:sp>
        <p:nvSpPr>
          <p:cNvPr id="3" name="Rezervirano mjesto sadržaja 2"/>
          <p:cNvSpPr>
            <a:spLocks noGrp="1"/>
          </p:cNvSpPr>
          <p:nvPr>
            <p:ph idx="1"/>
          </p:nvPr>
        </p:nvSpPr>
        <p:spPr/>
        <p:txBody>
          <a:bodyPr>
            <a:noAutofit/>
          </a:bodyPr>
          <a:lstStyle/>
          <a:p>
            <a:r>
              <a:rPr lang="hr-HR" sz="3600" b="1" dirty="0"/>
              <a:t>ZAKON O ODGOJU I OBRAZOVANJU U OSNOVNOJ I SREDNJOJ ŠKOLI</a:t>
            </a:r>
            <a:endParaRPr lang="en-GB" sz="3600" b="1" dirty="0"/>
          </a:p>
          <a:p>
            <a:r>
              <a:rPr lang="en-GB" sz="3600" b="1" dirty="0"/>
              <a:t>ZAKON O PROSVJETNOJ INSPEKCIJI</a:t>
            </a:r>
            <a:endParaRPr lang="hr-HR" sz="2400" dirty="0"/>
          </a:p>
        </p:txBody>
      </p:sp>
    </p:spTree>
    <p:extLst>
      <p:ext uri="{BB962C8B-B14F-4D97-AF65-F5344CB8AC3E}">
        <p14:creationId xmlns:p14="http://schemas.microsoft.com/office/powerpoint/2010/main" val="34518058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rgbClr val="002060"/>
          </a:solidFill>
        </p:spPr>
        <p:txBody>
          <a:bodyPr>
            <a:normAutofit fontScale="90000"/>
          </a:bodyPr>
          <a:lstStyle/>
          <a:p>
            <a:r>
              <a:rPr lang="hr-HR" sz="3600" b="1" dirty="0">
                <a:solidFill>
                  <a:srgbClr val="FFFF00"/>
                </a:solidFill>
              </a:rPr>
              <a:t>Zakon o odgoju i obrazovanju u osnovnoj i srednjoj školi </a:t>
            </a:r>
            <a:endParaRPr lang="hr-HR" dirty="0">
              <a:solidFill>
                <a:srgbClr val="FFFF00"/>
              </a:solidFill>
            </a:endParaRPr>
          </a:p>
        </p:txBody>
      </p:sp>
      <p:sp>
        <p:nvSpPr>
          <p:cNvPr id="3" name="Rezervirano mjesto sadržaja 2"/>
          <p:cNvSpPr>
            <a:spLocks noGrp="1"/>
          </p:cNvSpPr>
          <p:nvPr>
            <p:ph idx="1"/>
          </p:nvPr>
        </p:nvSpPr>
        <p:spPr>
          <a:xfrm>
            <a:off x="611560" y="1628800"/>
            <a:ext cx="8229600" cy="4525963"/>
          </a:xfrm>
        </p:spPr>
        <p:txBody>
          <a:bodyPr>
            <a:normAutofit fontScale="92500" lnSpcReduction="20000"/>
          </a:bodyPr>
          <a:lstStyle/>
          <a:p>
            <a:pPr marL="0" indent="0">
              <a:buNone/>
            </a:pPr>
            <a:r>
              <a:rPr lang="hr-HR" dirty="0">
                <a:solidFill>
                  <a:srgbClr val="C00000"/>
                </a:solidFill>
              </a:rPr>
              <a:t>Novčanom kaznom u iznosu od 5.000 do 10.000 kuna kaznit će se za prekršaj školska ustanova: </a:t>
            </a:r>
          </a:p>
          <a:p>
            <a:r>
              <a:rPr lang="hr-HR" dirty="0"/>
              <a:t>ako nije donijela školski kurikulum i godišnji plan i program rada školske ustanove te ako isti nije u skladu s odredbama članka 28. ovog Zakona,</a:t>
            </a:r>
            <a:endParaRPr lang="en-GB" dirty="0"/>
          </a:p>
          <a:p>
            <a:r>
              <a:rPr lang="en-GB" dirty="0"/>
              <a:t>a</a:t>
            </a:r>
            <a:r>
              <a:rPr lang="hr-HR" dirty="0"/>
              <a:t>ko koristi udžbenike koji nisu odobreni sukladno posebnom zakonu (članak 56.),</a:t>
            </a:r>
            <a:endParaRPr lang="en-GB" dirty="0"/>
          </a:p>
          <a:p>
            <a:r>
              <a:rPr lang="hr-HR" dirty="0"/>
              <a:t>ako izvodi nastavu bez rješenja o početku rada protivno odredbama članka 92. stavka 1. ovoga Zakona,</a:t>
            </a:r>
            <a:endParaRPr lang="en-GB" dirty="0"/>
          </a:p>
          <a:p>
            <a:pPr marL="0" indent="0">
              <a:buNone/>
            </a:pPr>
            <a:r>
              <a:rPr lang="hr-HR" dirty="0"/>
              <a:t> </a:t>
            </a:r>
          </a:p>
        </p:txBody>
      </p:sp>
    </p:spTree>
    <p:extLst>
      <p:ext uri="{BB962C8B-B14F-4D97-AF65-F5344CB8AC3E}">
        <p14:creationId xmlns:p14="http://schemas.microsoft.com/office/powerpoint/2010/main" val="3151931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BD442-9D5F-47EE-B1E2-09DD74D2FE5B}"/>
              </a:ext>
            </a:extLst>
          </p:cNvPr>
          <p:cNvSpPr>
            <a:spLocks noGrp="1"/>
          </p:cNvSpPr>
          <p:nvPr>
            <p:ph type="title"/>
          </p:nvPr>
        </p:nvSpPr>
        <p:spPr/>
        <p:txBody>
          <a:bodyPr/>
          <a:lstStyle/>
          <a:p>
            <a:endParaRPr lang="hr-HR"/>
          </a:p>
        </p:txBody>
      </p:sp>
      <p:sp>
        <p:nvSpPr>
          <p:cNvPr id="3" name="Content Placeholder 2">
            <a:extLst>
              <a:ext uri="{FF2B5EF4-FFF2-40B4-BE49-F238E27FC236}">
                <a16:creationId xmlns:a16="http://schemas.microsoft.com/office/drawing/2014/main" id="{73A90E8F-22FC-4461-8DF3-198354D07C2F}"/>
              </a:ext>
            </a:extLst>
          </p:cNvPr>
          <p:cNvSpPr>
            <a:spLocks noGrp="1"/>
          </p:cNvSpPr>
          <p:nvPr>
            <p:ph idx="1"/>
          </p:nvPr>
        </p:nvSpPr>
        <p:spPr/>
        <p:txBody>
          <a:bodyPr>
            <a:normAutofit fontScale="92500" lnSpcReduction="10000"/>
          </a:bodyPr>
          <a:lstStyle/>
          <a:p>
            <a:pPr marL="0" indent="0">
              <a:buNone/>
            </a:pPr>
            <a:r>
              <a:rPr lang="hr-HR" b="1" dirty="0"/>
              <a:t>21. sadrže li ugovori o radu sve bitne uglavke </a:t>
            </a:r>
            <a:r>
              <a:rPr lang="hr-HR" b="1" dirty="0">
                <a:solidFill>
                  <a:srgbClr val="C00000"/>
                </a:solidFill>
              </a:rPr>
              <a:t>te postupa li nadzirana ustanova i radnik pri utvrđivanju prava i obveza radnika sukladno uglavcima,</a:t>
            </a:r>
            <a:endParaRPr lang="en-GB" dirty="0">
              <a:solidFill>
                <a:srgbClr val="C00000"/>
              </a:solidFill>
            </a:endParaRPr>
          </a:p>
          <a:p>
            <a:pPr marL="0" indent="0">
              <a:buNone/>
            </a:pPr>
            <a:r>
              <a:rPr lang="hr-HR" dirty="0"/>
              <a:t>22. je li imenovanje ravnatelja ili drugog poslovodnog voditelja (u daljnjem tekstu: ravnatelj) te stručnog voditelja provedeno na propisan način i u propisanom postupku,</a:t>
            </a:r>
            <a:endParaRPr lang="en-GB" dirty="0"/>
          </a:p>
          <a:p>
            <a:pPr marL="0" indent="0">
              <a:buNone/>
            </a:pPr>
            <a:r>
              <a:rPr lang="hr-HR" dirty="0"/>
              <a:t>23. ispunjava li ravnatelj, odnosno stručni voditelj svoje dužnosti i obveze,</a:t>
            </a:r>
            <a:endParaRPr lang="en-GB" dirty="0"/>
          </a:p>
          <a:p>
            <a:endParaRPr lang="hr-HR" dirty="0"/>
          </a:p>
        </p:txBody>
      </p:sp>
    </p:spTree>
    <p:extLst>
      <p:ext uri="{BB962C8B-B14F-4D97-AF65-F5344CB8AC3E}">
        <p14:creationId xmlns:p14="http://schemas.microsoft.com/office/powerpoint/2010/main" val="415289174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55077-745D-4B50-A1C0-0A911E016F07}"/>
              </a:ext>
            </a:extLst>
          </p:cNvPr>
          <p:cNvSpPr>
            <a:spLocks noGrp="1"/>
          </p:cNvSpPr>
          <p:nvPr>
            <p:ph type="title"/>
          </p:nvPr>
        </p:nvSpPr>
        <p:spPr/>
        <p:txBody>
          <a:bodyPr/>
          <a:lstStyle/>
          <a:p>
            <a:endParaRPr lang="hr-HR"/>
          </a:p>
        </p:txBody>
      </p:sp>
      <p:sp>
        <p:nvSpPr>
          <p:cNvPr id="3" name="Content Placeholder 2">
            <a:extLst>
              <a:ext uri="{FF2B5EF4-FFF2-40B4-BE49-F238E27FC236}">
                <a16:creationId xmlns:a16="http://schemas.microsoft.com/office/drawing/2014/main" id="{BACF25D8-0A69-40FB-8895-790572D9E54E}"/>
              </a:ext>
            </a:extLst>
          </p:cNvPr>
          <p:cNvSpPr>
            <a:spLocks noGrp="1"/>
          </p:cNvSpPr>
          <p:nvPr>
            <p:ph idx="1"/>
          </p:nvPr>
        </p:nvSpPr>
        <p:spPr/>
        <p:txBody>
          <a:bodyPr>
            <a:normAutofit lnSpcReduction="10000"/>
          </a:bodyPr>
          <a:lstStyle/>
          <a:p>
            <a:r>
              <a:rPr lang="hr-HR" dirty="0"/>
              <a:t>ako prihod ne upotrijebi za razvoj djelatnosti (članak 145.),</a:t>
            </a:r>
            <a:endParaRPr lang="en-GB" dirty="0"/>
          </a:p>
          <a:p>
            <a:r>
              <a:rPr lang="hr-HR" dirty="0"/>
              <a:t>ako ne objavljuje natječaj sukladno odredbama članka 107. stavaka 1. do 4. i članka 127. stavaka 1. i 2. ovog Zakona,</a:t>
            </a:r>
            <a:endParaRPr lang="en-GB" dirty="0"/>
          </a:p>
          <a:p>
            <a:r>
              <a:rPr lang="hr-HR" dirty="0"/>
              <a:t>ako ne vodi dokumentaciju i evidenciju propisanu odredbama članka 138. stavka 1., članka 139. stavka 1. i članka 140. stavka 1. ovoga Zakona,</a:t>
            </a:r>
            <a:endParaRPr lang="en-GB" dirty="0"/>
          </a:p>
          <a:p>
            <a:endParaRPr lang="hr-HR" dirty="0"/>
          </a:p>
          <a:p>
            <a:endParaRPr lang="en-GB" dirty="0"/>
          </a:p>
          <a:p>
            <a:endParaRPr lang="hr-HR" dirty="0"/>
          </a:p>
        </p:txBody>
      </p:sp>
    </p:spTree>
    <p:extLst>
      <p:ext uri="{BB962C8B-B14F-4D97-AF65-F5344CB8AC3E}">
        <p14:creationId xmlns:p14="http://schemas.microsoft.com/office/powerpoint/2010/main" val="248522754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A1300-4B78-4356-83F9-2475A8443C35}"/>
              </a:ext>
            </a:extLst>
          </p:cNvPr>
          <p:cNvSpPr>
            <a:spLocks noGrp="1"/>
          </p:cNvSpPr>
          <p:nvPr>
            <p:ph type="title"/>
          </p:nvPr>
        </p:nvSpPr>
        <p:spPr>
          <a:xfrm>
            <a:off x="457200" y="274638"/>
            <a:ext cx="8229600" cy="457199"/>
          </a:xfrm>
        </p:spPr>
        <p:txBody>
          <a:bodyPr>
            <a:normAutofit fontScale="90000"/>
          </a:bodyPr>
          <a:lstStyle/>
          <a:p>
            <a:endParaRPr lang="hr-HR" dirty="0"/>
          </a:p>
        </p:txBody>
      </p:sp>
      <p:sp>
        <p:nvSpPr>
          <p:cNvPr id="3" name="Content Placeholder 2">
            <a:extLst>
              <a:ext uri="{FF2B5EF4-FFF2-40B4-BE49-F238E27FC236}">
                <a16:creationId xmlns:a16="http://schemas.microsoft.com/office/drawing/2014/main" id="{DBAC1E38-F7EA-4EA3-891F-C7EF3E7AF2C0}"/>
              </a:ext>
            </a:extLst>
          </p:cNvPr>
          <p:cNvSpPr>
            <a:spLocks noGrp="1"/>
          </p:cNvSpPr>
          <p:nvPr>
            <p:ph idx="1"/>
          </p:nvPr>
        </p:nvSpPr>
        <p:spPr>
          <a:xfrm>
            <a:off x="457200" y="908720"/>
            <a:ext cx="8229600" cy="5217443"/>
          </a:xfrm>
        </p:spPr>
        <p:txBody>
          <a:bodyPr>
            <a:normAutofit fontScale="92500" lnSpcReduction="20000"/>
          </a:bodyPr>
          <a:lstStyle/>
          <a:p>
            <a:r>
              <a:rPr lang="hr-HR" dirty="0"/>
              <a:t>ako u svojim prostorima organizira promidžbu koja nije u skladu s ciljevima i sadržajem obrazovanja protivno odredbi članka 59. ovoga Zakona,</a:t>
            </a:r>
            <a:endParaRPr lang="en-GB" dirty="0"/>
          </a:p>
          <a:p>
            <a:r>
              <a:rPr lang="hr-HR" dirty="0"/>
              <a:t>ako se ne pridržava odluke o upisu iz članka 22. stavka 4. ovoga Zakona,</a:t>
            </a:r>
            <a:endParaRPr lang="en-GB" dirty="0"/>
          </a:p>
          <a:p>
            <a:r>
              <a:rPr lang="hr-HR" dirty="0"/>
              <a:t>ako se ne pridržava elemenata i kriterija za izbor kandidata iz članka 22. stavka 5. ovoga Zakona,</a:t>
            </a:r>
            <a:endParaRPr lang="en-GB" dirty="0"/>
          </a:p>
          <a:p>
            <a:r>
              <a:rPr lang="hr-HR" dirty="0"/>
              <a:t>ako podaci nisu upisani u evidenciju u roku iz članka 139. stavka 3. ovoga Zakona,</a:t>
            </a:r>
            <a:endParaRPr lang="en-GB" dirty="0"/>
          </a:p>
          <a:p>
            <a:r>
              <a:rPr lang="hr-HR" dirty="0"/>
              <a:t>ako postupa protivno članku 106. ovoga Zakona.</a:t>
            </a:r>
            <a:endParaRPr lang="en-GB" dirty="0"/>
          </a:p>
          <a:p>
            <a:pPr marL="0" indent="0">
              <a:buNone/>
            </a:pPr>
            <a:r>
              <a:rPr lang="hr-HR" dirty="0"/>
              <a:t>(2) </a:t>
            </a:r>
            <a:r>
              <a:rPr lang="en-GB" dirty="0" err="1"/>
              <a:t>Ravnatelj</a:t>
            </a:r>
            <a:r>
              <a:rPr lang="en-GB" dirty="0"/>
              <a:t>: </a:t>
            </a:r>
            <a:r>
              <a:rPr lang="hr-HR" dirty="0"/>
              <a:t>od 2.000 do 5.000 kuna.</a:t>
            </a:r>
            <a:endParaRPr lang="en-GB" dirty="0"/>
          </a:p>
          <a:p>
            <a:endParaRPr lang="en-GB" dirty="0"/>
          </a:p>
          <a:p>
            <a:endParaRPr lang="hr-HR" dirty="0"/>
          </a:p>
        </p:txBody>
      </p:sp>
    </p:spTree>
    <p:extLst>
      <p:ext uri="{BB962C8B-B14F-4D97-AF65-F5344CB8AC3E}">
        <p14:creationId xmlns:p14="http://schemas.microsoft.com/office/powerpoint/2010/main" val="151609099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52D2-346D-45B1-84F2-561CF249C852}"/>
              </a:ext>
            </a:extLst>
          </p:cNvPr>
          <p:cNvSpPr>
            <a:spLocks noGrp="1"/>
          </p:cNvSpPr>
          <p:nvPr>
            <p:ph type="title"/>
          </p:nvPr>
        </p:nvSpPr>
        <p:spPr>
          <a:solidFill>
            <a:schemeClr val="tx1"/>
          </a:solidFill>
        </p:spPr>
        <p:txBody>
          <a:bodyPr/>
          <a:lstStyle/>
          <a:p>
            <a:r>
              <a:rPr lang="en-GB" b="1" dirty="0">
                <a:solidFill>
                  <a:srgbClr val="FF0000"/>
                </a:solidFill>
              </a:rPr>
              <a:t>ZAKON O PROSVJETNOJ INSPEKCIJI</a:t>
            </a:r>
            <a:endParaRPr lang="hr-HR" b="1" dirty="0">
              <a:solidFill>
                <a:srgbClr val="FF0000"/>
              </a:solidFill>
            </a:endParaRPr>
          </a:p>
        </p:txBody>
      </p:sp>
      <p:sp>
        <p:nvSpPr>
          <p:cNvPr id="3" name="Content Placeholder 2">
            <a:extLst>
              <a:ext uri="{FF2B5EF4-FFF2-40B4-BE49-F238E27FC236}">
                <a16:creationId xmlns:a16="http://schemas.microsoft.com/office/drawing/2014/main" id="{60748738-3EBE-4B42-88EA-B0399147F72A}"/>
              </a:ext>
            </a:extLst>
          </p:cNvPr>
          <p:cNvSpPr>
            <a:spLocks noGrp="1"/>
          </p:cNvSpPr>
          <p:nvPr>
            <p:ph idx="1"/>
          </p:nvPr>
        </p:nvSpPr>
        <p:spPr/>
        <p:txBody>
          <a:bodyPr>
            <a:normAutofit fontScale="77500" lnSpcReduction="20000"/>
          </a:bodyPr>
          <a:lstStyle/>
          <a:p>
            <a:pPr marL="0" indent="0">
              <a:buNone/>
            </a:pPr>
            <a:r>
              <a:rPr lang="hr-HR" dirty="0"/>
              <a:t>(1) Novčan</a:t>
            </a:r>
            <a:r>
              <a:rPr lang="en-GB" dirty="0"/>
              <a:t>a</a:t>
            </a:r>
            <a:r>
              <a:rPr lang="hr-HR" dirty="0"/>
              <a:t> kazn</a:t>
            </a:r>
            <a:r>
              <a:rPr lang="en-GB" dirty="0"/>
              <a:t>a </a:t>
            </a:r>
            <a:r>
              <a:rPr lang="hr-HR" dirty="0"/>
              <a:t>od 5.000 do 10.000</a:t>
            </a:r>
            <a:r>
              <a:rPr lang="en-GB" dirty="0"/>
              <a:t> </a:t>
            </a:r>
            <a:r>
              <a:rPr lang="hr-HR" dirty="0"/>
              <a:t> </a:t>
            </a:r>
            <a:r>
              <a:rPr lang="en-GB" dirty="0"/>
              <a:t>za </a:t>
            </a:r>
            <a:r>
              <a:rPr lang="hr-HR" dirty="0"/>
              <a:t>pravn</a:t>
            </a:r>
            <a:r>
              <a:rPr lang="en-GB" dirty="0"/>
              <a:t>u</a:t>
            </a:r>
            <a:r>
              <a:rPr lang="hr-HR" dirty="0"/>
              <a:t> osob</a:t>
            </a:r>
            <a:r>
              <a:rPr lang="en-GB" dirty="0"/>
              <a:t>u</a:t>
            </a:r>
            <a:r>
              <a:rPr lang="hr-HR" dirty="0"/>
              <a:t>:</a:t>
            </a:r>
            <a:endParaRPr lang="en-GB" dirty="0"/>
          </a:p>
          <a:p>
            <a:pPr marL="0" indent="0">
              <a:buNone/>
            </a:pPr>
            <a:r>
              <a:rPr lang="hr-HR" dirty="0">
                <a:solidFill>
                  <a:srgbClr val="FF0000"/>
                </a:solidFill>
              </a:rPr>
              <a:t>1. ako ne osigura uvjete za provedbu nadzora ili ako inspektoru ne pruži potrebne podatke i obavijesti (članak 17.),</a:t>
            </a:r>
            <a:endParaRPr lang="en-GB" dirty="0">
              <a:solidFill>
                <a:srgbClr val="FF0000"/>
              </a:solidFill>
            </a:endParaRPr>
          </a:p>
          <a:p>
            <a:pPr marL="0" indent="0">
              <a:buNone/>
            </a:pPr>
            <a:r>
              <a:rPr lang="hr-HR" dirty="0">
                <a:solidFill>
                  <a:srgbClr val="FF0000"/>
                </a:solidFill>
              </a:rPr>
              <a:t>2. ako na bilo koji način sprječava ili ometa inspektora u obavljanju nadzora ili poduzimanju mjera i radnja za koje je ovlašten (članak 38. stavak 2.),</a:t>
            </a:r>
            <a:endParaRPr lang="en-GB" dirty="0">
              <a:solidFill>
                <a:srgbClr val="FF0000"/>
              </a:solidFill>
            </a:endParaRPr>
          </a:p>
          <a:p>
            <a:pPr marL="0" indent="0">
              <a:buNone/>
            </a:pPr>
            <a:r>
              <a:rPr lang="hr-HR" dirty="0">
                <a:solidFill>
                  <a:srgbClr val="FF0000"/>
                </a:solidFill>
              </a:rPr>
              <a:t>3. ako ne postupi po rješenju (članak 31. stavak 1.),</a:t>
            </a:r>
            <a:endParaRPr lang="en-GB" dirty="0">
              <a:solidFill>
                <a:srgbClr val="FF0000"/>
              </a:solidFill>
            </a:endParaRPr>
          </a:p>
          <a:p>
            <a:pPr marL="0" indent="0">
              <a:buNone/>
            </a:pPr>
            <a:r>
              <a:rPr lang="hr-HR" dirty="0">
                <a:solidFill>
                  <a:srgbClr val="FF0000"/>
                </a:solidFill>
              </a:rPr>
              <a:t>4. ako u određenom roku ne izvijesti prosvjetnog inspektora o ispunjenju obveze iz rješenja (članak 31. stavak 2.).</a:t>
            </a:r>
            <a:endParaRPr lang="en-GB" dirty="0">
              <a:solidFill>
                <a:srgbClr val="FF0000"/>
              </a:solidFill>
            </a:endParaRPr>
          </a:p>
          <a:p>
            <a:pPr marL="0" indent="0">
              <a:buNone/>
            </a:pPr>
            <a:r>
              <a:rPr lang="hr-HR" dirty="0"/>
              <a:t>(2) Za prekršaj iz stavka 1. ovoga članka kaznit će se i ravnatelj pravne osobe novčanom kaznom u iznosu od 2.000 do 7.000 kuna.</a:t>
            </a:r>
            <a:endParaRPr lang="en-GB" dirty="0"/>
          </a:p>
          <a:p>
            <a:endParaRPr lang="hr-HR" dirty="0"/>
          </a:p>
        </p:txBody>
      </p:sp>
    </p:spTree>
    <p:extLst>
      <p:ext uri="{BB962C8B-B14F-4D97-AF65-F5344CB8AC3E}">
        <p14:creationId xmlns:p14="http://schemas.microsoft.com/office/powerpoint/2010/main" val="174097179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8199-DA88-4E33-8FFE-5AC80AE9EF65}"/>
              </a:ext>
            </a:extLst>
          </p:cNvPr>
          <p:cNvSpPr>
            <a:spLocks noGrp="1"/>
          </p:cNvSpPr>
          <p:nvPr>
            <p:ph type="title"/>
          </p:nvPr>
        </p:nvSpPr>
        <p:spPr>
          <a:xfrm>
            <a:off x="457200" y="274638"/>
            <a:ext cx="8229600" cy="457199"/>
          </a:xfrm>
        </p:spPr>
        <p:txBody>
          <a:bodyPr>
            <a:normAutofit fontScale="90000"/>
          </a:bodyPr>
          <a:lstStyle/>
          <a:p>
            <a:endParaRPr lang="hr-HR" dirty="0"/>
          </a:p>
        </p:txBody>
      </p:sp>
      <p:sp>
        <p:nvSpPr>
          <p:cNvPr id="3" name="Content Placeholder 2">
            <a:extLst>
              <a:ext uri="{FF2B5EF4-FFF2-40B4-BE49-F238E27FC236}">
                <a16:creationId xmlns:a16="http://schemas.microsoft.com/office/drawing/2014/main" id="{F540CE45-010C-4043-9E02-51A6FDC5683C}"/>
              </a:ext>
            </a:extLst>
          </p:cNvPr>
          <p:cNvSpPr>
            <a:spLocks noGrp="1"/>
          </p:cNvSpPr>
          <p:nvPr>
            <p:ph idx="1"/>
          </p:nvPr>
        </p:nvSpPr>
        <p:spPr>
          <a:xfrm>
            <a:off x="457200" y="1124744"/>
            <a:ext cx="8229600" cy="5001419"/>
          </a:xfrm>
        </p:spPr>
        <p:txBody>
          <a:bodyPr>
            <a:normAutofit fontScale="85000" lnSpcReduction="10000"/>
          </a:bodyPr>
          <a:lstStyle/>
          <a:p>
            <a:pPr marL="0" indent="0">
              <a:buNone/>
            </a:pPr>
            <a:r>
              <a:rPr lang="hr-HR" dirty="0"/>
              <a:t>Članak 43.</a:t>
            </a:r>
            <a:endParaRPr lang="en-GB" dirty="0"/>
          </a:p>
          <a:p>
            <a:pPr marL="0" indent="0">
              <a:buNone/>
            </a:pPr>
            <a:r>
              <a:rPr lang="hr-HR" dirty="0"/>
              <a:t>Novčanom kaznom u iznosu od 1.000,00 do 2.000,00 kuna kaznit će se fizička osoba zaposlena kod pravne osobe:</a:t>
            </a:r>
            <a:endParaRPr lang="en-GB" dirty="0"/>
          </a:p>
          <a:p>
            <a:pPr marL="0" indent="0">
              <a:buNone/>
            </a:pPr>
            <a:r>
              <a:rPr lang="hr-HR" b="1" dirty="0"/>
              <a:t>1. ako na svom području rada ne osigura uvjete za provedbu nadzora ili ako ne pruži potrebne podatke i obavijesti (članak 17.),</a:t>
            </a:r>
            <a:endParaRPr lang="en-GB" dirty="0"/>
          </a:p>
          <a:p>
            <a:pPr marL="0" indent="0">
              <a:buNone/>
            </a:pPr>
            <a:r>
              <a:rPr lang="hr-HR" b="1" dirty="0"/>
              <a:t>2. ako na bilo koji način sprječava ili ometa inspektora u obavljanju nadzora ili u poduzimanju mjera i radnja za koje je ovlašten (članak 38. stavak 2.),</a:t>
            </a:r>
            <a:endParaRPr lang="en-GB" dirty="0"/>
          </a:p>
          <a:p>
            <a:pPr marL="0" indent="0">
              <a:buNone/>
            </a:pPr>
            <a:r>
              <a:rPr lang="hr-HR" b="1" dirty="0"/>
              <a:t>3. ako ne postupi po rješenju (članak 31. stavak 1.).</a:t>
            </a:r>
            <a:endParaRPr lang="en-GB" dirty="0"/>
          </a:p>
          <a:p>
            <a:endParaRPr lang="hr-HR" dirty="0"/>
          </a:p>
        </p:txBody>
      </p:sp>
    </p:spTree>
    <p:extLst>
      <p:ext uri="{BB962C8B-B14F-4D97-AF65-F5344CB8AC3E}">
        <p14:creationId xmlns:p14="http://schemas.microsoft.com/office/powerpoint/2010/main" val="151370901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FCC94-1DE1-472D-9903-81B40F012380}"/>
              </a:ext>
            </a:extLst>
          </p:cNvPr>
          <p:cNvSpPr>
            <a:spLocks noGrp="1"/>
          </p:cNvSpPr>
          <p:nvPr>
            <p:ph type="title"/>
          </p:nvPr>
        </p:nvSpPr>
        <p:spPr>
          <a:xfrm>
            <a:off x="457200" y="274638"/>
            <a:ext cx="8229600" cy="706090"/>
          </a:xfrm>
        </p:spPr>
        <p:txBody>
          <a:bodyPr>
            <a:normAutofit fontScale="90000"/>
          </a:bodyPr>
          <a:lstStyle/>
          <a:p>
            <a:endParaRPr lang="hr-HR" dirty="0"/>
          </a:p>
        </p:txBody>
      </p:sp>
      <p:sp>
        <p:nvSpPr>
          <p:cNvPr id="3" name="Content Placeholder 2">
            <a:extLst>
              <a:ext uri="{FF2B5EF4-FFF2-40B4-BE49-F238E27FC236}">
                <a16:creationId xmlns:a16="http://schemas.microsoft.com/office/drawing/2014/main" id="{3A72466F-A9D9-4BC2-B792-6839C87D01B9}"/>
              </a:ext>
            </a:extLst>
          </p:cNvPr>
          <p:cNvSpPr>
            <a:spLocks noGrp="1"/>
          </p:cNvSpPr>
          <p:nvPr>
            <p:ph idx="1"/>
          </p:nvPr>
        </p:nvSpPr>
        <p:spPr>
          <a:xfrm>
            <a:off x="428324" y="1166018"/>
            <a:ext cx="8229600" cy="4525963"/>
          </a:xfrm>
        </p:spPr>
        <p:txBody>
          <a:bodyPr>
            <a:normAutofit fontScale="92500" lnSpcReduction="20000"/>
          </a:bodyPr>
          <a:lstStyle/>
          <a:p>
            <a:r>
              <a:rPr lang="hr-HR" b="1" dirty="0"/>
              <a:t>Članak 44.</a:t>
            </a:r>
            <a:endParaRPr lang="en-GB" dirty="0"/>
          </a:p>
          <a:p>
            <a:pPr marL="0" indent="0">
              <a:buNone/>
            </a:pPr>
            <a:r>
              <a:rPr lang="hr-HR" b="1" dirty="0"/>
              <a:t>(1) Inspektor može na osnovi ovlasti iz članka 24. stavka 2. ovoga Zakona izreći novčanu kaznu na mjestu prekršaja u iznosu od 2.000,00 kuna osobi zaposlenoj u nadziranoj ustanovi:</a:t>
            </a:r>
            <a:endParaRPr lang="en-GB" dirty="0"/>
          </a:p>
          <a:p>
            <a:pPr marL="0" indent="0">
              <a:buNone/>
            </a:pPr>
            <a:r>
              <a:rPr lang="hr-HR" b="1" dirty="0">
                <a:solidFill>
                  <a:srgbClr val="FF0000"/>
                </a:solidFill>
              </a:rPr>
              <a:t>1. koju zatekne u obavljanju poslova, suprotno zabrani izrečenoj u smislu odredbe članka 20. stavka 2. ili 3., ili odredbe članka 22. stavka 1. točke 3., 5. ili 6., ili odredbe članka 23. stavka 2. točke 2. ili odredbe članka 34. stavka 1. točke 2., 3. ili 4. ovoga Zakona,</a:t>
            </a:r>
            <a:endParaRPr lang="en-GB" dirty="0">
              <a:solidFill>
                <a:srgbClr val="FF0000"/>
              </a:solidFill>
            </a:endParaRPr>
          </a:p>
          <a:p>
            <a:endParaRPr lang="hr-HR" dirty="0"/>
          </a:p>
        </p:txBody>
      </p:sp>
    </p:spTree>
    <p:extLst>
      <p:ext uri="{BB962C8B-B14F-4D97-AF65-F5344CB8AC3E}">
        <p14:creationId xmlns:p14="http://schemas.microsoft.com/office/powerpoint/2010/main" val="413713180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571DF-D3BC-450F-BE3C-F6E31C26F9C9}"/>
              </a:ext>
            </a:extLst>
          </p:cNvPr>
          <p:cNvSpPr>
            <a:spLocks noGrp="1"/>
          </p:cNvSpPr>
          <p:nvPr>
            <p:ph type="title"/>
          </p:nvPr>
        </p:nvSpPr>
        <p:spPr>
          <a:xfrm>
            <a:off x="457200" y="274638"/>
            <a:ext cx="8229600" cy="457199"/>
          </a:xfrm>
        </p:spPr>
        <p:txBody>
          <a:bodyPr>
            <a:normAutofit fontScale="90000"/>
          </a:bodyPr>
          <a:lstStyle/>
          <a:p>
            <a:endParaRPr lang="hr-HR" dirty="0"/>
          </a:p>
        </p:txBody>
      </p:sp>
      <p:sp>
        <p:nvSpPr>
          <p:cNvPr id="3" name="Content Placeholder 2">
            <a:extLst>
              <a:ext uri="{FF2B5EF4-FFF2-40B4-BE49-F238E27FC236}">
                <a16:creationId xmlns:a16="http://schemas.microsoft.com/office/drawing/2014/main" id="{FBDD167D-907E-4FED-8A5A-8E9549188199}"/>
              </a:ext>
            </a:extLst>
          </p:cNvPr>
          <p:cNvSpPr>
            <a:spLocks noGrp="1"/>
          </p:cNvSpPr>
          <p:nvPr>
            <p:ph idx="1"/>
          </p:nvPr>
        </p:nvSpPr>
        <p:spPr>
          <a:xfrm>
            <a:off x="457200" y="980728"/>
            <a:ext cx="8229600" cy="5145435"/>
          </a:xfrm>
        </p:spPr>
        <p:txBody>
          <a:bodyPr>
            <a:normAutofit fontScale="85000" lnSpcReduction="20000"/>
          </a:bodyPr>
          <a:lstStyle/>
          <a:p>
            <a:pPr marL="0" indent="0">
              <a:buNone/>
            </a:pPr>
            <a:r>
              <a:rPr lang="hr-HR" b="1" dirty="0">
                <a:solidFill>
                  <a:srgbClr val="FF0000"/>
                </a:solidFill>
              </a:rPr>
              <a:t>2. koju zatekne u uporabi neodobrenog udžbenika, odnosno dopunskog nastavnog sredstva, suprotno zabrani izrečenoj u smislu odredbe članka 22. stavka 1. točke 6., ili odredbe članka 34. stavka 1. točke 6., ili odredbe članka 34. stavka 3. ili 4. ovoga Zakona,</a:t>
            </a:r>
            <a:endParaRPr lang="en-GB" dirty="0">
              <a:solidFill>
                <a:srgbClr val="FF0000"/>
              </a:solidFill>
            </a:endParaRPr>
          </a:p>
          <a:p>
            <a:pPr marL="0" indent="0">
              <a:buNone/>
            </a:pPr>
            <a:r>
              <a:rPr lang="hr-HR" b="1" dirty="0"/>
              <a:t>3. koja na svom području rada ne osigura uvjete za provedbu nadzora ili inspektoru ne pruži potrebne podatke i obavijesti (članak 17.),</a:t>
            </a:r>
            <a:endParaRPr lang="en-GB" dirty="0"/>
          </a:p>
          <a:p>
            <a:pPr marL="0" indent="0">
              <a:buNone/>
            </a:pPr>
            <a:r>
              <a:rPr lang="hr-HR" b="1" dirty="0"/>
              <a:t>4. koja na bilo koji način sprječava ili ometa inspektora u obavljanju nadzora ili u poduzimanju mjera ili radnja za koje je inspektor ovlašten (članak 38. stavak 2).</a:t>
            </a:r>
            <a:endParaRPr lang="en-GB" dirty="0"/>
          </a:p>
          <a:p>
            <a:pPr marL="0" indent="0">
              <a:buNone/>
            </a:pPr>
            <a:r>
              <a:rPr lang="hr-HR" b="1" dirty="0">
                <a:solidFill>
                  <a:srgbClr val="FF0000"/>
                </a:solidFill>
              </a:rPr>
              <a:t>(2) Za prekršaj iz stavka 1. točke 1. ili 2. ovoga članka kaznit će se i ravnatelj pravne osobe na mjestu prekršaja u istom iznosu.</a:t>
            </a:r>
            <a:endParaRPr lang="en-GB" dirty="0">
              <a:solidFill>
                <a:srgbClr val="FF0000"/>
              </a:solidFill>
            </a:endParaRPr>
          </a:p>
          <a:p>
            <a:endParaRPr lang="hr-HR" dirty="0"/>
          </a:p>
        </p:txBody>
      </p:sp>
    </p:spTree>
    <p:extLst>
      <p:ext uri="{BB962C8B-B14F-4D97-AF65-F5344CB8AC3E}">
        <p14:creationId xmlns:p14="http://schemas.microsoft.com/office/powerpoint/2010/main" val="2149277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chemeClr val="tx1"/>
          </a:solidFill>
        </p:spPr>
        <p:txBody>
          <a:bodyPr/>
          <a:lstStyle/>
          <a:p>
            <a:r>
              <a:rPr lang="hr-HR" b="1" dirty="0">
                <a:solidFill>
                  <a:srgbClr val="FFFF00"/>
                </a:solidFill>
              </a:rPr>
              <a:t>ZAKLJUČNO</a:t>
            </a:r>
          </a:p>
        </p:txBody>
      </p:sp>
      <p:sp>
        <p:nvSpPr>
          <p:cNvPr id="3" name="Rezervirano mjesto sadržaja 2"/>
          <p:cNvSpPr>
            <a:spLocks noGrp="1"/>
          </p:cNvSpPr>
          <p:nvPr>
            <p:ph idx="1"/>
          </p:nvPr>
        </p:nvSpPr>
        <p:spPr/>
        <p:txBody>
          <a:bodyPr>
            <a:normAutofit fontScale="92500" lnSpcReduction="10000"/>
          </a:bodyPr>
          <a:lstStyle/>
          <a:p>
            <a:pPr marL="0" indent="0">
              <a:buNone/>
            </a:pPr>
            <a:r>
              <a:rPr lang="hr-HR" b="1" dirty="0">
                <a:solidFill>
                  <a:srgbClr val="002060"/>
                </a:solidFill>
              </a:rPr>
              <a:t>RASPON</a:t>
            </a:r>
            <a:r>
              <a:rPr lang="hr-HR" dirty="0"/>
              <a:t> - 500 kuna (Zakonu o porezu na dohodak), do 1.000.000 (Zakonu o doprinosima). </a:t>
            </a:r>
          </a:p>
          <a:p>
            <a:pPr marL="0" indent="0">
              <a:buNone/>
            </a:pPr>
            <a:r>
              <a:rPr lang="hr-HR" b="1" dirty="0">
                <a:solidFill>
                  <a:srgbClr val="C00000"/>
                </a:solidFill>
              </a:rPr>
              <a:t>ISTOVRSNI PREKRŠAJ</a:t>
            </a:r>
            <a:r>
              <a:rPr lang="en-GB" b="1" dirty="0">
                <a:solidFill>
                  <a:srgbClr val="C00000"/>
                </a:solidFill>
              </a:rPr>
              <a:t> u </a:t>
            </a:r>
            <a:r>
              <a:rPr lang="en-GB" b="1" dirty="0" err="1">
                <a:solidFill>
                  <a:srgbClr val="C00000"/>
                </a:solidFill>
              </a:rPr>
              <a:t>istom</a:t>
            </a:r>
            <a:r>
              <a:rPr lang="en-GB" b="1" dirty="0">
                <a:solidFill>
                  <a:srgbClr val="C00000"/>
                </a:solidFill>
              </a:rPr>
              <a:t> </a:t>
            </a:r>
            <a:r>
              <a:rPr lang="en-GB" b="1" dirty="0" err="1">
                <a:solidFill>
                  <a:srgbClr val="C00000"/>
                </a:solidFill>
              </a:rPr>
              <a:t>ministarstvu</a:t>
            </a:r>
            <a:r>
              <a:rPr lang="hr-HR" b="1" dirty="0">
                <a:solidFill>
                  <a:srgbClr val="C00000"/>
                </a:solidFill>
              </a:rPr>
              <a:t> </a:t>
            </a:r>
            <a:r>
              <a:rPr lang="hr-HR" dirty="0"/>
              <a:t>–</a:t>
            </a:r>
            <a:endParaRPr lang="en-GB" dirty="0"/>
          </a:p>
          <a:p>
            <a:r>
              <a:rPr lang="hr-HR" dirty="0"/>
              <a:t>predškolski od 10.000 do 15.000 kuna, a za odgovornu osobu od 5.000 do 8.000 kuna</a:t>
            </a:r>
            <a:endParaRPr lang="en-GB" dirty="0"/>
          </a:p>
          <a:p>
            <a:r>
              <a:rPr lang="en-GB" dirty="0"/>
              <a:t>o</a:t>
            </a:r>
            <a:r>
              <a:rPr lang="hr-HR" dirty="0"/>
              <a:t>snovno i srednje od 5.000 do 10.000 kuna za pravnu osobu, za odgovornu osobu od 2.000 do 5.000 kuna. </a:t>
            </a:r>
            <a:endParaRPr lang="en-GB" dirty="0"/>
          </a:p>
          <a:p>
            <a:r>
              <a:rPr lang="en-GB" dirty="0"/>
              <a:t>v</a:t>
            </a:r>
            <a:r>
              <a:rPr lang="hr-HR" dirty="0"/>
              <a:t>isoko obrazovanje do 100.000 kuna.</a:t>
            </a:r>
          </a:p>
          <a:p>
            <a:endParaRPr lang="hr-HR" dirty="0"/>
          </a:p>
          <a:p>
            <a:endParaRPr lang="hr-HR" dirty="0"/>
          </a:p>
          <a:p>
            <a:endParaRPr lang="hr-HR" dirty="0"/>
          </a:p>
        </p:txBody>
      </p:sp>
    </p:spTree>
    <p:extLst>
      <p:ext uri="{BB962C8B-B14F-4D97-AF65-F5344CB8AC3E}">
        <p14:creationId xmlns:p14="http://schemas.microsoft.com/office/powerpoint/2010/main" val="128986527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chemeClr val="tx1"/>
          </a:solidFill>
        </p:spPr>
        <p:txBody>
          <a:bodyPr/>
          <a:lstStyle/>
          <a:p>
            <a:r>
              <a:rPr lang="hr-HR" b="1" dirty="0">
                <a:solidFill>
                  <a:srgbClr val="FFFF00"/>
                </a:solidFill>
              </a:rPr>
              <a:t>ZAKLJUČNO</a:t>
            </a:r>
          </a:p>
        </p:txBody>
      </p:sp>
      <p:sp>
        <p:nvSpPr>
          <p:cNvPr id="3" name="Rezervirano mjesto sadržaja 2"/>
          <p:cNvSpPr>
            <a:spLocks noGrp="1"/>
          </p:cNvSpPr>
          <p:nvPr>
            <p:ph idx="1"/>
          </p:nvPr>
        </p:nvSpPr>
        <p:spPr/>
        <p:txBody>
          <a:bodyPr>
            <a:normAutofit fontScale="77500" lnSpcReduction="20000"/>
          </a:bodyPr>
          <a:lstStyle/>
          <a:p>
            <a:pPr marL="0" indent="0">
              <a:buNone/>
            </a:pPr>
            <a:r>
              <a:rPr lang="hr-HR" b="1" dirty="0"/>
              <a:t>OMJER NAJVIŠE I NAJNIŽE PREDVIĐENE KAZNE. </a:t>
            </a:r>
          </a:p>
          <a:p>
            <a:pPr marL="0" indent="0">
              <a:buNone/>
            </a:pPr>
            <a:r>
              <a:rPr lang="hr-HR" i="1" dirty="0"/>
              <a:t>Negdje manje od 2 : 1 (prema Zakonu o obveznom zdravstvenom osiguranju kazne od 70.000 do 100.000 kuna), negdje čak 30 : 1 (Zakon o pravima hrvatskih branitelja..), </a:t>
            </a:r>
          </a:p>
          <a:p>
            <a:pPr marL="0" indent="0">
              <a:buNone/>
            </a:pPr>
            <a:r>
              <a:rPr lang="hr-HR" i="1" dirty="0"/>
              <a:t>ili čak 100 : 1 (Zakon o porezu na dohodak od 500 do 50.000).</a:t>
            </a:r>
          </a:p>
          <a:p>
            <a:pPr marL="0" indent="0">
              <a:buNone/>
            </a:pPr>
            <a:endParaRPr lang="hr-HR" b="1" dirty="0"/>
          </a:p>
          <a:p>
            <a:pPr marL="0" indent="0">
              <a:buNone/>
            </a:pPr>
            <a:r>
              <a:rPr lang="hr-HR" b="1" dirty="0"/>
              <a:t>OMJERU KAZNI ZA PRAVNU OSOBU I ODGOVORNU OSOBU </a:t>
            </a:r>
            <a:r>
              <a:rPr lang="hr-HR" dirty="0"/>
              <a:t> U nekim propisima taj omjer iznosi po prilici 10:1 npr. u Zakonu o radu ili Zakonu o znanstvenoj djelatnosti i visokom obrazovanju</a:t>
            </a:r>
          </a:p>
          <a:p>
            <a:r>
              <a:rPr lang="hr-HR" dirty="0"/>
              <a:t>Međutim, ponegdje taj omjer iznosi samo 2:1 u predškolskom odgoju i obrazovanju, ili čak manje od 2: 1 kao u osnovnom i srednjem školstvu</a:t>
            </a:r>
          </a:p>
          <a:p>
            <a:endParaRPr lang="hr-HR" dirty="0"/>
          </a:p>
        </p:txBody>
      </p:sp>
    </p:spTree>
    <p:extLst>
      <p:ext uri="{BB962C8B-B14F-4D97-AF65-F5344CB8AC3E}">
        <p14:creationId xmlns:p14="http://schemas.microsoft.com/office/powerpoint/2010/main" val="334744694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chemeClr val="tx1"/>
          </a:solidFill>
        </p:spPr>
        <p:txBody>
          <a:bodyPr/>
          <a:lstStyle/>
          <a:p>
            <a:r>
              <a:rPr lang="hr-HR" b="1" dirty="0">
                <a:solidFill>
                  <a:srgbClr val="FFFF00"/>
                </a:solidFill>
              </a:rPr>
              <a:t>ZAKLJUČNO </a:t>
            </a:r>
          </a:p>
        </p:txBody>
      </p:sp>
      <p:sp>
        <p:nvSpPr>
          <p:cNvPr id="3" name="Rezervirano mjesto sadržaja 2"/>
          <p:cNvSpPr>
            <a:spLocks noGrp="1"/>
          </p:cNvSpPr>
          <p:nvPr>
            <p:ph idx="1"/>
          </p:nvPr>
        </p:nvSpPr>
        <p:spPr/>
        <p:txBody>
          <a:bodyPr>
            <a:normAutofit fontScale="92500" lnSpcReduction="10000"/>
          </a:bodyPr>
          <a:lstStyle/>
          <a:p>
            <a:pPr marL="0" indent="0">
              <a:buNone/>
            </a:pPr>
            <a:r>
              <a:rPr lang="hr-HR" b="1" dirty="0"/>
              <a:t>ŠTO JE RAZLOG OVAKVIH RAZLIKA U PREKRŠAJNIM KAZNAMA? IZABERITE JEDAN OD DVA PONUĐENA ODGOVORA: </a:t>
            </a:r>
          </a:p>
          <a:p>
            <a:pPr marL="514350" indent="-514350">
              <a:buFont typeface="+mj-lt"/>
              <a:buAutoNum type="alphaLcParenR"/>
            </a:pPr>
            <a:r>
              <a:rPr lang="hr-HR" dirty="0">
                <a:solidFill>
                  <a:srgbClr val="002060"/>
                </a:solidFill>
              </a:rPr>
              <a:t>Iznimno promišljeno usklađivanje svih propisa uz suradnju svih ministarstava, uz dugotrajnu </a:t>
            </a:r>
            <a:r>
              <a:rPr lang="en-GB" dirty="0" err="1">
                <a:solidFill>
                  <a:srgbClr val="002060"/>
                </a:solidFill>
              </a:rPr>
              <a:t>i</a:t>
            </a:r>
            <a:r>
              <a:rPr lang="hr-HR" dirty="0">
                <a:solidFill>
                  <a:srgbClr val="002060"/>
                </a:solidFill>
              </a:rPr>
              <a:t> ozbiljnu analizu učin</a:t>
            </a:r>
            <a:r>
              <a:rPr lang="en-GB" dirty="0">
                <a:solidFill>
                  <a:srgbClr val="002060"/>
                </a:solidFill>
              </a:rPr>
              <a:t>a</a:t>
            </a:r>
            <a:r>
              <a:rPr lang="hr-HR" dirty="0">
                <a:solidFill>
                  <a:srgbClr val="002060"/>
                </a:solidFill>
              </a:rPr>
              <a:t>ka kažnjavanja </a:t>
            </a:r>
            <a:r>
              <a:rPr lang="en-GB" dirty="0" err="1">
                <a:solidFill>
                  <a:srgbClr val="002060"/>
                </a:solidFill>
              </a:rPr>
              <a:t>i</a:t>
            </a:r>
            <a:r>
              <a:rPr lang="hr-HR" dirty="0">
                <a:solidFill>
                  <a:srgbClr val="002060"/>
                </a:solidFill>
              </a:rPr>
              <a:t> visina kazni</a:t>
            </a:r>
          </a:p>
          <a:p>
            <a:pPr marL="514350" indent="-514350">
              <a:buFont typeface="+mj-lt"/>
              <a:buAutoNum type="alphaLcParenR"/>
            </a:pPr>
            <a:r>
              <a:rPr lang="hr-HR" dirty="0">
                <a:solidFill>
                  <a:srgbClr val="C00000"/>
                </a:solidFill>
              </a:rPr>
              <a:t>Korištenje “odokativne” metode bez ozbiljne analize </a:t>
            </a:r>
            <a:r>
              <a:rPr lang="en-GB" dirty="0" err="1">
                <a:solidFill>
                  <a:srgbClr val="C00000"/>
                </a:solidFill>
              </a:rPr>
              <a:t>i</a:t>
            </a:r>
            <a:r>
              <a:rPr lang="hr-HR" dirty="0">
                <a:solidFill>
                  <a:srgbClr val="C00000"/>
                </a:solidFill>
              </a:rPr>
              <a:t> potpuno zanemarivanje horizontalnog usklađivanja propisa.</a:t>
            </a:r>
          </a:p>
          <a:p>
            <a:endParaRPr lang="hr-HR" dirty="0"/>
          </a:p>
        </p:txBody>
      </p:sp>
    </p:spTree>
    <p:extLst>
      <p:ext uri="{BB962C8B-B14F-4D97-AF65-F5344CB8AC3E}">
        <p14:creationId xmlns:p14="http://schemas.microsoft.com/office/powerpoint/2010/main" val="23147290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solidFill>
            <a:schemeClr val="tx1"/>
          </a:solidFill>
        </p:spPr>
        <p:txBody>
          <a:bodyPr/>
          <a:lstStyle/>
          <a:p>
            <a:endParaRPr lang="hr-HR" dirty="0"/>
          </a:p>
        </p:txBody>
      </p:sp>
      <p:sp>
        <p:nvSpPr>
          <p:cNvPr id="3" name="Rezervirano mjesto sadržaja 2"/>
          <p:cNvSpPr>
            <a:spLocks noGrp="1"/>
          </p:cNvSpPr>
          <p:nvPr>
            <p:ph idx="1"/>
          </p:nvPr>
        </p:nvSpPr>
        <p:spPr>
          <a:xfrm>
            <a:off x="457200" y="908720"/>
            <a:ext cx="8229600" cy="5217443"/>
          </a:xfrm>
          <a:solidFill>
            <a:schemeClr val="tx1"/>
          </a:solidFill>
        </p:spPr>
        <p:txBody>
          <a:bodyPr>
            <a:normAutofit/>
          </a:bodyPr>
          <a:lstStyle/>
          <a:p>
            <a:pPr marL="0" indent="0" algn="ctr">
              <a:buNone/>
            </a:pPr>
            <a:endParaRPr lang="hr-HR" sz="4000" b="1" dirty="0">
              <a:solidFill>
                <a:srgbClr val="FFFF00"/>
              </a:solidFill>
              <a:latin typeface="Arial Black" panose="020B0A04020102020204" pitchFamily="34" charset="0"/>
            </a:endParaRPr>
          </a:p>
          <a:p>
            <a:pPr marL="0" indent="0" algn="ctr">
              <a:buNone/>
            </a:pPr>
            <a:r>
              <a:rPr lang="hr-HR" sz="4000" b="1" dirty="0">
                <a:solidFill>
                  <a:srgbClr val="FFFF00"/>
                </a:solidFill>
                <a:latin typeface="Arial Black" panose="020B0A04020102020204" pitchFamily="34" charset="0"/>
              </a:rPr>
              <a:t>NIKAD KRAJA PREKRŠAJA!!!</a:t>
            </a:r>
          </a:p>
          <a:p>
            <a:pPr marL="0" indent="0" algn="ctr">
              <a:buNone/>
            </a:pPr>
            <a:endParaRPr lang="hr-HR" sz="4000" b="1" dirty="0">
              <a:solidFill>
                <a:srgbClr val="FFFF00"/>
              </a:solidFill>
              <a:latin typeface="Arial Black" panose="020B0A04020102020204" pitchFamily="34" charset="0"/>
            </a:endParaRPr>
          </a:p>
          <a:p>
            <a:pPr marL="0" indent="0" algn="ctr">
              <a:buNone/>
            </a:pPr>
            <a:r>
              <a:rPr lang="hr-HR" sz="4000" b="1" dirty="0">
                <a:solidFill>
                  <a:srgbClr val="FFFF00"/>
                </a:solidFill>
                <a:latin typeface="Arial Black" panose="020B0A04020102020204" pitchFamily="34" charset="0"/>
              </a:rPr>
              <a:t>(Ipak kraj)</a:t>
            </a:r>
          </a:p>
        </p:txBody>
      </p:sp>
    </p:spTree>
    <p:extLst>
      <p:ext uri="{BB962C8B-B14F-4D97-AF65-F5344CB8AC3E}">
        <p14:creationId xmlns:p14="http://schemas.microsoft.com/office/powerpoint/2010/main" val="42353530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3558</TotalTime>
  <Words>10532</Words>
  <Application>Microsoft Office PowerPoint</Application>
  <PresentationFormat>On-screen Show (4:3)</PresentationFormat>
  <Paragraphs>495</Paragraphs>
  <Slides>105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105</vt:i4>
      </vt:variant>
    </vt:vector>
  </HeadingPairs>
  <TitlesOfParts>
    <vt:vector size="112" baseType="lpstr">
      <vt:lpstr>Arial</vt:lpstr>
      <vt:lpstr>Arial Black</vt:lpstr>
      <vt:lpstr>Calibri</vt:lpstr>
      <vt:lpstr>Times New Roman</vt:lpstr>
      <vt:lpstr>Wingdings</vt:lpstr>
      <vt:lpstr>Wingdings 2</vt:lpstr>
      <vt:lpstr>Office Theme</vt:lpstr>
      <vt:lpstr>PREKRŠAJI POSLODAVACA  iz radnih odnosa</vt:lpstr>
      <vt:lpstr>Prekršaji poslodavaca</vt:lpstr>
      <vt:lpstr>INSPEKCIJA </vt:lpstr>
      <vt:lpstr>Prosvjetna inspekcija</vt:lpstr>
      <vt:lpstr>OVLASTI – članak 3.</vt:lpstr>
      <vt:lpstr>OVLASTI</vt:lpstr>
      <vt:lpstr>PowerPoint Presentation</vt:lpstr>
      <vt:lpstr>PowerPoint Presentation</vt:lpstr>
      <vt:lpstr>PowerPoint Presentation</vt:lpstr>
      <vt:lpstr>Moćne ovlasti inspektora</vt:lpstr>
      <vt:lpstr>(1) Inspektor će nadziranoj ustanovi zabraniti: </vt:lpstr>
      <vt:lpstr>(1) Inspektor će nadziranoj ustanovi zabraniti:</vt:lpstr>
      <vt:lpstr>PREMOĆNE OVLASTI INSPEKCIJE</vt:lpstr>
      <vt:lpstr>PREMOĆNE OVLASTI INSPEKCIJE</vt:lpstr>
      <vt:lpstr>Ovlasti, ovlasti</vt:lpstr>
      <vt:lpstr>Ovlasti, ovlasti</vt:lpstr>
      <vt:lpstr>RAZJEŠENJE RAVNATELJA</vt:lpstr>
      <vt:lpstr>IZDAVANJE HITNE MJERE</vt:lpstr>
      <vt:lpstr>EU usporedba</vt:lpstr>
      <vt:lpstr>PROBLEM OVLASTI</vt:lpstr>
      <vt:lpstr>INSPEKCIJA RADA</vt:lpstr>
      <vt:lpstr>PROSVJETNA INSPEKCIJA</vt:lpstr>
      <vt:lpstr>STRUČNA OSPOSOBLJENOST ZA PRAVNE POSLOVE S OGROMNIM OVLASTIMA</vt:lpstr>
      <vt:lpstr>Podjela prekršaja s obzirom na poslodavce </vt:lpstr>
      <vt:lpstr>Prekršaji koji se odnose na sve poslodavce</vt:lpstr>
      <vt:lpstr>PREKRŠAJI IZ ZAKONA O DRŽAVNOM INSPEKTORATU</vt:lpstr>
      <vt:lpstr>ZAKON O DRŽAVNOM INSPEKTORATU</vt:lpstr>
      <vt:lpstr>ZAKON O DRŽAVNOM INSPEKTORATU</vt:lpstr>
      <vt:lpstr>Upravne mjere inspektora rada propisane ZOR-om </vt:lpstr>
      <vt:lpstr>Upravne te ujedno i prekršajne mjere prema ZR-u</vt:lpstr>
      <vt:lpstr>O prekršajnim odredbama ZOR-a</vt:lpstr>
      <vt:lpstr>ZOR - KAZNE</vt:lpstr>
      <vt:lpstr>Neki prekršaji iz Zakona o radu </vt:lpstr>
      <vt:lpstr>PowerPoint Presentation</vt:lpstr>
      <vt:lpstr> Najteži prekršaji poslodavca </vt:lpstr>
      <vt:lpstr>PowerPoint Presentation</vt:lpstr>
      <vt:lpstr>PowerPoint Presentation</vt:lpstr>
      <vt:lpstr>Prekršaji koji se odnose na prijave radnika  odnosno zapošljavanje</vt:lpstr>
      <vt:lpstr> Zakon o obveznom zdravstvenom osiguranju  </vt:lpstr>
      <vt:lpstr>ZAKON O OBVEZNOM ZDRAVSTVNOM OSIGURANJU</vt:lpstr>
      <vt:lpstr> Zakon o mirovinskom osiguranju  </vt:lpstr>
      <vt:lpstr>Zakon o mirovinskom osiguranju</vt:lpstr>
      <vt:lpstr> Zakon o stažu osiguranja s povećanim trajanjem </vt:lpstr>
      <vt:lpstr>Zakonu o profesionalnoj rehabilitaciji i zapošljavanju osoba s invaliditetom</vt:lpstr>
      <vt:lpstr>PowerPoint Presentation</vt:lpstr>
      <vt:lpstr>ZAKON O STRANCIMA</vt:lpstr>
      <vt:lpstr>ZAKON O TRŽIŠTU RADA</vt:lpstr>
      <vt:lpstr>PREKRŠAJI KOJI SE ODNOSE NA PLAĆU, DOPRINOSE I  POREZE</vt:lpstr>
      <vt:lpstr>Zakon o minimalnoj plaći</vt:lpstr>
      <vt:lpstr>Zakon o osiguranju potraživanja radnika u slučaju stečaja poslodavca</vt:lpstr>
      <vt:lpstr>Zakon o doprinosima </vt:lpstr>
      <vt:lpstr>Zakon o doprinosima </vt:lpstr>
      <vt:lpstr>Zakon o doprinosima </vt:lpstr>
      <vt:lpstr>Zakon o porezu na dohodak </vt:lpstr>
      <vt:lpstr>PREKRŠAJI KOJI SE ODNOSE NA PROVOĐENJE ZAŠTITE O RADU I ZAŠTITU OD POŽARA</vt:lpstr>
      <vt:lpstr>Zakon o zaštiti na radu</vt:lpstr>
      <vt:lpstr>Zakon o zaštiti na radu</vt:lpstr>
      <vt:lpstr>Zakon o zaštiti na radu</vt:lpstr>
      <vt:lpstr>Zakon o zaštiti na radu</vt:lpstr>
      <vt:lpstr>Zakon o zaštiti na radu</vt:lpstr>
      <vt:lpstr>Zakon o zaštiti od požara </vt:lpstr>
      <vt:lpstr>  PREKRŠAJI U VEZI RODILJNIH I RODITELJSKIH PRAVA, ZABRANE DISKRIMINACIJE I RAVNOPRAVNOSTI SPOLOVA  </vt:lpstr>
      <vt:lpstr>Zakonom o rodiljnim i roditeljskim potporama</vt:lpstr>
      <vt:lpstr>Zakonu o suzbijanju diskriminacije</vt:lpstr>
      <vt:lpstr>Zakonu o suzbijanju diskriminacije</vt:lpstr>
      <vt:lpstr>Zakon o ravnopravnosti spolova </vt:lpstr>
      <vt:lpstr>Zakon o ravnopravnosti spolova </vt:lpstr>
      <vt:lpstr> PREKRŠAJI IZ OSTALIH PODRUČJA </vt:lpstr>
      <vt:lpstr>Zakon o provedbi Opće uredbe zaštiti podataka</vt:lpstr>
      <vt:lpstr>ZAKON O ZAŠTITI PRIJAVITELJA NEPRAVILNOSTI</vt:lpstr>
      <vt:lpstr>PowerPoint Presentation</vt:lpstr>
      <vt:lpstr>PowerPoint Presentation</vt:lpstr>
      <vt:lpstr>PowerPoint Presentation</vt:lpstr>
      <vt:lpstr>PowerPoint Presentation</vt:lpstr>
      <vt:lpstr>Zakon o reprezentativnosti udruga poslodavaca i sindikata </vt:lpstr>
      <vt:lpstr>Zakon o sprječavanju pranja novca i financiranja terorizma </vt:lpstr>
      <vt:lpstr> PREKRŠAJI KOJI SE ODNOSE NA SVE POSLODAVCE IZ JAVNOG SEKTORA </vt:lpstr>
      <vt:lpstr>Zakona o profesionalnoj rehabilitaciji i zapošljavanju osoba s invaliditetom </vt:lpstr>
      <vt:lpstr>Zakona o profesionalnoj rehabilitaciji i zapošljavanju osoba s invaliditetom </vt:lpstr>
      <vt:lpstr>Zakonu o pravima hrvatskih branitelja iz Domovinskog rata i članova njihovih obitelji </vt:lpstr>
      <vt:lpstr>Zakonu o pravima hrvatskih branitelja iz Domovinskog rata i članova njihovih obitelji </vt:lpstr>
      <vt:lpstr>Zakonu o pravima hrvatskih branitelja iz Domovinskog rata i članova njihovih obitelji </vt:lpstr>
      <vt:lpstr>Zakonu o pravima hrvatskih branitelja iz Domovinskog rata i članova njihovih obitelji </vt:lpstr>
      <vt:lpstr>Zakon o zaštiti vojnih i civilnih invalida rata </vt:lpstr>
      <vt:lpstr>Zakon o pravu na pristup informacijama </vt:lpstr>
      <vt:lpstr>Zakon o pravu na pristup informacijama </vt:lpstr>
      <vt:lpstr>PowerPoint Presentation</vt:lpstr>
      <vt:lpstr>PREKRŠAJI KOJI SE ODNOSE  NA 0SNOVNO I SREDNJE ŠKOLSTVO</vt:lpstr>
      <vt:lpstr>Zakon o odgoju i obrazovanju u osnovnoj i srednjoj školi </vt:lpstr>
      <vt:lpstr>PowerPoint Presentation</vt:lpstr>
      <vt:lpstr>PowerPoint Presentation</vt:lpstr>
      <vt:lpstr>ZAKON O PROSVJETNOJ INSPEKCIJI</vt:lpstr>
      <vt:lpstr>PowerPoint Presentation</vt:lpstr>
      <vt:lpstr>PowerPoint Presentation</vt:lpstr>
      <vt:lpstr>PowerPoint Presentation</vt:lpstr>
      <vt:lpstr>ZAKLJUČNO</vt:lpstr>
      <vt:lpstr>ZAKLJUČNO</vt:lpstr>
      <vt:lpstr>ZAKLJUČNO </vt:lpstr>
      <vt:lpstr>PowerPoint Presentation</vt:lpstr>
      <vt:lpstr>PowerPoint Presentation</vt:lpstr>
      <vt:lpstr>Zakon o znanstvenoj djelatnosti i visokom obrazovanju </vt:lpstr>
      <vt:lpstr>Zakon o zdravstvenoj zaštiti </vt:lpstr>
      <vt:lpstr>Zakon o zdravstvenoj zaštiti </vt:lpstr>
      <vt:lpstr>Zakonom o ljekarništvu </vt:lpstr>
      <vt:lpstr>Zakon o socijalnoj skrbi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Korisnik</dc:creator>
  <cp:lastModifiedBy>Rosip</cp:lastModifiedBy>
  <cp:revision>51</cp:revision>
  <dcterms:created xsi:type="dcterms:W3CDTF">2016-10-04T06:48:25Z</dcterms:created>
  <dcterms:modified xsi:type="dcterms:W3CDTF">2019-11-12T07:03:42Z</dcterms:modified>
</cp:coreProperties>
</file>