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63" r:id="rId5"/>
    <p:sldId id="265" r:id="rId6"/>
    <p:sldId id="268" r:id="rId7"/>
    <p:sldId id="270" r:id="rId8"/>
    <p:sldId id="272" r:id="rId9"/>
    <p:sldId id="269" r:id="rId10"/>
    <p:sldId id="273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E6"/>
    <a:srgbClr val="FF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1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91E81-4D31-4313-BCBA-23695C1CE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E9A9AE-EE57-4F0B-8288-B6B181A41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BB096-2C6A-4C80-8B58-4F9C876C5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313F0-03A2-46EE-94A0-2C9975105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08713-DE4B-4A88-86DB-51EAB727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0236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F039-E8FE-4333-947C-C26269E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E3586D-F145-453B-82D5-CE042E68C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EB73B-29F8-4FFE-BD0F-6995C74F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3FDF8-40C0-42D8-B273-3CF1C82C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92875-28BB-4FC8-945C-A54204608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79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A1F7C-FD32-4504-AA75-DF6A3DA6F2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79DA9A-8BCD-4810-B436-D204C4E88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7392F-70D1-478C-B9E8-167F1025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3CEF8-7DDB-4B1B-98D2-ABA934C9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0651F-BD5D-49FB-B389-D74D82976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932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C3242-2CC6-4EF3-B6F5-E017E1EE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D3F71-820E-4070-82FF-9EAB9C9FA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7B105-2F60-4321-AD25-7F3C4487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2A775-C3E0-4D0E-91EB-CA735B9B3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D0866-F007-44B9-AB30-4272C9B89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610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88B6A-2C97-4025-8D53-FA1EFE046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CD20A-8530-4F6C-A5D7-FDB561B33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71039-6573-4DBA-A470-0968CA72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333535-8092-4DBE-BB50-7940C5FDA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37607D-73B6-41CB-93E9-3F312BB9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144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E902-E5C7-461D-B936-B518D87F6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5411F-ACAF-4AE7-9187-3A573EFA3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8802A-FC90-4528-943B-3C72697E67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8A6B2-3EDA-4BF9-B07D-C3FB40284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8199E-AE9B-4850-9F64-277BF564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BC45EF-A5EA-4186-8440-C0B7CF77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4979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32F28-828B-4220-997D-0046BE6B0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3B1F05-5C13-4F6E-988D-9AC77606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AD2CC0-EC08-406A-8C1F-2594235D5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270936-3928-4948-A7E0-E16F264FBF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BCBFDF-5DA6-4DF6-AE9C-E4CF48BF48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7AF3C-0C6D-4B56-BF7A-6BCF2971C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49BEC6-F579-4105-BDC7-BF79CB5CB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0DF1FE-0A73-48B4-A694-C54BEB66F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0037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B1EA-3366-4DD7-A936-8894DC62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E63E5F-6FCF-4069-84DD-14A8475BC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D6CB95-9A5F-4643-9979-49125525F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BF7BB5-9663-4160-A849-F219ED937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667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63C58A-C233-488A-A517-A17EBA68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B908C-31D5-48EE-A0C4-11F12321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C905C7-14AD-4FDE-9BF9-9248E039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1581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3B06-6AFD-4802-9F15-776CCF3D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1A23-1897-4C6D-A486-27800D81A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922E9E-4C4A-4BE5-B43E-797897A03E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AEC3-0E9B-4F11-8521-85303CA1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D27C8-F510-41F3-A917-03620CFB3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E201A-A26C-4451-8A5B-D6A0FD29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184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1790F-54FD-4BBF-BDBF-FBF121A30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0D63CB-6058-4D32-BD2F-357726807E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651FB2-0B13-4D75-BD83-9CB138CE65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C3C01-8112-4D47-9142-2DEB5664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E97D7-713D-4FE8-B17E-188324AE7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E92355-0CCD-4F67-B462-B855A46D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727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86893D-25DF-427E-B888-06A96C846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DB8F2-9A37-4FA8-941B-CB6D2D0D6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48E86-38C2-417F-9EE6-EB6222205D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148CB-BB87-430B-9C2C-CDF8690674B5}" type="datetimeFigureOut">
              <a:rPr lang="hr-HR" smtClean="0"/>
              <a:t>5.11.2021.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ABE1B-E401-49FC-BE6A-AEDC8D414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38B94-D7A8-4289-9910-6FC1FE2E06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2B35C-2BCC-4649-B542-E0630E7455C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402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INSPEKCIJSKI POSTUPAK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0BE16-3992-4C3A-A9F2-20488058F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55784"/>
            <a:ext cx="9144000" cy="135970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 sz="1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Mirjana </a:t>
            </a:r>
            <a:r>
              <a:rPr lang="hr-HR" sz="1800" dirty="0" err="1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Konosić</a:t>
            </a:r>
            <a:r>
              <a:rPr lang="hr-HR" sz="1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prof., viša prosvjetna inspektorica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 sz="1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Ministarstvo znanosti i obrazovanja, Samostalni sektor prosvjetne inspekcije</a:t>
            </a:r>
          </a:p>
          <a:p>
            <a:r>
              <a:rPr lang="hr-HR" sz="1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Opatija, 9. studenog 2021.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2501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706384"/>
          </a:xfrm>
        </p:spPr>
        <p:txBody>
          <a:bodyPr>
            <a:noAutofit/>
          </a:bodyPr>
          <a:lstStyle/>
          <a:p>
            <a:endParaRPr lang="hr-HR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1189738" y="1653701"/>
            <a:ext cx="9812523" cy="2293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2400"/>
              </a:spcAft>
            </a:pPr>
            <a:r>
              <a:rPr lang="hr-HR" sz="4400" dirty="0"/>
              <a:t>Sretno i uspješno u svladavanju izazova!</a:t>
            </a:r>
            <a:endParaRPr lang="hr-HR" sz="4400" dirty="0">
              <a:effectLst/>
              <a:latin typeface="Segoe UI Ligh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68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687776"/>
          </a:xfrm>
        </p:spPr>
        <p:txBody>
          <a:bodyPr>
            <a:normAutofit/>
          </a:bodyPr>
          <a:lstStyle/>
          <a:p>
            <a:r>
              <a:rPr lang="hr-HR" sz="4000" dirty="0"/>
              <a:t>ZAKONSKE ODREDBE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821094" y="1595535"/>
            <a:ext cx="10655559" cy="4374649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djelatnost osnovnog i srednjeg odgoja i obrazovanja uređena 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Zakonom o odgoju i obrazovanju u osnovnoj i srednjoj školi    </a:t>
            </a:r>
            <a:r>
              <a:rPr lang="hr-HR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(Narodne novine, broj 87/08., 86/09., 92/10., 105/10., 90/11., 5/12., 16/12., 86/12., 94/13., 152/14., 07/17., 68/18., 98/19. i 64/20.)</a:t>
            </a: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ravnatelj školske ustanove - poslovodni i stručni voditelj školske ustanove - odgovoran za zakonitost i stručni rad škole </a:t>
            </a:r>
          </a:p>
          <a:p>
            <a:pPr algn="l"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  članak 125.</a:t>
            </a:r>
            <a:r>
              <a:rPr lang="hr-H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ZOOOSŠ</a:t>
            </a:r>
            <a:endParaRPr lang="hr-HR" sz="1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inspekcijski nadzor u školskoj ustanovi obavlja prosvjetna inspekcija u skladu s posebnim zakonom -</a:t>
            </a:r>
            <a:r>
              <a:rPr lang="hr-H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Zakon o prosvjetnoj inspekciji </a:t>
            </a:r>
            <a:r>
              <a:rPr lang="hr-H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(Narodne novine, broj </a:t>
            </a:r>
            <a:r>
              <a:rPr lang="hr-H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61/11., 16/12., 98/19. i 52/21.</a:t>
            </a:r>
            <a:r>
              <a:rPr lang="hr-HR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</a:t>
            </a:r>
          </a:p>
          <a:p>
            <a:pPr algn="l"/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 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članak 148.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ZOOOSŠ</a:t>
            </a:r>
            <a:endParaRPr lang="hr-HR" sz="2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14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687776"/>
          </a:xfrm>
        </p:spPr>
        <p:txBody>
          <a:bodyPr>
            <a:normAutofit/>
          </a:bodyPr>
          <a:lstStyle/>
          <a:p>
            <a:r>
              <a:rPr lang="hr-HR" sz="4000" dirty="0"/>
              <a:t>ZAKONSKE ODREDBE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821094" y="1375295"/>
            <a:ext cx="10655559" cy="45948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Zakon o prosvjetnoj inspekciji</a:t>
            </a:r>
            <a:r>
              <a:rPr lang="hr-HR" sz="2800" i="1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-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uređeni ustrojstvo, poslovi, način rada, prava, dužnosti i ovlasti prosvjetne inspekcije. </a:t>
            </a:r>
          </a:p>
          <a:p>
            <a:pPr marL="571500" indent="-571500" algn="l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nadzor u predškolskim ustanovama, osnovnim i srednjim školama i učeničkim domovima                                                    članak 2.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  <a:endParaRPr lang="hr-HR" sz="2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nadzor vezan uz primjenu zakona i drugih propisa kojima se uređuje ustroj i način rada ustanova predškolskog i školskog sustava, zasnivanje i prestanak radnog odnosa te ostvarivanje prava i obveza iz radnog odnosa, rješavanje o pravima i pravnim interesima učenika i njihovih roditelja te ostvarivanje javnosti rada tih ustanova kao i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nadzor vezan i uz primjenu pravnih pravila kolektivnih ugovora </a:t>
            </a:r>
          </a:p>
          <a:p>
            <a:pPr algn="l"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                      članak 3.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  <a:endParaRPr lang="hr-HR" sz="2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687776"/>
          </a:xfrm>
        </p:spPr>
        <p:txBody>
          <a:bodyPr>
            <a:normAutofit/>
          </a:bodyPr>
          <a:lstStyle/>
          <a:p>
            <a:r>
              <a:rPr lang="hr-HR" sz="4000" dirty="0"/>
              <a:t>POKRETANJE INSPEKCIJSKOG POSTUPKA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821094" y="1375296"/>
            <a:ext cx="10655559" cy="34019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Inspekcijski postupak pokreće se po službenoj dužnosti </a:t>
            </a:r>
          </a:p>
          <a:p>
            <a:pPr algn="l"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članak 12. stavak 1.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  <a:endParaRPr lang="hr-HR" sz="2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o pokretanju inspekcijskog postupka odlučuje čelnik Prosvjetne inspekcije</a:t>
            </a: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</a:rPr>
              <a:t> ili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čelnik ustrojstvene jedinice u Prosvjetnoj inspekciji              </a:t>
            </a:r>
          </a:p>
          <a:p>
            <a:pPr algn="l"/>
            <a:r>
              <a:rPr lang="hr-HR" sz="2800" b="1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članak 12. stavak 2.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  <a:endParaRPr lang="hr-HR" sz="2800" dirty="0">
              <a:solidFill>
                <a:srgbClr val="000000"/>
              </a:solidFill>
              <a:effectLst/>
              <a:latin typeface="Segoe UI Light" panose="020B0502040204020203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86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687776"/>
          </a:xfrm>
        </p:spPr>
        <p:txBody>
          <a:bodyPr>
            <a:normAutofit/>
          </a:bodyPr>
          <a:lstStyle/>
          <a:p>
            <a:r>
              <a:rPr lang="hr-HR" sz="4000" dirty="0"/>
              <a:t>POKRETANJE INSPEKCIJSKOG POSTUPKA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821094" y="1375296"/>
            <a:ext cx="10655559" cy="4467943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2400"/>
              </a:spcAft>
            </a:pPr>
            <a:r>
              <a:rPr lang="hr-HR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Zakon o izmjenama Zakona o prosvjetnoj inspekciji </a:t>
            </a:r>
            <a:r>
              <a:rPr lang="hr-H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(Narodne novine, broj </a:t>
            </a:r>
            <a:r>
              <a:rPr lang="hr-H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52/21.</a:t>
            </a:r>
            <a:r>
              <a:rPr lang="hr-HR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hr-HR" sz="16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- stupio na snagu 22. svibnja 2021.  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</a:t>
            </a:r>
          </a:p>
          <a:p>
            <a:pPr algn="l">
              <a:spcAft>
                <a:spcPts val="1200"/>
              </a:spcAft>
            </a:pP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</a:rPr>
              <a:t>nove odredbe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članka 13.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</a:rPr>
              <a:t> – ovlaštena osoba dužna</a:t>
            </a:r>
          </a:p>
          <a:p>
            <a:pPr marL="457200" indent="-457200" algn="l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pri ocjeni potrebe za pokretanjem inspekcijskog postupka uzeti u obzir zaprimljene predstavke </a:t>
            </a:r>
          </a:p>
          <a:p>
            <a:pPr marL="457200" indent="-457200" algn="l"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predstavka - prijava, pritužba ili drugi podnesak kojim se upozorava na nepravilnosti, odnosno stanje, propust ili postupanje protivno propisima iz djelokruga prosvjetne inspekcije, a u kojima su navedeni podaci o podnositelju: ime i prezime, adresa stanovanja te podaci za kontakt, a za pravnu osobu: naziv, sjedište i potpis odgovorne osobe</a:t>
            </a:r>
            <a:endParaRPr lang="hr-HR" sz="2800" dirty="0">
              <a:solidFill>
                <a:srgbClr val="000000"/>
              </a:solidFill>
              <a:latin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74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8"/>
            <a:ext cx="9144000" cy="966183"/>
          </a:xfrm>
        </p:spPr>
        <p:txBody>
          <a:bodyPr>
            <a:noAutofit/>
          </a:bodyPr>
          <a:lstStyle/>
          <a:p>
            <a:r>
              <a:rPr lang="hr-HR" sz="3200" dirty="0"/>
              <a:t>PROCJENA POTREBE ZA POKRETANJEM INSPEKCIJSKOG POSTUPKA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1108788" y="1653701"/>
            <a:ext cx="9974424" cy="46021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dvojba pri ocjeni potrebe pokretanja - ovlaštena osoba može ravnatelju poslati upit za očitovanjem vezano uz navode iz predstavke</a:t>
            </a:r>
          </a:p>
          <a:p>
            <a:pPr algn="just">
              <a:lnSpc>
                <a:spcPct val="107000"/>
              </a:lnSpc>
              <a:spcAft>
                <a:spcPts val="2400"/>
              </a:spcAft>
            </a:pPr>
            <a:r>
              <a:rPr lang="hr-HR" sz="26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                                                                                            anketa</a:t>
            </a:r>
          </a:p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viđenje situacije: podnositelj – ravnatelj</a:t>
            </a:r>
          </a:p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objektivnost</a:t>
            </a:r>
          </a:p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profesionalnost</a:t>
            </a:r>
            <a:endParaRPr lang="hr-HR" sz="2800" dirty="0">
              <a:effectLst/>
              <a:latin typeface="Segoe UI Ligh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0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8"/>
            <a:ext cx="9144000" cy="966183"/>
          </a:xfrm>
        </p:spPr>
        <p:txBody>
          <a:bodyPr>
            <a:noAutofit/>
          </a:bodyPr>
          <a:lstStyle/>
          <a:p>
            <a:r>
              <a:rPr lang="hr-HR" sz="3200" dirty="0"/>
              <a:t>PROCJENA POTREBE ZA POKRETANJEM INSPEKCIJSKOG POSTUPKA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2844869" y="1653701"/>
            <a:ext cx="6502261" cy="3955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7000"/>
              </a:lnSpc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ravnatelj:</a:t>
            </a:r>
          </a:p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prvo provjeriti navode </a:t>
            </a:r>
          </a:p>
          <a:p>
            <a:pPr marL="457200" indent="-457200"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utvrditi činjenično stanje</a:t>
            </a:r>
          </a:p>
          <a:p>
            <a:pPr algn="just">
              <a:lnSpc>
                <a:spcPct val="110000"/>
              </a:lnSpc>
            </a:pP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                   razgovor (službene bilješke)</a:t>
            </a:r>
          </a:p>
          <a:p>
            <a:pPr algn="just">
              <a:lnSpc>
                <a:spcPct val="107000"/>
              </a:lnSpc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                   pisane izjave</a:t>
            </a:r>
          </a:p>
          <a:p>
            <a:pPr marL="457200" indent="-457200" algn="just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donijeti zaključak/sud/odluku</a:t>
            </a:r>
            <a:endParaRPr lang="hr-HR" sz="2800" dirty="0">
              <a:effectLst/>
              <a:latin typeface="Segoe UI Ligh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59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8"/>
            <a:ext cx="9144000" cy="966183"/>
          </a:xfrm>
        </p:spPr>
        <p:txBody>
          <a:bodyPr>
            <a:noAutofit/>
          </a:bodyPr>
          <a:lstStyle/>
          <a:p>
            <a:r>
              <a:rPr lang="hr-HR" sz="3200" dirty="0"/>
              <a:t>PROCJENA POTREBE ZA POKRETANJEM INSPEKCIJSKOG POSTUPKA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1126273" y="1653701"/>
            <a:ext cx="10203366" cy="38864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7000"/>
              </a:lnSpc>
              <a:spcAft>
                <a:spcPts val="2400"/>
              </a:spcAft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primjeri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Segoe UI Light" panose="020B0502040204020203" pitchFamily="34" charset="0"/>
              </a:rPr>
              <a:t>primjer nepokretanja inspekcijskog postupka – utvrđene nepravilnosti, ravnatelj postupio u skladu s ovlastima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primjer nepokretanja inspekcijskog postupka –  nisu utvrđene nepravilnosti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latin typeface="Segoe UI Light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neprimjereno u očitovanju ravnatelja</a:t>
            </a:r>
            <a:endParaRPr lang="hr-HR" sz="2800" dirty="0">
              <a:effectLst/>
              <a:latin typeface="Segoe UI Ligh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29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/>
          </a:fgClr>
          <a:bgClr>
            <a:srgbClr val="FFFEE6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5D636-FD6C-46E7-B32C-E87C5726B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7519"/>
            <a:ext cx="9144000" cy="706384"/>
          </a:xfrm>
        </p:spPr>
        <p:txBody>
          <a:bodyPr>
            <a:noAutofit/>
          </a:bodyPr>
          <a:lstStyle/>
          <a:p>
            <a:r>
              <a:rPr lang="hr-HR" sz="3200" dirty="0"/>
              <a:t>INSPEKCIJSKI POSTUPAK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F9F886-DBB9-4E00-A181-337962C6A122}"/>
              </a:ext>
            </a:extLst>
          </p:cNvPr>
          <p:cNvSpPr txBox="1">
            <a:spLocks/>
          </p:cNvSpPr>
          <p:nvPr/>
        </p:nvSpPr>
        <p:spPr>
          <a:xfrm>
            <a:off x="1316394" y="1653701"/>
            <a:ext cx="9559212" cy="44014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očitovanje ravnatelja nezadovoljavajuće ili nepotpuno - pokreće se inspekcijski postupak </a:t>
            </a:r>
          </a:p>
          <a:p>
            <a:pPr marL="457200" indent="-457200" algn="l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hr-HR" sz="2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prosvjetni inspektor, kako je propisano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, utvrđuje stanje</a:t>
            </a:r>
            <a:r>
              <a:rPr lang="hr-HR" sz="2800" dirty="0">
                <a:solidFill>
                  <a:srgbClr val="000000"/>
                </a:solidFill>
                <a:latin typeface="Segoe UI Light" panose="020B0502040204020203" pitchFamily="34" charset="0"/>
                <a:ea typeface="Times New Roman" panose="02020603050405020304" pitchFamily="18" charset="0"/>
              </a:rPr>
              <a:t> -</a:t>
            </a: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sve činjenice relevantne za ocjenu stanja u nadziranoj ustanovi vezano uz predmet nadzora</a:t>
            </a:r>
          </a:p>
          <a:p>
            <a:pPr algn="l">
              <a:lnSpc>
                <a:spcPct val="107000"/>
              </a:lnSpc>
              <a:spcAft>
                <a:spcPts val="2400"/>
              </a:spcAft>
            </a:pPr>
            <a:r>
              <a:rPr lang="hr-HR" sz="2800" dirty="0"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                                                                          članak 11. </a:t>
            </a:r>
            <a:r>
              <a:rPr lang="hr-HR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ZPI</a:t>
            </a:r>
          </a:p>
          <a:p>
            <a:pPr marL="457200" indent="-457200" algn="l">
              <a:lnSpc>
                <a:spcPct val="107000"/>
              </a:lnSpc>
              <a:spcAft>
                <a:spcPts val="2400"/>
              </a:spcAft>
              <a:buFont typeface="Wingdings" panose="05000000000000000000" pitchFamily="2" charset="2"/>
              <a:buChar char="ü"/>
            </a:pPr>
            <a:r>
              <a:rPr lang="hr-HR" sz="2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Times New Roman" panose="02020603050405020304" pitchFamily="18" charset="0"/>
              </a:rPr>
              <a:t>izbjeći kad god je moguće - ravnatelj ima svoje dužnosti propisane zakonom i statutom koje mora izvršavati</a:t>
            </a:r>
            <a:endParaRPr lang="hr-HR" sz="2800" dirty="0">
              <a:effectLst/>
              <a:latin typeface="Segoe UI Light" panose="020B050204020402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8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552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Segoe UI Light</vt:lpstr>
      <vt:lpstr>Times New Roman</vt:lpstr>
      <vt:lpstr>Wingdings</vt:lpstr>
      <vt:lpstr>Office Theme</vt:lpstr>
      <vt:lpstr>INSPEKCIJSKI POSTUPAK</vt:lpstr>
      <vt:lpstr>ZAKONSKE ODREDBE</vt:lpstr>
      <vt:lpstr>ZAKONSKE ODREDBE</vt:lpstr>
      <vt:lpstr>POKRETANJE INSPEKCIJSKOG POSTUPKA</vt:lpstr>
      <vt:lpstr>POKRETANJE INSPEKCIJSKOG POSTUPKA</vt:lpstr>
      <vt:lpstr>PROCJENA POTREBE ZA POKRETANJEM INSPEKCIJSKOG POSTUPKA</vt:lpstr>
      <vt:lpstr>PROCJENA POTREBE ZA POKRETANJEM INSPEKCIJSKOG POSTUPKA</vt:lpstr>
      <vt:lpstr>PROCJENA POTREBE ZA POKRETANJEM INSPEKCIJSKOG POSTUPKA</vt:lpstr>
      <vt:lpstr>INSPEKCIJSKI POSTUPAK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INSPEKCIJSKI POSTUPAK</dc:title>
  <dc:creator>Mirjana Pleh</dc:creator>
  <cp:lastModifiedBy>Mirjana Konosić</cp:lastModifiedBy>
  <cp:revision>10</cp:revision>
  <dcterms:created xsi:type="dcterms:W3CDTF">2021-11-01T17:20:17Z</dcterms:created>
  <dcterms:modified xsi:type="dcterms:W3CDTF">2021-11-05T09:07:33Z</dcterms:modified>
</cp:coreProperties>
</file>