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2"/>
  </p:notesMasterIdLst>
  <p:handoutMasterIdLst>
    <p:handoutMasterId r:id="rId23"/>
  </p:handoutMasterIdLst>
  <p:sldIdLst>
    <p:sldId id="287" r:id="rId2"/>
    <p:sldId id="269" r:id="rId3"/>
    <p:sldId id="289" r:id="rId4"/>
    <p:sldId id="292" r:id="rId5"/>
    <p:sldId id="281" r:id="rId6"/>
    <p:sldId id="282" r:id="rId7"/>
    <p:sldId id="283" r:id="rId8"/>
    <p:sldId id="276" r:id="rId9"/>
    <p:sldId id="277" r:id="rId10"/>
    <p:sldId id="278" r:id="rId11"/>
    <p:sldId id="279" r:id="rId12"/>
    <p:sldId id="273" r:id="rId13"/>
    <p:sldId id="284" r:id="rId14"/>
    <p:sldId id="288" r:id="rId15"/>
    <p:sldId id="285" r:id="rId16"/>
    <p:sldId id="286" r:id="rId17"/>
    <p:sldId id="268" r:id="rId18"/>
    <p:sldId id="291" r:id="rId19"/>
    <p:sldId id="266" r:id="rId20"/>
    <p:sldId id="262" r:id="rId21"/>
  </p:sldIdLst>
  <p:sldSz cx="12192000" cy="6858000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denka Čukelj" initials="ZČ" lastIdx="0" clrIdx="0">
    <p:extLst>
      <p:ext uri="{19B8F6BF-5375-455C-9EA6-DF929625EA0E}">
        <p15:presenceInfo xmlns:p15="http://schemas.microsoft.com/office/powerpoint/2012/main" userId="S-1-5-21-1645522239-2111687655-725345543-39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00CC"/>
    <a:srgbClr val="EAEAEA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4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88D3F-1282-4473-B0FD-3275814E6F6F}" type="doc">
      <dgm:prSet loTypeId="urn:microsoft.com/office/officeart/2009/3/layout/StepUpProcess" loCatId="process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hr-HR"/>
        </a:p>
      </dgm:t>
    </dgm:pt>
    <dgm:pt modelId="{5F6573A1-CCD1-4E7A-849B-86E658A84F36}">
      <dgm:prSet phldrT="[Text]" custT="1"/>
      <dgm:spPr/>
      <dgm:t>
        <a:bodyPr/>
        <a:lstStyle/>
        <a:p>
          <a:r>
            <a:rPr lang="hr-HR" sz="2000" b="0" smtClean="0"/>
            <a:t>Nacionalni plana oporavka i otpornosti 2021. – 2026.         </a:t>
          </a:r>
          <a:endParaRPr lang="hr-HR" sz="2000" b="0" dirty="0"/>
        </a:p>
      </dgm:t>
    </dgm:pt>
    <dgm:pt modelId="{67F506A5-4A99-4D02-8931-0CC8B03A2BBE}" type="parTrans" cxnId="{AD72B0A9-7E67-4036-AD2E-4EFFEE416880}">
      <dgm:prSet/>
      <dgm:spPr/>
      <dgm:t>
        <a:bodyPr/>
        <a:lstStyle/>
        <a:p>
          <a:endParaRPr lang="hr-HR"/>
        </a:p>
      </dgm:t>
    </dgm:pt>
    <dgm:pt modelId="{AABA5CA3-BA77-4B2C-B9C9-E053C86691BC}" type="sibTrans" cxnId="{AD72B0A9-7E67-4036-AD2E-4EFFEE416880}">
      <dgm:prSet/>
      <dgm:spPr/>
      <dgm:t>
        <a:bodyPr/>
        <a:lstStyle/>
        <a:p>
          <a:endParaRPr lang="hr-HR"/>
        </a:p>
      </dgm:t>
    </dgm:pt>
    <dgm:pt modelId="{C2A8AFAC-E31B-4774-A6DF-BC6071EE6C9B}">
      <dgm:prSet phldrT="[Text]"/>
      <dgm:spPr/>
      <dgm:t>
        <a:bodyPr/>
        <a:lstStyle/>
        <a:p>
          <a:r>
            <a:rPr lang="hr-HR" b="0" dirty="0" smtClean="0">
              <a:ln/>
              <a:latin typeface="Arial Narrow" panose="020B0606020202030204" pitchFamily="34" charset="0"/>
            </a:rPr>
            <a:t>Nacionalna razvojna strategija Republike Hrvatske do 2030. godine</a:t>
          </a:r>
          <a:r>
            <a:rPr lang="en-GB" b="0" dirty="0" smtClean="0">
              <a:ln/>
              <a:latin typeface="Arial Narrow" panose="020B0606020202030204" pitchFamily="34" charset="0"/>
            </a:rPr>
            <a:t> </a:t>
          </a:r>
          <a:r>
            <a:rPr lang="en-GB" dirty="0" smtClean="0">
              <a:ln/>
              <a:latin typeface="Arial Narrow" panose="020B0606020202030204" pitchFamily="34" charset="0"/>
            </a:rPr>
            <a:t>(</a:t>
          </a:r>
          <a:r>
            <a:rPr lang="en-GB" dirty="0" err="1" smtClean="0">
              <a:ln/>
              <a:latin typeface="Arial Narrow" panose="020B0606020202030204" pitchFamily="34" charset="0"/>
            </a:rPr>
            <a:t>Narodne</a:t>
          </a:r>
          <a:r>
            <a:rPr lang="en-GB" dirty="0" smtClean="0">
              <a:ln/>
              <a:latin typeface="Arial Narrow" panose="020B0606020202030204" pitchFamily="34" charset="0"/>
            </a:rPr>
            <a:t> </a:t>
          </a:r>
          <a:r>
            <a:rPr lang="en-GB" dirty="0" err="1" smtClean="0">
              <a:ln/>
              <a:latin typeface="Arial Narrow" panose="020B0606020202030204" pitchFamily="34" charset="0"/>
            </a:rPr>
            <a:t>novine</a:t>
          </a:r>
          <a:r>
            <a:rPr lang="en-GB" dirty="0" smtClean="0">
              <a:ln/>
              <a:latin typeface="Arial Narrow" panose="020B0606020202030204" pitchFamily="34" charset="0"/>
            </a:rPr>
            <a:t>, </a:t>
          </a:r>
          <a:r>
            <a:rPr lang="en-GB" dirty="0" err="1" smtClean="0">
              <a:ln/>
              <a:latin typeface="Arial Narrow" panose="020B0606020202030204" pitchFamily="34" charset="0"/>
            </a:rPr>
            <a:t>broj</a:t>
          </a:r>
          <a:r>
            <a:rPr lang="en-GB" dirty="0" smtClean="0">
              <a:ln/>
              <a:latin typeface="Arial Narrow" panose="020B0606020202030204" pitchFamily="34" charset="0"/>
            </a:rPr>
            <a:t> 13/21)</a:t>
          </a:r>
          <a:r>
            <a:rPr lang="hr-HR" dirty="0" smtClean="0">
              <a:ln/>
              <a:latin typeface="Arial Narrow" panose="020B0606020202030204" pitchFamily="34" charset="0"/>
            </a:rPr>
            <a:t>    </a:t>
          </a:r>
          <a:endParaRPr lang="hr-HR" dirty="0"/>
        </a:p>
      </dgm:t>
    </dgm:pt>
    <dgm:pt modelId="{4F1F4C52-E70F-47BD-B7C8-22809FA86BDE}" type="parTrans" cxnId="{8C834075-BFB1-4BAB-9FEE-C004C37E2911}">
      <dgm:prSet/>
      <dgm:spPr/>
      <dgm:t>
        <a:bodyPr/>
        <a:lstStyle/>
        <a:p>
          <a:endParaRPr lang="hr-HR"/>
        </a:p>
      </dgm:t>
    </dgm:pt>
    <dgm:pt modelId="{620BD1BA-E8EA-4C06-BBCA-DE1DE12A681D}" type="sibTrans" cxnId="{8C834075-BFB1-4BAB-9FEE-C004C37E2911}">
      <dgm:prSet/>
      <dgm:spPr/>
      <dgm:t>
        <a:bodyPr/>
        <a:lstStyle/>
        <a:p>
          <a:endParaRPr lang="hr-HR"/>
        </a:p>
      </dgm:t>
    </dgm:pt>
    <dgm:pt modelId="{96740C28-09C5-4989-BA09-809E1794A6A8}">
      <dgm:prSet phldrT="[Text]"/>
      <dgm:spPr/>
      <dgm:t>
        <a:bodyPr/>
        <a:lstStyle/>
        <a:p>
          <a:r>
            <a:rPr lang="hr-HR" b="0" smtClean="0"/>
            <a:t>Odluka o sustavu upravljanja i praćenju provedbe aktivnosti u okviru Nacionalnog plana oporavka i otpornosti 2021. – 2026.  </a:t>
          </a:r>
          <a:r>
            <a:rPr lang="en-GB" smtClean="0">
              <a:ln/>
              <a:latin typeface="Arial Narrow" panose="020B0606020202030204" pitchFamily="34" charset="0"/>
            </a:rPr>
            <a:t>(Narodne novine, broj </a:t>
          </a:r>
          <a:r>
            <a:rPr lang="hr-HR" smtClean="0">
              <a:ln/>
              <a:latin typeface="Arial Narrow" panose="020B0606020202030204" pitchFamily="34" charset="0"/>
            </a:rPr>
            <a:t>78</a:t>
          </a:r>
          <a:r>
            <a:rPr lang="en-GB" smtClean="0">
              <a:ln/>
              <a:latin typeface="Arial Narrow" panose="020B0606020202030204" pitchFamily="34" charset="0"/>
            </a:rPr>
            <a:t>/21)</a:t>
          </a:r>
          <a:endParaRPr lang="hr-HR" dirty="0"/>
        </a:p>
      </dgm:t>
    </dgm:pt>
    <dgm:pt modelId="{756EFDEE-6EC4-4EB4-B4CB-1164EF68915F}" type="parTrans" cxnId="{9DDA88E9-D6DF-4EF3-95DF-95F018D5CF46}">
      <dgm:prSet/>
      <dgm:spPr/>
      <dgm:t>
        <a:bodyPr/>
        <a:lstStyle/>
        <a:p>
          <a:endParaRPr lang="hr-HR"/>
        </a:p>
      </dgm:t>
    </dgm:pt>
    <dgm:pt modelId="{D4610383-64A1-4787-B0A9-643F3DFBFB68}" type="sibTrans" cxnId="{9DDA88E9-D6DF-4EF3-95DF-95F018D5CF46}">
      <dgm:prSet/>
      <dgm:spPr/>
      <dgm:t>
        <a:bodyPr/>
        <a:lstStyle/>
        <a:p>
          <a:endParaRPr lang="hr-HR"/>
        </a:p>
      </dgm:t>
    </dgm:pt>
    <dgm:pt modelId="{C27F5E21-F264-4F21-81F4-D11DC59B64CA}" type="pres">
      <dgm:prSet presAssocID="{99988D3F-1282-4473-B0FD-3275814E6F6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7CBEDD4D-50BE-4C2F-8EBD-0851AE1FB8F9}" type="pres">
      <dgm:prSet presAssocID="{5F6573A1-CCD1-4E7A-849B-86E658A84F36}" presName="composite" presStyleCnt="0"/>
      <dgm:spPr/>
    </dgm:pt>
    <dgm:pt modelId="{43A16376-E56D-4DEB-AD2D-1ECD134D2768}" type="pres">
      <dgm:prSet presAssocID="{5F6573A1-CCD1-4E7A-849B-86E658A84F36}" presName="LShape" presStyleLbl="alignNode1" presStyleIdx="0" presStyleCnt="5"/>
      <dgm:spPr/>
    </dgm:pt>
    <dgm:pt modelId="{835C86EA-E4B7-4AB2-95AA-BF7CE10BD0EB}" type="pres">
      <dgm:prSet presAssocID="{5F6573A1-CCD1-4E7A-849B-86E658A84F3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F88CA7-01FC-4543-B8A4-328CC8AED62D}" type="pres">
      <dgm:prSet presAssocID="{5F6573A1-CCD1-4E7A-849B-86E658A84F36}" presName="Triangle" presStyleLbl="alignNode1" presStyleIdx="1" presStyleCnt="5"/>
      <dgm:spPr/>
    </dgm:pt>
    <dgm:pt modelId="{670C3435-9068-41FD-8CA0-6983C2220D3A}" type="pres">
      <dgm:prSet presAssocID="{AABA5CA3-BA77-4B2C-B9C9-E053C86691BC}" presName="sibTrans" presStyleCnt="0"/>
      <dgm:spPr/>
    </dgm:pt>
    <dgm:pt modelId="{C200A3AB-842E-40D9-81FE-9F85D1C84AEF}" type="pres">
      <dgm:prSet presAssocID="{AABA5CA3-BA77-4B2C-B9C9-E053C86691BC}" presName="space" presStyleCnt="0"/>
      <dgm:spPr/>
    </dgm:pt>
    <dgm:pt modelId="{B42F0087-E1BC-41C7-A806-6A66070E02BC}" type="pres">
      <dgm:prSet presAssocID="{C2A8AFAC-E31B-4774-A6DF-BC6071EE6C9B}" presName="composite" presStyleCnt="0"/>
      <dgm:spPr/>
    </dgm:pt>
    <dgm:pt modelId="{C7BC754B-5EC8-4750-A863-8ACAF670E85D}" type="pres">
      <dgm:prSet presAssocID="{C2A8AFAC-E31B-4774-A6DF-BC6071EE6C9B}" presName="LShape" presStyleLbl="alignNode1" presStyleIdx="2" presStyleCnt="5"/>
      <dgm:spPr/>
    </dgm:pt>
    <dgm:pt modelId="{0A499E96-4012-4BA8-9CC2-D1AFE0C3EC0D}" type="pres">
      <dgm:prSet presAssocID="{C2A8AFAC-E31B-4774-A6DF-BC6071EE6C9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B3B735-457F-4093-9D2A-888C8C87D280}" type="pres">
      <dgm:prSet presAssocID="{C2A8AFAC-E31B-4774-A6DF-BC6071EE6C9B}" presName="Triangle" presStyleLbl="alignNode1" presStyleIdx="3" presStyleCnt="5"/>
      <dgm:spPr/>
    </dgm:pt>
    <dgm:pt modelId="{D41DB1E1-4CE5-41A5-972E-15DC4FE290D5}" type="pres">
      <dgm:prSet presAssocID="{620BD1BA-E8EA-4C06-BBCA-DE1DE12A681D}" presName="sibTrans" presStyleCnt="0"/>
      <dgm:spPr/>
    </dgm:pt>
    <dgm:pt modelId="{352424A2-D35B-4B99-A240-C39A09AA0D2E}" type="pres">
      <dgm:prSet presAssocID="{620BD1BA-E8EA-4C06-BBCA-DE1DE12A681D}" presName="space" presStyleCnt="0"/>
      <dgm:spPr/>
    </dgm:pt>
    <dgm:pt modelId="{5B74B39B-CC7D-4313-A0B1-2682DD0B1FD9}" type="pres">
      <dgm:prSet presAssocID="{96740C28-09C5-4989-BA09-809E1794A6A8}" presName="composite" presStyleCnt="0"/>
      <dgm:spPr/>
    </dgm:pt>
    <dgm:pt modelId="{84EEB76E-11FE-4F67-8DC3-091179C38E75}" type="pres">
      <dgm:prSet presAssocID="{96740C28-09C5-4989-BA09-809E1794A6A8}" presName="LShape" presStyleLbl="alignNode1" presStyleIdx="4" presStyleCnt="5"/>
      <dgm:spPr/>
    </dgm:pt>
    <dgm:pt modelId="{768EE1B2-66CD-4F9C-A7BB-24DE049A4F21}" type="pres">
      <dgm:prSet presAssocID="{96740C28-09C5-4989-BA09-809E1794A6A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533F917-0529-4C01-B0EA-B130C97E49C7}" type="presOf" srcId="{5F6573A1-CCD1-4E7A-849B-86E658A84F36}" destId="{835C86EA-E4B7-4AB2-95AA-BF7CE10BD0EB}" srcOrd="0" destOrd="0" presId="urn:microsoft.com/office/officeart/2009/3/layout/StepUpProcess"/>
    <dgm:cxn modelId="{AD72B0A9-7E67-4036-AD2E-4EFFEE416880}" srcId="{99988D3F-1282-4473-B0FD-3275814E6F6F}" destId="{5F6573A1-CCD1-4E7A-849B-86E658A84F36}" srcOrd="0" destOrd="0" parTransId="{67F506A5-4A99-4D02-8931-0CC8B03A2BBE}" sibTransId="{AABA5CA3-BA77-4B2C-B9C9-E053C86691BC}"/>
    <dgm:cxn modelId="{9DDA88E9-D6DF-4EF3-95DF-95F018D5CF46}" srcId="{99988D3F-1282-4473-B0FD-3275814E6F6F}" destId="{96740C28-09C5-4989-BA09-809E1794A6A8}" srcOrd="2" destOrd="0" parTransId="{756EFDEE-6EC4-4EB4-B4CB-1164EF68915F}" sibTransId="{D4610383-64A1-4787-B0A9-643F3DFBFB68}"/>
    <dgm:cxn modelId="{8DE388F4-8335-41A0-99C4-33FED870A426}" type="presOf" srcId="{C2A8AFAC-E31B-4774-A6DF-BC6071EE6C9B}" destId="{0A499E96-4012-4BA8-9CC2-D1AFE0C3EC0D}" srcOrd="0" destOrd="0" presId="urn:microsoft.com/office/officeart/2009/3/layout/StepUpProcess"/>
    <dgm:cxn modelId="{7EA508D5-6644-45EA-983B-CA666526AED6}" type="presOf" srcId="{96740C28-09C5-4989-BA09-809E1794A6A8}" destId="{768EE1B2-66CD-4F9C-A7BB-24DE049A4F21}" srcOrd="0" destOrd="0" presId="urn:microsoft.com/office/officeart/2009/3/layout/StepUpProcess"/>
    <dgm:cxn modelId="{FD2CDB25-EA0F-472A-9883-E74A556F76C2}" type="presOf" srcId="{99988D3F-1282-4473-B0FD-3275814E6F6F}" destId="{C27F5E21-F264-4F21-81F4-D11DC59B64CA}" srcOrd="0" destOrd="0" presId="urn:microsoft.com/office/officeart/2009/3/layout/StepUpProcess"/>
    <dgm:cxn modelId="{8C834075-BFB1-4BAB-9FEE-C004C37E2911}" srcId="{99988D3F-1282-4473-B0FD-3275814E6F6F}" destId="{C2A8AFAC-E31B-4774-A6DF-BC6071EE6C9B}" srcOrd="1" destOrd="0" parTransId="{4F1F4C52-E70F-47BD-B7C8-22809FA86BDE}" sibTransId="{620BD1BA-E8EA-4C06-BBCA-DE1DE12A681D}"/>
    <dgm:cxn modelId="{D72BA518-57F4-47F6-B004-CE08CFAAFE4C}" type="presParOf" srcId="{C27F5E21-F264-4F21-81F4-D11DC59B64CA}" destId="{7CBEDD4D-50BE-4C2F-8EBD-0851AE1FB8F9}" srcOrd="0" destOrd="0" presId="urn:microsoft.com/office/officeart/2009/3/layout/StepUpProcess"/>
    <dgm:cxn modelId="{D54A5A3A-4F12-44CB-871B-EF9FCB5AB158}" type="presParOf" srcId="{7CBEDD4D-50BE-4C2F-8EBD-0851AE1FB8F9}" destId="{43A16376-E56D-4DEB-AD2D-1ECD134D2768}" srcOrd="0" destOrd="0" presId="urn:microsoft.com/office/officeart/2009/3/layout/StepUpProcess"/>
    <dgm:cxn modelId="{B7C50F2E-6733-466F-B0A1-F288849FF176}" type="presParOf" srcId="{7CBEDD4D-50BE-4C2F-8EBD-0851AE1FB8F9}" destId="{835C86EA-E4B7-4AB2-95AA-BF7CE10BD0EB}" srcOrd="1" destOrd="0" presId="urn:microsoft.com/office/officeart/2009/3/layout/StepUpProcess"/>
    <dgm:cxn modelId="{2274D6E4-80C1-4855-A275-FC6FAC80DD9F}" type="presParOf" srcId="{7CBEDD4D-50BE-4C2F-8EBD-0851AE1FB8F9}" destId="{9CF88CA7-01FC-4543-B8A4-328CC8AED62D}" srcOrd="2" destOrd="0" presId="urn:microsoft.com/office/officeart/2009/3/layout/StepUpProcess"/>
    <dgm:cxn modelId="{0D993A99-5B6B-4894-98BD-E5BD7A34F336}" type="presParOf" srcId="{C27F5E21-F264-4F21-81F4-D11DC59B64CA}" destId="{670C3435-9068-41FD-8CA0-6983C2220D3A}" srcOrd="1" destOrd="0" presId="urn:microsoft.com/office/officeart/2009/3/layout/StepUpProcess"/>
    <dgm:cxn modelId="{F0DCFA03-B844-46F7-968B-95E7E8FF77E6}" type="presParOf" srcId="{670C3435-9068-41FD-8CA0-6983C2220D3A}" destId="{C200A3AB-842E-40D9-81FE-9F85D1C84AEF}" srcOrd="0" destOrd="0" presId="urn:microsoft.com/office/officeart/2009/3/layout/StepUpProcess"/>
    <dgm:cxn modelId="{5E76FE90-C81E-4506-A936-35CFF990F2D9}" type="presParOf" srcId="{C27F5E21-F264-4F21-81F4-D11DC59B64CA}" destId="{B42F0087-E1BC-41C7-A806-6A66070E02BC}" srcOrd="2" destOrd="0" presId="urn:microsoft.com/office/officeart/2009/3/layout/StepUpProcess"/>
    <dgm:cxn modelId="{0F7C5EDC-DD1D-413B-92C0-F15E34324E37}" type="presParOf" srcId="{B42F0087-E1BC-41C7-A806-6A66070E02BC}" destId="{C7BC754B-5EC8-4750-A863-8ACAF670E85D}" srcOrd="0" destOrd="0" presId="urn:microsoft.com/office/officeart/2009/3/layout/StepUpProcess"/>
    <dgm:cxn modelId="{756023EF-A4F4-4E72-8C3E-448D374F2541}" type="presParOf" srcId="{B42F0087-E1BC-41C7-A806-6A66070E02BC}" destId="{0A499E96-4012-4BA8-9CC2-D1AFE0C3EC0D}" srcOrd="1" destOrd="0" presId="urn:microsoft.com/office/officeart/2009/3/layout/StepUpProcess"/>
    <dgm:cxn modelId="{C82BC098-96B9-4867-9E8B-E783308F5B32}" type="presParOf" srcId="{B42F0087-E1BC-41C7-A806-6A66070E02BC}" destId="{01B3B735-457F-4093-9D2A-888C8C87D280}" srcOrd="2" destOrd="0" presId="urn:microsoft.com/office/officeart/2009/3/layout/StepUpProcess"/>
    <dgm:cxn modelId="{D2B8754D-B900-4D69-BBC6-D5D95942BEA7}" type="presParOf" srcId="{C27F5E21-F264-4F21-81F4-D11DC59B64CA}" destId="{D41DB1E1-4CE5-41A5-972E-15DC4FE290D5}" srcOrd="3" destOrd="0" presId="urn:microsoft.com/office/officeart/2009/3/layout/StepUpProcess"/>
    <dgm:cxn modelId="{DE5BD9E7-E935-4787-B93E-9E335D5D2637}" type="presParOf" srcId="{D41DB1E1-4CE5-41A5-972E-15DC4FE290D5}" destId="{352424A2-D35B-4B99-A240-C39A09AA0D2E}" srcOrd="0" destOrd="0" presId="urn:microsoft.com/office/officeart/2009/3/layout/StepUpProcess"/>
    <dgm:cxn modelId="{18A58E3D-81E2-43A9-8EB6-EA337A01F187}" type="presParOf" srcId="{C27F5E21-F264-4F21-81F4-D11DC59B64CA}" destId="{5B74B39B-CC7D-4313-A0B1-2682DD0B1FD9}" srcOrd="4" destOrd="0" presId="urn:microsoft.com/office/officeart/2009/3/layout/StepUpProcess"/>
    <dgm:cxn modelId="{A2500F34-8970-446B-AD59-1EC488F3DCAE}" type="presParOf" srcId="{5B74B39B-CC7D-4313-A0B1-2682DD0B1FD9}" destId="{84EEB76E-11FE-4F67-8DC3-091179C38E75}" srcOrd="0" destOrd="0" presId="urn:microsoft.com/office/officeart/2009/3/layout/StepUpProcess"/>
    <dgm:cxn modelId="{4FF0385E-4FA8-43F3-A236-98F5ACC563C7}" type="presParOf" srcId="{5B74B39B-CC7D-4313-A0B1-2682DD0B1FD9}" destId="{768EE1B2-66CD-4F9C-A7BB-24DE049A4F2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3FEDCE-4346-4ADE-AD68-ED18A5C38972}" type="doc">
      <dgm:prSet loTypeId="urn:microsoft.com/office/officeart/2005/8/layout/vList6" loCatId="process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hr-HR"/>
        </a:p>
      </dgm:t>
    </dgm:pt>
    <dgm:pt modelId="{4352A3E9-DB5A-4B63-B52B-13F5D3B59E37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prijava i upis u srednje škole </a:t>
          </a:r>
          <a:endParaRPr lang="hr-HR" sz="2000" dirty="0" smtClean="0">
            <a:latin typeface="Arial Narrow" panose="020B0606020202030204" pitchFamily="34" charset="0"/>
          </a:endParaRPr>
        </a:p>
      </dgm:t>
    </dgm:pt>
    <dgm:pt modelId="{8153997E-6229-4518-8DE6-D92D7889B933}" type="parTrans" cxnId="{9BABFAE8-2301-4F36-9C51-857F78AB3DCC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F93CE74A-45EB-41ED-9D2A-A2B4610A0A8C}" type="sibTrans" cxnId="{9BABFAE8-2301-4F36-9C51-857F78AB3DCC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1639F450-8844-4BF0-A45A-4CB37B7C3C5F}">
      <dgm:prSet phldrT="[Text]" custT="1"/>
      <dgm:spPr/>
      <dgm:t>
        <a:bodyPr/>
        <a:lstStyle/>
        <a:p>
          <a:r>
            <a:rPr lang="hr-HR" sz="1800" i="1" baseline="0" dirty="0" smtClean="0">
              <a:solidFill>
                <a:srgbClr val="002060"/>
              </a:solidFill>
              <a:latin typeface="+mn-lt"/>
            </a:rPr>
            <a:t>aplikacija koja je već razvijena, ali se unapređuju i razvijaju dodatne funkcionalnosti</a:t>
          </a:r>
          <a:endParaRPr lang="hr-HR" sz="1800" i="1" noProof="0" dirty="0">
            <a:solidFill>
              <a:srgbClr val="002060"/>
            </a:solidFill>
            <a:latin typeface="+mn-lt"/>
          </a:endParaRPr>
        </a:p>
      </dgm:t>
    </dgm:pt>
    <dgm:pt modelId="{350F8847-8B7B-410E-94BA-67FFB04A2402}" type="parTrans" cxnId="{3890C5E4-84D2-4698-BC3B-ADB26EA3FE27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75D602D5-055C-4BF3-8A40-92BC35CE3F20}" type="sibTrans" cxnId="{3890C5E4-84D2-4698-BC3B-ADB26EA3FE27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2D184B5C-CD5E-4450-88BA-21749258A466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noProof="0" smtClean="0">
              <a:latin typeface="Arial Narrow" panose="020B0606020202030204" pitchFamily="34" charset="0"/>
            </a:rPr>
            <a:t>e-upisi u dječje vrtiće</a:t>
          </a:r>
          <a:endParaRPr lang="hr-HR" sz="2000" noProof="0" dirty="0" smtClean="0">
            <a:latin typeface="Arial Narrow" panose="020B0606020202030204" pitchFamily="34" charset="0"/>
          </a:endParaRPr>
        </a:p>
      </dgm:t>
    </dgm:pt>
    <dgm:pt modelId="{0007474E-1556-43FA-9275-33B8458133DA}" type="parTrans" cxnId="{8A7140D0-6E33-437C-B746-71F2F4FEA113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A1380D92-5679-407A-8135-C643141ECD28}" type="sibTrans" cxnId="{8A7140D0-6E33-437C-B746-71F2F4FEA113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F6F4FAC7-E0BF-46FA-9543-E85239520A7B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noProof="0" smtClean="0">
              <a:latin typeface="Arial Narrow" panose="020B0606020202030204" pitchFamily="34" charset="0"/>
            </a:rPr>
            <a:t>e</a:t>
          </a:r>
          <a:r>
            <a:rPr lang="en-GB" sz="2000" noProof="0" smtClean="0">
              <a:latin typeface="Arial Narrow" panose="020B0606020202030204" pitchFamily="34" charset="0"/>
            </a:rPr>
            <a:t>-upisi u osnovne škole</a:t>
          </a:r>
          <a:endParaRPr lang="hr-HR" sz="2000" noProof="0" dirty="0" smtClean="0">
            <a:latin typeface="Arial Narrow" panose="020B0606020202030204" pitchFamily="34" charset="0"/>
          </a:endParaRPr>
        </a:p>
      </dgm:t>
    </dgm:pt>
    <dgm:pt modelId="{8B8E3CE5-B0DD-4175-BA64-81930A0CE87E}" type="parTrans" cxnId="{9BC48060-6E3A-49EA-AB59-541D82A01135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6F6A72F3-2EC0-4F1B-8E45-BDD7E4413988}" type="sibTrans" cxnId="{9BC48060-6E3A-49EA-AB59-541D82A01135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EE971A04-4142-4376-B7D4-70157D7E1E63}">
      <dgm:prSet custT="1"/>
      <dgm:spPr/>
      <dgm:t>
        <a:bodyPr anchor="ctr"/>
        <a:lstStyle/>
        <a:p>
          <a:r>
            <a:rPr lang="hr-HR" sz="2000" dirty="0" smtClean="0">
              <a:latin typeface="Arial Narrow" panose="020B0606020202030204" pitchFamily="34" charset="0"/>
            </a:rPr>
            <a:t>prijava i e-upisi u dječje vrtiće</a:t>
          </a:r>
          <a:endParaRPr lang="hr-HR" sz="2000" dirty="0">
            <a:latin typeface="Arial Narrow" panose="020B0606020202030204" pitchFamily="34" charset="0"/>
          </a:endParaRPr>
        </a:p>
      </dgm:t>
    </dgm:pt>
    <dgm:pt modelId="{91C375D9-8220-40FF-8DA8-3FFF0211AEF0}" type="parTrans" cxnId="{AC1A4C50-616D-45A6-9BD9-72BB54D933B5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D73E83BC-C394-414F-A3D9-1C8356AD453D}" type="sibTrans" cxnId="{AC1A4C50-616D-45A6-9BD9-72BB54D933B5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8F285938-62D7-42C7-A049-8FCE95E2A229}">
      <dgm:prSet custT="1"/>
      <dgm:spPr/>
      <dgm:t>
        <a:bodyPr/>
        <a:lstStyle/>
        <a:p>
          <a:r>
            <a:rPr lang="en-GB" sz="1800" noProof="0" dirty="0" err="1" smtClean="0">
              <a:latin typeface="Arial Narrow" panose="020B0606020202030204" pitchFamily="34" charset="0"/>
            </a:rPr>
            <a:t>povezivanje</a:t>
          </a:r>
          <a:r>
            <a:rPr lang="en-GB" sz="1800" noProof="0" dirty="0" smtClean="0">
              <a:latin typeface="Arial Narrow" panose="020B0606020202030204" pitchFamily="34" charset="0"/>
            </a:rPr>
            <a:t> </a:t>
          </a:r>
          <a:r>
            <a:rPr lang="en-GB" sz="1800" noProof="0" dirty="0" err="1" smtClean="0">
              <a:latin typeface="Arial Narrow" panose="020B0606020202030204" pitchFamily="34" charset="0"/>
            </a:rPr>
            <a:t>baza</a:t>
          </a:r>
          <a:r>
            <a:rPr lang="en-GB" sz="1800" noProof="0" dirty="0" smtClean="0">
              <a:latin typeface="Arial Narrow" panose="020B0606020202030204" pitchFamily="34" charset="0"/>
            </a:rPr>
            <a:t> </a:t>
          </a:r>
          <a:r>
            <a:rPr lang="hr-HR" sz="1800" noProof="0" dirty="0" smtClean="0">
              <a:latin typeface="Arial Narrow" panose="020B0606020202030204" pitchFamily="34" charset="0"/>
            </a:rPr>
            <a:t>dječjih vrtića i preuzimanje podataka te upis u OŠ</a:t>
          </a:r>
          <a:endParaRPr lang="hr-HR" sz="1800" dirty="0">
            <a:latin typeface="Arial Narrow" panose="020B0606020202030204" pitchFamily="34" charset="0"/>
          </a:endParaRPr>
        </a:p>
      </dgm:t>
    </dgm:pt>
    <dgm:pt modelId="{24BA9483-EEC7-4496-94C8-B599C097AEF5}" type="parTrans" cxnId="{5F585424-F2F9-4EB7-85BC-20D5AB7F02A7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15134EF6-1A09-4F2D-A963-4F7DCF8C38D5}" type="sibTrans" cxnId="{5F585424-F2F9-4EB7-85BC-20D5AB7F02A7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B31E72EC-BF6A-4201-917D-BC91F067072B}">
      <dgm:prSet custT="1"/>
      <dgm:spPr/>
      <dgm:t>
        <a:bodyPr/>
        <a:lstStyle/>
        <a:p>
          <a:pPr algn="l"/>
          <a:r>
            <a:rPr lang="hr-HR" sz="2000" dirty="0" smtClean="0">
              <a:latin typeface="Arial Narrow" panose="020B0606020202030204" pitchFamily="34" charset="0"/>
            </a:rPr>
            <a:t>prijava i upis u učeničke domove</a:t>
          </a:r>
          <a:endParaRPr lang="hr-HR" sz="2000" dirty="0">
            <a:latin typeface="Arial Narrow" panose="020B0606020202030204" pitchFamily="34" charset="0"/>
          </a:endParaRPr>
        </a:p>
      </dgm:t>
    </dgm:pt>
    <dgm:pt modelId="{263216CE-8372-4261-8C17-F80DAC5716E7}" type="parTrans" cxnId="{DB0237B2-6377-4315-BEBF-0982D682EC98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A360B2EE-F041-4DA2-8997-8F99CA8B6BF2}" type="sibTrans" cxnId="{DB0237B2-6377-4315-BEBF-0982D682EC98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932A1F6D-62B0-42F2-B669-AADC133AFDB6}">
      <dgm:prSet custT="1"/>
      <dgm:spPr/>
      <dgm:t>
        <a:bodyPr anchor="ctr"/>
        <a:lstStyle/>
        <a:p>
          <a:r>
            <a:rPr lang="en-GB" sz="2000" dirty="0" err="1" smtClean="0">
              <a:latin typeface="Arial Narrow" panose="020B0606020202030204" pitchFamily="34" charset="0"/>
            </a:rPr>
            <a:t>po</a:t>
          </a:r>
          <a:r>
            <a:rPr lang="en-GB" sz="2000" dirty="0" smtClean="0">
              <a:latin typeface="Arial Narrow" panose="020B0606020202030204" pitchFamily="34" charset="0"/>
            </a:rPr>
            <a:t> </a:t>
          </a:r>
          <a:r>
            <a:rPr lang="en-GB" sz="2000" dirty="0" err="1" smtClean="0">
              <a:latin typeface="Arial Narrow" panose="020B0606020202030204" pitchFamily="34" charset="0"/>
            </a:rPr>
            <a:t>upisu</a:t>
          </a:r>
          <a:r>
            <a:rPr lang="en-GB" sz="2000" dirty="0" smtClean="0">
              <a:latin typeface="Arial Narrow" panose="020B0606020202030204" pitchFamily="34" charset="0"/>
            </a:rPr>
            <a:t> u </a:t>
          </a:r>
          <a:r>
            <a:rPr lang="en-GB" sz="2000" dirty="0" err="1" smtClean="0">
              <a:latin typeface="Arial Narrow" panose="020B0606020202030204" pitchFamily="34" charset="0"/>
            </a:rPr>
            <a:t>srednju</a:t>
          </a:r>
          <a:r>
            <a:rPr lang="en-GB" sz="2000" dirty="0" smtClean="0">
              <a:latin typeface="Arial Narrow" panose="020B0606020202030204" pitchFamily="34" charset="0"/>
            </a:rPr>
            <a:t> </a:t>
          </a:r>
          <a:r>
            <a:rPr lang="en-GB" sz="2000" dirty="0" err="1" smtClean="0">
              <a:latin typeface="Arial Narrow" panose="020B0606020202030204" pitchFamily="34" charset="0"/>
            </a:rPr>
            <a:t>školu</a:t>
          </a:r>
          <a:r>
            <a:rPr lang="en-GB" sz="2000" dirty="0" smtClean="0">
              <a:latin typeface="Arial Narrow" panose="020B0606020202030204" pitchFamily="34" charset="0"/>
            </a:rPr>
            <a:t> </a:t>
          </a:r>
          <a:r>
            <a:rPr lang="en-GB" sz="2000" dirty="0" err="1" smtClean="0">
              <a:latin typeface="Arial Narrow" panose="020B0606020202030204" pitchFamily="34" charset="0"/>
            </a:rPr>
            <a:t>moguć</a:t>
          </a:r>
          <a:r>
            <a:rPr lang="en-GB" sz="2000" dirty="0" smtClean="0">
              <a:latin typeface="Arial Narrow" panose="020B0606020202030204" pitchFamily="34" charset="0"/>
            </a:rPr>
            <a:t> </a:t>
          </a:r>
          <a:r>
            <a:rPr lang="en-GB" sz="2000" dirty="0" err="1" smtClean="0">
              <a:latin typeface="Arial Narrow" panose="020B0606020202030204" pitchFamily="34" charset="0"/>
            </a:rPr>
            <a:t>izbor</a:t>
          </a:r>
          <a:r>
            <a:rPr lang="en-GB" sz="2000" dirty="0" smtClean="0">
              <a:latin typeface="Arial Narrow" panose="020B0606020202030204" pitchFamily="34" charset="0"/>
            </a:rPr>
            <a:t> </a:t>
          </a:r>
          <a:r>
            <a:rPr lang="en-GB" sz="2000" dirty="0" err="1" smtClean="0">
              <a:latin typeface="Arial Narrow" panose="020B0606020202030204" pitchFamily="34" charset="0"/>
            </a:rPr>
            <a:t>učeničkog</a:t>
          </a:r>
          <a:r>
            <a:rPr lang="en-GB" sz="2000" dirty="0" smtClean="0">
              <a:latin typeface="Arial Narrow" panose="020B0606020202030204" pitchFamily="34" charset="0"/>
            </a:rPr>
            <a:t> </a:t>
          </a:r>
          <a:r>
            <a:rPr lang="en-GB" sz="2000" dirty="0" err="1" smtClean="0">
              <a:latin typeface="Arial Narrow" panose="020B0606020202030204" pitchFamily="34" charset="0"/>
            </a:rPr>
            <a:t>doma</a:t>
          </a:r>
          <a:endParaRPr lang="hr-HR" sz="2000" dirty="0">
            <a:latin typeface="Arial Narrow" panose="020B0606020202030204" pitchFamily="34" charset="0"/>
          </a:endParaRPr>
        </a:p>
      </dgm:t>
    </dgm:pt>
    <dgm:pt modelId="{71F6034E-12ED-4E45-AAD5-E0247BFDE1CE}" type="parTrans" cxnId="{D48DC081-466E-4CDB-BDC9-CB13CC73DCD8}">
      <dgm:prSet/>
      <dgm:spPr/>
      <dgm:t>
        <a:bodyPr/>
        <a:lstStyle/>
        <a:p>
          <a:endParaRPr lang="hr-HR"/>
        </a:p>
      </dgm:t>
    </dgm:pt>
    <dgm:pt modelId="{78104D40-20F5-455C-9A45-F9C2D6A40466}" type="sibTrans" cxnId="{D48DC081-466E-4CDB-BDC9-CB13CC73DCD8}">
      <dgm:prSet/>
      <dgm:spPr/>
      <dgm:t>
        <a:bodyPr/>
        <a:lstStyle/>
        <a:p>
          <a:endParaRPr lang="hr-HR"/>
        </a:p>
      </dgm:t>
    </dgm:pt>
    <dgm:pt modelId="{FFE0F626-5A28-4C06-AD04-176271109807}">
      <dgm:prSet custT="1"/>
      <dgm:spPr/>
      <dgm:t>
        <a:bodyPr/>
        <a:lstStyle/>
        <a:p>
          <a:r>
            <a:rPr lang="hr-HR" sz="1800" dirty="0" smtClean="0">
              <a:latin typeface="Arial Narrow" panose="020B0606020202030204" pitchFamily="34" charset="0"/>
            </a:rPr>
            <a:t>Formiranje razrednih odjela pomoću e-Matice</a:t>
          </a:r>
          <a:endParaRPr lang="hr-HR" sz="1800" dirty="0">
            <a:latin typeface="Arial Narrow" panose="020B0606020202030204" pitchFamily="34" charset="0"/>
          </a:endParaRPr>
        </a:p>
      </dgm:t>
    </dgm:pt>
    <dgm:pt modelId="{B9F4AE2A-5F9C-4F67-932C-5EE5005899A3}" type="parTrans" cxnId="{36E41753-4783-48B9-879F-ECFF722195AA}">
      <dgm:prSet/>
      <dgm:spPr/>
      <dgm:t>
        <a:bodyPr/>
        <a:lstStyle/>
        <a:p>
          <a:endParaRPr lang="hr-HR"/>
        </a:p>
      </dgm:t>
    </dgm:pt>
    <dgm:pt modelId="{4CF74359-14EC-4619-8E2B-235865080D81}" type="sibTrans" cxnId="{36E41753-4783-48B9-879F-ECFF722195AA}">
      <dgm:prSet/>
      <dgm:spPr/>
      <dgm:t>
        <a:bodyPr/>
        <a:lstStyle/>
        <a:p>
          <a:endParaRPr lang="hr-HR"/>
        </a:p>
      </dgm:t>
    </dgm:pt>
    <dgm:pt modelId="{B0AD0966-FA68-4D6B-8062-4329E9ABB670}">
      <dgm:prSet custT="1"/>
      <dgm:spPr/>
      <dgm:t>
        <a:bodyPr/>
        <a:lstStyle/>
        <a:p>
          <a:r>
            <a:rPr lang="en-GB" sz="2000" noProof="0" dirty="0" err="1" smtClean="0">
              <a:latin typeface="Arial Narrow" panose="020B0606020202030204" pitchFamily="34" charset="0"/>
            </a:rPr>
            <a:t>podat</a:t>
          </a:r>
          <a:r>
            <a:rPr lang="hr-HR" sz="2000" noProof="0" dirty="0" smtClean="0">
              <a:latin typeface="Arial Narrow" panose="020B0606020202030204" pitchFamily="34" charset="0"/>
            </a:rPr>
            <a:t>ci</a:t>
          </a:r>
          <a:r>
            <a:rPr lang="en-GB" sz="2000" noProof="0" dirty="0" smtClean="0">
              <a:latin typeface="Arial Narrow" panose="020B0606020202030204" pitchFamily="34" charset="0"/>
            </a:rPr>
            <a:t> o:</a:t>
          </a:r>
          <a:r>
            <a:rPr lang="hr-HR" sz="2000" noProof="0" dirty="0" smtClean="0">
              <a:latin typeface="Arial Narrow" panose="020B0606020202030204" pitchFamily="34" charset="0"/>
            </a:rPr>
            <a:t> </a:t>
          </a:r>
          <a:r>
            <a:rPr lang="en-GB" sz="2000" noProof="0" dirty="0" err="1" smtClean="0">
              <a:latin typeface="Arial Narrow" panose="020B0606020202030204" pitchFamily="34" charset="0"/>
            </a:rPr>
            <a:t>školi</a:t>
          </a:r>
          <a:r>
            <a:rPr lang="hr-HR" sz="2000" noProof="0" dirty="0" smtClean="0">
              <a:latin typeface="Arial Narrow" panose="020B0606020202030204" pitchFamily="34" charset="0"/>
            </a:rPr>
            <a:t>, </a:t>
          </a:r>
          <a:r>
            <a:rPr lang="en-GB" sz="2000" noProof="0" dirty="0" err="1" smtClean="0">
              <a:latin typeface="Arial Narrow" panose="020B0606020202030204" pitchFamily="34" charset="0"/>
            </a:rPr>
            <a:t>prostorima</a:t>
          </a:r>
          <a:r>
            <a:rPr lang="hr-HR" sz="2000" noProof="0" dirty="0" smtClean="0">
              <a:latin typeface="Arial Narrow" panose="020B0606020202030204" pitchFamily="34" charset="0"/>
            </a:rPr>
            <a:t>, učenicima, z</a:t>
          </a:r>
          <a:r>
            <a:rPr lang="en-GB" sz="2000" noProof="0" dirty="0" err="1" smtClean="0">
              <a:latin typeface="Arial Narrow" panose="020B0606020202030204" pitchFamily="34" charset="0"/>
            </a:rPr>
            <a:t>aposlenicima</a:t>
          </a:r>
          <a:r>
            <a:rPr lang="en-GB" sz="2000" noProof="0" dirty="0" smtClean="0">
              <a:latin typeface="Arial Narrow" panose="020B0606020202030204" pitchFamily="34" charset="0"/>
            </a:rPr>
            <a:t> (u </a:t>
          </a:r>
          <a:r>
            <a:rPr lang="en-GB" sz="2000" noProof="0" dirty="0" err="1" smtClean="0">
              <a:latin typeface="Arial Narrow" panose="020B0606020202030204" pitchFamily="34" charset="0"/>
            </a:rPr>
            <a:t>kojima</a:t>
          </a:r>
          <a:r>
            <a:rPr lang="en-GB" sz="2000" noProof="0" dirty="0" smtClean="0">
              <a:latin typeface="Arial Narrow" panose="020B0606020202030204" pitchFamily="34" charset="0"/>
            </a:rPr>
            <a:t> </a:t>
          </a:r>
          <a:r>
            <a:rPr lang="en-GB" sz="2000" noProof="0" dirty="0" err="1" smtClean="0">
              <a:latin typeface="Arial Narrow" panose="020B0606020202030204" pitchFamily="34" charset="0"/>
            </a:rPr>
            <a:t>će</a:t>
          </a:r>
          <a:r>
            <a:rPr lang="en-GB" sz="2000" noProof="0" dirty="0" smtClean="0">
              <a:latin typeface="Arial Narrow" panose="020B0606020202030204" pitchFamily="34" charset="0"/>
            </a:rPr>
            <a:t> </a:t>
          </a:r>
          <a:r>
            <a:rPr lang="en-GB" sz="2000" noProof="0" dirty="0" err="1" smtClean="0">
              <a:latin typeface="Arial Narrow" panose="020B0606020202030204" pitchFamily="34" charset="0"/>
            </a:rPr>
            <a:t>biti</a:t>
          </a:r>
          <a:r>
            <a:rPr lang="en-GB" sz="2000" noProof="0" dirty="0" smtClean="0">
              <a:latin typeface="Arial Narrow" panose="020B0606020202030204" pitchFamily="34" charset="0"/>
            </a:rPr>
            <a:t> </a:t>
          </a:r>
          <a:r>
            <a:rPr lang="en-GB" sz="2000" noProof="0" dirty="0" err="1" smtClean="0">
              <a:latin typeface="Arial Narrow" panose="020B0606020202030204" pitchFamily="34" charset="0"/>
            </a:rPr>
            <a:t>i</a:t>
          </a:r>
          <a:r>
            <a:rPr lang="en-GB" sz="2000" noProof="0" dirty="0" smtClean="0">
              <a:latin typeface="Arial Narrow" panose="020B0606020202030204" pitchFamily="34" charset="0"/>
            </a:rPr>
            <a:t> </a:t>
          </a:r>
          <a:r>
            <a:rPr lang="en-GB" sz="2000" noProof="0" dirty="0" err="1" smtClean="0">
              <a:latin typeface="Arial Narrow" panose="020B0606020202030204" pitchFamily="34" charset="0"/>
            </a:rPr>
            <a:t>zaduženja</a:t>
          </a:r>
          <a:r>
            <a:rPr lang="en-GB" sz="2000" noProof="0" dirty="0" smtClean="0">
              <a:latin typeface="Arial Narrow" panose="020B0606020202030204" pitchFamily="34" charset="0"/>
            </a:rPr>
            <a:t> </a:t>
          </a:r>
          <a:r>
            <a:rPr lang="en-GB" sz="2000" noProof="0" dirty="0" err="1" smtClean="0">
              <a:latin typeface="Arial Narrow" panose="020B0606020202030204" pitchFamily="34" charset="0"/>
            </a:rPr>
            <a:t>učitelja</a:t>
          </a:r>
          <a:r>
            <a:rPr lang="en-GB" sz="2000" noProof="0" dirty="0" smtClean="0">
              <a:latin typeface="Arial Narrow" panose="020B0606020202030204" pitchFamily="34" charset="0"/>
            </a:rPr>
            <a:t>)</a:t>
          </a:r>
          <a:endParaRPr lang="hr-HR" sz="2000" dirty="0">
            <a:latin typeface="Arial Narrow" panose="020B0606020202030204" pitchFamily="34" charset="0"/>
          </a:endParaRPr>
        </a:p>
      </dgm:t>
    </dgm:pt>
    <dgm:pt modelId="{98835A60-9B5B-44AD-9255-3138C2DEB423}" type="sibTrans" cxnId="{9392246A-D0B1-4EFC-9577-856CABBDAC11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A3652271-FE2F-42C3-B5A0-EEF033DDD721}" type="parTrans" cxnId="{9392246A-D0B1-4EFC-9577-856CABBDAC11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02BA77DF-E99B-4DE4-A429-0B21066DBE7F}">
      <dgm:prSet custT="1"/>
      <dgm:spPr/>
      <dgm:t>
        <a:bodyPr/>
        <a:lstStyle/>
        <a:p>
          <a:pPr algn="l"/>
          <a:r>
            <a:rPr lang="hr-HR" sz="2000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nadogradnja</a:t>
          </a:r>
          <a:r>
            <a:rPr lang="hr-HR" sz="2000" dirty="0" smtClean="0">
              <a:latin typeface="+mn-lt"/>
            </a:rPr>
            <a:t> e-matice</a:t>
          </a:r>
          <a:endParaRPr lang="hr-HR" sz="2000" dirty="0">
            <a:latin typeface="+mn-lt"/>
          </a:endParaRPr>
        </a:p>
      </dgm:t>
    </dgm:pt>
    <dgm:pt modelId="{8FE71156-9708-44C5-936E-A3AB5DAA7067}" type="sibTrans" cxnId="{14EF3542-5017-4E81-8520-F3FFE231CA91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46B86701-F539-4F90-959D-EBAF760096EC}" type="parTrans" cxnId="{14EF3542-5017-4E81-8520-F3FFE231CA91}">
      <dgm:prSet/>
      <dgm:spPr/>
      <dgm:t>
        <a:bodyPr/>
        <a:lstStyle/>
        <a:p>
          <a:endParaRPr lang="hr-HR" sz="2000">
            <a:latin typeface="Arial Narrow" panose="020B0606020202030204" pitchFamily="34" charset="0"/>
          </a:endParaRPr>
        </a:p>
      </dgm:t>
    </dgm:pt>
    <dgm:pt modelId="{FCCF1F0A-303A-4CD7-86B0-BDC980F29403}">
      <dgm:prSet/>
      <dgm:spPr/>
      <dgm:t>
        <a:bodyPr/>
        <a:lstStyle/>
        <a:p>
          <a:pPr algn="l"/>
          <a:r>
            <a:rPr lang="hr-HR" dirty="0" smtClean="0">
              <a:latin typeface="+mn-lt"/>
            </a:rPr>
            <a:t>prijava na visokoškolske ustanove i registar državne mature</a:t>
          </a:r>
          <a:endParaRPr lang="hr-HR" dirty="0">
            <a:latin typeface="+mn-lt"/>
          </a:endParaRPr>
        </a:p>
      </dgm:t>
    </dgm:pt>
    <dgm:pt modelId="{16E28874-AD77-4B8F-A43D-D7E13CB44B91}" type="parTrans" cxnId="{570FD51D-D5B4-4AA0-A89F-73F7CA7F4DB5}">
      <dgm:prSet/>
      <dgm:spPr/>
      <dgm:t>
        <a:bodyPr/>
        <a:lstStyle/>
        <a:p>
          <a:endParaRPr lang="hr-HR"/>
        </a:p>
      </dgm:t>
    </dgm:pt>
    <dgm:pt modelId="{10A487FC-25E8-4BBF-A2C2-5CAA1E958CF3}" type="sibTrans" cxnId="{570FD51D-D5B4-4AA0-A89F-73F7CA7F4DB5}">
      <dgm:prSet/>
      <dgm:spPr/>
      <dgm:t>
        <a:bodyPr/>
        <a:lstStyle/>
        <a:p>
          <a:endParaRPr lang="hr-HR"/>
        </a:p>
      </dgm:t>
    </dgm:pt>
    <dgm:pt modelId="{228940BF-D39F-4478-92AB-062FC413E740}">
      <dgm:prSet custT="1"/>
      <dgm:spPr/>
      <dgm:t>
        <a:bodyPr/>
        <a:lstStyle/>
        <a:p>
          <a:pPr algn="l"/>
          <a:r>
            <a:rPr lang="hr-HR" sz="2000" dirty="0" smtClean="0">
              <a:latin typeface="+mn-lt"/>
            </a:rPr>
            <a:t>Nacionalni informacijski sustav obrazovanja odraslih</a:t>
          </a:r>
          <a:endParaRPr lang="hr-HR" sz="2000" dirty="0">
            <a:latin typeface="+mn-lt"/>
          </a:endParaRPr>
        </a:p>
      </dgm:t>
    </dgm:pt>
    <dgm:pt modelId="{65CDFAC2-13CD-45AA-9044-A60C1F61203B}" type="parTrans" cxnId="{C653FB65-AE3B-4841-9148-75C8338BCC83}">
      <dgm:prSet/>
      <dgm:spPr/>
      <dgm:t>
        <a:bodyPr/>
        <a:lstStyle/>
        <a:p>
          <a:endParaRPr lang="hr-HR"/>
        </a:p>
      </dgm:t>
    </dgm:pt>
    <dgm:pt modelId="{B99AA3BF-ADB6-4620-8654-02A043015E9D}" type="sibTrans" cxnId="{C653FB65-AE3B-4841-9148-75C8338BCC83}">
      <dgm:prSet/>
      <dgm:spPr/>
      <dgm:t>
        <a:bodyPr/>
        <a:lstStyle/>
        <a:p>
          <a:endParaRPr lang="hr-HR"/>
        </a:p>
      </dgm:t>
    </dgm:pt>
    <dgm:pt modelId="{5E4F53E8-D8AC-4741-B82B-F1C8312A1465}">
      <dgm:prSet/>
      <dgm:spPr/>
      <dgm:t>
        <a:bodyPr/>
        <a:lstStyle/>
        <a:p>
          <a:r>
            <a:rPr lang="hr-HR" i="1" baseline="0" dirty="0" smtClean="0">
              <a:solidFill>
                <a:srgbClr val="002060"/>
              </a:solidFill>
            </a:rPr>
            <a:t>aplikacija koja je već razvijena, ali se unapređuju i razvijaju dodatne funkcionalnosti</a:t>
          </a:r>
          <a:endParaRPr lang="hr-HR" i="1" dirty="0">
            <a:solidFill>
              <a:srgbClr val="002060"/>
            </a:solidFill>
          </a:endParaRPr>
        </a:p>
      </dgm:t>
    </dgm:pt>
    <dgm:pt modelId="{3632622C-96A1-40A2-8582-6D30F492704B}" type="parTrans" cxnId="{E9F62F26-D394-4C9F-9FFE-0765DA9EE4B6}">
      <dgm:prSet/>
      <dgm:spPr/>
      <dgm:t>
        <a:bodyPr/>
        <a:lstStyle/>
        <a:p>
          <a:endParaRPr lang="hr-HR"/>
        </a:p>
      </dgm:t>
    </dgm:pt>
    <dgm:pt modelId="{D6A86377-5428-4F49-9C34-C72CFFBEAD6C}" type="sibTrans" cxnId="{E9F62F26-D394-4C9F-9FFE-0765DA9EE4B6}">
      <dgm:prSet/>
      <dgm:spPr/>
      <dgm:t>
        <a:bodyPr/>
        <a:lstStyle/>
        <a:p>
          <a:endParaRPr lang="hr-HR"/>
        </a:p>
      </dgm:t>
    </dgm:pt>
    <dgm:pt modelId="{1916D054-39F6-4958-ADED-222902239988}" type="pres">
      <dgm:prSet presAssocID="{D83FEDCE-4346-4ADE-AD68-ED18A5C3897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8B391D66-337B-4344-9741-1894EB2E211D}" type="pres">
      <dgm:prSet presAssocID="{2D184B5C-CD5E-4450-88BA-21749258A466}" presName="linNode" presStyleCnt="0"/>
      <dgm:spPr/>
      <dgm:t>
        <a:bodyPr/>
        <a:lstStyle/>
        <a:p>
          <a:endParaRPr lang="hr-HR"/>
        </a:p>
      </dgm:t>
    </dgm:pt>
    <dgm:pt modelId="{6985EB00-1D26-45B5-BAA4-065E80799ABB}" type="pres">
      <dgm:prSet presAssocID="{2D184B5C-CD5E-4450-88BA-21749258A466}" presName="parent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9A1CF9-0724-4153-87C5-50AE5A2E0D77}" type="pres">
      <dgm:prSet presAssocID="{2D184B5C-CD5E-4450-88BA-21749258A466}" presName="childShp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12FFED-8BCC-4801-BC6F-92209E04C43C}" type="pres">
      <dgm:prSet presAssocID="{A1380D92-5679-407A-8135-C643141ECD28}" presName="spacing" presStyleCnt="0"/>
      <dgm:spPr/>
      <dgm:t>
        <a:bodyPr/>
        <a:lstStyle/>
        <a:p>
          <a:endParaRPr lang="hr-HR"/>
        </a:p>
      </dgm:t>
    </dgm:pt>
    <dgm:pt modelId="{2FE4C4F5-2B60-4298-9341-E8881FACC9F7}" type="pres">
      <dgm:prSet presAssocID="{F6F4FAC7-E0BF-46FA-9543-E85239520A7B}" presName="linNode" presStyleCnt="0"/>
      <dgm:spPr/>
      <dgm:t>
        <a:bodyPr/>
        <a:lstStyle/>
        <a:p>
          <a:endParaRPr lang="hr-HR"/>
        </a:p>
      </dgm:t>
    </dgm:pt>
    <dgm:pt modelId="{3C7D594F-C39D-40E6-9CC5-0038EAB1DCBD}" type="pres">
      <dgm:prSet presAssocID="{F6F4FAC7-E0BF-46FA-9543-E85239520A7B}" presName="parent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0E6ED7-118E-4D21-8413-69280FBB4CF0}" type="pres">
      <dgm:prSet presAssocID="{F6F4FAC7-E0BF-46FA-9543-E85239520A7B}" presName="childShp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2C2F13-4AC9-410E-991D-FB05FD2B2D4D}" type="pres">
      <dgm:prSet presAssocID="{6F6A72F3-2EC0-4F1B-8E45-BDD7E4413988}" presName="spacing" presStyleCnt="0"/>
      <dgm:spPr/>
      <dgm:t>
        <a:bodyPr/>
        <a:lstStyle/>
        <a:p>
          <a:endParaRPr lang="hr-HR"/>
        </a:p>
      </dgm:t>
    </dgm:pt>
    <dgm:pt modelId="{84D02CA6-0835-4B28-BD45-F2DE0BF99DF7}" type="pres">
      <dgm:prSet presAssocID="{4352A3E9-DB5A-4B63-B52B-13F5D3B59E37}" presName="linNode" presStyleCnt="0"/>
      <dgm:spPr/>
      <dgm:t>
        <a:bodyPr/>
        <a:lstStyle/>
        <a:p>
          <a:endParaRPr lang="hr-HR"/>
        </a:p>
      </dgm:t>
    </dgm:pt>
    <dgm:pt modelId="{0CA85B7C-1888-4A17-81A8-8824633E7AB6}" type="pres">
      <dgm:prSet presAssocID="{4352A3E9-DB5A-4B63-B52B-13F5D3B59E37}" presName="parent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9A45F5-38EC-47B1-BA3D-F3FC73B008A8}" type="pres">
      <dgm:prSet presAssocID="{4352A3E9-DB5A-4B63-B52B-13F5D3B59E37}" presName="childShp" presStyleLbl="bgAccFollowNode1" presStyleIdx="2" presStyleCnt="7" custLinFactNeighborY="2016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BD9011-3FE2-43DA-B4BA-09A7B9832CA7}" type="pres">
      <dgm:prSet presAssocID="{F93CE74A-45EB-41ED-9D2A-A2B4610A0A8C}" presName="spacing" presStyleCnt="0"/>
      <dgm:spPr/>
      <dgm:t>
        <a:bodyPr/>
        <a:lstStyle/>
        <a:p>
          <a:endParaRPr lang="hr-HR"/>
        </a:p>
      </dgm:t>
    </dgm:pt>
    <dgm:pt modelId="{C48C79EF-F42A-43DC-B52D-13A3CC09A036}" type="pres">
      <dgm:prSet presAssocID="{B31E72EC-BF6A-4201-917D-BC91F067072B}" presName="linNode" presStyleCnt="0"/>
      <dgm:spPr/>
      <dgm:t>
        <a:bodyPr/>
        <a:lstStyle/>
        <a:p>
          <a:endParaRPr lang="hr-HR"/>
        </a:p>
      </dgm:t>
    </dgm:pt>
    <dgm:pt modelId="{FF0349A9-ED1D-4317-A1E8-9209C98EA868}" type="pres">
      <dgm:prSet presAssocID="{B31E72EC-BF6A-4201-917D-BC91F067072B}" presName="parent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0AC952-5741-47BA-BD4C-C44E7A4B7B8A}" type="pres">
      <dgm:prSet presAssocID="{B31E72EC-BF6A-4201-917D-BC91F067072B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C650EA-8F56-4EC5-8323-57FC64061834}" type="pres">
      <dgm:prSet presAssocID="{A360B2EE-F041-4DA2-8997-8F99CA8B6BF2}" presName="spacing" presStyleCnt="0"/>
      <dgm:spPr/>
      <dgm:t>
        <a:bodyPr/>
        <a:lstStyle/>
        <a:p>
          <a:endParaRPr lang="hr-HR"/>
        </a:p>
      </dgm:t>
    </dgm:pt>
    <dgm:pt modelId="{5FD09B83-8695-442B-9FFB-0015395AED21}" type="pres">
      <dgm:prSet presAssocID="{FCCF1F0A-303A-4CD7-86B0-BDC980F29403}" presName="linNode" presStyleCnt="0"/>
      <dgm:spPr/>
      <dgm:t>
        <a:bodyPr/>
        <a:lstStyle/>
        <a:p>
          <a:endParaRPr lang="hr-HR"/>
        </a:p>
      </dgm:t>
    </dgm:pt>
    <dgm:pt modelId="{9166B01E-DDAF-42D0-81CF-9E60E3455C00}" type="pres">
      <dgm:prSet presAssocID="{FCCF1F0A-303A-4CD7-86B0-BDC980F29403}" presName="parent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8197ED-CBCE-4707-874E-F5CE4A6D1F1B}" type="pres">
      <dgm:prSet presAssocID="{FCCF1F0A-303A-4CD7-86B0-BDC980F29403}" presName="childShp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5BA5D3-2883-4267-AE6E-79F635612B77}" type="pres">
      <dgm:prSet presAssocID="{10A487FC-25E8-4BBF-A2C2-5CAA1E958CF3}" presName="spacing" presStyleCnt="0"/>
      <dgm:spPr/>
      <dgm:t>
        <a:bodyPr/>
        <a:lstStyle/>
        <a:p>
          <a:endParaRPr lang="hr-HR"/>
        </a:p>
      </dgm:t>
    </dgm:pt>
    <dgm:pt modelId="{C78B60E3-0C72-4F1B-A75E-2E8B069189C0}" type="pres">
      <dgm:prSet presAssocID="{02BA77DF-E99B-4DE4-A429-0B21066DBE7F}" presName="linNode" presStyleCnt="0"/>
      <dgm:spPr/>
      <dgm:t>
        <a:bodyPr/>
        <a:lstStyle/>
        <a:p>
          <a:endParaRPr lang="hr-HR"/>
        </a:p>
      </dgm:t>
    </dgm:pt>
    <dgm:pt modelId="{71A147FB-57AE-44ED-95CD-AC3F2BC82007}" type="pres">
      <dgm:prSet presAssocID="{02BA77DF-E99B-4DE4-A429-0B21066DBE7F}" presName="parent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C7F4A8-0312-44B0-844D-B0243629AB57}" type="pres">
      <dgm:prSet presAssocID="{02BA77DF-E99B-4DE4-A429-0B21066DBE7F}" presName="childShp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CC538B-84B2-4549-946D-B14020B69E33}" type="pres">
      <dgm:prSet presAssocID="{8FE71156-9708-44C5-936E-A3AB5DAA7067}" presName="spacing" presStyleCnt="0"/>
      <dgm:spPr/>
      <dgm:t>
        <a:bodyPr/>
        <a:lstStyle/>
        <a:p>
          <a:endParaRPr lang="hr-HR"/>
        </a:p>
      </dgm:t>
    </dgm:pt>
    <dgm:pt modelId="{B402A41B-D540-4FA5-B24F-BF742C4DD178}" type="pres">
      <dgm:prSet presAssocID="{228940BF-D39F-4478-92AB-062FC413E740}" presName="linNode" presStyleCnt="0"/>
      <dgm:spPr/>
      <dgm:t>
        <a:bodyPr/>
        <a:lstStyle/>
        <a:p>
          <a:endParaRPr lang="hr-HR"/>
        </a:p>
      </dgm:t>
    </dgm:pt>
    <dgm:pt modelId="{74182F80-C3BA-4C5D-A0F5-840D9F0D849C}" type="pres">
      <dgm:prSet presAssocID="{228940BF-D39F-4478-92AB-062FC413E740}" presName="parent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50EF67-879C-4816-B2B1-4DEE3FCB94C0}" type="pres">
      <dgm:prSet presAssocID="{228940BF-D39F-4478-92AB-062FC413E740}" presName="childShp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2581CBB-46DB-435C-86D1-6B15352124EB}" type="presOf" srcId="{02BA77DF-E99B-4DE4-A429-0B21066DBE7F}" destId="{71A147FB-57AE-44ED-95CD-AC3F2BC82007}" srcOrd="0" destOrd="0" presId="urn:microsoft.com/office/officeart/2005/8/layout/vList6"/>
    <dgm:cxn modelId="{1A2DAD0A-9D25-4FA6-9BE6-DE18AECDCBD6}" type="presOf" srcId="{2D184B5C-CD5E-4450-88BA-21749258A466}" destId="{6985EB00-1D26-45B5-BAA4-065E80799ABB}" srcOrd="0" destOrd="0" presId="urn:microsoft.com/office/officeart/2005/8/layout/vList6"/>
    <dgm:cxn modelId="{ECA94F15-980E-43E7-B8AE-34B63F5B86C3}" type="presOf" srcId="{B0AD0966-FA68-4D6B-8062-4329E9ABB670}" destId="{7EC7F4A8-0312-44B0-844D-B0243629AB57}" srcOrd="0" destOrd="0" presId="urn:microsoft.com/office/officeart/2005/8/layout/vList6"/>
    <dgm:cxn modelId="{570FD51D-D5B4-4AA0-A89F-73F7CA7F4DB5}" srcId="{D83FEDCE-4346-4ADE-AD68-ED18A5C38972}" destId="{FCCF1F0A-303A-4CD7-86B0-BDC980F29403}" srcOrd="4" destOrd="0" parTransId="{16E28874-AD77-4B8F-A43D-D7E13CB44B91}" sibTransId="{10A487FC-25E8-4BBF-A2C2-5CAA1E958CF3}"/>
    <dgm:cxn modelId="{06324299-C951-42F2-8BA6-6B2905BC840F}" type="presOf" srcId="{FCCF1F0A-303A-4CD7-86B0-BDC980F29403}" destId="{9166B01E-DDAF-42D0-81CF-9E60E3455C00}" srcOrd="0" destOrd="0" presId="urn:microsoft.com/office/officeart/2005/8/layout/vList6"/>
    <dgm:cxn modelId="{C6B59453-B9D7-43D2-8FAF-F93460065AC3}" type="presOf" srcId="{F6F4FAC7-E0BF-46FA-9543-E85239520A7B}" destId="{3C7D594F-C39D-40E6-9CC5-0038EAB1DCBD}" srcOrd="0" destOrd="0" presId="urn:microsoft.com/office/officeart/2005/8/layout/vList6"/>
    <dgm:cxn modelId="{0400E6BB-ED27-4946-97F2-5FE5AC9F78D3}" type="presOf" srcId="{932A1F6D-62B0-42F2-B669-AADC133AFDB6}" destId="{AE0AC952-5741-47BA-BD4C-C44E7A4B7B8A}" srcOrd="0" destOrd="0" presId="urn:microsoft.com/office/officeart/2005/8/layout/vList6"/>
    <dgm:cxn modelId="{8A7140D0-6E33-437C-B746-71F2F4FEA113}" srcId="{D83FEDCE-4346-4ADE-AD68-ED18A5C38972}" destId="{2D184B5C-CD5E-4450-88BA-21749258A466}" srcOrd="0" destOrd="0" parTransId="{0007474E-1556-43FA-9275-33B8458133DA}" sibTransId="{A1380D92-5679-407A-8135-C643141ECD28}"/>
    <dgm:cxn modelId="{A13D6EB1-20E3-449C-9534-8ABE7580E108}" type="presOf" srcId="{EE971A04-4142-4376-B7D4-70157D7E1E63}" destId="{429A1CF9-0724-4153-87C5-50AE5A2E0D77}" srcOrd="0" destOrd="0" presId="urn:microsoft.com/office/officeart/2005/8/layout/vList6"/>
    <dgm:cxn modelId="{D48DC081-466E-4CDB-BDC9-CB13CC73DCD8}" srcId="{B31E72EC-BF6A-4201-917D-BC91F067072B}" destId="{932A1F6D-62B0-42F2-B669-AADC133AFDB6}" srcOrd="0" destOrd="0" parTransId="{71F6034E-12ED-4E45-AAD5-E0247BFDE1CE}" sibTransId="{78104D40-20F5-455C-9A45-F9C2D6A40466}"/>
    <dgm:cxn modelId="{B87C2E40-FCE2-4145-A3F9-6F9A50D4FEAF}" type="presOf" srcId="{1639F450-8844-4BF0-A45A-4CB37B7C3C5F}" destId="{009A45F5-38EC-47B1-BA3D-F3FC73B008A8}" srcOrd="0" destOrd="0" presId="urn:microsoft.com/office/officeart/2005/8/layout/vList6"/>
    <dgm:cxn modelId="{3890C5E4-84D2-4698-BC3B-ADB26EA3FE27}" srcId="{4352A3E9-DB5A-4B63-B52B-13F5D3B59E37}" destId="{1639F450-8844-4BF0-A45A-4CB37B7C3C5F}" srcOrd="0" destOrd="0" parTransId="{350F8847-8B7B-410E-94BA-67FFB04A2402}" sibTransId="{75D602D5-055C-4BF3-8A40-92BC35CE3F20}"/>
    <dgm:cxn modelId="{A6EED19B-30E3-457D-AC61-0EF2ABC61FE9}" type="presOf" srcId="{B31E72EC-BF6A-4201-917D-BC91F067072B}" destId="{FF0349A9-ED1D-4317-A1E8-9209C98EA868}" srcOrd="0" destOrd="0" presId="urn:microsoft.com/office/officeart/2005/8/layout/vList6"/>
    <dgm:cxn modelId="{CC34D763-2E8D-4176-A615-8764B859365C}" type="presOf" srcId="{8F285938-62D7-42C7-A049-8FCE95E2A229}" destId="{610E6ED7-118E-4D21-8413-69280FBB4CF0}" srcOrd="0" destOrd="0" presId="urn:microsoft.com/office/officeart/2005/8/layout/vList6"/>
    <dgm:cxn modelId="{14EF3542-5017-4E81-8520-F3FFE231CA91}" srcId="{D83FEDCE-4346-4ADE-AD68-ED18A5C38972}" destId="{02BA77DF-E99B-4DE4-A429-0B21066DBE7F}" srcOrd="5" destOrd="0" parTransId="{46B86701-F539-4F90-959D-EBAF760096EC}" sibTransId="{8FE71156-9708-44C5-936E-A3AB5DAA7067}"/>
    <dgm:cxn modelId="{9BABFAE8-2301-4F36-9C51-857F78AB3DCC}" srcId="{D83FEDCE-4346-4ADE-AD68-ED18A5C38972}" destId="{4352A3E9-DB5A-4B63-B52B-13F5D3B59E37}" srcOrd="2" destOrd="0" parTransId="{8153997E-6229-4518-8DE6-D92D7889B933}" sibTransId="{F93CE74A-45EB-41ED-9D2A-A2B4610A0A8C}"/>
    <dgm:cxn modelId="{50F4F216-5949-4B25-9855-76A07915E0A0}" type="presOf" srcId="{D83FEDCE-4346-4ADE-AD68-ED18A5C38972}" destId="{1916D054-39F6-4958-ADED-222902239988}" srcOrd="0" destOrd="0" presId="urn:microsoft.com/office/officeart/2005/8/layout/vList6"/>
    <dgm:cxn modelId="{9392246A-D0B1-4EFC-9577-856CABBDAC11}" srcId="{02BA77DF-E99B-4DE4-A429-0B21066DBE7F}" destId="{B0AD0966-FA68-4D6B-8062-4329E9ABB670}" srcOrd="0" destOrd="0" parTransId="{A3652271-FE2F-42C3-B5A0-EEF033DDD721}" sibTransId="{98835A60-9B5B-44AD-9255-3138C2DEB423}"/>
    <dgm:cxn modelId="{02B3258A-113C-44D8-8339-787E0EECC0DA}" type="presOf" srcId="{228940BF-D39F-4478-92AB-062FC413E740}" destId="{74182F80-C3BA-4C5D-A0F5-840D9F0D849C}" srcOrd="0" destOrd="0" presId="urn:microsoft.com/office/officeart/2005/8/layout/vList6"/>
    <dgm:cxn modelId="{A1FACFDF-96C0-4A5B-A644-0314A6CC0614}" type="presOf" srcId="{4352A3E9-DB5A-4B63-B52B-13F5D3B59E37}" destId="{0CA85B7C-1888-4A17-81A8-8824633E7AB6}" srcOrd="0" destOrd="0" presId="urn:microsoft.com/office/officeart/2005/8/layout/vList6"/>
    <dgm:cxn modelId="{C653FB65-AE3B-4841-9148-75C8338BCC83}" srcId="{D83FEDCE-4346-4ADE-AD68-ED18A5C38972}" destId="{228940BF-D39F-4478-92AB-062FC413E740}" srcOrd="6" destOrd="0" parTransId="{65CDFAC2-13CD-45AA-9044-A60C1F61203B}" sibTransId="{B99AA3BF-ADB6-4620-8654-02A043015E9D}"/>
    <dgm:cxn modelId="{5F585424-F2F9-4EB7-85BC-20D5AB7F02A7}" srcId="{F6F4FAC7-E0BF-46FA-9543-E85239520A7B}" destId="{8F285938-62D7-42C7-A049-8FCE95E2A229}" srcOrd="0" destOrd="0" parTransId="{24BA9483-EEC7-4496-94C8-B599C097AEF5}" sibTransId="{15134EF6-1A09-4F2D-A963-4F7DCF8C38D5}"/>
    <dgm:cxn modelId="{E9F62F26-D394-4C9F-9FFE-0765DA9EE4B6}" srcId="{FCCF1F0A-303A-4CD7-86B0-BDC980F29403}" destId="{5E4F53E8-D8AC-4741-B82B-F1C8312A1465}" srcOrd="0" destOrd="0" parTransId="{3632622C-96A1-40A2-8582-6D30F492704B}" sibTransId="{D6A86377-5428-4F49-9C34-C72CFFBEAD6C}"/>
    <dgm:cxn modelId="{AC1A4C50-616D-45A6-9BD9-72BB54D933B5}" srcId="{2D184B5C-CD5E-4450-88BA-21749258A466}" destId="{EE971A04-4142-4376-B7D4-70157D7E1E63}" srcOrd="0" destOrd="0" parTransId="{91C375D9-8220-40FF-8DA8-3FFF0211AEF0}" sibTransId="{D73E83BC-C394-414F-A3D9-1C8356AD453D}"/>
    <dgm:cxn modelId="{9BC48060-6E3A-49EA-AB59-541D82A01135}" srcId="{D83FEDCE-4346-4ADE-AD68-ED18A5C38972}" destId="{F6F4FAC7-E0BF-46FA-9543-E85239520A7B}" srcOrd="1" destOrd="0" parTransId="{8B8E3CE5-B0DD-4175-BA64-81930A0CE87E}" sibTransId="{6F6A72F3-2EC0-4F1B-8E45-BDD7E4413988}"/>
    <dgm:cxn modelId="{02A3CC32-DC86-4CEF-AA29-BE666043A8E6}" type="presOf" srcId="{FFE0F626-5A28-4C06-AD04-176271109807}" destId="{610E6ED7-118E-4D21-8413-69280FBB4CF0}" srcOrd="0" destOrd="1" presId="urn:microsoft.com/office/officeart/2005/8/layout/vList6"/>
    <dgm:cxn modelId="{DB0237B2-6377-4315-BEBF-0982D682EC98}" srcId="{D83FEDCE-4346-4ADE-AD68-ED18A5C38972}" destId="{B31E72EC-BF6A-4201-917D-BC91F067072B}" srcOrd="3" destOrd="0" parTransId="{263216CE-8372-4261-8C17-F80DAC5716E7}" sibTransId="{A360B2EE-F041-4DA2-8997-8F99CA8B6BF2}"/>
    <dgm:cxn modelId="{36E41753-4783-48B9-879F-ECFF722195AA}" srcId="{F6F4FAC7-E0BF-46FA-9543-E85239520A7B}" destId="{FFE0F626-5A28-4C06-AD04-176271109807}" srcOrd="1" destOrd="0" parTransId="{B9F4AE2A-5F9C-4F67-932C-5EE5005899A3}" sibTransId="{4CF74359-14EC-4619-8E2B-235865080D81}"/>
    <dgm:cxn modelId="{D6D212EE-EA3B-4DBB-A4E3-C6751FD93E31}" type="presOf" srcId="{5E4F53E8-D8AC-4741-B82B-F1C8312A1465}" destId="{8C8197ED-CBCE-4707-874E-F5CE4A6D1F1B}" srcOrd="0" destOrd="0" presId="urn:microsoft.com/office/officeart/2005/8/layout/vList6"/>
    <dgm:cxn modelId="{9254BA16-A247-4F39-9580-FD6B7FBA1395}" type="presParOf" srcId="{1916D054-39F6-4958-ADED-222902239988}" destId="{8B391D66-337B-4344-9741-1894EB2E211D}" srcOrd="0" destOrd="0" presId="urn:microsoft.com/office/officeart/2005/8/layout/vList6"/>
    <dgm:cxn modelId="{47A76DC5-AD0A-4144-A0E8-6A457B1873EC}" type="presParOf" srcId="{8B391D66-337B-4344-9741-1894EB2E211D}" destId="{6985EB00-1D26-45B5-BAA4-065E80799ABB}" srcOrd="0" destOrd="0" presId="urn:microsoft.com/office/officeart/2005/8/layout/vList6"/>
    <dgm:cxn modelId="{CEE119C9-1FEE-4A91-B33C-063A50C41541}" type="presParOf" srcId="{8B391D66-337B-4344-9741-1894EB2E211D}" destId="{429A1CF9-0724-4153-87C5-50AE5A2E0D77}" srcOrd="1" destOrd="0" presId="urn:microsoft.com/office/officeart/2005/8/layout/vList6"/>
    <dgm:cxn modelId="{44BB0324-26AD-45CE-9407-CD8305AB4EB8}" type="presParOf" srcId="{1916D054-39F6-4958-ADED-222902239988}" destId="{7C12FFED-8BCC-4801-BC6F-92209E04C43C}" srcOrd="1" destOrd="0" presId="urn:microsoft.com/office/officeart/2005/8/layout/vList6"/>
    <dgm:cxn modelId="{CA61D4F1-C1C0-454A-8E15-382DC322F5A3}" type="presParOf" srcId="{1916D054-39F6-4958-ADED-222902239988}" destId="{2FE4C4F5-2B60-4298-9341-E8881FACC9F7}" srcOrd="2" destOrd="0" presId="urn:microsoft.com/office/officeart/2005/8/layout/vList6"/>
    <dgm:cxn modelId="{E4DAD621-5CEE-4C65-9FC5-08CC00A5320C}" type="presParOf" srcId="{2FE4C4F5-2B60-4298-9341-E8881FACC9F7}" destId="{3C7D594F-C39D-40E6-9CC5-0038EAB1DCBD}" srcOrd="0" destOrd="0" presId="urn:microsoft.com/office/officeart/2005/8/layout/vList6"/>
    <dgm:cxn modelId="{57A8FBD7-43A9-4924-BAA1-D28CB4956027}" type="presParOf" srcId="{2FE4C4F5-2B60-4298-9341-E8881FACC9F7}" destId="{610E6ED7-118E-4D21-8413-69280FBB4CF0}" srcOrd="1" destOrd="0" presId="urn:microsoft.com/office/officeart/2005/8/layout/vList6"/>
    <dgm:cxn modelId="{9C3FC532-63D1-4686-8DE6-E67AAA994315}" type="presParOf" srcId="{1916D054-39F6-4958-ADED-222902239988}" destId="{392C2F13-4AC9-410E-991D-FB05FD2B2D4D}" srcOrd="3" destOrd="0" presId="urn:microsoft.com/office/officeart/2005/8/layout/vList6"/>
    <dgm:cxn modelId="{0C5A5A41-F1A1-44D9-BFDB-93D77154BCE6}" type="presParOf" srcId="{1916D054-39F6-4958-ADED-222902239988}" destId="{84D02CA6-0835-4B28-BD45-F2DE0BF99DF7}" srcOrd="4" destOrd="0" presId="urn:microsoft.com/office/officeart/2005/8/layout/vList6"/>
    <dgm:cxn modelId="{A5133973-C25E-444E-9825-C5712AE38874}" type="presParOf" srcId="{84D02CA6-0835-4B28-BD45-F2DE0BF99DF7}" destId="{0CA85B7C-1888-4A17-81A8-8824633E7AB6}" srcOrd="0" destOrd="0" presId="urn:microsoft.com/office/officeart/2005/8/layout/vList6"/>
    <dgm:cxn modelId="{928C9FEF-C2A3-47DE-832B-476360F3EAEC}" type="presParOf" srcId="{84D02CA6-0835-4B28-BD45-F2DE0BF99DF7}" destId="{009A45F5-38EC-47B1-BA3D-F3FC73B008A8}" srcOrd="1" destOrd="0" presId="urn:microsoft.com/office/officeart/2005/8/layout/vList6"/>
    <dgm:cxn modelId="{9A6BBF53-B852-4946-81B6-00297150B361}" type="presParOf" srcId="{1916D054-39F6-4958-ADED-222902239988}" destId="{E5BD9011-3FE2-43DA-B4BA-09A7B9832CA7}" srcOrd="5" destOrd="0" presId="urn:microsoft.com/office/officeart/2005/8/layout/vList6"/>
    <dgm:cxn modelId="{B13BB5FD-1565-4F05-A543-85943D81FB26}" type="presParOf" srcId="{1916D054-39F6-4958-ADED-222902239988}" destId="{C48C79EF-F42A-43DC-B52D-13A3CC09A036}" srcOrd="6" destOrd="0" presId="urn:microsoft.com/office/officeart/2005/8/layout/vList6"/>
    <dgm:cxn modelId="{8C28A72B-E0F7-400B-B77F-F3D4AA91CD0C}" type="presParOf" srcId="{C48C79EF-F42A-43DC-B52D-13A3CC09A036}" destId="{FF0349A9-ED1D-4317-A1E8-9209C98EA868}" srcOrd="0" destOrd="0" presId="urn:microsoft.com/office/officeart/2005/8/layout/vList6"/>
    <dgm:cxn modelId="{96747345-E7E5-4EFC-850F-8F699CF4EC0F}" type="presParOf" srcId="{C48C79EF-F42A-43DC-B52D-13A3CC09A036}" destId="{AE0AC952-5741-47BA-BD4C-C44E7A4B7B8A}" srcOrd="1" destOrd="0" presId="urn:microsoft.com/office/officeart/2005/8/layout/vList6"/>
    <dgm:cxn modelId="{52CF4A49-C75B-4D23-9D9D-6B298BE237A4}" type="presParOf" srcId="{1916D054-39F6-4958-ADED-222902239988}" destId="{B1C650EA-8F56-4EC5-8323-57FC64061834}" srcOrd="7" destOrd="0" presId="urn:microsoft.com/office/officeart/2005/8/layout/vList6"/>
    <dgm:cxn modelId="{23D9D0FC-0459-4591-AE46-1B8368DE0A38}" type="presParOf" srcId="{1916D054-39F6-4958-ADED-222902239988}" destId="{5FD09B83-8695-442B-9FFB-0015395AED21}" srcOrd="8" destOrd="0" presId="urn:microsoft.com/office/officeart/2005/8/layout/vList6"/>
    <dgm:cxn modelId="{22744759-6CD6-468A-BC83-B98170DF6D46}" type="presParOf" srcId="{5FD09B83-8695-442B-9FFB-0015395AED21}" destId="{9166B01E-DDAF-42D0-81CF-9E60E3455C00}" srcOrd="0" destOrd="0" presId="urn:microsoft.com/office/officeart/2005/8/layout/vList6"/>
    <dgm:cxn modelId="{773A0C79-305C-417E-AFDA-032353F9164C}" type="presParOf" srcId="{5FD09B83-8695-442B-9FFB-0015395AED21}" destId="{8C8197ED-CBCE-4707-874E-F5CE4A6D1F1B}" srcOrd="1" destOrd="0" presId="urn:microsoft.com/office/officeart/2005/8/layout/vList6"/>
    <dgm:cxn modelId="{66658AF4-6692-4413-96E5-1D510CA9135E}" type="presParOf" srcId="{1916D054-39F6-4958-ADED-222902239988}" destId="{EA5BA5D3-2883-4267-AE6E-79F635612B77}" srcOrd="9" destOrd="0" presId="urn:microsoft.com/office/officeart/2005/8/layout/vList6"/>
    <dgm:cxn modelId="{4F128CB0-943F-4AD0-A119-F03FE41A6391}" type="presParOf" srcId="{1916D054-39F6-4958-ADED-222902239988}" destId="{C78B60E3-0C72-4F1B-A75E-2E8B069189C0}" srcOrd="10" destOrd="0" presId="urn:microsoft.com/office/officeart/2005/8/layout/vList6"/>
    <dgm:cxn modelId="{5ADEA45F-D6E9-4984-B0FC-012CAA27F3E9}" type="presParOf" srcId="{C78B60E3-0C72-4F1B-A75E-2E8B069189C0}" destId="{71A147FB-57AE-44ED-95CD-AC3F2BC82007}" srcOrd="0" destOrd="0" presId="urn:microsoft.com/office/officeart/2005/8/layout/vList6"/>
    <dgm:cxn modelId="{98337059-EF3D-45D1-849F-51A43AF0BAF5}" type="presParOf" srcId="{C78B60E3-0C72-4F1B-A75E-2E8B069189C0}" destId="{7EC7F4A8-0312-44B0-844D-B0243629AB57}" srcOrd="1" destOrd="0" presId="urn:microsoft.com/office/officeart/2005/8/layout/vList6"/>
    <dgm:cxn modelId="{8312D12B-9D07-47F1-AF2E-156ED05722B9}" type="presParOf" srcId="{1916D054-39F6-4958-ADED-222902239988}" destId="{3FCC538B-84B2-4549-946D-B14020B69E33}" srcOrd="11" destOrd="0" presId="urn:microsoft.com/office/officeart/2005/8/layout/vList6"/>
    <dgm:cxn modelId="{62052171-6571-48B6-8C08-916684BFD270}" type="presParOf" srcId="{1916D054-39F6-4958-ADED-222902239988}" destId="{B402A41B-D540-4FA5-B24F-BF742C4DD178}" srcOrd="12" destOrd="0" presId="urn:microsoft.com/office/officeart/2005/8/layout/vList6"/>
    <dgm:cxn modelId="{0FEA8957-102B-46C8-AB34-5345F11570FC}" type="presParOf" srcId="{B402A41B-D540-4FA5-B24F-BF742C4DD178}" destId="{74182F80-C3BA-4C5D-A0F5-840D9F0D849C}" srcOrd="0" destOrd="0" presId="urn:microsoft.com/office/officeart/2005/8/layout/vList6"/>
    <dgm:cxn modelId="{E9986D53-6899-4DF0-9C63-8FAE9F85FDE0}" type="presParOf" srcId="{B402A41B-D540-4FA5-B24F-BF742C4DD178}" destId="{B650EF67-879C-4816-B2B1-4DEE3FCB94C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16376-E56D-4DEB-AD2D-1ECD134D2768}">
      <dsp:nvSpPr>
        <dsp:cNvPr id="0" name=""/>
        <dsp:cNvSpPr/>
      </dsp:nvSpPr>
      <dsp:spPr>
        <a:xfrm rot="5400000">
          <a:off x="1224415" y="1082618"/>
          <a:ext cx="1868101" cy="310847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5C86EA-E4B7-4AB2-95AA-BF7CE10BD0EB}">
      <dsp:nvSpPr>
        <dsp:cNvPr id="0" name=""/>
        <dsp:cNvSpPr/>
      </dsp:nvSpPr>
      <dsp:spPr>
        <a:xfrm>
          <a:off x="912583" y="2011383"/>
          <a:ext cx="2806352" cy="2459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smtClean="0"/>
            <a:t>Nacionalni plana oporavka i otpornosti 2021. – 2026.         </a:t>
          </a:r>
          <a:endParaRPr lang="hr-HR" sz="2000" b="0" kern="1200" dirty="0"/>
        </a:p>
      </dsp:txBody>
      <dsp:txXfrm>
        <a:off x="912583" y="2011383"/>
        <a:ext cx="2806352" cy="2459932"/>
      </dsp:txXfrm>
    </dsp:sp>
    <dsp:sp modelId="{9CF88CA7-01FC-4543-B8A4-328CC8AED62D}">
      <dsp:nvSpPr>
        <dsp:cNvPr id="0" name=""/>
        <dsp:cNvSpPr/>
      </dsp:nvSpPr>
      <dsp:spPr>
        <a:xfrm>
          <a:off x="3189435" y="853768"/>
          <a:ext cx="529500" cy="52950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-13013"/>
                <a:lumOff val="2111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13013"/>
                <a:lumOff val="2111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13013"/>
                <a:lumOff val="2111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0"/>
              <a:satOff val="-13013"/>
              <a:lumOff val="211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BC754B-5EC8-4750-A863-8ACAF670E85D}">
      <dsp:nvSpPr>
        <dsp:cNvPr id="0" name=""/>
        <dsp:cNvSpPr/>
      </dsp:nvSpPr>
      <dsp:spPr>
        <a:xfrm rot="5400000">
          <a:off x="4659939" y="232494"/>
          <a:ext cx="1868101" cy="310847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-26026"/>
                <a:lumOff val="42222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26026"/>
                <a:lumOff val="42222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26026"/>
                <a:lumOff val="4222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0"/>
              <a:satOff val="-26026"/>
              <a:lumOff val="422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499E96-4012-4BA8-9CC2-D1AFE0C3EC0D}">
      <dsp:nvSpPr>
        <dsp:cNvPr id="0" name=""/>
        <dsp:cNvSpPr/>
      </dsp:nvSpPr>
      <dsp:spPr>
        <a:xfrm>
          <a:off x="4348107" y="1161260"/>
          <a:ext cx="2806352" cy="2459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0" kern="1200" dirty="0" smtClean="0">
              <a:ln/>
              <a:latin typeface="Arial Narrow" panose="020B0606020202030204" pitchFamily="34" charset="0"/>
            </a:rPr>
            <a:t>Nacionalna razvojna strategija Republike Hrvatske do 2030. godine</a:t>
          </a:r>
          <a:r>
            <a:rPr lang="en-GB" sz="2100" b="0" kern="1200" dirty="0" smtClean="0">
              <a:ln/>
              <a:latin typeface="Arial Narrow" panose="020B0606020202030204" pitchFamily="34" charset="0"/>
            </a:rPr>
            <a:t> </a:t>
          </a:r>
          <a:r>
            <a:rPr lang="en-GB" sz="2100" kern="1200" dirty="0" smtClean="0">
              <a:ln/>
              <a:latin typeface="Arial Narrow" panose="020B0606020202030204" pitchFamily="34" charset="0"/>
            </a:rPr>
            <a:t>(</a:t>
          </a:r>
          <a:r>
            <a:rPr lang="en-GB" sz="2100" kern="1200" dirty="0" err="1" smtClean="0">
              <a:ln/>
              <a:latin typeface="Arial Narrow" panose="020B0606020202030204" pitchFamily="34" charset="0"/>
            </a:rPr>
            <a:t>Narodne</a:t>
          </a:r>
          <a:r>
            <a:rPr lang="en-GB" sz="2100" kern="1200" dirty="0" smtClean="0">
              <a:ln/>
              <a:latin typeface="Arial Narrow" panose="020B0606020202030204" pitchFamily="34" charset="0"/>
            </a:rPr>
            <a:t> </a:t>
          </a:r>
          <a:r>
            <a:rPr lang="en-GB" sz="2100" kern="1200" dirty="0" err="1" smtClean="0">
              <a:ln/>
              <a:latin typeface="Arial Narrow" panose="020B0606020202030204" pitchFamily="34" charset="0"/>
            </a:rPr>
            <a:t>novine</a:t>
          </a:r>
          <a:r>
            <a:rPr lang="en-GB" sz="2100" kern="1200" dirty="0" smtClean="0">
              <a:ln/>
              <a:latin typeface="Arial Narrow" panose="020B0606020202030204" pitchFamily="34" charset="0"/>
            </a:rPr>
            <a:t>, </a:t>
          </a:r>
          <a:r>
            <a:rPr lang="en-GB" sz="2100" kern="1200" dirty="0" err="1" smtClean="0">
              <a:ln/>
              <a:latin typeface="Arial Narrow" panose="020B0606020202030204" pitchFamily="34" charset="0"/>
            </a:rPr>
            <a:t>broj</a:t>
          </a:r>
          <a:r>
            <a:rPr lang="en-GB" sz="2100" kern="1200" dirty="0" smtClean="0">
              <a:ln/>
              <a:latin typeface="Arial Narrow" panose="020B0606020202030204" pitchFamily="34" charset="0"/>
            </a:rPr>
            <a:t> 13/21)</a:t>
          </a:r>
          <a:r>
            <a:rPr lang="hr-HR" sz="2100" kern="1200" dirty="0" smtClean="0">
              <a:ln/>
              <a:latin typeface="Arial Narrow" panose="020B0606020202030204" pitchFamily="34" charset="0"/>
            </a:rPr>
            <a:t>    </a:t>
          </a:r>
          <a:endParaRPr lang="hr-HR" sz="2100" kern="1200" dirty="0"/>
        </a:p>
      </dsp:txBody>
      <dsp:txXfrm>
        <a:off x="4348107" y="1161260"/>
        <a:ext cx="2806352" cy="2459932"/>
      </dsp:txXfrm>
    </dsp:sp>
    <dsp:sp modelId="{01B3B735-457F-4093-9D2A-888C8C87D280}">
      <dsp:nvSpPr>
        <dsp:cNvPr id="0" name=""/>
        <dsp:cNvSpPr/>
      </dsp:nvSpPr>
      <dsp:spPr>
        <a:xfrm>
          <a:off x="6624959" y="3644"/>
          <a:ext cx="529500" cy="52950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-26026"/>
                <a:lumOff val="42222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26026"/>
                <a:lumOff val="42222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26026"/>
                <a:lumOff val="4222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0"/>
              <a:satOff val="-26026"/>
              <a:lumOff val="422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EEB76E-11FE-4F67-8DC3-091179C38E75}">
      <dsp:nvSpPr>
        <dsp:cNvPr id="0" name=""/>
        <dsp:cNvSpPr/>
      </dsp:nvSpPr>
      <dsp:spPr>
        <a:xfrm rot="5400000">
          <a:off x="8095463" y="-617629"/>
          <a:ext cx="1868101" cy="310847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-13013"/>
                <a:lumOff val="2111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13013"/>
                <a:lumOff val="2111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13013"/>
                <a:lumOff val="2111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0"/>
              <a:satOff val="-13013"/>
              <a:lumOff val="211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8EE1B2-66CD-4F9C-A7BB-24DE049A4F21}">
      <dsp:nvSpPr>
        <dsp:cNvPr id="0" name=""/>
        <dsp:cNvSpPr/>
      </dsp:nvSpPr>
      <dsp:spPr>
        <a:xfrm>
          <a:off x="7783631" y="311136"/>
          <a:ext cx="2806352" cy="2459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0" kern="1200" smtClean="0"/>
            <a:t>Odluka o sustavu upravljanja i praćenju provedbe aktivnosti u okviru Nacionalnog plana oporavka i otpornosti 2021. – 2026.  </a:t>
          </a:r>
          <a:r>
            <a:rPr lang="en-GB" sz="2100" kern="1200" smtClean="0">
              <a:ln/>
              <a:latin typeface="Arial Narrow" panose="020B0606020202030204" pitchFamily="34" charset="0"/>
            </a:rPr>
            <a:t>(Narodne novine, broj </a:t>
          </a:r>
          <a:r>
            <a:rPr lang="hr-HR" sz="2100" kern="1200" smtClean="0">
              <a:ln/>
              <a:latin typeface="Arial Narrow" panose="020B0606020202030204" pitchFamily="34" charset="0"/>
            </a:rPr>
            <a:t>78</a:t>
          </a:r>
          <a:r>
            <a:rPr lang="en-GB" sz="2100" kern="1200" smtClean="0">
              <a:ln/>
              <a:latin typeface="Arial Narrow" panose="020B0606020202030204" pitchFamily="34" charset="0"/>
            </a:rPr>
            <a:t>/21)</a:t>
          </a:r>
          <a:endParaRPr lang="hr-HR" sz="2100" kern="1200" dirty="0"/>
        </a:p>
      </dsp:txBody>
      <dsp:txXfrm>
        <a:off x="7783631" y="311136"/>
        <a:ext cx="2806352" cy="2459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A1CF9-0724-4153-87C5-50AE5A2E0D77}">
      <dsp:nvSpPr>
        <dsp:cNvPr id="0" name=""/>
        <dsp:cNvSpPr/>
      </dsp:nvSpPr>
      <dsp:spPr>
        <a:xfrm>
          <a:off x="4396153" y="4365"/>
          <a:ext cx="6594230" cy="6524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latin typeface="Arial Narrow" panose="020B0606020202030204" pitchFamily="34" charset="0"/>
            </a:rPr>
            <a:t>prijava i e-upisi u dječje vrtiće</a:t>
          </a:r>
          <a:endParaRPr lang="hr-HR" sz="2000" kern="1200" dirty="0">
            <a:latin typeface="Arial Narrow" panose="020B0606020202030204" pitchFamily="34" charset="0"/>
          </a:endParaRPr>
        </a:p>
      </dsp:txBody>
      <dsp:txXfrm>
        <a:off x="4396153" y="85917"/>
        <a:ext cx="6349573" cy="489315"/>
      </dsp:txXfrm>
    </dsp:sp>
    <dsp:sp modelId="{6985EB00-1D26-45B5-BAA4-065E80799ABB}">
      <dsp:nvSpPr>
        <dsp:cNvPr id="0" name=""/>
        <dsp:cNvSpPr/>
      </dsp:nvSpPr>
      <dsp:spPr>
        <a:xfrm>
          <a:off x="0" y="4365"/>
          <a:ext cx="4396153" cy="65241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kern="1200" noProof="0" smtClean="0">
              <a:latin typeface="Arial Narrow" panose="020B0606020202030204" pitchFamily="34" charset="0"/>
            </a:rPr>
            <a:t>e-upisi u dječje vrtiće</a:t>
          </a:r>
          <a:endParaRPr lang="hr-HR" sz="2000" kern="1200" noProof="0" dirty="0" smtClean="0">
            <a:latin typeface="Arial Narrow" panose="020B0606020202030204" pitchFamily="34" charset="0"/>
          </a:endParaRPr>
        </a:p>
      </dsp:txBody>
      <dsp:txXfrm>
        <a:off x="31848" y="36213"/>
        <a:ext cx="4332457" cy="588723"/>
      </dsp:txXfrm>
    </dsp:sp>
    <dsp:sp modelId="{610E6ED7-118E-4D21-8413-69280FBB4CF0}">
      <dsp:nvSpPr>
        <dsp:cNvPr id="0" name=""/>
        <dsp:cNvSpPr/>
      </dsp:nvSpPr>
      <dsp:spPr>
        <a:xfrm>
          <a:off x="4396153" y="722026"/>
          <a:ext cx="6594230" cy="6524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dirty="0" err="1" smtClean="0">
              <a:latin typeface="Arial Narrow" panose="020B0606020202030204" pitchFamily="34" charset="0"/>
            </a:rPr>
            <a:t>povezivanje</a:t>
          </a:r>
          <a:r>
            <a:rPr lang="en-GB" sz="1800" kern="1200" noProof="0" dirty="0" smtClean="0">
              <a:latin typeface="Arial Narrow" panose="020B0606020202030204" pitchFamily="34" charset="0"/>
            </a:rPr>
            <a:t> </a:t>
          </a:r>
          <a:r>
            <a:rPr lang="en-GB" sz="1800" kern="1200" noProof="0" dirty="0" err="1" smtClean="0">
              <a:latin typeface="Arial Narrow" panose="020B0606020202030204" pitchFamily="34" charset="0"/>
            </a:rPr>
            <a:t>baza</a:t>
          </a:r>
          <a:r>
            <a:rPr lang="en-GB" sz="1800" kern="1200" noProof="0" dirty="0" smtClean="0">
              <a:latin typeface="Arial Narrow" panose="020B0606020202030204" pitchFamily="34" charset="0"/>
            </a:rPr>
            <a:t> </a:t>
          </a:r>
          <a:r>
            <a:rPr lang="hr-HR" sz="1800" kern="1200" noProof="0" dirty="0" smtClean="0">
              <a:latin typeface="Arial Narrow" panose="020B0606020202030204" pitchFamily="34" charset="0"/>
            </a:rPr>
            <a:t>dječjih vrtića i preuzimanje podataka te upis u OŠ</a:t>
          </a:r>
          <a:endParaRPr lang="hr-HR" sz="1800" kern="1200" dirty="0"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>
              <a:latin typeface="Arial Narrow" panose="020B0606020202030204" pitchFamily="34" charset="0"/>
            </a:rPr>
            <a:t>Formiranje razrednih odjela pomoću e-Matice</a:t>
          </a:r>
          <a:endParaRPr lang="hr-HR" sz="1800" kern="1200" dirty="0">
            <a:latin typeface="Arial Narrow" panose="020B0606020202030204" pitchFamily="34" charset="0"/>
          </a:endParaRPr>
        </a:p>
      </dsp:txBody>
      <dsp:txXfrm>
        <a:off x="4396153" y="803578"/>
        <a:ext cx="6349573" cy="489315"/>
      </dsp:txXfrm>
    </dsp:sp>
    <dsp:sp modelId="{3C7D594F-C39D-40E6-9CC5-0038EAB1DCBD}">
      <dsp:nvSpPr>
        <dsp:cNvPr id="0" name=""/>
        <dsp:cNvSpPr/>
      </dsp:nvSpPr>
      <dsp:spPr>
        <a:xfrm>
          <a:off x="0" y="722026"/>
          <a:ext cx="4396153" cy="65241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kern="1200" noProof="0" smtClean="0">
              <a:latin typeface="Arial Narrow" panose="020B0606020202030204" pitchFamily="34" charset="0"/>
            </a:rPr>
            <a:t>e</a:t>
          </a:r>
          <a:r>
            <a:rPr lang="en-GB" sz="2000" kern="1200" noProof="0" smtClean="0">
              <a:latin typeface="Arial Narrow" panose="020B0606020202030204" pitchFamily="34" charset="0"/>
            </a:rPr>
            <a:t>-upisi u osnovne škole</a:t>
          </a:r>
          <a:endParaRPr lang="hr-HR" sz="2000" kern="1200" noProof="0" dirty="0" smtClean="0">
            <a:latin typeface="Arial Narrow" panose="020B0606020202030204" pitchFamily="34" charset="0"/>
          </a:endParaRPr>
        </a:p>
      </dsp:txBody>
      <dsp:txXfrm>
        <a:off x="31848" y="753874"/>
        <a:ext cx="4332457" cy="588723"/>
      </dsp:txXfrm>
    </dsp:sp>
    <dsp:sp modelId="{009A45F5-38EC-47B1-BA3D-F3FC73B008A8}">
      <dsp:nvSpPr>
        <dsp:cNvPr id="0" name=""/>
        <dsp:cNvSpPr/>
      </dsp:nvSpPr>
      <dsp:spPr>
        <a:xfrm>
          <a:off x="4396153" y="1571247"/>
          <a:ext cx="6594230" cy="6524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i="1" kern="1200" baseline="0" dirty="0" smtClean="0">
              <a:solidFill>
                <a:srgbClr val="002060"/>
              </a:solidFill>
              <a:latin typeface="+mn-lt"/>
            </a:rPr>
            <a:t>aplikacija koja je već razvijena, ali se unapređuju i razvijaju dodatne funkcionalnosti</a:t>
          </a:r>
          <a:endParaRPr lang="hr-HR" sz="1800" i="1" kern="1200" noProof="0" dirty="0">
            <a:solidFill>
              <a:srgbClr val="002060"/>
            </a:solidFill>
            <a:latin typeface="+mn-lt"/>
          </a:endParaRPr>
        </a:p>
      </dsp:txBody>
      <dsp:txXfrm>
        <a:off x="4396153" y="1652799"/>
        <a:ext cx="6349573" cy="489315"/>
      </dsp:txXfrm>
    </dsp:sp>
    <dsp:sp modelId="{0CA85B7C-1888-4A17-81A8-8824633E7AB6}">
      <dsp:nvSpPr>
        <dsp:cNvPr id="0" name=""/>
        <dsp:cNvSpPr/>
      </dsp:nvSpPr>
      <dsp:spPr>
        <a:xfrm>
          <a:off x="0" y="1439687"/>
          <a:ext cx="4396153" cy="65241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kern="12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prijava i upis u srednje škole </a:t>
          </a:r>
          <a:endParaRPr lang="hr-HR" sz="2000" kern="1200" dirty="0" smtClean="0">
            <a:latin typeface="Arial Narrow" panose="020B0606020202030204" pitchFamily="34" charset="0"/>
          </a:endParaRPr>
        </a:p>
      </dsp:txBody>
      <dsp:txXfrm>
        <a:off x="31848" y="1471535"/>
        <a:ext cx="4332457" cy="588723"/>
      </dsp:txXfrm>
    </dsp:sp>
    <dsp:sp modelId="{AE0AC952-5741-47BA-BD4C-C44E7A4B7B8A}">
      <dsp:nvSpPr>
        <dsp:cNvPr id="0" name=""/>
        <dsp:cNvSpPr/>
      </dsp:nvSpPr>
      <dsp:spPr>
        <a:xfrm>
          <a:off x="4396153" y="2157348"/>
          <a:ext cx="6594230" cy="6524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err="1" smtClean="0">
              <a:latin typeface="Arial Narrow" panose="020B0606020202030204" pitchFamily="34" charset="0"/>
            </a:rPr>
            <a:t>po</a:t>
          </a:r>
          <a:r>
            <a:rPr lang="en-GB" sz="2000" kern="1200" dirty="0" smtClean="0">
              <a:latin typeface="Arial Narrow" panose="020B0606020202030204" pitchFamily="34" charset="0"/>
            </a:rPr>
            <a:t> </a:t>
          </a:r>
          <a:r>
            <a:rPr lang="en-GB" sz="2000" kern="1200" dirty="0" err="1" smtClean="0">
              <a:latin typeface="Arial Narrow" panose="020B0606020202030204" pitchFamily="34" charset="0"/>
            </a:rPr>
            <a:t>upisu</a:t>
          </a:r>
          <a:r>
            <a:rPr lang="en-GB" sz="2000" kern="1200" dirty="0" smtClean="0">
              <a:latin typeface="Arial Narrow" panose="020B0606020202030204" pitchFamily="34" charset="0"/>
            </a:rPr>
            <a:t> u </a:t>
          </a:r>
          <a:r>
            <a:rPr lang="en-GB" sz="2000" kern="1200" dirty="0" err="1" smtClean="0">
              <a:latin typeface="Arial Narrow" panose="020B0606020202030204" pitchFamily="34" charset="0"/>
            </a:rPr>
            <a:t>srednju</a:t>
          </a:r>
          <a:r>
            <a:rPr lang="en-GB" sz="2000" kern="1200" dirty="0" smtClean="0">
              <a:latin typeface="Arial Narrow" panose="020B0606020202030204" pitchFamily="34" charset="0"/>
            </a:rPr>
            <a:t> </a:t>
          </a:r>
          <a:r>
            <a:rPr lang="en-GB" sz="2000" kern="1200" dirty="0" err="1" smtClean="0">
              <a:latin typeface="Arial Narrow" panose="020B0606020202030204" pitchFamily="34" charset="0"/>
            </a:rPr>
            <a:t>školu</a:t>
          </a:r>
          <a:r>
            <a:rPr lang="en-GB" sz="2000" kern="1200" dirty="0" smtClean="0">
              <a:latin typeface="Arial Narrow" panose="020B0606020202030204" pitchFamily="34" charset="0"/>
            </a:rPr>
            <a:t> </a:t>
          </a:r>
          <a:r>
            <a:rPr lang="en-GB" sz="2000" kern="1200" dirty="0" err="1" smtClean="0">
              <a:latin typeface="Arial Narrow" panose="020B0606020202030204" pitchFamily="34" charset="0"/>
            </a:rPr>
            <a:t>moguć</a:t>
          </a:r>
          <a:r>
            <a:rPr lang="en-GB" sz="2000" kern="1200" dirty="0" smtClean="0">
              <a:latin typeface="Arial Narrow" panose="020B0606020202030204" pitchFamily="34" charset="0"/>
            </a:rPr>
            <a:t> </a:t>
          </a:r>
          <a:r>
            <a:rPr lang="en-GB" sz="2000" kern="1200" dirty="0" err="1" smtClean="0">
              <a:latin typeface="Arial Narrow" panose="020B0606020202030204" pitchFamily="34" charset="0"/>
            </a:rPr>
            <a:t>izbor</a:t>
          </a:r>
          <a:r>
            <a:rPr lang="en-GB" sz="2000" kern="1200" dirty="0" smtClean="0">
              <a:latin typeface="Arial Narrow" panose="020B0606020202030204" pitchFamily="34" charset="0"/>
            </a:rPr>
            <a:t> </a:t>
          </a:r>
          <a:r>
            <a:rPr lang="en-GB" sz="2000" kern="1200" dirty="0" err="1" smtClean="0">
              <a:latin typeface="Arial Narrow" panose="020B0606020202030204" pitchFamily="34" charset="0"/>
            </a:rPr>
            <a:t>učeničkog</a:t>
          </a:r>
          <a:r>
            <a:rPr lang="en-GB" sz="2000" kern="1200" dirty="0" smtClean="0">
              <a:latin typeface="Arial Narrow" panose="020B0606020202030204" pitchFamily="34" charset="0"/>
            </a:rPr>
            <a:t> </a:t>
          </a:r>
          <a:r>
            <a:rPr lang="en-GB" sz="2000" kern="1200" dirty="0" err="1" smtClean="0">
              <a:latin typeface="Arial Narrow" panose="020B0606020202030204" pitchFamily="34" charset="0"/>
            </a:rPr>
            <a:t>doma</a:t>
          </a:r>
          <a:endParaRPr lang="hr-HR" sz="2000" kern="1200" dirty="0">
            <a:latin typeface="Arial Narrow" panose="020B0606020202030204" pitchFamily="34" charset="0"/>
          </a:endParaRPr>
        </a:p>
      </dsp:txBody>
      <dsp:txXfrm>
        <a:off x="4396153" y="2238900"/>
        <a:ext cx="6349573" cy="489315"/>
      </dsp:txXfrm>
    </dsp:sp>
    <dsp:sp modelId="{FF0349A9-ED1D-4317-A1E8-9209C98EA868}">
      <dsp:nvSpPr>
        <dsp:cNvPr id="0" name=""/>
        <dsp:cNvSpPr/>
      </dsp:nvSpPr>
      <dsp:spPr>
        <a:xfrm>
          <a:off x="0" y="2157348"/>
          <a:ext cx="4396153" cy="65241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Arial Narrow" panose="020B0606020202030204" pitchFamily="34" charset="0"/>
            </a:rPr>
            <a:t>prijava i upis u učeničke domove</a:t>
          </a:r>
          <a:endParaRPr lang="hr-HR" sz="2000" kern="1200" dirty="0">
            <a:latin typeface="Arial Narrow" panose="020B0606020202030204" pitchFamily="34" charset="0"/>
          </a:endParaRPr>
        </a:p>
      </dsp:txBody>
      <dsp:txXfrm>
        <a:off x="31848" y="2189196"/>
        <a:ext cx="4332457" cy="588723"/>
      </dsp:txXfrm>
    </dsp:sp>
    <dsp:sp modelId="{8C8197ED-CBCE-4707-874E-F5CE4A6D1F1B}">
      <dsp:nvSpPr>
        <dsp:cNvPr id="0" name=""/>
        <dsp:cNvSpPr/>
      </dsp:nvSpPr>
      <dsp:spPr>
        <a:xfrm>
          <a:off x="4396153" y="2875009"/>
          <a:ext cx="6594230" cy="6524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i="1" kern="1200" baseline="0" dirty="0" smtClean="0">
              <a:solidFill>
                <a:srgbClr val="002060"/>
              </a:solidFill>
            </a:rPr>
            <a:t>aplikacija koja je već razvijena, ali se unapređuju i razvijaju dodatne funkcionalnosti</a:t>
          </a:r>
          <a:endParaRPr lang="hr-HR" sz="1700" i="1" kern="1200" dirty="0">
            <a:solidFill>
              <a:srgbClr val="002060"/>
            </a:solidFill>
          </a:endParaRPr>
        </a:p>
      </dsp:txBody>
      <dsp:txXfrm>
        <a:off x="4396153" y="2956561"/>
        <a:ext cx="6349573" cy="489315"/>
      </dsp:txXfrm>
    </dsp:sp>
    <dsp:sp modelId="{9166B01E-DDAF-42D0-81CF-9E60E3455C00}">
      <dsp:nvSpPr>
        <dsp:cNvPr id="0" name=""/>
        <dsp:cNvSpPr/>
      </dsp:nvSpPr>
      <dsp:spPr>
        <a:xfrm>
          <a:off x="0" y="2875009"/>
          <a:ext cx="4396153" cy="65241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>
              <a:latin typeface="+mn-lt"/>
            </a:rPr>
            <a:t>prijava na visokoškolske ustanove i registar državne mature</a:t>
          </a:r>
          <a:endParaRPr lang="hr-HR" sz="1900" kern="1200" dirty="0">
            <a:latin typeface="+mn-lt"/>
          </a:endParaRPr>
        </a:p>
      </dsp:txBody>
      <dsp:txXfrm>
        <a:off x="31848" y="2906857"/>
        <a:ext cx="4332457" cy="588723"/>
      </dsp:txXfrm>
    </dsp:sp>
    <dsp:sp modelId="{7EC7F4A8-0312-44B0-844D-B0243629AB57}">
      <dsp:nvSpPr>
        <dsp:cNvPr id="0" name=""/>
        <dsp:cNvSpPr/>
      </dsp:nvSpPr>
      <dsp:spPr>
        <a:xfrm>
          <a:off x="4396153" y="3592670"/>
          <a:ext cx="6594230" cy="6524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noProof="0" dirty="0" err="1" smtClean="0">
              <a:latin typeface="Arial Narrow" panose="020B0606020202030204" pitchFamily="34" charset="0"/>
            </a:rPr>
            <a:t>podat</a:t>
          </a:r>
          <a:r>
            <a:rPr lang="hr-HR" sz="2000" kern="1200" noProof="0" dirty="0" smtClean="0">
              <a:latin typeface="Arial Narrow" panose="020B0606020202030204" pitchFamily="34" charset="0"/>
            </a:rPr>
            <a:t>ci</a:t>
          </a:r>
          <a:r>
            <a:rPr lang="en-GB" sz="2000" kern="1200" noProof="0" dirty="0" smtClean="0">
              <a:latin typeface="Arial Narrow" panose="020B0606020202030204" pitchFamily="34" charset="0"/>
            </a:rPr>
            <a:t> o:</a:t>
          </a:r>
          <a:r>
            <a:rPr lang="hr-HR" sz="2000" kern="1200" noProof="0" dirty="0" smtClean="0">
              <a:latin typeface="Arial Narrow" panose="020B0606020202030204" pitchFamily="34" charset="0"/>
            </a:rPr>
            <a:t> </a:t>
          </a:r>
          <a:r>
            <a:rPr lang="en-GB" sz="2000" kern="1200" noProof="0" dirty="0" err="1" smtClean="0">
              <a:latin typeface="Arial Narrow" panose="020B0606020202030204" pitchFamily="34" charset="0"/>
            </a:rPr>
            <a:t>školi</a:t>
          </a:r>
          <a:r>
            <a:rPr lang="hr-HR" sz="2000" kern="1200" noProof="0" dirty="0" smtClean="0">
              <a:latin typeface="Arial Narrow" panose="020B0606020202030204" pitchFamily="34" charset="0"/>
            </a:rPr>
            <a:t>, </a:t>
          </a:r>
          <a:r>
            <a:rPr lang="en-GB" sz="2000" kern="1200" noProof="0" dirty="0" err="1" smtClean="0">
              <a:latin typeface="Arial Narrow" panose="020B0606020202030204" pitchFamily="34" charset="0"/>
            </a:rPr>
            <a:t>prostorima</a:t>
          </a:r>
          <a:r>
            <a:rPr lang="hr-HR" sz="2000" kern="1200" noProof="0" dirty="0" smtClean="0">
              <a:latin typeface="Arial Narrow" panose="020B0606020202030204" pitchFamily="34" charset="0"/>
            </a:rPr>
            <a:t>, učenicima, z</a:t>
          </a:r>
          <a:r>
            <a:rPr lang="en-GB" sz="2000" kern="1200" noProof="0" dirty="0" err="1" smtClean="0">
              <a:latin typeface="Arial Narrow" panose="020B0606020202030204" pitchFamily="34" charset="0"/>
            </a:rPr>
            <a:t>aposlenicima</a:t>
          </a:r>
          <a:r>
            <a:rPr lang="en-GB" sz="2000" kern="1200" noProof="0" dirty="0" smtClean="0">
              <a:latin typeface="Arial Narrow" panose="020B0606020202030204" pitchFamily="34" charset="0"/>
            </a:rPr>
            <a:t> (u </a:t>
          </a:r>
          <a:r>
            <a:rPr lang="en-GB" sz="2000" kern="1200" noProof="0" dirty="0" err="1" smtClean="0">
              <a:latin typeface="Arial Narrow" panose="020B0606020202030204" pitchFamily="34" charset="0"/>
            </a:rPr>
            <a:t>kojima</a:t>
          </a:r>
          <a:r>
            <a:rPr lang="en-GB" sz="2000" kern="1200" noProof="0" dirty="0" smtClean="0">
              <a:latin typeface="Arial Narrow" panose="020B0606020202030204" pitchFamily="34" charset="0"/>
            </a:rPr>
            <a:t> </a:t>
          </a:r>
          <a:r>
            <a:rPr lang="en-GB" sz="2000" kern="1200" noProof="0" dirty="0" err="1" smtClean="0">
              <a:latin typeface="Arial Narrow" panose="020B0606020202030204" pitchFamily="34" charset="0"/>
            </a:rPr>
            <a:t>će</a:t>
          </a:r>
          <a:r>
            <a:rPr lang="en-GB" sz="2000" kern="1200" noProof="0" dirty="0" smtClean="0">
              <a:latin typeface="Arial Narrow" panose="020B0606020202030204" pitchFamily="34" charset="0"/>
            </a:rPr>
            <a:t> </a:t>
          </a:r>
          <a:r>
            <a:rPr lang="en-GB" sz="2000" kern="1200" noProof="0" dirty="0" err="1" smtClean="0">
              <a:latin typeface="Arial Narrow" panose="020B0606020202030204" pitchFamily="34" charset="0"/>
            </a:rPr>
            <a:t>biti</a:t>
          </a:r>
          <a:r>
            <a:rPr lang="en-GB" sz="2000" kern="1200" noProof="0" dirty="0" smtClean="0">
              <a:latin typeface="Arial Narrow" panose="020B0606020202030204" pitchFamily="34" charset="0"/>
            </a:rPr>
            <a:t> </a:t>
          </a:r>
          <a:r>
            <a:rPr lang="en-GB" sz="2000" kern="1200" noProof="0" dirty="0" err="1" smtClean="0">
              <a:latin typeface="Arial Narrow" panose="020B0606020202030204" pitchFamily="34" charset="0"/>
            </a:rPr>
            <a:t>i</a:t>
          </a:r>
          <a:r>
            <a:rPr lang="en-GB" sz="2000" kern="1200" noProof="0" dirty="0" smtClean="0">
              <a:latin typeface="Arial Narrow" panose="020B0606020202030204" pitchFamily="34" charset="0"/>
            </a:rPr>
            <a:t> </a:t>
          </a:r>
          <a:r>
            <a:rPr lang="en-GB" sz="2000" kern="1200" noProof="0" dirty="0" err="1" smtClean="0">
              <a:latin typeface="Arial Narrow" panose="020B0606020202030204" pitchFamily="34" charset="0"/>
            </a:rPr>
            <a:t>zaduženja</a:t>
          </a:r>
          <a:r>
            <a:rPr lang="en-GB" sz="2000" kern="1200" noProof="0" dirty="0" smtClean="0">
              <a:latin typeface="Arial Narrow" panose="020B0606020202030204" pitchFamily="34" charset="0"/>
            </a:rPr>
            <a:t> </a:t>
          </a:r>
          <a:r>
            <a:rPr lang="en-GB" sz="2000" kern="1200" noProof="0" dirty="0" err="1" smtClean="0">
              <a:latin typeface="Arial Narrow" panose="020B0606020202030204" pitchFamily="34" charset="0"/>
            </a:rPr>
            <a:t>učitelja</a:t>
          </a:r>
          <a:r>
            <a:rPr lang="en-GB" sz="2000" kern="1200" noProof="0" dirty="0" smtClean="0">
              <a:latin typeface="Arial Narrow" panose="020B0606020202030204" pitchFamily="34" charset="0"/>
            </a:rPr>
            <a:t>)</a:t>
          </a:r>
          <a:endParaRPr lang="hr-HR" sz="2000" kern="1200" dirty="0">
            <a:latin typeface="Arial Narrow" panose="020B0606020202030204" pitchFamily="34" charset="0"/>
          </a:endParaRPr>
        </a:p>
      </dsp:txBody>
      <dsp:txXfrm>
        <a:off x="4396153" y="3674222"/>
        <a:ext cx="6349573" cy="489315"/>
      </dsp:txXfrm>
    </dsp:sp>
    <dsp:sp modelId="{71A147FB-57AE-44ED-95CD-AC3F2BC82007}">
      <dsp:nvSpPr>
        <dsp:cNvPr id="0" name=""/>
        <dsp:cNvSpPr/>
      </dsp:nvSpPr>
      <dsp:spPr>
        <a:xfrm>
          <a:off x="0" y="3592670"/>
          <a:ext cx="4396153" cy="65241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nadogradnja</a:t>
          </a:r>
          <a:r>
            <a:rPr lang="hr-HR" sz="2000" kern="1200" dirty="0" smtClean="0">
              <a:latin typeface="+mn-lt"/>
            </a:rPr>
            <a:t> e-matice</a:t>
          </a:r>
          <a:endParaRPr lang="hr-HR" sz="2000" kern="1200" dirty="0">
            <a:latin typeface="+mn-lt"/>
          </a:endParaRPr>
        </a:p>
      </dsp:txBody>
      <dsp:txXfrm>
        <a:off x="31848" y="3624518"/>
        <a:ext cx="4332457" cy="588723"/>
      </dsp:txXfrm>
    </dsp:sp>
    <dsp:sp modelId="{B650EF67-879C-4816-B2B1-4DEE3FCB94C0}">
      <dsp:nvSpPr>
        <dsp:cNvPr id="0" name=""/>
        <dsp:cNvSpPr/>
      </dsp:nvSpPr>
      <dsp:spPr>
        <a:xfrm>
          <a:off x="4396153" y="4310331"/>
          <a:ext cx="6594230" cy="6524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182F80-C3BA-4C5D-A0F5-840D9F0D849C}">
      <dsp:nvSpPr>
        <dsp:cNvPr id="0" name=""/>
        <dsp:cNvSpPr/>
      </dsp:nvSpPr>
      <dsp:spPr>
        <a:xfrm>
          <a:off x="0" y="4310331"/>
          <a:ext cx="4396153" cy="65241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+mn-lt"/>
            </a:rPr>
            <a:t>Nacionalni informacijski sustav obrazovanja odraslih</a:t>
          </a:r>
          <a:endParaRPr lang="hr-HR" sz="2000" kern="1200" dirty="0">
            <a:latin typeface="+mn-lt"/>
          </a:endParaRPr>
        </a:p>
      </dsp:txBody>
      <dsp:txXfrm>
        <a:off x="31848" y="4342179"/>
        <a:ext cx="4332457" cy="588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97E4C88-5017-4B78-989A-A5FA9AB8F6B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71859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A9B0BD0-D4B2-4699-929C-C3941F9BDA3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1394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B0BD0-D4B2-4699-929C-C3941F9BDA32}" type="slidenum">
              <a:rPr lang="hr-HR" altLang="sr-Latn-RS" smtClean="0"/>
              <a:pPr/>
              <a:t>6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4773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EAACB-E132-4DDA-AD12-96CA04B20F70}" type="slidenum">
              <a:rPr lang="hr-HR" altLang="sr-Latn-RS" smtClean="0"/>
              <a:pPr/>
              <a:t>15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84783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EAACB-E132-4DDA-AD12-96CA04B20F70}" type="slidenum">
              <a:rPr lang="hr-HR" altLang="sr-Latn-RS" smtClean="0"/>
              <a:pPr/>
              <a:t>16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6732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A100B-0A20-47F9-976D-BB18D913BBE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8287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63367-6150-4FFB-A32F-F45DFA056CF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9271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36085-6E6B-41CA-92C5-3B0FD3E0153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19783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3DDA8-AA67-40F2-978A-129FB3D9DB5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1392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1C637-B37B-46A9-A5A3-428CB0EC33C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4173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4EF2A-5AFA-4301-B8F9-E8A0483698C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8544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A0F73-5C57-4317-9EE3-EA46B1708A6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2055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49B24-4729-4070-B746-07AA621006D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3834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55A97-B306-4FB4-B221-D8B8DF63EEC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0207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5729D-C2A5-4312-B847-42273B99D14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5832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0C17E-4212-4A7F-A5C8-413B08E4B96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2965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C376A-F809-49A8-B4A9-3154C5AC2D3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2801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35733" y="6457951"/>
            <a:ext cx="84666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accent2"/>
                </a:solidFill>
                <a:latin typeface="Book Antiqua" panose="02040602050305030304" pitchFamily="18" charset="0"/>
              </a:defRPr>
            </a:lvl1pPr>
          </a:lstStyle>
          <a:p>
            <a:fld id="{9D8269F9-3A4C-4C46-A2B6-A0AA1450EF4F}" type="slidenum">
              <a:rPr lang="hr-HR" altLang="sr-Latn-RS"/>
              <a:pPr/>
              <a:t>‹#›</a:t>
            </a:fld>
            <a:endParaRPr lang="hr-HR" altLang="sr-Latn-RS"/>
          </a:p>
        </p:txBody>
      </p:sp>
      <p:pic>
        <p:nvPicPr>
          <p:cNvPr id="1027" name="Picture 1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ured@mzos.hr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1</a:t>
            </a:fld>
            <a:endParaRPr lang="hr-HR" altLang="sr-Latn-RS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574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56873" y="1284507"/>
            <a:ext cx="8340725" cy="100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altLang="en-US" b="1" kern="0" dirty="0" err="1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Izazovi</a:t>
            </a:r>
            <a:r>
              <a:rPr lang="en-GB" altLang="en-US" b="1" kern="0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 u </a:t>
            </a:r>
            <a:r>
              <a:rPr lang="en-GB" altLang="en-US" b="1" kern="0" dirty="0" err="1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promjeni</a:t>
            </a:r>
            <a:r>
              <a:rPr lang="en-GB" altLang="en-US" b="1" kern="0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altLang="en-US" b="1" kern="0" dirty="0" err="1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zakonodavnog</a:t>
            </a:r>
            <a:r>
              <a:rPr lang="en-GB" altLang="en-US" b="1" kern="0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altLang="en-US" b="1" kern="0" dirty="0" err="1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okvira</a:t>
            </a:r>
            <a:endParaRPr lang="hr-HR" b="1" i="1" kern="0" dirty="0" smtClean="0">
              <a:ln/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/>
            <a:endParaRPr lang="hr-HR" altLang="en-US" b="1" kern="0" dirty="0" smtClean="0">
              <a:ln/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6307711" y="4933073"/>
            <a:ext cx="5690251" cy="4502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mr.</a:t>
            </a: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sc. </a:t>
            </a:r>
            <a:r>
              <a:rPr lang="hr-H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Vesna </a:t>
            </a:r>
            <a:r>
              <a:rPr lang="hr-H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Šerepac</a:t>
            </a:r>
            <a:r>
              <a:rPr lang="hr-H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ravnateljica </a:t>
            </a:r>
            <a:r>
              <a:rPr lang="hr-H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Uprave</a:t>
            </a: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odgoj i obrazovanje</a:t>
            </a:r>
            <a:endParaRPr lang="hr-H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6726116" y="6139494"/>
            <a:ext cx="5271846" cy="4502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defRPr/>
            </a:pPr>
            <a:r>
              <a:rPr lang="en-GB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H</a:t>
            </a:r>
            <a:r>
              <a:rPr lang="hr-HR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URO</a:t>
            </a:r>
            <a:r>
              <a:rPr lang="en-GB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Š, </a:t>
            </a:r>
            <a:r>
              <a:rPr lang="hr-HR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Opatija</a:t>
            </a:r>
            <a:r>
              <a:rPr lang="en-GB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, 8. </a:t>
            </a:r>
            <a:r>
              <a:rPr lang="hr-HR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studenoga </a:t>
            </a:r>
            <a:r>
              <a:rPr lang="en-GB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2021</a:t>
            </a:r>
            <a:r>
              <a:rPr lang="en-GB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en-GB" sz="24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godine</a:t>
            </a:r>
            <a:endParaRPr lang="sr-Latn-RS" sz="2400" kern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5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76" y="458422"/>
            <a:ext cx="10972800" cy="799562"/>
          </a:xfrm>
          <a:solidFill>
            <a:schemeClr val="bg1"/>
          </a:solidFill>
        </p:spPr>
        <p:txBody>
          <a:bodyPr/>
          <a:lstStyle/>
          <a:p>
            <a:r>
              <a:rPr lang="hr-HR" sz="2400" dirty="0"/>
              <a:t>OBRAZAC PRETHODNE </a:t>
            </a:r>
            <a:r>
              <a:rPr lang="hr-HR" sz="2400" dirty="0" smtClean="0"/>
              <a:t>PROCJENE</a:t>
            </a:r>
            <a:r>
              <a:rPr lang="en-GB" sz="2400" dirty="0" smtClean="0"/>
              <a:t> na</a:t>
            </a:r>
            <a:br>
              <a:rPr lang="en-GB" sz="2400" dirty="0" smtClean="0"/>
            </a:br>
            <a:r>
              <a:rPr lang="en-GB" sz="2400" dirty="0" err="1" smtClean="0"/>
              <a:t>Zakon</a:t>
            </a:r>
            <a:r>
              <a:rPr lang="en-GB" sz="2400" dirty="0" smtClean="0"/>
              <a:t> o odgoju i obrazovanju u </a:t>
            </a:r>
            <a:r>
              <a:rPr lang="en-GB" sz="2400" dirty="0" err="1" smtClean="0"/>
              <a:t>osnovnoj</a:t>
            </a:r>
            <a:r>
              <a:rPr lang="en-GB" sz="2400" dirty="0" smtClean="0"/>
              <a:t> i </a:t>
            </a:r>
            <a:r>
              <a:rPr lang="en-GB" sz="2400" dirty="0" err="1" smtClean="0"/>
              <a:t>srednjoj</a:t>
            </a:r>
            <a:r>
              <a:rPr lang="en-GB" sz="2400" dirty="0" smtClean="0"/>
              <a:t> </a:t>
            </a:r>
            <a:r>
              <a:rPr lang="en-GB" sz="2400" dirty="0" err="1" smtClean="0"/>
              <a:t>školi</a:t>
            </a:r>
            <a:endParaRPr lang="hr-HR" sz="2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94749204"/>
              </p:ext>
            </p:extLst>
          </p:nvPr>
        </p:nvGraphicFramePr>
        <p:xfrm>
          <a:off x="424872" y="1629284"/>
          <a:ext cx="11508566" cy="487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57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928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OSTALI </a:t>
                      </a:r>
                      <a:r>
                        <a:rPr lang="en-GB" dirty="0" err="1" smtClean="0">
                          <a:latin typeface="Arial Narrow" panose="020B0606020202030204" pitchFamily="34" charset="0"/>
                        </a:rPr>
                        <a:t>komentari</a:t>
                      </a:r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 - </a:t>
                      </a:r>
                      <a:r>
                        <a:rPr lang="en-GB" dirty="0" err="1" smtClean="0">
                          <a:latin typeface="Arial Narrow" panose="020B0606020202030204" pitchFamily="34" charset="0"/>
                        </a:rPr>
                        <a:t>prijedlozi</a:t>
                      </a:r>
                      <a:endParaRPr lang="hr-HR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Zaključne ocjene</a:t>
                      </a:r>
                      <a:endParaRPr lang="hr-HR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hr-HR" noProof="0" dirty="0" smtClean="0">
                          <a:latin typeface="Arial Narrow" panose="020B0606020202030204" pitchFamily="34" charset="0"/>
                        </a:rPr>
                        <a:t>na dvije decimale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Školovanja od kuće</a:t>
                      </a:r>
                      <a:endParaRPr lang="en-GB" noProof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hr-HR" noProof="0" dirty="0" smtClean="0">
                          <a:latin typeface="Arial Narrow" panose="020B0606020202030204" pitchFamily="34" charset="0"/>
                        </a:rPr>
                        <a:t>omogućiti</a:t>
                      </a:r>
                      <a:r>
                        <a:rPr lang="hr-HR" baseline="0" noProof="0" dirty="0" smtClean="0">
                          <a:latin typeface="Arial Narrow" panose="020B0606020202030204" pitchFamily="34" charset="0"/>
                        </a:rPr>
                        <a:t> Zakonom</a:t>
                      </a:r>
                      <a:endParaRPr lang="hr-HR" noProof="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Školovanje</a:t>
                      </a:r>
                      <a:r>
                        <a:rPr lang="hr-HR" b="0" baseline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na daljinu</a:t>
                      </a:r>
                      <a:endParaRPr lang="hr-HR" b="0" noProof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hr-HR" noProof="0" dirty="0" smtClean="0">
                          <a:latin typeface="Arial Narrow" panose="020B0606020202030204" pitchFamily="34" charset="0"/>
                        </a:rPr>
                        <a:t>propisati Zakonom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0" noProof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Cjelodnena</a:t>
                      </a:r>
                      <a:r>
                        <a:rPr lang="hr-HR" b="0" baseline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nastava</a:t>
                      </a:r>
                      <a:endParaRPr lang="hr-HR" b="0" noProof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hr-HR" noProof="0" dirty="0" smtClean="0">
                          <a:latin typeface="Arial Narrow" panose="020B0606020202030204" pitchFamily="34" charset="0"/>
                        </a:rPr>
                        <a:t>propisati</a:t>
                      </a:r>
                      <a:r>
                        <a:rPr lang="hr-HR" baseline="0" noProof="0" dirty="0" smtClean="0">
                          <a:latin typeface="Arial Narrow" panose="020B0606020202030204" pitchFamily="34" charset="0"/>
                        </a:rPr>
                        <a:t> jasne kriterije za uvođenje cjelodnevne nastav</a:t>
                      </a:r>
                      <a:r>
                        <a:rPr lang="en-GB" baseline="0" noProof="0" dirty="0" smtClean="0">
                          <a:latin typeface="Arial Narrow" panose="020B0606020202030204" pitchFamily="34" charset="0"/>
                        </a:rPr>
                        <a:t>e, </a:t>
                      </a:r>
                      <a:r>
                        <a:rPr lang="en-GB" baseline="0" noProof="0" dirty="0" err="1" smtClean="0">
                          <a:latin typeface="Arial Narrow" panose="020B0606020202030204" pitchFamily="34" charset="0"/>
                        </a:rPr>
                        <a:t>načine</a:t>
                      </a:r>
                      <a:r>
                        <a:rPr lang="en-GB" baseline="0" noProof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aseline="0" noProof="0" dirty="0" err="1" smtClean="0">
                          <a:latin typeface="Arial Narrow" panose="020B0606020202030204" pitchFamily="34" charset="0"/>
                        </a:rPr>
                        <a:t>financiranja</a:t>
                      </a:r>
                      <a:r>
                        <a:rPr lang="en-GB" baseline="0" noProof="0" dirty="0" smtClean="0">
                          <a:latin typeface="Arial Narrow" panose="020B0606020202030204" pitchFamily="34" charset="0"/>
                        </a:rPr>
                        <a:t>..</a:t>
                      </a:r>
                      <a:endParaRPr lang="hr-HR" noProof="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noProof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Produljenje</a:t>
                      </a:r>
                      <a:r>
                        <a:rPr lang="en-GB" b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="0" noProof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trajnanja</a:t>
                      </a:r>
                      <a:r>
                        <a:rPr lang="en-GB" b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osnovna </a:t>
                      </a:r>
                      <a:r>
                        <a:rPr lang="en-GB" b="0" noProof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škole</a:t>
                      </a:r>
                      <a:endParaRPr lang="hr-HR" b="0" noProof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noProof="0" dirty="0" smtClean="0">
                          <a:latin typeface="Arial Narrow" panose="020B0606020202030204" pitchFamily="34" charset="0"/>
                        </a:rPr>
                        <a:t>“</a:t>
                      </a:r>
                      <a:r>
                        <a:rPr lang="en-GB" i="1" noProof="0" dirty="0" err="1" smtClean="0">
                          <a:latin typeface="Arial Narrow" panose="020B0606020202030204" pitchFamily="34" charset="0"/>
                        </a:rPr>
                        <a:t>predškola</a:t>
                      </a:r>
                      <a:r>
                        <a:rPr lang="en-GB" i="1" noProof="0" dirty="0" smtClean="0">
                          <a:latin typeface="Arial Narrow" panose="020B0606020202030204" pitchFamily="34" charset="0"/>
                        </a:rPr>
                        <a:t> bi </a:t>
                      </a:r>
                      <a:r>
                        <a:rPr lang="en-GB" i="1" noProof="0" dirty="0" err="1" smtClean="0">
                          <a:latin typeface="Arial Narrow" panose="020B0606020202030204" pitchFamily="34" charset="0"/>
                        </a:rPr>
                        <a:t>trebala</a:t>
                      </a:r>
                      <a:r>
                        <a:rPr lang="en-GB" i="1" noProof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i="1" noProof="0" dirty="0" err="1" smtClean="0">
                          <a:latin typeface="Arial Narrow" panose="020B0606020202030204" pitchFamily="34" charset="0"/>
                        </a:rPr>
                        <a:t>biti</a:t>
                      </a:r>
                      <a:r>
                        <a:rPr lang="en-GB" i="1" noProof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i="1" noProof="0" dirty="0" err="1" smtClean="0">
                          <a:latin typeface="Arial Narrow" panose="020B0606020202030204" pitchFamily="34" charset="0"/>
                        </a:rPr>
                        <a:t>prvi</a:t>
                      </a:r>
                      <a:r>
                        <a:rPr lang="en-GB" i="1" noProof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i="1" noProof="0" dirty="0" err="1" smtClean="0">
                          <a:latin typeface="Arial Narrow" panose="020B0606020202030204" pitchFamily="34" charset="0"/>
                        </a:rPr>
                        <a:t>razred</a:t>
                      </a:r>
                      <a:r>
                        <a:rPr lang="en-GB" i="1" noProof="0" dirty="0" smtClean="0">
                          <a:latin typeface="Arial Narrow" panose="020B0606020202030204" pitchFamily="34" charset="0"/>
                        </a:rPr>
                        <a:t>”</a:t>
                      </a:r>
                      <a:endParaRPr lang="hr-HR" i="1" noProof="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Zasnivanje</a:t>
                      </a:r>
                      <a:r>
                        <a:rPr lang="en-GB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radnog</a:t>
                      </a:r>
                      <a:r>
                        <a:rPr lang="en-GB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odnosa</a:t>
                      </a:r>
                      <a:r>
                        <a:rPr lang="en-GB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bez</a:t>
                      </a:r>
                      <a:r>
                        <a:rPr lang="en-GB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natječaja</a:t>
                      </a:r>
                      <a:endParaRPr lang="hr-HR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noProof="0" dirty="0" smtClean="0">
                          <a:latin typeface="Arial Narrow" panose="020B0606020202030204" pitchFamily="34" charset="0"/>
                        </a:rPr>
                        <a:t>r</a:t>
                      </a:r>
                      <a:r>
                        <a:rPr lang="hr-HR" noProof="0" dirty="0" smtClean="0">
                          <a:latin typeface="Arial Narrow" panose="020B0606020202030204" pitchFamily="34" charset="0"/>
                        </a:rPr>
                        <a:t>ok u članku 114. stavku 1. promijeniti s 60 dana na 90 dana</a:t>
                      </a:r>
                      <a:endParaRPr lang="en-GB" noProof="0" dirty="0" smtClean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noProof="0" dirty="0" err="1" smtClean="0">
                          <a:latin typeface="Arial Narrow" panose="020B0606020202030204" pitchFamily="34" charset="0"/>
                        </a:rPr>
                        <a:t>vrednovati</a:t>
                      </a:r>
                      <a:r>
                        <a:rPr lang="en-GB" baseline="0" noProof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aseline="0" noProof="0" dirty="0" err="1" smtClean="0">
                          <a:latin typeface="Arial Narrow" panose="020B0606020202030204" pitchFamily="34" charset="0"/>
                        </a:rPr>
                        <a:t>izvrsnost</a:t>
                      </a:r>
                      <a:r>
                        <a:rPr lang="en-GB" baseline="0" noProof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aseline="0" noProof="0" dirty="0" err="1" smtClean="0">
                          <a:latin typeface="Arial Narrow" panose="020B0606020202030204" pitchFamily="34" charset="0"/>
                        </a:rPr>
                        <a:t>pri</a:t>
                      </a:r>
                      <a:r>
                        <a:rPr lang="en-GB" baseline="0" noProof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aseline="0" noProof="0" dirty="0" err="1" smtClean="0">
                          <a:latin typeface="Arial Narrow" panose="020B0606020202030204" pitchFamily="34" charset="0"/>
                        </a:rPr>
                        <a:t>zasnivanju</a:t>
                      </a:r>
                      <a:r>
                        <a:rPr lang="en-GB" baseline="0" noProof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aseline="0" noProof="0" dirty="0" err="1" smtClean="0">
                          <a:latin typeface="Arial Narrow" panose="020B0606020202030204" pitchFamily="34" charset="0"/>
                        </a:rPr>
                        <a:t>radnoga</a:t>
                      </a:r>
                      <a:r>
                        <a:rPr lang="en-GB" baseline="0" noProof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aseline="0" noProof="0" dirty="0" err="1" smtClean="0">
                          <a:latin typeface="Arial Narrow" panose="020B0606020202030204" pitchFamily="34" charset="0"/>
                        </a:rPr>
                        <a:t>odnosa</a:t>
                      </a:r>
                      <a:endParaRPr lang="en-GB" baseline="0" noProof="0" dirty="0" smtClean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aseline="0" noProof="0" dirty="0" err="1" smtClean="0">
                          <a:latin typeface="Arial Narrow" panose="020B0606020202030204" pitchFamily="34" charset="0"/>
                        </a:rPr>
                        <a:t>ukudanje</a:t>
                      </a:r>
                      <a:r>
                        <a:rPr lang="en-GB" baseline="0" noProof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aseline="0" noProof="0" dirty="0" err="1" smtClean="0">
                          <a:latin typeface="Arial Narrow" panose="020B0606020202030204" pitchFamily="34" charset="0"/>
                        </a:rPr>
                        <a:t>Pravilnika</a:t>
                      </a:r>
                      <a:r>
                        <a:rPr lang="en-GB" baseline="0" noProof="0" dirty="0" smtClean="0">
                          <a:latin typeface="Arial Narrow" panose="020B0606020202030204" pitchFamily="34" charset="0"/>
                        </a:rPr>
                        <a:t> o </a:t>
                      </a:r>
                      <a:r>
                        <a:rPr lang="en-GB" baseline="0" noProof="0" dirty="0" err="1" smtClean="0">
                          <a:latin typeface="Arial Narrow" panose="020B0606020202030204" pitchFamily="34" charset="0"/>
                        </a:rPr>
                        <a:t>zapošljavanju</a:t>
                      </a:r>
                      <a:endParaRPr lang="hr-HR" noProof="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Proračun</a:t>
                      </a:r>
                      <a:r>
                        <a:rPr lang="en-GB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jedinica</a:t>
                      </a:r>
                      <a:r>
                        <a:rPr lang="en-GB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lokalne</a:t>
                      </a:r>
                      <a:r>
                        <a:rPr lang="en-GB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samouprave</a:t>
                      </a:r>
                      <a:r>
                        <a:rPr lang="en-GB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i </a:t>
                      </a:r>
                      <a:r>
                        <a:rPr lang="en-GB" b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jednosmjenska</a:t>
                      </a:r>
                      <a:r>
                        <a:rPr lang="en-GB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nastava</a:t>
                      </a:r>
                      <a:endParaRPr lang="hr-HR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GB" i="1" noProof="0" dirty="0" smtClean="0">
                          <a:latin typeface="Arial Narrow" panose="020B0606020202030204" pitchFamily="34" charset="0"/>
                        </a:rPr>
                        <a:t>“P</a:t>
                      </a:r>
                      <a:r>
                        <a:rPr lang="hr-HR" i="1" noProof="0" dirty="0" err="1" smtClean="0">
                          <a:latin typeface="Arial Narrow" panose="020B0606020202030204" pitchFamily="34" charset="0"/>
                        </a:rPr>
                        <a:t>romjene</a:t>
                      </a:r>
                      <a:r>
                        <a:rPr lang="hr-HR" i="1" noProof="0" dirty="0" smtClean="0">
                          <a:latin typeface="Arial Narrow" panose="020B0606020202030204" pitchFamily="34" charset="0"/>
                        </a:rPr>
                        <a:t> vezane uz demografiju mogu uspješno provesti jedinice lokalne uprave i samouprave te je za to potrebno osigurati barem 50% potrebnih sredstava iz državnog proračuna ili drugih izvora. O povećanju kapaciteta školskog prostora ovisi i </a:t>
                      </a:r>
                      <a:r>
                        <a:rPr lang="hr-HR" i="1" noProof="0" dirty="0" err="1" smtClean="0">
                          <a:latin typeface="Arial Narrow" panose="020B0606020202030204" pitchFamily="34" charset="0"/>
                        </a:rPr>
                        <a:t>jednosmjenska</a:t>
                      </a:r>
                      <a:r>
                        <a:rPr lang="hr-HR" i="1" noProof="0" dirty="0" smtClean="0">
                          <a:latin typeface="Arial Narrow" panose="020B0606020202030204" pitchFamily="34" charset="0"/>
                        </a:rPr>
                        <a:t> nastava ali i vezivanje ljudi za određene prostore jer kad postoji prostor za druge aktivnosti na jednom mjestu, t</a:t>
                      </a:r>
                      <a:r>
                        <a:rPr lang="en-GB" i="1" noProof="0" dirty="0" smtClean="0">
                          <a:latin typeface="Arial Narrow" panose="020B0606020202030204" pitchFamily="34" charset="0"/>
                        </a:rPr>
                        <a:t>e</a:t>
                      </a:r>
                      <a:r>
                        <a:rPr lang="hr-HR" i="1" noProof="0" dirty="0" smtClean="0">
                          <a:latin typeface="Arial Narrow" panose="020B0606020202030204" pitchFamily="34" charset="0"/>
                        </a:rPr>
                        <a:t> je jedna briga roditelja manje, a veliki plus za sredinu u kojima se škole proširuju a ne zatvaraju.</a:t>
                      </a:r>
                      <a:r>
                        <a:rPr lang="en-GB" i="1" noProof="0" dirty="0" smtClean="0">
                          <a:latin typeface="Arial Narrow" panose="020B0606020202030204" pitchFamily="34" charset="0"/>
                        </a:rPr>
                        <a:t>”</a:t>
                      </a:r>
                      <a:endParaRPr lang="hr-HR" i="1" noProof="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9B24-4729-4070-B746-07AA621006D6}" type="slidenum">
              <a:rPr lang="hr-HR" altLang="sr-Latn-RS" smtClean="0"/>
              <a:pPr/>
              <a:t>10</a:t>
            </a:fld>
            <a:endParaRPr lang="hr-HR" altLang="sr-Latn-RS"/>
          </a:p>
        </p:txBody>
      </p:sp>
      <p:pic>
        <p:nvPicPr>
          <p:cNvPr id="8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328" y="0"/>
            <a:ext cx="3332672" cy="67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56404"/>
            <a:ext cx="10972800" cy="799562"/>
          </a:xfrm>
        </p:spPr>
        <p:txBody>
          <a:bodyPr/>
          <a:lstStyle/>
          <a:p>
            <a:r>
              <a:rPr lang="hr-HR" sz="2400" dirty="0"/>
              <a:t>OBRAZAC PRETHODNE </a:t>
            </a:r>
            <a:r>
              <a:rPr lang="hr-HR" sz="2400" dirty="0" smtClean="0"/>
              <a:t>PROCJENE</a:t>
            </a:r>
            <a:r>
              <a:rPr lang="en-GB" sz="2400" dirty="0" smtClean="0"/>
              <a:t> na</a:t>
            </a:r>
            <a:br>
              <a:rPr lang="en-GB" sz="2400" dirty="0" smtClean="0"/>
            </a:br>
            <a:r>
              <a:rPr lang="en-GB" sz="2400" dirty="0" err="1" smtClean="0"/>
              <a:t>Zakon</a:t>
            </a:r>
            <a:r>
              <a:rPr lang="en-GB" sz="2400" dirty="0" smtClean="0"/>
              <a:t> o odgoju i obrazovanju u </a:t>
            </a:r>
            <a:r>
              <a:rPr lang="en-GB" sz="2400" dirty="0" err="1" smtClean="0"/>
              <a:t>osnovnoj</a:t>
            </a:r>
            <a:r>
              <a:rPr lang="en-GB" sz="2400" dirty="0" smtClean="0"/>
              <a:t> i </a:t>
            </a:r>
            <a:r>
              <a:rPr lang="en-GB" sz="2400" dirty="0" err="1" smtClean="0"/>
              <a:t>srednjoj</a:t>
            </a:r>
            <a:r>
              <a:rPr lang="en-GB" sz="2400" dirty="0" smtClean="0"/>
              <a:t> </a:t>
            </a:r>
            <a:r>
              <a:rPr lang="en-GB" sz="2400" dirty="0" err="1" smtClean="0"/>
              <a:t>školi</a:t>
            </a:r>
            <a:endParaRPr lang="hr-HR" sz="2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4508808"/>
              </p:ext>
            </p:extLst>
          </p:nvPr>
        </p:nvGraphicFramePr>
        <p:xfrm>
          <a:off x="444163" y="2252923"/>
          <a:ext cx="11508566" cy="1905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636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449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OSTALI </a:t>
                      </a:r>
                      <a:r>
                        <a:rPr lang="en-GB" dirty="0" err="1" smtClean="0">
                          <a:latin typeface="Arial Narrow" panose="020B0606020202030204" pitchFamily="34" charset="0"/>
                        </a:rPr>
                        <a:t>komentari</a:t>
                      </a:r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 - </a:t>
                      </a:r>
                      <a:r>
                        <a:rPr lang="en-GB" dirty="0" err="1" smtClean="0">
                          <a:latin typeface="Arial Narrow" panose="020B0606020202030204" pitchFamily="34" charset="0"/>
                        </a:rPr>
                        <a:t>prijedlozi</a:t>
                      </a:r>
                      <a:endParaRPr lang="hr-HR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hr-HR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endParaRPr lang="en-GB" sz="1800" b="0" kern="1200" baseline="0" noProof="0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Sastav školskog/</a:t>
                      </a:r>
                      <a:r>
                        <a:rPr lang="hr-HR" noProof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domskog</a:t>
                      </a:r>
                      <a:r>
                        <a:rPr lang="hr-HR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odbora</a:t>
                      </a:r>
                      <a:endParaRPr lang="hr-HR" b="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hr-HR" noProof="0" dirty="0" smtClean="0">
                          <a:effectLst/>
                          <a:latin typeface="Arial Narrow" panose="020B0606020202030204" pitchFamily="34" charset="0"/>
                        </a:rPr>
                        <a:t>broj članova</a:t>
                      </a:r>
                      <a:r>
                        <a:rPr lang="en-GB" baseline="0" noProof="0" dirty="0" smtClean="0">
                          <a:effectLst/>
                          <a:latin typeface="Arial Narrow" panose="020B0606020202030204" pitchFamily="34" charset="0"/>
                        </a:rPr>
                        <a:t> i </a:t>
                      </a:r>
                      <a:r>
                        <a:rPr lang="hr-HR" baseline="0" noProof="0" dirty="0" smtClean="0">
                          <a:effectLst/>
                          <a:latin typeface="Arial Narrow" panose="020B0606020202030204" pitchFamily="34" charset="0"/>
                        </a:rPr>
                        <a:t>sastav</a:t>
                      </a:r>
                      <a:endParaRPr lang="hr-HR" noProof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b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Mreža školskih ustanova</a:t>
                      </a:r>
                      <a:endParaRPr lang="hr-HR" b="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hr-HR" noProof="0" dirty="0" smtClean="0">
                          <a:effectLst/>
                          <a:latin typeface="Arial Narrow" panose="020B0606020202030204" pitchFamily="34" charset="0"/>
                        </a:rPr>
                        <a:t>sve manje učenika – ujednačavanje među školama</a:t>
                      </a:r>
                      <a:endParaRPr lang="en-GB" noProof="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hr-HR" noProof="0" dirty="0" smtClean="0">
                          <a:effectLst/>
                          <a:latin typeface="Arial Narrow" panose="020B0606020202030204" pitchFamily="34" charset="0"/>
                        </a:rPr>
                        <a:t>ujednačiti broj učenika</a:t>
                      </a:r>
                      <a:r>
                        <a:rPr lang="en-GB" noProof="0" dirty="0" smtClean="0">
                          <a:effectLst/>
                          <a:latin typeface="Arial Narrow" panose="020B0606020202030204" pitchFamily="34" charset="0"/>
                        </a:rPr>
                        <a:t>;</a:t>
                      </a:r>
                      <a:r>
                        <a:rPr lang="en-GB" baseline="0" noProof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noProof="0" dirty="0" smtClean="0">
                          <a:effectLst/>
                          <a:latin typeface="Arial Narrow" panose="020B0606020202030204" pitchFamily="34" charset="0"/>
                        </a:rPr>
                        <a:t>problem </a:t>
                      </a:r>
                      <a:r>
                        <a:rPr lang="hr-HR" noProof="0" dirty="0" smtClean="0">
                          <a:effectLst/>
                          <a:latin typeface="Arial Narrow" panose="020B0606020202030204" pitchFamily="34" charset="0"/>
                        </a:rPr>
                        <a:t>prijevoza</a:t>
                      </a:r>
                      <a:endParaRPr lang="hr-HR" noProof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9B24-4729-4070-B746-07AA621006D6}" type="slidenum">
              <a:rPr lang="hr-HR" altLang="sr-Latn-RS" smtClean="0"/>
              <a:pPr/>
              <a:t>11</a:t>
            </a:fld>
            <a:endParaRPr lang="hr-HR" altLang="sr-Latn-RS"/>
          </a:p>
        </p:txBody>
      </p:sp>
      <p:pic>
        <p:nvPicPr>
          <p:cNvPr id="8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328" y="0"/>
            <a:ext cx="3332672" cy="6753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38912" y="4977509"/>
            <a:ext cx="11548872" cy="79956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400" kern="0" dirty="0" err="1" smtClean="0">
                <a:solidFill>
                  <a:schemeClr val="bg1"/>
                </a:solidFill>
              </a:rPr>
              <a:t>Radna</a:t>
            </a:r>
            <a:r>
              <a:rPr lang="en-GB" sz="2400" kern="0" dirty="0" smtClean="0">
                <a:solidFill>
                  <a:schemeClr val="bg1"/>
                </a:solidFill>
              </a:rPr>
              <a:t> </a:t>
            </a:r>
            <a:r>
              <a:rPr lang="en-GB" sz="2400" kern="0" dirty="0" err="1" smtClean="0">
                <a:solidFill>
                  <a:schemeClr val="bg1"/>
                </a:solidFill>
              </a:rPr>
              <a:t>skupina</a:t>
            </a:r>
            <a:r>
              <a:rPr lang="en-GB" sz="2400" kern="0" dirty="0" smtClean="0">
                <a:solidFill>
                  <a:schemeClr val="bg1"/>
                </a:solidFill>
              </a:rPr>
              <a:t> </a:t>
            </a:r>
            <a:r>
              <a:rPr lang="en-GB" sz="2400" kern="0" dirty="0" err="1" smtClean="0">
                <a:solidFill>
                  <a:schemeClr val="bg1"/>
                </a:solidFill>
              </a:rPr>
              <a:t>razmatra</a:t>
            </a:r>
            <a:r>
              <a:rPr lang="en-GB" sz="2400" kern="0" dirty="0" smtClean="0">
                <a:solidFill>
                  <a:schemeClr val="bg1"/>
                </a:solidFill>
              </a:rPr>
              <a:t> </a:t>
            </a:r>
            <a:r>
              <a:rPr lang="en-GB" sz="2400" kern="0" dirty="0" err="1" smtClean="0">
                <a:solidFill>
                  <a:schemeClr val="bg1"/>
                </a:solidFill>
              </a:rPr>
              <a:t>sve</a:t>
            </a:r>
            <a:r>
              <a:rPr lang="hr-HR" sz="2400" kern="0" dirty="0" smtClean="0">
                <a:solidFill>
                  <a:schemeClr val="bg1"/>
                </a:solidFill>
              </a:rPr>
              <a:t> zaprimljen</a:t>
            </a:r>
            <a:r>
              <a:rPr lang="en-GB" sz="2400" kern="0" dirty="0" smtClean="0">
                <a:solidFill>
                  <a:schemeClr val="bg1"/>
                </a:solidFill>
              </a:rPr>
              <a:t>e</a:t>
            </a:r>
            <a:r>
              <a:rPr lang="hr-HR" sz="2400" kern="0" dirty="0" smtClean="0">
                <a:solidFill>
                  <a:schemeClr val="bg1"/>
                </a:solidFill>
              </a:rPr>
              <a:t> </a:t>
            </a:r>
            <a:r>
              <a:rPr lang="hr-HR" sz="2400" kern="0" dirty="0" err="1" smtClean="0">
                <a:solidFill>
                  <a:schemeClr val="bg1"/>
                </a:solidFill>
              </a:rPr>
              <a:t>prijedlo</a:t>
            </a:r>
            <a:r>
              <a:rPr lang="en-GB" sz="2400" kern="0" dirty="0" err="1" smtClean="0">
                <a:solidFill>
                  <a:schemeClr val="bg1"/>
                </a:solidFill>
              </a:rPr>
              <a:t>ge</a:t>
            </a:r>
            <a:r>
              <a:rPr lang="en-GB" sz="2400" kern="0" dirty="0" smtClean="0">
                <a:solidFill>
                  <a:schemeClr val="bg1"/>
                </a:solidFill>
              </a:rPr>
              <a:t>.</a:t>
            </a:r>
            <a:endParaRPr lang="hr-HR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79" y="1471258"/>
            <a:ext cx="11315700" cy="613994"/>
          </a:xfrm>
        </p:spPr>
        <p:txBody>
          <a:bodyPr/>
          <a:lstStyle/>
          <a:p>
            <a:r>
              <a:rPr lang="en-GB" sz="2400" dirty="0" err="1" smtClean="0">
                <a:latin typeface="Arial Narrow" panose="020B0606020202030204" pitchFamily="34" charset="0"/>
              </a:rPr>
              <a:t>Zaprimljen</a:t>
            </a:r>
            <a:r>
              <a:rPr lang="hr-HR" sz="2400" dirty="0" smtClean="0">
                <a:latin typeface="Arial Narrow" panose="020B0606020202030204" pitchFamily="34" charset="0"/>
              </a:rPr>
              <a:t>i</a:t>
            </a:r>
            <a:r>
              <a:rPr lang="hr-HR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hr-HR" sz="2400" dirty="0" smtClean="0">
                <a:latin typeface="Arial Narrow" panose="020B0606020202030204" pitchFamily="34" charset="0"/>
              </a:rPr>
              <a:t>su</a:t>
            </a:r>
            <a:r>
              <a:rPr lang="hr-HR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hr-HR" sz="2400" dirty="0" smtClean="0">
                <a:latin typeface="Arial Narrow" panose="020B0606020202030204" pitchFamily="34" charset="0"/>
              </a:rPr>
              <a:t>p</a:t>
            </a:r>
            <a:r>
              <a:rPr lang="en-GB" sz="2400" dirty="0" err="1" smtClean="0">
                <a:latin typeface="Arial Narrow" panose="020B0606020202030204" pitchFamily="34" charset="0"/>
              </a:rPr>
              <a:t>rijedlo</a:t>
            </a:r>
            <a:r>
              <a:rPr lang="hr-HR" sz="2400" dirty="0" err="1" smtClean="0">
                <a:latin typeface="Arial Narrow" panose="020B0606020202030204" pitchFamily="34" charset="0"/>
              </a:rPr>
              <a:t>zi</a:t>
            </a:r>
            <a:r>
              <a:rPr lang="en-GB" sz="2400" dirty="0" smtClean="0">
                <a:latin typeface="Arial Narrow" panose="020B0606020202030204" pitchFamily="34" charset="0"/>
              </a:rPr>
              <a:t> HUROŠ-a </a:t>
            </a:r>
            <a:r>
              <a:rPr lang="hr-HR" sz="2400" dirty="0" smtClean="0">
                <a:latin typeface="Arial Narrow" panose="020B0606020202030204" pitchFamily="34" charset="0"/>
              </a:rPr>
              <a:t> </a:t>
            </a:r>
            <a:r>
              <a:rPr lang="hr-HR" sz="2400" dirty="0">
                <a:latin typeface="Arial Narrow" panose="020B0606020202030204" pitchFamily="34" charset="0"/>
              </a:rPr>
              <a:t>i </a:t>
            </a:r>
            <a:r>
              <a:rPr lang="hr-HR" sz="2400" dirty="0" smtClean="0"/>
              <a:t>UHSR-a</a:t>
            </a:r>
            <a:endParaRPr lang="hr-HR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1915629" y="759473"/>
            <a:ext cx="8229600" cy="657347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sz="2400" b="1" dirty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Novi Zakon o odgoju i obrazovanju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8577" y="2218921"/>
            <a:ext cx="10885151" cy="17273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t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hr-HR" sz="2000" b="1" dirty="0" smtClean="0"/>
              <a:t>1. Reguliranje statusa ravnatelja školskih ustanova </a:t>
            </a:r>
          </a:p>
          <a:p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↕</a:t>
            </a:r>
            <a:endParaRPr lang="hr-H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sz="20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000" b="1" dirty="0" smtClean="0">
                <a:latin typeface="+mn-lt"/>
              </a:rPr>
              <a:t>pravna </a:t>
            </a:r>
            <a:r>
              <a:rPr lang="hr-HR" sz="2000" b="1" dirty="0">
                <a:latin typeface="+mn-lt"/>
              </a:rPr>
              <a:t>nesigurnost </a:t>
            </a:r>
            <a:r>
              <a:rPr lang="hr-HR" sz="2000" b="1" dirty="0" smtClean="0">
                <a:latin typeface="+mn-lt"/>
              </a:rPr>
              <a:t>zaposlenja </a:t>
            </a:r>
            <a:r>
              <a:rPr lang="hr-HR" sz="2000" dirty="0" smtClean="0">
                <a:latin typeface="+mn-lt"/>
              </a:rPr>
              <a:t>(ugovor </a:t>
            </a:r>
            <a:r>
              <a:rPr lang="hr-HR" sz="2000" dirty="0">
                <a:latin typeface="+mn-lt"/>
              </a:rPr>
              <a:t>o radu na pet godina, </a:t>
            </a:r>
            <a:r>
              <a:rPr lang="hr-HR" sz="2000" dirty="0" smtClean="0">
                <a:latin typeface="+mn-lt"/>
              </a:rPr>
              <a:t>pravo povratka  </a:t>
            </a:r>
            <a:r>
              <a:rPr lang="hr-HR" sz="2000" dirty="0">
                <a:latin typeface="+mn-lt"/>
              </a:rPr>
              <a:t>na ranije poslove </a:t>
            </a:r>
            <a:r>
              <a:rPr lang="hr-HR" sz="2000" dirty="0" smtClean="0">
                <a:latin typeface="+mn-lt"/>
              </a:rPr>
              <a:t>za najviše </a:t>
            </a:r>
            <a:r>
              <a:rPr lang="hr-HR" sz="2000" dirty="0">
                <a:latin typeface="+mn-lt"/>
              </a:rPr>
              <a:t>dva </a:t>
            </a:r>
            <a:r>
              <a:rPr lang="hr-HR" sz="2000" dirty="0" smtClean="0">
                <a:latin typeface="+mn-lt"/>
              </a:rPr>
              <a:t>mandata, nema prava na otkazni rok, otpremninu…)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1050" b="1" kern="0" dirty="0">
              <a:ln/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0342" y="4475921"/>
            <a:ext cx="10885151" cy="1916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t">
            <a:noAutofit/>
            <a:sp3d extrusionH="57150" prstMaterial="softEdge">
              <a:bevelT w="254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hr-HR" sz="2000" b="1" dirty="0" smtClean="0">
                <a:latin typeface="+mn-lt"/>
              </a:rPr>
              <a:t>Predlaže  </a:t>
            </a:r>
            <a:r>
              <a:rPr lang="hr-HR" sz="2000" b="1" dirty="0">
                <a:latin typeface="+mn-lt"/>
              </a:rPr>
              <a:t>se </a:t>
            </a:r>
            <a:r>
              <a:rPr lang="hr-HR" sz="2000" b="1" dirty="0" smtClean="0">
                <a:latin typeface="+mn-lt"/>
              </a:rPr>
              <a:t>profesionalizacija  → </a:t>
            </a:r>
            <a:r>
              <a:rPr lang="hr-HR" sz="2000" dirty="0" smtClean="0">
                <a:latin typeface="+mn-lt"/>
              </a:rPr>
              <a:t>nema reizbora</a:t>
            </a:r>
          </a:p>
          <a:p>
            <a:r>
              <a:rPr lang="hr-HR" sz="2000" dirty="0">
                <a:latin typeface="+mn-lt"/>
              </a:rPr>
              <a:t>↓</a:t>
            </a:r>
            <a:endParaRPr lang="hr-HR" sz="2000" dirty="0" smtClean="0">
              <a:latin typeface="+mn-lt"/>
            </a:endParaRPr>
          </a:p>
          <a:p>
            <a:pPr marL="457200" indent="-457200" algn="just">
              <a:buAutoNum type="alphaLcParenR"/>
            </a:pPr>
            <a:r>
              <a:rPr lang="hr-HR" sz="2000" dirty="0" smtClean="0">
                <a:latin typeface="+mn-lt"/>
              </a:rPr>
              <a:t>svakih </a:t>
            </a:r>
            <a:r>
              <a:rPr lang="hr-HR" sz="2000" dirty="0">
                <a:latin typeface="+mn-lt"/>
              </a:rPr>
              <a:t>5 godina školski odbor vrednuje rad ravnatelja prema propisanim kriterijima, te ukoliko ravnatelj i dalje zadovoljava te kriterije da produžuje </a:t>
            </a:r>
            <a:r>
              <a:rPr lang="hr-HR" sz="2000" dirty="0" smtClean="0">
                <a:latin typeface="+mn-lt"/>
              </a:rPr>
              <a:t>mandat</a:t>
            </a:r>
          </a:p>
          <a:p>
            <a:pPr marL="457200" indent="-457200" algn="just">
              <a:buAutoNum type="alphaLcParenR"/>
            </a:pPr>
            <a:r>
              <a:rPr lang="hr-HR" sz="2000" dirty="0" smtClean="0">
                <a:latin typeface="+mn-lt"/>
              </a:rPr>
              <a:t>predložiti </a:t>
            </a:r>
            <a:r>
              <a:rPr lang="hr-HR" sz="2000" dirty="0">
                <a:latin typeface="+mn-lt"/>
              </a:rPr>
              <a:t>kriterije koji već postoje kao kompetencije u standardu </a:t>
            </a:r>
            <a:r>
              <a:rPr lang="hr-HR" sz="2000" dirty="0" smtClean="0">
                <a:latin typeface="+mn-lt"/>
              </a:rPr>
              <a:t>zanimanja </a:t>
            </a:r>
            <a:r>
              <a:rPr lang="hr-HR" sz="2000" dirty="0">
                <a:latin typeface="+mn-lt"/>
              </a:rPr>
              <a:t>i standardu kvalifikacije Ravnatelj odgojno-obrazovne </a:t>
            </a:r>
            <a:r>
              <a:rPr lang="hr-HR" sz="2000" dirty="0" smtClean="0">
                <a:latin typeface="+mn-lt"/>
              </a:rPr>
              <a:t>ustanove</a:t>
            </a:r>
            <a:endParaRPr lang="hr-HR" sz="2000" dirty="0">
              <a:latin typeface="+mn-lt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5691875" y="392528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↕</a:t>
            </a: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75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6507" y="2084940"/>
            <a:ext cx="10972800" cy="3489384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2"/>
            </a:pPr>
            <a:r>
              <a:rPr lang="hr-HR" sz="2400" dirty="0" smtClean="0"/>
              <a:t>Iznimno</a:t>
            </a:r>
            <a:r>
              <a:rPr lang="hr-HR" sz="2400" dirty="0"/>
              <a:t>, kad postoji potreba,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ministar može, na zahtjev ravnatelja škole, rješenjem odobriti izvođenje nastave iz određenog nastavnog predmeta osobi s odgovarajućom razinom obrazovanja neodgovarajuće vrste</a:t>
            </a:r>
            <a:r>
              <a:rPr lang="hr-HR" sz="2400" dirty="0"/>
              <a:t>, ako je ona završila obrazovanje iz tog nastavnog predmeta na nižoj studijskoj razini od propisane razine obrazovanja ili ako je ispunila studijske obveze u najmanje četiri semestra iz tog nastavnog predmeta na visokom učilištu (o čemu se uz zahtjev prilaže i potvrda visokog učilišta) i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isključivo za rad u školi koja najmanje tri godine nije uspjela na tim poslovima zaposliti osobu koja ima propisanu razinu i vrstu obrazovanja.</a:t>
            </a:r>
          </a:p>
          <a:p>
            <a:pPr algn="just"/>
            <a:endParaRPr lang="hr-HR" sz="2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13</a:t>
            </a:fld>
            <a:endParaRPr lang="hr-HR" altLang="sr-Latn-R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6688" y="1201313"/>
            <a:ext cx="11315700" cy="613994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b="1" kern="0" dirty="0" err="1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Prijedlog</a:t>
            </a:r>
            <a:r>
              <a:rPr lang="en-GB" sz="2400" b="1" kern="0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HUROŠ-a</a:t>
            </a:r>
            <a:r>
              <a:rPr lang="hr-HR" sz="2400" b="1" kern="0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i </a:t>
            </a:r>
            <a:r>
              <a:rPr lang="hr-HR" sz="2400" b="1" dirty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UHSR-a</a:t>
            </a:r>
            <a:endParaRPr lang="hr-HR" sz="1800" b="1" kern="0" dirty="0">
              <a:ln/>
              <a:solidFill>
                <a:schemeClr val="accent6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03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5992" y="854778"/>
            <a:ext cx="10972800" cy="599953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sz="3600" b="1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Zakonodavni okvir</a:t>
            </a:r>
            <a:endParaRPr lang="hr-HR" sz="3600" b="1" dirty="0">
              <a:ln/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39453" y="1814492"/>
            <a:ext cx="5835161" cy="1608993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r-HR" sz="2400" dirty="0" smtClean="0"/>
              <a:t>donošenje novoga Zakona </a:t>
            </a:r>
          </a:p>
          <a:p>
            <a:pPr marL="0" indent="0" algn="ctr">
              <a:buNone/>
            </a:pPr>
            <a:r>
              <a:rPr lang="hr-HR" sz="2400" dirty="0">
                <a:latin typeface="Arial Narrow" panose="020B0606020202030204" pitchFamily="34" charset="0"/>
              </a:rPr>
              <a:t>↓</a:t>
            </a:r>
            <a:endParaRPr lang="hr-HR" sz="2400" dirty="0" smtClean="0"/>
          </a:p>
          <a:p>
            <a:r>
              <a:rPr lang="hr-HR" sz="2400" dirty="0" smtClean="0"/>
              <a:t>donošenje novih </a:t>
            </a:r>
            <a:r>
              <a:rPr lang="hr-HR" sz="2400" dirty="0" err="1" smtClean="0"/>
              <a:t>podzakonskih</a:t>
            </a:r>
            <a:r>
              <a:rPr lang="hr-HR" sz="2400" dirty="0" smtClean="0"/>
              <a:t> propisa</a:t>
            </a:r>
            <a:endParaRPr lang="hr-HR" sz="2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14</a:t>
            </a:fld>
            <a:endParaRPr lang="hr-HR" altLang="sr-Latn-RS"/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3529908" y="4041555"/>
            <a:ext cx="4550958" cy="107941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kern="0" dirty="0" smtClean="0"/>
              <a:t>Mogućnost promjena u sustavu</a:t>
            </a:r>
          </a:p>
        </p:txBody>
      </p:sp>
      <p:sp>
        <p:nvSpPr>
          <p:cNvPr id="7" name="Prugasta strelica udesno 6"/>
          <p:cNvSpPr/>
          <p:nvPr/>
        </p:nvSpPr>
        <p:spPr>
          <a:xfrm rot="5400000">
            <a:off x="5591496" y="3518097"/>
            <a:ext cx="516730" cy="413238"/>
          </a:xfrm>
          <a:prstGeom prst="stripedRight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28" y="1379099"/>
            <a:ext cx="4023487" cy="258751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27" y="4173694"/>
            <a:ext cx="4023487" cy="265952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9" y="3783247"/>
            <a:ext cx="3465659" cy="2772527"/>
          </a:xfrm>
          <a:prstGeom prst="rect">
            <a:avLst/>
          </a:prstGeom>
        </p:spPr>
      </p:pic>
      <p:sp>
        <p:nvSpPr>
          <p:cNvPr id="12" name="Prugasta strelica udesno 11"/>
          <p:cNvSpPr/>
          <p:nvPr/>
        </p:nvSpPr>
        <p:spPr>
          <a:xfrm rot="5400000">
            <a:off x="5571150" y="5263235"/>
            <a:ext cx="580823" cy="413238"/>
          </a:xfrm>
          <a:prstGeom prst="stripedRight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zervirano mjesto sadržaja 2"/>
          <p:cNvSpPr txBox="1">
            <a:spLocks/>
          </p:cNvSpPr>
          <p:nvPr/>
        </p:nvSpPr>
        <p:spPr>
          <a:xfrm>
            <a:off x="3871822" y="5876761"/>
            <a:ext cx="3904242" cy="679013"/>
          </a:xfrm>
          <a:prstGeom prst="rect">
            <a:avLst/>
          </a:prstGeom>
          <a:solidFill>
            <a:srgbClr val="7030A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400" kern="0" dirty="0" smtClean="0"/>
              <a:t>Cjelodnevna nastava</a:t>
            </a:r>
          </a:p>
        </p:txBody>
      </p:sp>
    </p:spTree>
    <p:extLst>
      <p:ext uri="{BB962C8B-B14F-4D97-AF65-F5344CB8AC3E}">
        <p14:creationId xmlns:p14="http://schemas.microsoft.com/office/powerpoint/2010/main" val="262279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90247" y="900858"/>
            <a:ext cx="8818411" cy="687949"/>
          </a:xfrm>
          <a:prstGeom prst="rect">
            <a:avLst/>
          </a:prstGeom>
        </p:spPr>
        <p:txBody>
          <a:bodyPr>
            <a:normAutofit fontScale="55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r-HR" b="1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Projekt </a:t>
            </a:r>
            <a:r>
              <a:rPr lang="hr-HR" b="1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„Informatizacija procesa i uspostava cjelovite elektroničke usluge upisa u odgojne i obrazovne </a:t>
            </a:r>
            <a:r>
              <a:rPr lang="hr-HR" b="1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ustanove </a:t>
            </a:r>
            <a:endParaRPr lang="hr-HR" sz="3200" b="1" kern="0" dirty="0">
              <a:ln/>
              <a:solidFill>
                <a:schemeClr val="accent6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Rezervirano mjesto sadržaj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50" y="764930"/>
            <a:ext cx="2247282" cy="1500060"/>
          </a:xfrm>
          <a:prstGeom prst="rect">
            <a:avLst/>
          </a:prstGeom>
        </p:spPr>
      </p:pic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A29EAC2A-184C-4E49-A085-3BDDA108F787}"/>
              </a:ext>
            </a:extLst>
          </p:cNvPr>
          <p:cNvSpPr txBox="1">
            <a:spLocks/>
          </p:cNvSpPr>
          <p:nvPr/>
        </p:nvSpPr>
        <p:spPr>
          <a:xfrm>
            <a:off x="439615" y="1837592"/>
            <a:ext cx="11570678" cy="44664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hr-HR" sz="2000" kern="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hr-HR" sz="2000" kern="0" dirty="0" smtClean="0">
                <a:solidFill>
                  <a:srgbClr val="002060"/>
                </a:solidFill>
                <a:latin typeface="Arial" panose="020B0604020202020204" pitchFamily="34" charset="0"/>
              </a:rPr>
              <a:t>Korisnik operacije – </a:t>
            </a:r>
            <a:r>
              <a:rPr lang="hr-HR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Središnji državni ured za razvoj digitalnog društva - SDURDD</a:t>
            </a:r>
          </a:p>
          <a:p>
            <a:endParaRPr lang="hr-HR" sz="2000" kern="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hr-HR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Partneri​:</a:t>
            </a:r>
            <a:r>
              <a:rPr lang="hr-HR" sz="2000" kern="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hr-HR" sz="2000" kern="0" dirty="0" smtClean="0">
                <a:solidFill>
                  <a:srgbClr val="002060"/>
                </a:solidFill>
                <a:latin typeface="Arial" panose="020B0604020202020204" pitchFamily="34" charset="0"/>
              </a:rPr>
              <a:t>Ministarstvo znanosti i obrazovanja ​- MZO</a:t>
            </a:r>
          </a:p>
          <a:p>
            <a:pPr lvl="1"/>
            <a:r>
              <a:rPr lang="hr-HR" sz="2000" kern="0" dirty="0" smtClean="0">
                <a:solidFill>
                  <a:srgbClr val="002060"/>
                </a:solidFill>
                <a:latin typeface="Arial" panose="020B0604020202020204" pitchFamily="34" charset="0"/>
              </a:rPr>
              <a:t>Hrvatska akademska i istraživačka mreža – CARNET​</a:t>
            </a:r>
          </a:p>
          <a:p>
            <a:endParaRPr lang="hr-HR" sz="2000" kern="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hr-HR" sz="2000" kern="0" dirty="0" smtClean="0">
                <a:solidFill>
                  <a:srgbClr val="002060"/>
                </a:solidFill>
                <a:latin typeface="Arial" panose="020B0604020202020204" pitchFamily="34" charset="0"/>
              </a:rPr>
              <a:t>Ugovor potpisan 12.3.2019. ​</a:t>
            </a:r>
          </a:p>
          <a:p>
            <a:pPr marL="0" indent="0">
              <a:buFontTx/>
              <a:buNone/>
            </a:pPr>
            <a:r>
              <a:rPr lang="hr-HR" sz="2000" kern="0" dirty="0" smtClean="0">
                <a:solidFill>
                  <a:srgbClr val="002060"/>
                </a:solidFill>
                <a:latin typeface="Arial" panose="020B0604020202020204" pitchFamily="34" charset="0"/>
              </a:rPr>
              <a:t>Vrijeme provedbe 36 mjeseci</a:t>
            </a:r>
          </a:p>
          <a:p>
            <a:endParaRPr lang="hr-HR" sz="2000" kern="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pl-PL" sz="2000" kern="0" dirty="0" smtClean="0">
                <a:solidFill>
                  <a:srgbClr val="002060"/>
                </a:solidFill>
                <a:latin typeface="Arial" pitchFamily="34"/>
                <a:cs typeface="Arial" pitchFamily="34"/>
              </a:rPr>
              <a:t>Ukupna vrijednost projekta: </a:t>
            </a:r>
            <a:r>
              <a:rPr lang="pl-PL" sz="2000" b="1" kern="0" dirty="0" smtClean="0">
                <a:solidFill>
                  <a:srgbClr val="002060"/>
                </a:solidFill>
                <a:latin typeface="Arial" pitchFamily="34"/>
                <a:cs typeface="Arial" pitchFamily="34"/>
              </a:rPr>
              <a:t>40.002.019,64 kn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pl-PL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/>
                <a:cs typeface="Arial" pitchFamily="34"/>
              </a:rPr>
              <a:t>Projekt se financira iz Europskog socijalnog fonda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000" b="1" kern="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  <a:t/>
            </a:r>
            <a:br>
              <a:rPr lang="en-US" sz="2000" b="1" kern="0" dirty="0" smtClean="0">
                <a:solidFill>
                  <a:srgbClr val="FFFFFF"/>
                </a:solidFill>
                <a:latin typeface="Arial" pitchFamily="34"/>
                <a:cs typeface="Arial" pitchFamily="34"/>
              </a:rPr>
            </a:br>
            <a:endParaRPr lang="hr-HR" sz="2000" b="1" i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29EAC2A-184C-4E49-A085-3BDDA108F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1588807"/>
            <a:ext cx="11769969" cy="5075762"/>
          </a:xfrm>
        </p:spPr>
        <p:txBody>
          <a:bodyPr/>
          <a:lstStyle/>
          <a:p>
            <a:pPr marL="0" indent="0">
              <a:buNone/>
            </a:pPr>
            <a:r>
              <a:rPr lang="hr-HR" sz="1800" b="1" dirty="0">
                <a:solidFill>
                  <a:srgbClr val="002060"/>
                </a:solidFill>
                <a:latin typeface="Arial" panose="020B0604020202020204" pitchFamily="34" charset="0"/>
              </a:rPr>
              <a:t>CILJEVI PROJEKTA</a:t>
            </a:r>
          </a:p>
          <a:p>
            <a:endParaRPr lang="hr-HR" sz="18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</a:rPr>
              <a:t>Informatizacija i digitalizacija svih procesa upisa u odgojno-obrazovne ustanove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​</a:t>
            </a:r>
            <a:endParaRPr lang="hr-HR" sz="18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</a:rPr>
              <a:t>Praćenje polaznika kroz sve dijelove odgojno-obrazovnog procesa 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​</a:t>
            </a:r>
            <a:endParaRPr lang="hr-HR" sz="18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</a:rPr>
              <a:t>Pružanje građanima, sudionicima odgojno-obrazovnog procesa, jasne informacije o statusu vlastitog obrazovanja i obrazovanja njihove djece u svakom trenutku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​</a:t>
            </a:r>
            <a:endParaRPr lang="hr-HR" sz="18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</a:rPr>
              <a:t>Sveobuhvatna informatizacija administracije odgojno-obrazovnih procesa i ustanova</a:t>
            </a:r>
          </a:p>
          <a:p>
            <a:pPr>
              <a:lnSpc>
                <a:spcPct val="150000"/>
              </a:lnSpc>
            </a:pP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</a:rPr>
              <a:t>Povezivanje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</a:rPr>
              <a:t>sustava od vrtića do obrazovanja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odraslih</a:t>
            </a:r>
          </a:p>
          <a:p>
            <a:pPr>
              <a:lnSpc>
                <a:spcPct val="150000"/>
              </a:lnSpc>
            </a:pP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</a:rPr>
              <a:t>Upisi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</a:rPr>
              <a:t>u školu bez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</a:rPr>
              <a:t>papira – srednje škole već provode, a </a:t>
            </a:r>
            <a:r>
              <a:rPr lang="hr-HR" sz="1800" b="1" dirty="0">
                <a:solidFill>
                  <a:srgbClr val="002060"/>
                </a:solidFill>
                <a:latin typeface="Arial" panose="020B0604020202020204" pitchFamily="34" charset="0"/>
              </a:rPr>
              <a:t>uskoro</a:t>
            </a: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</a:rPr>
              <a:t> će i </a:t>
            </a:r>
            <a:r>
              <a:rPr lang="hr-HR" sz="1800" b="1" dirty="0">
                <a:solidFill>
                  <a:srgbClr val="002060"/>
                </a:solidFill>
                <a:latin typeface="Arial" panose="020B0604020202020204" pitchFamily="34" charset="0"/>
              </a:rPr>
              <a:t>osnovne škole 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</a:rPr>
              <a:t>Administrativno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</a:rPr>
              <a:t>rasterećenje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 ustanova u </a:t>
            </a: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</a:rPr>
              <a:t>sustavu</a:t>
            </a:r>
          </a:p>
          <a:p>
            <a:pPr>
              <a:lnSpc>
                <a:spcPct val="150000"/>
              </a:lnSpc>
            </a:pP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</a:rPr>
              <a:t>Vertikalna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</a:rPr>
              <a:t>prohodnost</a:t>
            </a:r>
          </a:p>
          <a:p>
            <a:pPr>
              <a:lnSpc>
                <a:spcPct val="150000"/>
              </a:lnSpc>
            </a:pP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</a:rPr>
              <a:t>Povezivanje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</a:rPr>
              <a:t>sustava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 na </a:t>
            </a: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</a:rPr>
              <a:t>državnoj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</a:rPr>
              <a:t>infrastrukturi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 – </a:t>
            </a: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</a:rPr>
              <a:t>povezivanje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hr-HR" sz="1800" dirty="0">
                <a:solidFill>
                  <a:srgbClr val="002060"/>
                </a:solidFill>
                <a:latin typeface="Arial" panose="020B0604020202020204" pitchFamily="34" charset="0"/>
              </a:rPr>
              <a:t>registara, npr. OIB sustav, matica rođenih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/>
            </a:r>
            <a:br>
              <a:rPr lang="en-US" sz="1800" b="1" dirty="0">
                <a:solidFill>
                  <a:srgbClr val="FFFFFF"/>
                </a:solidFill>
                <a:latin typeface="Arial" pitchFamily="34"/>
                <a:cs typeface="Arial" pitchFamily="34"/>
              </a:rPr>
            </a:br>
            <a:endParaRPr lang="hr-HR" sz="1800" b="1" i="1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90247" y="900858"/>
            <a:ext cx="8818411" cy="687949"/>
          </a:xfrm>
          <a:prstGeom prst="rect">
            <a:avLst/>
          </a:prstGeom>
        </p:spPr>
        <p:txBody>
          <a:bodyPr>
            <a:normAutofit fontScale="55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r-HR" b="1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Projekt </a:t>
            </a:r>
            <a:r>
              <a:rPr lang="hr-HR" b="1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„Informatizacija procesa i uspostava cjelovite elektroničke usluge upisa u odgojne i obrazovne </a:t>
            </a:r>
            <a:r>
              <a:rPr lang="hr-HR" b="1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ustanove </a:t>
            </a:r>
            <a:endParaRPr lang="hr-HR" sz="3200" b="1" kern="0" dirty="0">
              <a:ln/>
              <a:solidFill>
                <a:schemeClr val="accent6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Rezervirano mjesto sadržaj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22" y="764930"/>
            <a:ext cx="1830910" cy="122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30373"/>
            <a:ext cx="10568353" cy="687949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/>
            <a:r>
              <a:rPr lang="hr-HR" sz="2400" b="1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MODULI KOJI </a:t>
            </a:r>
            <a:r>
              <a:rPr lang="hr-HR" sz="2400" b="1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 </a:t>
            </a:r>
            <a:r>
              <a:rPr lang="hr-HR" sz="2400" b="1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RAZVIJAJU I UNAPREĐUJU </a:t>
            </a:r>
            <a:r>
              <a:rPr lang="hr-HR" sz="2400" b="1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PROJEKTOM</a:t>
            </a:r>
            <a:endParaRPr lang="hr-HR" sz="2400" b="1" dirty="0">
              <a:ln/>
              <a:solidFill>
                <a:schemeClr val="accent6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34963082"/>
              </p:ext>
            </p:extLst>
          </p:nvPr>
        </p:nvGraphicFramePr>
        <p:xfrm>
          <a:off x="685801" y="1618322"/>
          <a:ext cx="10990384" cy="4967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94" y="1618323"/>
            <a:ext cx="814670" cy="37410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94" y="2361187"/>
            <a:ext cx="814669" cy="37410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84" y="3812636"/>
            <a:ext cx="772880" cy="354918"/>
          </a:xfrm>
          <a:prstGeom prst="rect">
            <a:avLst/>
          </a:prstGeom>
        </p:spPr>
      </p:pic>
      <p:pic>
        <p:nvPicPr>
          <p:cNvPr id="9" name="Rezervirano mjesto sadržaja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77" y="768915"/>
            <a:ext cx="1410640" cy="941602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02" y="6251330"/>
            <a:ext cx="727562" cy="3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9B24-4729-4070-B746-07AA621006D6}" type="slidenum">
              <a:rPr lang="hr-HR" altLang="sr-Latn-RS" smtClean="0"/>
              <a:pPr/>
              <a:t>18</a:t>
            </a:fld>
            <a:endParaRPr lang="hr-HR" altLang="sr-Latn-R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471243"/>
              </p:ext>
            </p:extLst>
          </p:nvPr>
        </p:nvGraphicFramePr>
        <p:xfrm>
          <a:off x="123092" y="743432"/>
          <a:ext cx="11895992" cy="5978044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235945"/>
                <a:gridCol w="2017376"/>
                <a:gridCol w="2874914"/>
                <a:gridCol w="1235945"/>
                <a:gridCol w="2240156"/>
                <a:gridCol w="2291656"/>
              </a:tblGrid>
              <a:tr h="124108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Stručna sprema</a:t>
                      </a:r>
                      <a:endParaRPr lang="hr-H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Zvanje</a:t>
                      </a:r>
                      <a:endParaRPr lang="hr-H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Vrsta radnog odnosa</a:t>
                      </a:r>
                      <a:endParaRPr lang="hr-H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Tip posla</a:t>
                      </a:r>
                      <a:endParaRPr lang="hr-H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Radno mjesto</a:t>
                      </a:r>
                      <a:endParaRPr lang="hr-H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Datum od RM</a:t>
                      </a:r>
                      <a:endParaRPr lang="hr-H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>
                    <a:solidFill>
                      <a:schemeClr val="accent2"/>
                    </a:solidFill>
                  </a:tcPr>
                </a:tc>
              </a:tr>
              <a:tr h="137136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VŠS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učiteljica razredne nastave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 </a:t>
                      </a:r>
                      <a:r>
                        <a:rPr lang="hr-HR" sz="9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Neodređeno puno, Određeno skraćeno</a:t>
                      </a:r>
                      <a:endParaRPr lang="hr-HR" sz="9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učitelj razredne nastave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>
                          <a:effectLst/>
                        </a:rPr>
                        <a:t>1. rujan </a:t>
                      </a:r>
                      <a:r>
                        <a:rPr lang="hr-HR" sz="900" u="none" strike="noStrike" dirty="0" smtClean="0">
                          <a:effectLst/>
                        </a:rPr>
                        <a:t>199</a:t>
                      </a:r>
                      <a:r>
                        <a:rPr lang="en-GB" sz="900" u="none" strike="noStrike" dirty="0" smtClean="0">
                          <a:effectLst/>
                        </a:rPr>
                        <a:t>5</a:t>
                      </a:r>
                      <a:r>
                        <a:rPr lang="hr-HR" sz="900" u="none" strike="noStrike" dirty="0" smtClean="0">
                          <a:effectLst/>
                        </a:rPr>
                        <a:t>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11313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VŠS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diplomirani učitelj razredne nastave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 Neodređeno puno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učitelj razredne nastave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>
                          <a:effectLst/>
                        </a:rPr>
                        <a:t>1. rujan </a:t>
                      </a:r>
                      <a:r>
                        <a:rPr lang="hr-HR" sz="900" u="none" strike="noStrike" dirty="0" smtClean="0">
                          <a:effectLst/>
                        </a:rPr>
                        <a:t>199</a:t>
                      </a:r>
                      <a:r>
                        <a:rPr lang="en-GB" sz="900" u="none" strike="noStrike" dirty="0" smtClean="0">
                          <a:effectLst/>
                        </a:rPr>
                        <a:t>4</a:t>
                      </a:r>
                      <a:r>
                        <a:rPr lang="hr-HR" sz="900" u="none" strike="noStrike" dirty="0" smtClean="0">
                          <a:effectLst/>
                        </a:rPr>
                        <a:t>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6856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VSS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Diplomirani inženjer kemije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 Neodređeno puno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učitelj kemije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>
                          <a:effectLst/>
                        </a:rPr>
                        <a:t>1. veljača </a:t>
                      </a:r>
                      <a:r>
                        <a:rPr lang="hr-HR" sz="900" u="none" strike="noStrike" dirty="0" smtClean="0">
                          <a:effectLst/>
                        </a:rPr>
                        <a:t>200</a:t>
                      </a:r>
                      <a:r>
                        <a:rPr lang="en-GB" sz="900" u="none" strike="noStrike" dirty="0" smtClean="0">
                          <a:effectLst/>
                        </a:rPr>
                        <a:t>3</a:t>
                      </a:r>
                      <a:r>
                        <a:rPr lang="hr-HR" sz="900" u="none" strike="noStrike" dirty="0" smtClean="0">
                          <a:effectLst/>
                        </a:rPr>
                        <a:t>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11313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VSS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magistar/magistra edukacije biologije i kemije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 Neodređeno nepuno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učitelj prirode i biologije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>
                          <a:effectLst/>
                        </a:rPr>
                        <a:t>11. travanj </a:t>
                      </a:r>
                      <a:r>
                        <a:rPr lang="hr-HR" sz="900" u="none" strike="noStrike" dirty="0" smtClean="0">
                          <a:effectLst/>
                        </a:rPr>
                        <a:t>201</a:t>
                      </a:r>
                      <a:r>
                        <a:rPr lang="en-GB" sz="900" u="none" strike="noStrike" dirty="0" smtClean="0">
                          <a:effectLst/>
                        </a:rPr>
                        <a:t>9</a:t>
                      </a:r>
                      <a:r>
                        <a:rPr lang="hr-HR" sz="900" u="none" strike="noStrike" dirty="0" smtClean="0">
                          <a:effectLst/>
                        </a:rPr>
                        <a:t>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137136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VSS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prof.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 </a:t>
                      </a:r>
                      <a:r>
                        <a:rPr lang="hr-HR" sz="9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Neodređeno puno, Određeno puno</a:t>
                      </a:r>
                      <a:endParaRPr lang="hr-HR" sz="9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učitelj njemačkog jezika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>
                          <a:effectLst/>
                        </a:rPr>
                        <a:t>2. listopad </a:t>
                      </a:r>
                      <a:r>
                        <a:rPr lang="hr-HR" sz="900" u="none" strike="noStrike" dirty="0" smtClean="0">
                          <a:effectLst/>
                        </a:rPr>
                        <a:t>200</a:t>
                      </a:r>
                      <a:r>
                        <a:rPr lang="en-GB" sz="900" u="none" strike="noStrike" dirty="0" smtClean="0">
                          <a:effectLst/>
                        </a:rPr>
                        <a:t>5</a:t>
                      </a:r>
                      <a:r>
                        <a:rPr lang="hr-HR" sz="900" u="none" strike="noStrike" dirty="0" smtClean="0">
                          <a:effectLst/>
                        </a:rPr>
                        <a:t>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11313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VSS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Profesor glazbene kulture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 Neodređeno puno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učitelj glazbene kulture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>
                          <a:effectLst/>
                        </a:rPr>
                        <a:t>1. lipanj </a:t>
                      </a:r>
                      <a:r>
                        <a:rPr lang="hr-HR" sz="900" u="none" strike="noStrike" dirty="0" smtClean="0">
                          <a:effectLst/>
                        </a:rPr>
                        <a:t>200</a:t>
                      </a:r>
                      <a:r>
                        <a:rPr lang="en-GB" sz="900" u="none" strike="noStrike" dirty="0" smtClean="0">
                          <a:effectLst/>
                        </a:rPr>
                        <a:t>2</a:t>
                      </a:r>
                      <a:r>
                        <a:rPr lang="hr-HR" sz="900" u="none" strike="noStrike" dirty="0" smtClean="0">
                          <a:effectLst/>
                        </a:rPr>
                        <a:t>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6856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VSS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magistar/magistra primarnog obrazovanja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 Određeno puno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učitelj informatike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>
                          <a:effectLst/>
                        </a:rPr>
                        <a:t>15. </a:t>
                      </a:r>
                      <a:r>
                        <a:rPr lang="en-GB" sz="900" u="none" strike="noStrike" dirty="0" err="1" smtClean="0">
                          <a:effectLst/>
                        </a:rPr>
                        <a:t>veljače</a:t>
                      </a:r>
                      <a:r>
                        <a:rPr lang="hr-HR" sz="900" u="none" strike="noStrike" dirty="0" smtClean="0">
                          <a:effectLst/>
                        </a:rPr>
                        <a:t> </a:t>
                      </a:r>
                      <a:r>
                        <a:rPr lang="hr-HR" sz="900" u="none" strike="noStrike" dirty="0">
                          <a:effectLst/>
                        </a:rPr>
                        <a:t>2021.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12410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MAG (mr.sc.)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Magistar/magistra znanosti</a:t>
                      </a:r>
                      <a:endParaRPr lang="hr-HR" sz="9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 Neodređeno puno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Stručni suradnik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pedagog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>
                          <a:effectLst/>
                        </a:rPr>
                        <a:t>1. </a:t>
                      </a:r>
                      <a:r>
                        <a:rPr lang="en-GB" sz="900" u="none" strike="noStrike" dirty="0" err="1" smtClean="0">
                          <a:effectLst/>
                        </a:rPr>
                        <a:t>rujna</a:t>
                      </a:r>
                      <a:r>
                        <a:rPr lang="hr-HR" sz="900" u="none" strike="noStrike" dirty="0" smtClean="0">
                          <a:effectLst/>
                        </a:rPr>
                        <a:t>2006</a:t>
                      </a:r>
                      <a:r>
                        <a:rPr lang="hr-HR" sz="900" u="none" strike="noStrike" dirty="0">
                          <a:effectLst/>
                        </a:rPr>
                        <a:t>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167992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VSS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Stručno osposobljavanje</a:t>
                      </a:r>
                      <a:endParaRPr lang="hr-HR" sz="9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pripravnik na stručnom osposoblj. izvan nastave</a:t>
                      </a:r>
                      <a:endParaRPr lang="pl-PL" sz="9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 smtClean="0">
                          <a:effectLst/>
                        </a:rPr>
                        <a:t>1</a:t>
                      </a:r>
                      <a:r>
                        <a:rPr lang="hr-HR" sz="900" u="none" strike="noStrike" dirty="0" smtClean="0">
                          <a:effectLst/>
                        </a:rPr>
                        <a:t>2. </a:t>
                      </a:r>
                      <a:r>
                        <a:rPr lang="hr-HR" sz="900" u="none" strike="noStrike" dirty="0">
                          <a:effectLst/>
                        </a:rPr>
                        <a:t>studeni 2020.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>
                    <a:solidFill>
                      <a:srgbClr val="FFFF00"/>
                    </a:solidFill>
                  </a:tcPr>
                </a:tc>
              </a:tr>
              <a:tr h="12410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SSS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 Neodređeno puno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Pomoćni poslovi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spremač/ica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>
                          <a:effectLst/>
                        </a:rPr>
                        <a:t>1. </a:t>
                      </a:r>
                      <a:r>
                        <a:rPr lang="en-GB" sz="900" u="none" strike="noStrike" dirty="0" err="1" smtClean="0">
                          <a:effectLst/>
                        </a:rPr>
                        <a:t>rujan</a:t>
                      </a:r>
                      <a:r>
                        <a:rPr lang="hr-HR" sz="900" u="none" strike="noStrike" dirty="0" smtClean="0">
                          <a:effectLst/>
                        </a:rPr>
                        <a:t> </a:t>
                      </a:r>
                      <a:r>
                        <a:rPr lang="hr-HR" sz="900" u="none" strike="noStrike" dirty="0">
                          <a:effectLst/>
                        </a:rPr>
                        <a:t>2006.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12410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SSS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 Neodređeno puno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Pomoćni poslovi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spremač/ica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 smtClean="0">
                          <a:effectLst/>
                        </a:rPr>
                        <a:t>1. </a:t>
                      </a:r>
                      <a:r>
                        <a:rPr lang="en-GB" sz="900" u="none" strike="noStrike" dirty="0" err="1" smtClean="0">
                          <a:effectLst/>
                        </a:rPr>
                        <a:t>rujan</a:t>
                      </a:r>
                      <a:r>
                        <a:rPr lang="hr-HR" sz="900" u="none" strike="noStrike" dirty="0" smtClean="0">
                          <a:effectLst/>
                        </a:rPr>
                        <a:t> 2006.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12410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NKV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 Neodređeno puno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Pomoćni poslovi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spremač/ica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>
                          <a:effectLst/>
                        </a:rPr>
                        <a:t>3. siječanj </a:t>
                      </a:r>
                      <a:r>
                        <a:rPr lang="hr-HR" sz="900" u="none" strike="noStrike" dirty="0" smtClean="0">
                          <a:effectLst/>
                        </a:rPr>
                        <a:t>201</a:t>
                      </a:r>
                      <a:r>
                        <a:rPr lang="en-GB" sz="900" u="none" strike="noStrike" dirty="0" smtClean="0">
                          <a:effectLst/>
                        </a:rPr>
                        <a:t>7</a:t>
                      </a:r>
                      <a:r>
                        <a:rPr lang="hr-HR" sz="900" u="none" strike="noStrike" dirty="0" smtClean="0">
                          <a:effectLst/>
                        </a:rPr>
                        <a:t>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137136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VSS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prof. geografije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 </a:t>
                      </a:r>
                      <a:r>
                        <a:rPr lang="hr-HR" sz="9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Neodređeno puno, Neodređeno skraćeno</a:t>
                      </a:r>
                      <a:endParaRPr lang="hr-HR" sz="9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učitelj geografije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900" u="none" strike="noStrike" dirty="0" smtClean="0">
                          <a:effectLst/>
                        </a:rPr>
                        <a:t>1</a:t>
                      </a:r>
                      <a:r>
                        <a:rPr lang="hr-HR" sz="900" u="none" strike="noStrike" dirty="0" smtClean="0">
                          <a:effectLst/>
                        </a:rPr>
                        <a:t>7</a:t>
                      </a:r>
                      <a:r>
                        <a:rPr lang="hr-HR" sz="900" u="none" strike="noStrike" dirty="0">
                          <a:effectLst/>
                        </a:rPr>
                        <a:t>. rujan 2009.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11313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VSS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Profesor likovne kulture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 Neodređeno puno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učitelj likovne kulture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>
                          <a:effectLst/>
                        </a:rPr>
                        <a:t>15. </a:t>
                      </a:r>
                      <a:r>
                        <a:rPr lang="en-GB" sz="900" u="none" strike="noStrike" dirty="0" err="1" smtClean="0">
                          <a:effectLst/>
                        </a:rPr>
                        <a:t>rujan</a:t>
                      </a:r>
                      <a:r>
                        <a:rPr lang="hr-HR" sz="900" u="none" strike="noStrike" dirty="0" smtClean="0">
                          <a:effectLst/>
                        </a:rPr>
                        <a:t> 2018</a:t>
                      </a:r>
                      <a:r>
                        <a:rPr lang="hr-HR" sz="900" u="none" strike="noStrike" dirty="0">
                          <a:effectLst/>
                        </a:rPr>
                        <a:t>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11313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VŠS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učiteljica razredne nastave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 Neodređeno puno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učitelj razredne nastave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>
                          <a:effectLst/>
                        </a:rPr>
                        <a:t>1. lipanj 2006.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6856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VSS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prof.povijesti i geografije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 Neodređeno puno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učitelj geografije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>
                          <a:effectLst/>
                        </a:rPr>
                        <a:t>1. lipanj 2006.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6856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VSS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prof.povijesti i geografije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 Neodređeno puno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učitelj povijesti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>
                          <a:effectLst/>
                        </a:rPr>
                        <a:t>1. lipanj 2006.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11313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VSS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magistar/magistra edukacije engleskog jezika i književnosti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 Određeno puno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učitelj engleskog jezika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>
                          <a:effectLst/>
                        </a:rPr>
                        <a:t>2. veljača </a:t>
                      </a:r>
                      <a:r>
                        <a:rPr lang="hr-HR" sz="900" u="none" strike="noStrike" dirty="0" smtClean="0">
                          <a:effectLst/>
                        </a:rPr>
                        <a:t>202</a:t>
                      </a:r>
                      <a:r>
                        <a:rPr lang="en-GB" sz="900" u="none" strike="noStrike" dirty="0" smtClean="0">
                          <a:effectLst/>
                        </a:rPr>
                        <a:t>0</a:t>
                      </a:r>
                      <a:r>
                        <a:rPr lang="hr-HR" sz="900" u="none" strike="noStrike" dirty="0" smtClean="0">
                          <a:effectLst/>
                        </a:rPr>
                        <a:t>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12410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NKV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 Neodređeno nepuno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Pomoćni poslovi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pomoćni kuhar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>
                          <a:effectLst/>
                        </a:rPr>
                        <a:t>1. lipanj 2006.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137136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VSS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prof.fizičke kulture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 </a:t>
                      </a:r>
                      <a:r>
                        <a:rPr lang="hr-HR" sz="9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Neodređeno puno, Neodređeno skraćeno</a:t>
                      </a:r>
                      <a:endParaRPr lang="hr-HR" sz="9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u="none" strike="noStrike" dirty="0">
                          <a:effectLst/>
                        </a:rPr>
                        <a:t>učitelj </a:t>
                      </a:r>
                      <a:r>
                        <a:rPr lang="nn-NO" sz="900" u="none" strike="noStrike" dirty="0" smtClean="0">
                          <a:effectLst/>
                        </a:rPr>
                        <a:t>TZK</a:t>
                      </a:r>
                      <a:endParaRPr lang="nn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>
                          <a:effectLst/>
                        </a:rPr>
                        <a:t>1. rujan </a:t>
                      </a:r>
                      <a:r>
                        <a:rPr lang="hr-HR" sz="900" u="none" strike="noStrike" dirty="0" smtClean="0">
                          <a:effectLst/>
                        </a:rPr>
                        <a:t>200</a:t>
                      </a:r>
                      <a:r>
                        <a:rPr lang="en-GB" sz="900" u="none" strike="noStrike" dirty="0" smtClean="0">
                          <a:effectLst/>
                        </a:rPr>
                        <a:t>8</a:t>
                      </a:r>
                      <a:r>
                        <a:rPr lang="hr-HR" sz="900" u="none" strike="noStrike" dirty="0" smtClean="0">
                          <a:effectLst/>
                        </a:rPr>
                        <a:t>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11313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VSS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diplomirani učitelj razredne nastave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 Neodređeno puno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učitelj razredne nastave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>
                          <a:effectLst/>
                        </a:rPr>
                        <a:t>1. rujan </a:t>
                      </a:r>
                      <a:r>
                        <a:rPr lang="hr-HR" sz="900" u="none" strike="noStrike" dirty="0" smtClean="0">
                          <a:effectLst/>
                        </a:rPr>
                        <a:t>200</a:t>
                      </a:r>
                      <a:r>
                        <a:rPr lang="en-GB" sz="900" u="none" strike="noStrike" dirty="0" smtClean="0">
                          <a:effectLst/>
                        </a:rPr>
                        <a:t>9</a:t>
                      </a:r>
                      <a:r>
                        <a:rPr lang="hr-HR" sz="900" u="none" strike="noStrike" dirty="0" smtClean="0">
                          <a:effectLst/>
                        </a:rPr>
                        <a:t>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205705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VSS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dipl. učiteljica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 </a:t>
                      </a:r>
                      <a:r>
                        <a:rPr lang="hr-HR" sz="9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Neodređeno puno, Neodređeno skraćeno, Određeno puno</a:t>
                      </a:r>
                      <a:endParaRPr lang="hr-HR" sz="9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u="none" strike="noStrike" dirty="0">
                          <a:effectLst/>
                        </a:rPr>
                        <a:t>učitelj hrvatskog jezika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>
                          <a:effectLst/>
                        </a:rPr>
                        <a:t>1. rujan </a:t>
                      </a:r>
                      <a:r>
                        <a:rPr lang="hr-HR" sz="900" u="none" strike="noStrike" dirty="0" smtClean="0">
                          <a:effectLst/>
                        </a:rPr>
                        <a:t>200</a:t>
                      </a:r>
                      <a:r>
                        <a:rPr lang="en-GB" sz="900" u="none" strike="noStrike" dirty="0" smtClean="0">
                          <a:effectLst/>
                        </a:rPr>
                        <a:t>7</a:t>
                      </a:r>
                      <a:r>
                        <a:rPr lang="hr-HR" sz="900" u="none" strike="noStrike" dirty="0" smtClean="0">
                          <a:effectLst/>
                        </a:rPr>
                        <a:t>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12410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NKV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 Neodređeno puno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Pomoćni poslovi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spremač/</a:t>
                      </a:r>
                      <a:r>
                        <a:rPr lang="hr-HR" sz="900" u="none" strike="noStrike" dirty="0" err="1">
                          <a:effectLst/>
                        </a:rPr>
                        <a:t>ica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>
                          <a:effectLst/>
                        </a:rPr>
                        <a:t>2. siječanj </a:t>
                      </a:r>
                      <a:r>
                        <a:rPr lang="hr-HR" sz="900" u="none" strike="noStrike" dirty="0" smtClean="0">
                          <a:effectLst/>
                        </a:rPr>
                        <a:t>200</a:t>
                      </a:r>
                      <a:r>
                        <a:rPr lang="en-GB" sz="900" u="none" strike="noStrike" dirty="0" smtClean="0">
                          <a:effectLst/>
                        </a:rPr>
                        <a:t>9</a:t>
                      </a:r>
                      <a:r>
                        <a:rPr lang="hr-HR" sz="900" u="none" strike="noStrike" dirty="0" smtClean="0">
                          <a:effectLst/>
                        </a:rPr>
                        <a:t>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11313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VSS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dipl učiteljica razredne nastave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 Neodređeno puno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učitelj razredne nastave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>
                          <a:effectLst/>
                        </a:rPr>
                        <a:t>19. siječanj </a:t>
                      </a:r>
                      <a:r>
                        <a:rPr lang="hr-HR" sz="900" u="none" strike="noStrike" dirty="0" smtClean="0">
                          <a:effectLst/>
                        </a:rPr>
                        <a:t>201</a:t>
                      </a:r>
                      <a:r>
                        <a:rPr lang="en-GB" sz="900" u="none" strike="noStrike" dirty="0" smtClean="0">
                          <a:effectLst/>
                        </a:rPr>
                        <a:t>1</a:t>
                      </a:r>
                      <a:r>
                        <a:rPr lang="hr-HR" sz="900" u="none" strike="noStrike" dirty="0" smtClean="0">
                          <a:effectLst/>
                        </a:rPr>
                        <a:t>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6856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VSS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dipl. teolog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 Neodređeno puno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vjeroučitelj/</a:t>
                      </a:r>
                      <a:r>
                        <a:rPr lang="hr-HR" sz="900" u="none" strike="noStrike" dirty="0" err="1">
                          <a:effectLst/>
                        </a:rPr>
                        <a:t>ica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>
                          <a:effectLst/>
                        </a:rPr>
                        <a:t>1. lipanj </a:t>
                      </a:r>
                      <a:r>
                        <a:rPr lang="hr-HR" sz="900" u="none" strike="noStrike" dirty="0" smtClean="0">
                          <a:effectLst/>
                        </a:rPr>
                        <a:t>200</a:t>
                      </a:r>
                      <a:r>
                        <a:rPr lang="en-GB" sz="900" u="none" strike="noStrike" dirty="0" smtClean="0">
                          <a:effectLst/>
                        </a:rPr>
                        <a:t>7</a:t>
                      </a:r>
                      <a:r>
                        <a:rPr lang="hr-HR" sz="900" u="none" strike="noStrike" dirty="0" smtClean="0">
                          <a:effectLst/>
                        </a:rPr>
                        <a:t>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11313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VŠS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učiteljica razredne nastave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 Neodređeno puno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učitelj razredne nastave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>
                          <a:effectLst/>
                        </a:rPr>
                        <a:t>1. lipanj 2006.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24478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VSS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magistar/magistra ekonomije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 </a:t>
                      </a:r>
                      <a:r>
                        <a:rPr lang="hr-HR" sz="9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Neodređeno puno, Određeno puno</a:t>
                      </a:r>
                      <a:endParaRPr lang="hr-HR" sz="9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u="none" strike="noStrike" dirty="0">
                          <a:effectLst/>
                        </a:rPr>
                        <a:t>Administrativno - tehnički poslovi</a:t>
                      </a:r>
                      <a:endParaRPr lang="hr-H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računovođa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>
                          <a:effectLst/>
                        </a:rPr>
                        <a:t>25. kolovoz </a:t>
                      </a:r>
                      <a:r>
                        <a:rPr lang="hr-HR" sz="900" u="none" strike="noStrike" dirty="0" smtClean="0">
                          <a:effectLst/>
                        </a:rPr>
                        <a:t>200</a:t>
                      </a:r>
                      <a:r>
                        <a:rPr lang="en-GB" sz="900" u="none" strike="noStrike" dirty="0" smtClean="0">
                          <a:effectLst/>
                        </a:rPr>
                        <a:t>7</a:t>
                      </a:r>
                      <a:r>
                        <a:rPr lang="hr-HR" sz="900" u="none" strike="noStrike" dirty="0" smtClean="0">
                          <a:effectLst/>
                        </a:rPr>
                        <a:t>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12410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SSS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 Neodređeno puno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Pomoćni poslovi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spremač/</a:t>
                      </a:r>
                      <a:r>
                        <a:rPr lang="hr-HR" sz="900" u="none" strike="noStrike" dirty="0" err="1">
                          <a:effectLst/>
                        </a:rPr>
                        <a:t>ica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>
                          <a:effectLst/>
                        </a:rPr>
                        <a:t>1. lipanj </a:t>
                      </a:r>
                      <a:r>
                        <a:rPr lang="hr-HR" sz="900" u="none" strike="noStrike" dirty="0" smtClean="0">
                          <a:effectLst/>
                        </a:rPr>
                        <a:t>200</a:t>
                      </a:r>
                      <a:r>
                        <a:rPr lang="en-GB" sz="900" u="none" strike="noStrike" dirty="0" smtClean="0">
                          <a:effectLst/>
                        </a:rPr>
                        <a:t>8</a:t>
                      </a:r>
                      <a:r>
                        <a:rPr lang="hr-HR" sz="900" u="none" strike="noStrike" dirty="0" smtClean="0">
                          <a:effectLst/>
                        </a:rPr>
                        <a:t>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205705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VSS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magistar/magistra primarnog obrazovanja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 </a:t>
                      </a:r>
                      <a:r>
                        <a:rPr lang="hr-HR" sz="9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Neodređeno puno, Određeno puno, Stručno osposobljavanje</a:t>
                      </a:r>
                      <a:endParaRPr lang="hr-HR" sz="9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učitelj razredne nastave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>
                          <a:effectLst/>
                        </a:rPr>
                        <a:t>10. travanj </a:t>
                      </a:r>
                      <a:r>
                        <a:rPr lang="hr-HR" sz="900" u="none" strike="noStrike" dirty="0" smtClean="0">
                          <a:effectLst/>
                        </a:rPr>
                        <a:t>201</a:t>
                      </a:r>
                      <a:r>
                        <a:rPr lang="en-GB" sz="900" u="none" strike="noStrike" dirty="0" smtClean="0">
                          <a:effectLst/>
                        </a:rPr>
                        <a:t>1</a:t>
                      </a:r>
                      <a:r>
                        <a:rPr lang="hr-HR" sz="900" u="none" strike="noStrike" dirty="0" smtClean="0">
                          <a:effectLst/>
                        </a:rPr>
                        <a:t>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137136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VSS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dipl. učiteljica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 </a:t>
                      </a:r>
                      <a:r>
                        <a:rPr lang="hr-HR" sz="9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Neodređeno puno, Neodređeno skraćeno</a:t>
                      </a:r>
                      <a:endParaRPr lang="hr-HR" sz="9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učitelj matematike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>
                          <a:effectLst/>
                        </a:rPr>
                        <a:t>13. travanj </a:t>
                      </a:r>
                      <a:r>
                        <a:rPr lang="hr-HR" sz="900" u="none" strike="noStrike" dirty="0" smtClean="0">
                          <a:effectLst/>
                        </a:rPr>
                        <a:t>200</a:t>
                      </a:r>
                      <a:r>
                        <a:rPr lang="en-GB" sz="900" u="none" strike="noStrike" dirty="0" smtClean="0">
                          <a:effectLst/>
                        </a:rPr>
                        <a:t>8</a:t>
                      </a:r>
                      <a:r>
                        <a:rPr lang="hr-HR" sz="900" u="none" strike="noStrike" dirty="0" smtClean="0">
                          <a:effectLst/>
                        </a:rPr>
                        <a:t>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113138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VSS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magistar/magistra primarnog obrazovanja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 Određeno puno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učitelj razredne nastave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>
                          <a:effectLst/>
                        </a:rPr>
                        <a:t>7. rujan </a:t>
                      </a:r>
                      <a:r>
                        <a:rPr lang="hr-HR" sz="900" u="none" strike="noStrike" dirty="0" smtClean="0">
                          <a:effectLst/>
                        </a:rPr>
                        <a:t>202</a:t>
                      </a:r>
                      <a:r>
                        <a:rPr lang="en-GB" sz="900" u="none" strike="noStrike" dirty="0" smtClean="0">
                          <a:effectLst/>
                        </a:rPr>
                        <a:t>1</a:t>
                      </a:r>
                      <a:r>
                        <a:rPr lang="hr-HR" sz="900" u="none" strike="noStrike" dirty="0" smtClean="0">
                          <a:effectLst/>
                        </a:rPr>
                        <a:t>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  <a:tr h="137136"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VSS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diplomirani učitelj/učiteljica razredne nastave s pojačanim predmetom engleski jezik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 dirty="0">
                          <a:effectLst/>
                        </a:rPr>
                        <a:t> </a:t>
                      </a:r>
                      <a:r>
                        <a:rPr lang="hr-HR" sz="9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Neodređeno nepuno, Neodređeno puno</a:t>
                      </a:r>
                      <a:endParaRPr lang="hr-HR" sz="9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900" u="none" strike="noStrike">
                          <a:effectLst/>
                        </a:rPr>
                        <a:t>učitelj engleskog jezika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u="none" strike="noStrike" dirty="0">
                          <a:effectLst/>
                        </a:rPr>
                        <a:t>1. rujan </a:t>
                      </a:r>
                      <a:r>
                        <a:rPr lang="hr-HR" sz="900" u="none" strike="noStrike" dirty="0" smtClean="0">
                          <a:effectLst/>
                        </a:rPr>
                        <a:t>200</a:t>
                      </a:r>
                      <a:r>
                        <a:rPr lang="en-GB" sz="900" u="none" strike="noStrike" dirty="0" smtClean="0">
                          <a:effectLst/>
                        </a:rPr>
                        <a:t>6</a:t>
                      </a:r>
                      <a:r>
                        <a:rPr lang="hr-HR" sz="900" u="none" strike="noStrike" dirty="0" smtClean="0">
                          <a:effectLst/>
                        </a:rPr>
                        <a:t>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28" marR="3428" marT="3428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E-</a:t>
            </a:r>
            <a:r>
              <a:rPr lang="en-GB" dirty="0" err="1" smtClean="0"/>
              <a:t>matica</a:t>
            </a:r>
            <a:r>
              <a:rPr lang="en-GB" dirty="0" smtClean="0"/>
              <a:t> – </a:t>
            </a:r>
            <a:r>
              <a:rPr lang="en-GB" dirty="0" err="1" smtClean="0"/>
              <a:t>prostor</a:t>
            </a:r>
            <a:r>
              <a:rPr lang="en-GB" dirty="0" smtClean="0"/>
              <a:t> za </a:t>
            </a:r>
            <a:r>
              <a:rPr lang="en-GB" dirty="0" err="1" smtClean="0"/>
              <a:t>podake</a:t>
            </a:r>
            <a:r>
              <a:rPr lang="en-GB" dirty="0" smtClean="0"/>
              <a:t> </a:t>
            </a:r>
            <a:r>
              <a:rPr lang="en-GB" dirty="0" err="1" smtClean="0"/>
              <a:t>postoji</a:t>
            </a:r>
            <a:r>
              <a:rPr lang="en-GB" dirty="0" smtClean="0"/>
              <a:t> i </a:t>
            </a:r>
            <a:r>
              <a:rPr lang="en-GB" dirty="0" err="1" smtClean="0"/>
              <a:t>sada</a:t>
            </a:r>
            <a:r>
              <a:rPr lang="en-GB" dirty="0" smtClean="0"/>
              <a:t>, a </a:t>
            </a:r>
            <a:r>
              <a:rPr lang="en-GB" dirty="0" err="1" smtClean="0"/>
              <a:t>točnost</a:t>
            </a:r>
            <a:r>
              <a:rPr lang="en-GB" dirty="0" smtClean="0"/>
              <a:t> </a:t>
            </a:r>
            <a:r>
              <a:rPr lang="en-GB" dirty="0" err="1" smtClean="0"/>
              <a:t>ovisi</a:t>
            </a:r>
            <a:r>
              <a:rPr lang="en-GB" dirty="0" smtClean="0"/>
              <a:t> o </a:t>
            </a:r>
            <a:r>
              <a:rPr lang="en-GB" dirty="0" err="1" smtClean="0"/>
              <a:t>onome</a:t>
            </a:r>
            <a:r>
              <a:rPr lang="en-GB" dirty="0" smtClean="0"/>
              <a:t> </a:t>
            </a:r>
            <a:r>
              <a:rPr lang="en-GB" dirty="0" err="1" smtClean="0"/>
              <a:t>tko</a:t>
            </a:r>
            <a:r>
              <a:rPr lang="en-GB" dirty="0" smtClean="0"/>
              <a:t> </a:t>
            </a:r>
            <a:r>
              <a:rPr lang="en-GB" dirty="0" err="1" smtClean="0"/>
              <a:t>unosi</a:t>
            </a:r>
            <a:r>
              <a:rPr lang="en-GB" dirty="0" smtClean="0"/>
              <a:t> </a:t>
            </a:r>
            <a:r>
              <a:rPr lang="en-GB" dirty="0" err="1" smtClean="0"/>
              <a:t>podatke</a:t>
            </a:r>
            <a:r>
              <a:rPr lang="en-GB" dirty="0" smtClean="0"/>
              <a:t>.</a:t>
            </a:r>
          </a:p>
          <a:p>
            <a:r>
              <a:rPr lang="en-GB" dirty="0" smtClean="0"/>
              <a:t>Za </a:t>
            </a:r>
            <a:r>
              <a:rPr lang="en-GB" dirty="0" err="1" smtClean="0"/>
              <a:t>točnost</a:t>
            </a:r>
            <a:r>
              <a:rPr lang="en-GB" dirty="0" smtClean="0"/>
              <a:t> </a:t>
            </a:r>
            <a:r>
              <a:rPr lang="en-GB" dirty="0" err="1" smtClean="0"/>
              <a:t>podataka</a:t>
            </a:r>
            <a:r>
              <a:rPr lang="en-GB" dirty="0" smtClean="0"/>
              <a:t> </a:t>
            </a:r>
            <a:r>
              <a:rPr lang="en-GB" dirty="0" err="1" smtClean="0"/>
              <a:t>odgovoran</a:t>
            </a:r>
            <a:r>
              <a:rPr lang="en-GB" dirty="0" smtClean="0"/>
              <a:t> je ravnatelj/ravnateljica.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3554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861647"/>
            <a:ext cx="10972800" cy="66150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sz="3600" b="1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Poziv na suradnju</a:t>
            </a:r>
            <a:endParaRPr lang="hr-HR" sz="3600" b="1" dirty="0">
              <a:ln/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19</a:t>
            </a:fld>
            <a:endParaRPr lang="hr-HR" altLang="sr-Latn-RS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0" y="2092569"/>
            <a:ext cx="6864502" cy="457876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629" y="1628619"/>
            <a:ext cx="3619500" cy="73342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29" y="3812566"/>
            <a:ext cx="3888942" cy="2645385"/>
          </a:xfrm>
          <a:prstGeom prst="rect">
            <a:avLst/>
          </a:prstGeom>
        </p:spPr>
      </p:pic>
      <p:sp>
        <p:nvSpPr>
          <p:cNvPr id="10" name="Zaobljeni pravokutni oblačić 9"/>
          <p:cNvSpPr/>
          <p:nvPr/>
        </p:nvSpPr>
        <p:spPr>
          <a:xfrm>
            <a:off x="7543800" y="2727474"/>
            <a:ext cx="4038600" cy="851423"/>
          </a:xfrm>
          <a:prstGeom prst="wedgeRoundRectCallout">
            <a:avLst>
              <a:gd name="adj1" fmla="val -13431"/>
              <a:gd name="adj2" fmla="val 101071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 smtClean="0"/>
              <a:t>U svakom povjerenstvu su predstavnici udruga ravnatelja, sindikata, osnivača …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5344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1020627" y="1641620"/>
            <a:ext cx="4829852" cy="727686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sz="3200" b="1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1. </a:t>
            </a:r>
            <a:r>
              <a:rPr lang="en-GB" sz="3200" b="1" dirty="0" err="1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Donošenje</a:t>
            </a:r>
            <a:r>
              <a:rPr lang="en-GB" sz="3200" b="1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3200" b="1" dirty="0" err="1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novoga</a:t>
            </a:r>
            <a:r>
              <a:rPr lang="en-GB" sz="3200" b="1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GB" sz="3200" b="1" dirty="0" err="1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Zakona</a:t>
            </a:r>
            <a:endParaRPr lang="hr-HR" sz="3200" b="1" dirty="0">
              <a:ln/>
              <a:solidFill>
                <a:schemeClr val="accent6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5577917" y="4352496"/>
            <a:ext cx="5993423" cy="22000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3200" b="1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Projekt</a:t>
            </a:r>
            <a:r>
              <a:rPr lang="hr-HR" sz="3200" b="1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„Informatizacija procesa i uspostava cjelovite elektroničke usluge upisa u odgojne i obrazovne ustanove </a:t>
            </a:r>
            <a:endParaRPr lang="hr-HR" sz="3200" b="1" dirty="0">
              <a:ln/>
              <a:solidFill>
                <a:schemeClr val="accent6">
                  <a:lumMod val="60000"/>
                  <a:lumOff val="4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7"/>
          <a:stretch/>
        </p:blipFill>
        <p:spPr>
          <a:xfrm>
            <a:off x="7325710" y="923192"/>
            <a:ext cx="3343504" cy="264762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r="8653"/>
          <a:stretch/>
        </p:blipFill>
        <p:spPr>
          <a:xfrm>
            <a:off x="679939" y="3776600"/>
            <a:ext cx="3169599" cy="241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6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B08BC48-7D00-43F8-BA6B-487A662159D7}" type="slidenum">
              <a:rPr lang="hr-HR" altLang="en-US">
                <a:solidFill>
                  <a:schemeClr val="accent2"/>
                </a:solidFill>
                <a:latin typeface="Book Antiqua" panose="02040602050305030304" pitchFamily="18" charset="0"/>
              </a:rPr>
              <a:pPr eaLnBrk="1" hangingPunct="1"/>
              <a:t>20</a:t>
            </a:fld>
            <a:endParaRPr lang="hr-HR" altLang="en-US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2778125" y="1268413"/>
            <a:ext cx="59055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http</a:t>
            </a:r>
            <a:r>
              <a:rPr lang="hr-HR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s</a:t>
            </a:r>
            <a:r>
              <a:rPr lang="en-US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://</a:t>
            </a:r>
            <a:r>
              <a:rPr lang="hr-HR" altLang="en-US" sz="32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mzo</a:t>
            </a:r>
            <a:r>
              <a:rPr lang="en-US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  <a:r>
              <a:rPr lang="hr-HR" altLang="en-US" sz="32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gov</a:t>
            </a:r>
            <a:r>
              <a:rPr lang="hr-HR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  <a:r>
              <a:rPr lang="en-US" altLang="en-US" sz="32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hr</a:t>
            </a:r>
            <a:endParaRPr lang="en-US" altLang="en-US" sz="3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43100" y="1989138"/>
            <a:ext cx="7943850" cy="2495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2400" b="1" dirty="0">
              <a:solidFill>
                <a:schemeClr val="accent2"/>
              </a:solidFill>
            </a:endParaRPr>
          </a:p>
          <a:p>
            <a:pPr eaLnBrk="1" hangingPunct="1"/>
            <a:r>
              <a:rPr lang="hr-HR" altLang="en-US" sz="2400" b="1" dirty="0">
                <a:solidFill>
                  <a:schemeClr val="accent2"/>
                </a:solidFill>
              </a:rPr>
              <a:t>telefon</a:t>
            </a:r>
            <a:r>
              <a:rPr lang="en-US" altLang="en-US" sz="2400" b="1" dirty="0">
                <a:solidFill>
                  <a:schemeClr val="accent2"/>
                </a:solidFill>
              </a:rPr>
              <a:t>:</a:t>
            </a:r>
            <a:r>
              <a:rPr lang="hr-HR" altLang="en-US" sz="2400" b="1" dirty="0">
                <a:solidFill>
                  <a:schemeClr val="accent2"/>
                </a:solidFill>
              </a:rPr>
              <a:t>	</a:t>
            </a:r>
            <a:r>
              <a:rPr lang="en-US" altLang="en-US" sz="2400" b="1" dirty="0">
                <a:solidFill>
                  <a:schemeClr val="accent2"/>
                </a:solidFill>
              </a:rPr>
              <a:t>+385 (1) </a:t>
            </a:r>
            <a:r>
              <a:rPr lang="hr-HR" altLang="en-US" sz="2400" b="1" dirty="0">
                <a:solidFill>
                  <a:schemeClr val="accent2"/>
                </a:solidFill>
              </a:rPr>
              <a:t>4569 000</a:t>
            </a:r>
          </a:p>
          <a:p>
            <a:pPr eaLnBrk="1" hangingPunct="1"/>
            <a:r>
              <a:rPr lang="en-US" altLang="en-US" sz="2400" b="1" dirty="0" err="1">
                <a:solidFill>
                  <a:schemeClr val="accent2"/>
                </a:solidFill>
              </a:rPr>
              <a:t>fa</a:t>
            </a:r>
            <a:r>
              <a:rPr lang="hr-HR" altLang="en-US" sz="2400" b="1" dirty="0">
                <a:solidFill>
                  <a:schemeClr val="accent2"/>
                </a:solidFill>
              </a:rPr>
              <a:t>ks</a:t>
            </a:r>
            <a:r>
              <a:rPr lang="en-US" altLang="en-US" sz="2400" b="1" dirty="0">
                <a:solidFill>
                  <a:schemeClr val="accent2"/>
                </a:solidFill>
              </a:rPr>
              <a:t>:</a:t>
            </a:r>
            <a:r>
              <a:rPr lang="hr-HR" altLang="en-US" sz="2400" b="1" dirty="0">
                <a:solidFill>
                  <a:schemeClr val="accent2"/>
                </a:solidFill>
              </a:rPr>
              <a:t>	</a:t>
            </a:r>
            <a:r>
              <a:rPr lang="en-US" altLang="en-US" sz="2400" b="1" dirty="0">
                <a:solidFill>
                  <a:schemeClr val="accent2"/>
                </a:solidFill>
              </a:rPr>
              <a:t>+385 (1) </a:t>
            </a:r>
            <a:r>
              <a:rPr lang="hr-HR" altLang="en-US" sz="2400" b="1" dirty="0">
                <a:solidFill>
                  <a:schemeClr val="accent2"/>
                </a:solidFill>
              </a:rPr>
              <a:t>4594 301</a:t>
            </a:r>
            <a:endParaRPr lang="en-US" altLang="en-US" sz="2400" b="1" u="sng" dirty="0">
              <a:solidFill>
                <a:schemeClr val="accent2"/>
              </a:solidFill>
              <a:hlinkClick r:id="rId2"/>
            </a:endParaRPr>
          </a:p>
          <a:p>
            <a:pPr eaLnBrk="1" hangingPunct="1"/>
            <a:r>
              <a:rPr lang="hr-HR" altLang="en-US" sz="2400" b="1" dirty="0">
                <a:solidFill>
                  <a:schemeClr val="accent2"/>
                </a:solidFill>
              </a:rPr>
              <a:t>Donje Svetice 38</a:t>
            </a:r>
            <a:r>
              <a:rPr lang="en-US" altLang="en-US" sz="2400" b="1" dirty="0">
                <a:solidFill>
                  <a:schemeClr val="accent2"/>
                </a:solidFill>
              </a:rPr>
              <a:t>, 10000 Zagreb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9B24-4729-4070-B746-07AA621006D6}" type="slidenum">
              <a:rPr lang="hr-HR" altLang="sr-Latn-RS" smtClean="0"/>
              <a:pPr/>
              <a:t>3</a:t>
            </a:fld>
            <a:endParaRPr lang="hr-HR" altLang="sr-Latn-R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47976"/>
              </p:ext>
            </p:extLst>
          </p:nvPr>
        </p:nvGraphicFramePr>
        <p:xfrm>
          <a:off x="7263440" y="2007618"/>
          <a:ext cx="4744528" cy="25911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86132"/>
                <a:gridCol w="1186132"/>
                <a:gridCol w="1186132"/>
                <a:gridCol w="1186132"/>
              </a:tblGrid>
              <a:tr h="295024"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aseline="0" noProof="0" dirty="0" smtClean="0"/>
                        <a:t>Matične škola</a:t>
                      </a:r>
                      <a:endParaRPr lang="hr-HR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noProof="0" dirty="0" smtClean="0"/>
                        <a:t>Područne</a:t>
                      </a:r>
                      <a:r>
                        <a:rPr lang="hr-HR" sz="1400" baseline="0" noProof="0" dirty="0" smtClean="0"/>
                        <a:t> škole</a:t>
                      </a:r>
                      <a:endParaRPr lang="hr-HR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noProof="0" dirty="0" smtClean="0"/>
                        <a:t>Ukupno</a:t>
                      </a:r>
                      <a:endParaRPr lang="hr-HR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noProof="0" dirty="0" smtClean="0"/>
                        <a:t>Broj škola</a:t>
                      </a:r>
                      <a:endParaRPr lang="hr-H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921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1 115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 smtClean="0"/>
                        <a:t>2 036</a:t>
                      </a:r>
                      <a:endParaRPr lang="hr-H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noProof="0" dirty="0" smtClean="0"/>
                        <a:t>Broj učenika</a:t>
                      </a:r>
                      <a:endParaRPr lang="hr-H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283</a:t>
                      </a:r>
                      <a:r>
                        <a:rPr lang="en-GB" sz="1400" baseline="0" dirty="0" smtClean="0"/>
                        <a:t> 485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28 592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 smtClean="0"/>
                        <a:t>312 077</a:t>
                      </a:r>
                      <a:endParaRPr lang="hr-H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noProof="0" dirty="0" smtClean="0"/>
                        <a:t>% učenika</a:t>
                      </a:r>
                      <a:endParaRPr lang="hr-H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90,84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9,16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 smtClean="0"/>
                        <a:t>100</a:t>
                      </a:r>
                      <a:endParaRPr lang="hr-HR" sz="1400" b="1" dirty="0"/>
                    </a:p>
                  </a:txBody>
                  <a:tcPr/>
                </a:tc>
              </a:tr>
              <a:tr h="960519">
                <a:tc>
                  <a:txBody>
                    <a:bodyPr/>
                    <a:lstStyle/>
                    <a:p>
                      <a:r>
                        <a:rPr lang="hr-HR" sz="1400" noProof="0" dirty="0" smtClean="0"/>
                        <a:t>Prosječno učenika u RO</a:t>
                      </a:r>
                      <a:endParaRPr lang="hr-HR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17,63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9,45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 smtClean="0"/>
                        <a:t>16,34</a:t>
                      </a:r>
                      <a:endParaRPr lang="hr-HR" sz="1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Naslov 1"/>
          <p:cNvSpPr txBox="1">
            <a:spLocks/>
          </p:cNvSpPr>
          <p:nvPr/>
        </p:nvSpPr>
        <p:spPr>
          <a:xfrm>
            <a:off x="-86264" y="831203"/>
            <a:ext cx="11602528" cy="657347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r-HR" sz="2000" b="1" kern="0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Stanje u sustavu osnovnoškolskog odgoja i obrazovanja u šk. god. 2021./2022.</a:t>
            </a:r>
            <a:endParaRPr lang="hr-HR" sz="2000" b="1" kern="0" dirty="0">
              <a:ln/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321108" y="1350271"/>
            <a:ext cx="2731377" cy="639762"/>
          </a:xfrm>
        </p:spPr>
        <p:txBody>
          <a:bodyPr/>
          <a:lstStyle/>
          <a:p>
            <a:r>
              <a:rPr lang="hr-HR" sz="1600" b="0" dirty="0" smtClean="0">
                <a:latin typeface="Arial Narrow" panose="020B0606020202030204" pitchFamily="34" charset="0"/>
              </a:rPr>
              <a:t>Tablica 1. Škole i učenici</a:t>
            </a:r>
            <a:endParaRPr lang="hr-HR" sz="1600" b="0" dirty="0">
              <a:latin typeface="Arial Narrow" panose="020B0606020202030204" pitchFamily="34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21310" y="1488550"/>
            <a:ext cx="3807226" cy="469805"/>
          </a:xfrm>
        </p:spPr>
        <p:txBody>
          <a:bodyPr/>
          <a:lstStyle/>
          <a:p>
            <a:r>
              <a:rPr lang="en-GB" sz="1600" b="0" dirty="0" err="1" smtClean="0">
                <a:latin typeface="Arial Narrow" panose="020B0606020202030204" pitchFamily="34" charset="0"/>
              </a:rPr>
              <a:t>Slika</a:t>
            </a:r>
            <a:r>
              <a:rPr lang="hr-HR" sz="1600" b="0" dirty="0" smtClean="0">
                <a:latin typeface="Arial Narrow" panose="020B0606020202030204" pitchFamily="34" charset="0"/>
              </a:rPr>
              <a:t> </a:t>
            </a:r>
            <a:r>
              <a:rPr lang="en-GB" sz="1600" b="0" dirty="0" smtClean="0">
                <a:latin typeface="Arial Narrow" panose="020B0606020202030204" pitchFamily="34" charset="0"/>
              </a:rPr>
              <a:t>1</a:t>
            </a:r>
            <a:r>
              <a:rPr lang="hr-HR" sz="1600" b="0" dirty="0" smtClean="0">
                <a:latin typeface="Arial Narrow" panose="020B0606020202030204" pitchFamily="34" charset="0"/>
              </a:rPr>
              <a:t>. </a:t>
            </a:r>
            <a:r>
              <a:rPr lang="en-GB" sz="1600" b="0" dirty="0" err="1" smtClean="0">
                <a:latin typeface="Arial Narrow" panose="020B0606020202030204" pitchFamily="34" charset="0"/>
              </a:rPr>
              <a:t>Promjena</a:t>
            </a:r>
            <a:r>
              <a:rPr lang="en-GB" sz="1600" b="0" dirty="0" smtClean="0">
                <a:latin typeface="Arial Narrow" panose="020B0606020202030204" pitchFamily="34" charset="0"/>
              </a:rPr>
              <a:t> </a:t>
            </a:r>
            <a:r>
              <a:rPr lang="en-GB" sz="1600" b="0" dirty="0" err="1" smtClean="0">
                <a:latin typeface="Arial Narrow" panose="020B0606020202030204" pitchFamily="34" charset="0"/>
              </a:rPr>
              <a:t>broja</a:t>
            </a:r>
            <a:r>
              <a:rPr lang="en-GB" sz="1600" b="0" dirty="0" smtClean="0">
                <a:latin typeface="Arial Narrow" panose="020B0606020202030204" pitchFamily="34" charset="0"/>
              </a:rPr>
              <a:t> </a:t>
            </a:r>
            <a:r>
              <a:rPr lang="en-GB" sz="1600" b="0" dirty="0" err="1" smtClean="0">
                <a:latin typeface="Arial Narrow" panose="020B0606020202030204" pitchFamily="34" charset="0"/>
              </a:rPr>
              <a:t>učenika</a:t>
            </a:r>
            <a:endParaRPr lang="hr-HR" sz="1600" b="0" dirty="0">
              <a:latin typeface="Arial Narrow" panose="020B0606020202030204" pitchFamily="34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21310" y="6263682"/>
            <a:ext cx="2731377" cy="326031"/>
          </a:xfrm>
        </p:spPr>
        <p:txBody>
          <a:bodyPr/>
          <a:lstStyle/>
          <a:p>
            <a:r>
              <a:rPr lang="hr-HR" sz="1600" b="0" dirty="0" smtClean="0">
                <a:latin typeface="Arial Narrow" panose="020B0606020202030204" pitchFamily="34" charset="0"/>
              </a:rPr>
              <a:t>Izvor: e-matica</a:t>
            </a:r>
            <a:endParaRPr lang="hr-HR" sz="1600" b="0" dirty="0">
              <a:latin typeface="Arial Narrow" panose="020B0606020202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0" y="1990033"/>
            <a:ext cx="68008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3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9B24-4729-4070-B746-07AA621006D6}" type="slidenum">
              <a:rPr lang="hr-HR" altLang="sr-Latn-RS" smtClean="0"/>
              <a:pPr/>
              <a:t>4</a:t>
            </a:fld>
            <a:endParaRPr lang="hr-HR" altLang="sr-Latn-RS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1212833" y="722465"/>
            <a:ext cx="6042147" cy="304078"/>
          </a:xfrm>
        </p:spPr>
        <p:txBody>
          <a:bodyPr/>
          <a:lstStyle/>
          <a:p>
            <a:r>
              <a:rPr lang="en-GB" sz="1600" b="0" dirty="0" err="1" smtClean="0">
                <a:latin typeface="Arial Narrow" panose="020B0606020202030204" pitchFamily="34" charset="0"/>
              </a:rPr>
              <a:t>Tablica</a:t>
            </a:r>
            <a:r>
              <a:rPr lang="en-GB" sz="1600" b="0" dirty="0" smtClean="0">
                <a:latin typeface="Arial Narrow" panose="020B0606020202030204" pitchFamily="34" charset="0"/>
              </a:rPr>
              <a:t> 3. </a:t>
            </a:r>
            <a:r>
              <a:rPr lang="en-GB" sz="1600" b="0" dirty="0" err="1" smtClean="0">
                <a:latin typeface="Arial Narrow" panose="020B0606020202030204" pitchFamily="34" charset="0"/>
              </a:rPr>
              <a:t>Zaposlenici</a:t>
            </a:r>
            <a:r>
              <a:rPr lang="en-GB" sz="1600" b="0" dirty="0" smtClean="0">
                <a:latin typeface="Arial Narrow" panose="020B0606020202030204" pitchFamily="34" charset="0"/>
              </a:rPr>
              <a:t> u </a:t>
            </a:r>
            <a:r>
              <a:rPr lang="en-GB" sz="1600" b="0" dirty="0" err="1" smtClean="0">
                <a:latin typeface="Arial Narrow" panose="020B0606020202030204" pitchFamily="34" charset="0"/>
              </a:rPr>
              <a:t>osnovnim</a:t>
            </a:r>
            <a:r>
              <a:rPr lang="en-GB" sz="1600" b="0" dirty="0" smtClean="0">
                <a:latin typeface="Arial Narrow" panose="020B0606020202030204" pitchFamily="34" charset="0"/>
              </a:rPr>
              <a:t> </a:t>
            </a:r>
            <a:r>
              <a:rPr lang="en-GB" sz="1600" b="0" dirty="0" err="1" smtClean="0">
                <a:latin typeface="Arial Narrow" panose="020B0606020202030204" pitchFamily="34" charset="0"/>
              </a:rPr>
              <a:t>školama</a:t>
            </a:r>
            <a:r>
              <a:rPr lang="en-GB" sz="1600" b="0" dirty="0" smtClean="0">
                <a:latin typeface="Arial Narrow" panose="020B0606020202030204" pitchFamily="34" charset="0"/>
              </a:rPr>
              <a:t> </a:t>
            </a:r>
            <a:r>
              <a:rPr lang="en-GB" sz="1600" b="0" dirty="0" err="1" smtClean="0">
                <a:latin typeface="Arial Narrow" panose="020B0606020202030204" pitchFamily="34" charset="0"/>
              </a:rPr>
              <a:t>prema</a:t>
            </a:r>
            <a:r>
              <a:rPr lang="en-GB" sz="1600" b="0" dirty="0" smtClean="0">
                <a:latin typeface="Arial Narrow" panose="020B0606020202030204" pitchFamily="34" charset="0"/>
              </a:rPr>
              <a:t> </a:t>
            </a:r>
            <a:r>
              <a:rPr lang="en-GB" sz="1600" b="0" dirty="0" err="1" smtClean="0">
                <a:latin typeface="Arial Narrow" panose="020B0606020202030204" pitchFamily="34" charset="0"/>
              </a:rPr>
              <a:t>podatcima</a:t>
            </a:r>
            <a:r>
              <a:rPr lang="en-GB" sz="1600" b="0" dirty="0" smtClean="0">
                <a:latin typeface="Arial Narrow" panose="020B0606020202030204" pitchFamily="34" charset="0"/>
              </a:rPr>
              <a:t> e-</a:t>
            </a:r>
            <a:r>
              <a:rPr lang="en-GB" sz="1600" b="0" dirty="0" err="1" smtClean="0">
                <a:latin typeface="Arial Narrow" panose="020B0606020202030204" pitchFamily="34" charset="0"/>
              </a:rPr>
              <a:t>matice</a:t>
            </a:r>
            <a:endParaRPr lang="hr-HR" sz="1600" b="0" dirty="0">
              <a:latin typeface="Arial Narrow" panose="020B060602020203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324779"/>
              </p:ext>
            </p:extLst>
          </p:nvPr>
        </p:nvGraphicFramePr>
        <p:xfrm>
          <a:off x="189784" y="722465"/>
          <a:ext cx="11392616" cy="59408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3688"/>
                <a:gridCol w="924466"/>
                <a:gridCol w="1424077"/>
                <a:gridCol w="1424077"/>
                <a:gridCol w="1424077"/>
                <a:gridCol w="1424077"/>
                <a:gridCol w="1424077"/>
                <a:gridCol w="1424077"/>
              </a:tblGrid>
              <a:tr h="396815"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</a:rPr>
                        <a:t>Županija</a:t>
                      </a:r>
                      <a:endParaRPr lang="hr-H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7" marR="3727" marT="37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</a:rPr>
                        <a:t>Br. </a:t>
                      </a:r>
                      <a:r>
                        <a:rPr lang="en-GB" sz="1200" u="none" strike="noStrike" dirty="0" err="1" smtClean="0">
                          <a:effectLst/>
                        </a:rPr>
                        <a:t>Djel</a:t>
                      </a:r>
                      <a:r>
                        <a:rPr lang="en-GB" sz="1200" u="none" strike="noStrike" dirty="0" smtClean="0">
                          <a:effectLst/>
                        </a:rPr>
                        <a:t> </a:t>
                      </a:r>
                      <a:r>
                        <a:rPr lang="en-GB" sz="1200" u="none" strike="noStrike" dirty="0" err="1" smtClean="0">
                          <a:effectLst/>
                        </a:rPr>
                        <a:t>po</a:t>
                      </a:r>
                      <a:r>
                        <a:rPr lang="en-GB" sz="1200" u="none" strike="noStrike" dirty="0" smtClean="0">
                          <a:effectLst/>
                        </a:rPr>
                        <a:t> OIB-u</a:t>
                      </a:r>
                      <a:endParaRPr lang="hr-H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7" marR="3727" marT="37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 smtClean="0">
                          <a:effectLst/>
                        </a:rPr>
                        <a:t>Stru</a:t>
                      </a:r>
                      <a:r>
                        <a:rPr lang="en-GB" sz="1200" u="none" strike="noStrike" dirty="0" smtClean="0">
                          <a:effectLst/>
                        </a:rPr>
                        <a:t>č</a:t>
                      </a:r>
                      <a:r>
                        <a:rPr lang="hr-HR" sz="1200" u="none" strike="noStrike" dirty="0" smtClean="0">
                          <a:effectLst/>
                        </a:rPr>
                        <a:t>ni </a:t>
                      </a:r>
                      <a:r>
                        <a:rPr lang="hr-HR" sz="1200" u="none" strike="noStrike" dirty="0">
                          <a:effectLst/>
                        </a:rPr>
                        <a:t>suradnik</a:t>
                      </a:r>
                      <a:endParaRPr lang="hr-H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7" marR="3727" marT="37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</a:rPr>
                        <a:t>Administrativno - </a:t>
                      </a:r>
                      <a:r>
                        <a:rPr lang="hr-HR" sz="1200" u="none" strike="noStrike" dirty="0" err="1">
                          <a:effectLst/>
                        </a:rPr>
                        <a:t>teh</a:t>
                      </a:r>
                      <a:r>
                        <a:rPr lang="hr-HR" sz="1200" u="none" strike="noStrike" dirty="0">
                          <a:effectLst/>
                        </a:rPr>
                        <a:t>. poslovi</a:t>
                      </a:r>
                      <a:endParaRPr lang="hr-H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7" marR="3727" marT="37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 err="1" smtClean="0">
                          <a:effectLst/>
                        </a:rPr>
                        <a:t>Pomo</a:t>
                      </a:r>
                      <a:r>
                        <a:rPr lang="en-GB" sz="1200" u="none" strike="noStrike" dirty="0" smtClean="0">
                          <a:effectLst/>
                        </a:rPr>
                        <a:t>ć</a:t>
                      </a:r>
                      <a:r>
                        <a:rPr lang="hr-HR" sz="1200" u="none" strike="noStrike" dirty="0" smtClean="0">
                          <a:effectLst/>
                        </a:rPr>
                        <a:t>ni </a:t>
                      </a:r>
                      <a:r>
                        <a:rPr lang="hr-HR" sz="1200" u="none" strike="noStrike" dirty="0">
                          <a:effectLst/>
                        </a:rPr>
                        <a:t>poslovi</a:t>
                      </a:r>
                      <a:endParaRPr lang="hr-H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7" marR="3727" marT="37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 smtClean="0">
                          <a:effectLst/>
                        </a:rPr>
                        <a:t>Ostali</a:t>
                      </a:r>
                      <a:endParaRPr lang="hr-H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7" marR="3727" marT="37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</a:rPr>
                        <a:t>U nastavi</a:t>
                      </a:r>
                      <a:endParaRPr lang="hr-H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7" marR="3727" marT="37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</a:rPr>
                        <a:t>%u nastavi</a:t>
                      </a:r>
                      <a:endParaRPr lang="hr-H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7" marR="3727" marT="3727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effectLst/>
                        </a:rPr>
                        <a:t>Zagrebačka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 smtClean="0">
                          <a:effectLst/>
                        </a:rPr>
                        <a:t>3320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187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189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507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2.453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2.252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67,83%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effectLst/>
                        </a:rPr>
                        <a:t>Krapinsko-zagorska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>
                          <a:effectLst/>
                        </a:rPr>
                        <a:t>1287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83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98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239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876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860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66,82%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effectLst/>
                        </a:rPr>
                        <a:t>Sisačko-moslavačka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1811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102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124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323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1.278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1.217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67,20%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effectLst/>
                        </a:rPr>
                        <a:t>Karlovačka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1279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97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90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220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886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849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66,38%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effectLst/>
                        </a:rPr>
                        <a:t>Varaždinska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1897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120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129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344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1.319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1.263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66,58%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effectLst/>
                        </a:rPr>
                        <a:t>Koprivničko-križevačka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1363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73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96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239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966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919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67,42%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effectLst/>
                        </a:rPr>
                        <a:t>Bjelovarsko-bilogorska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1384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84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94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255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962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903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65,25%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effectLst/>
                        </a:rPr>
                        <a:t>Primorsko-goranska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2814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165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191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424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2.065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2.041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72,53%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effectLst/>
                        </a:rPr>
                        <a:t>Ličko-senjska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539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34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41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93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383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372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69,02%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effectLst/>
                        </a:rPr>
                        <a:t>Virovitičko-podravska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1045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65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63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204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719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695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66,51%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effectLst/>
                        </a:rPr>
                        <a:t>Požeško-slavonska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859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48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51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163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603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589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68,57%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effectLst/>
                        </a:rPr>
                        <a:t>Brodsko-posavska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1663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124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109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311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1.133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1.126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67,71%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effectLst/>
                        </a:rPr>
                        <a:t>Zadarska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1993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135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132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269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1.484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1.423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71,40%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effectLst/>
                        </a:rPr>
                        <a:t>Osječko-baranjska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3324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204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230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579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2.334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2.276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68,47%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effectLst/>
                        </a:rPr>
                        <a:t>Šibensko-kninska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1187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80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85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174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862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831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70,01%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effectLst/>
                        </a:rPr>
                        <a:t>Vukovarsko-srijemska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2049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133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163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319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1.456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1.452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70,86%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effectLst/>
                        </a:rPr>
                        <a:t>Splitsko-dalmatinska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5161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338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347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666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3.884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3.825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74,11%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effectLst/>
                        </a:rPr>
                        <a:t>Istarska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2165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128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149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325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1.577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1.513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69,88%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effectLst/>
                        </a:rPr>
                        <a:t>Dubrovačko-neretvanska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1186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86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82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143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890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870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73,36%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effectLst/>
                        </a:rPr>
                        <a:t>Međimurska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1513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93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95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249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1.088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1.042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68,87%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smtClean="0">
                          <a:effectLst/>
                        </a:rPr>
                        <a:t>Grad </a:t>
                      </a:r>
                      <a:r>
                        <a:rPr lang="en-GB" sz="1100" u="none" strike="noStrike" dirty="0" smtClean="0">
                          <a:effectLst/>
                        </a:rPr>
                        <a:t>Z</a:t>
                      </a:r>
                      <a:r>
                        <a:rPr lang="hr-HR" sz="1100" u="none" strike="noStrike" dirty="0" err="1" smtClean="0">
                          <a:effectLst/>
                        </a:rPr>
                        <a:t>agreb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8659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526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465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1.282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6.435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</a:rPr>
                        <a:t>6.240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>
                          <a:effectLst/>
                        </a:rPr>
                        <a:t>72,06%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UKUPNO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46 190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2 888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3 023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7 328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33 365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32 272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69,87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201604" y="414485"/>
            <a:ext cx="7268871" cy="3079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hr-HR" sz="1600" b="0" dirty="0" smtClean="0">
                <a:latin typeface="Arial Narrow" panose="020B0606020202030204" pitchFamily="34" charset="0"/>
              </a:rPr>
              <a:t>Tablica 2. Zaposleni u osnovnim školama</a:t>
            </a:r>
            <a:endParaRPr lang="hr-HR" sz="1600" b="0" dirty="0">
              <a:latin typeface="Arial Narrow" panose="020B0606020202030204" pitchFamily="34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1063377" y="6625992"/>
            <a:ext cx="1038045" cy="232008"/>
          </a:xfrm>
        </p:spPr>
        <p:txBody>
          <a:bodyPr/>
          <a:lstStyle/>
          <a:p>
            <a:pPr algn="r"/>
            <a:r>
              <a:rPr lang="en-GB" sz="1200" b="0" dirty="0" err="1" smtClean="0">
                <a:latin typeface="Arial Narrow" panose="020B0606020202030204" pitchFamily="34" charset="0"/>
              </a:rPr>
              <a:t>Izvor</a:t>
            </a:r>
            <a:r>
              <a:rPr lang="en-GB" sz="1200" b="0" dirty="0" smtClean="0">
                <a:latin typeface="Arial Narrow" panose="020B0606020202030204" pitchFamily="34" charset="0"/>
              </a:rPr>
              <a:t>: e-</a:t>
            </a:r>
            <a:r>
              <a:rPr lang="en-GB" sz="1200" b="0" dirty="0" err="1" smtClean="0">
                <a:latin typeface="Arial Narrow" panose="020B0606020202030204" pitchFamily="34" charset="0"/>
              </a:rPr>
              <a:t>matica</a:t>
            </a:r>
            <a:endParaRPr lang="hr-HR" sz="1200" b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9B24-4729-4070-B746-07AA621006D6}" type="slidenum">
              <a:rPr lang="hr-HR" altLang="sr-Latn-RS" smtClean="0"/>
              <a:pPr/>
              <a:t>5</a:t>
            </a:fld>
            <a:endParaRPr lang="hr-HR" altLang="sr-Latn-R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094583312"/>
              </p:ext>
            </p:extLst>
          </p:nvPr>
        </p:nvGraphicFramePr>
        <p:xfrm>
          <a:off x="388189" y="1704409"/>
          <a:ext cx="11194211" cy="447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Naslov 1"/>
          <p:cNvSpPr txBox="1">
            <a:spLocks/>
          </p:cNvSpPr>
          <p:nvPr/>
        </p:nvSpPr>
        <p:spPr>
          <a:xfrm>
            <a:off x="1981200" y="900056"/>
            <a:ext cx="8229600" cy="657347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400" b="1" kern="0" dirty="0" err="1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Planirane</a:t>
            </a:r>
            <a:r>
              <a:rPr lang="en-GB" sz="2400" b="1" kern="0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b="1" kern="0" dirty="0" err="1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en-GB" sz="2400" b="1" kern="0" dirty="0" err="1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romjene</a:t>
            </a:r>
            <a:r>
              <a:rPr lang="en-GB" sz="2400" b="1" kern="0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 u </a:t>
            </a:r>
            <a:r>
              <a:rPr lang="en-GB" sz="2400" b="1" kern="0" dirty="0" err="1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sustavu</a:t>
            </a:r>
            <a:r>
              <a:rPr lang="en-GB" sz="2400" b="1" kern="0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b="1" kern="0" dirty="0" err="1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odgoja</a:t>
            </a:r>
            <a:r>
              <a:rPr lang="en-GB" sz="2400" b="1" kern="0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 i </a:t>
            </a:r>
            <a:r>
              <a:rPr lang="en-GB" sz="2400" b="1" kern="0" dirty="0" err="1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obrazovanja</a:t>
            </a:r>
            <a:endParaRPr lang="hr-HR" sz="2400" b="1" kern="0" dirty="0">
              <a:ln/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1831675" y="5520938"/>
            <a:ext cx="8229600" cy="657347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hr-HR" sz="2400" b="1" kern="0" dirty="0">
              <a:ln/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957532" y="5815976"/>
            <a:ext cx="10276936" cy="724618"/>
          </a:xfrm>
          <a:prstGeom prst="wedgeRectCallout">
            <a:avLst>
              <a:gd name="adj1" fmla="val -20373"/>
              <a:gd name="adj2" fmla="val -89881"/>
            </a:avLst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POTREBA DONOŠENJA NOVIH PROPISA NA SVIM RAZINAMA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7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9B24-4729-4070-B746-07AA621006D6}" type="slidenum">
              <a:rPr lang="hr-HR" altLang="sr-Latn-RS" smtClean="0"/>
              <a:pPr/>
              <a:t>6</a:t>
            </a:fld>
            <a:endParaRPr lang="hr-HR" altLang="sr-Latn-R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3266001"/>
            <a:ext cx="10058400" cy="2859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0" y="1505453"/>
            <a:ext cx="9010650" cy="1203382"/>
          </a:xfrm>
          <a:prstGeom prst="rect">
            <a:avLst/>
          </a:prstGeom>
        </p:spPr>
      </p:pic>
      <p:sp>
        <p:nvSpPr>
          <p:cNvPr id="11" name="Naslov 1"/>
          <p:cNvSpPr txBox="1">
            <a:spLocks/>
          </p:cNvSpPr>
          <p:nvPr/>
        </p:nvSpPr>
        <p:spPr>
          <a:xfrm>
            <a:off x="1954824" y="627489"/>
            <a:ext cx="8229600" cy="657347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400" b="1" kern="0" dirty="0" err="1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Planirane</a:t>
            </a:r>
            <a:r>
              <a:rPr lang="en-GB" sz="2400" b="1" kern="0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b="1" kern="0" dirty="0" err="1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en-GB" sz="2400" b="1" kern="0" dirty="0" err="1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romjene</a:t>
            </a:r>
            <a:r>
              <a:rPr lang="en-GB" sz="2400" b="1" kern="0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 u </a:t>
            </a:r>
            <a:r>
              <a:rPr lang="en-GB" sz="2400" b="1" kern="0" dirty="0" err="1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sustavu</a:t>
            </a:r>
            <a:r>
              <a:rPr lang="en-GB" sz="2400" b="1" kern="0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b="1" kern="0" dirty="0" err="1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odgoja</a:t>
            </a:r>
            <a:r>
              <a:rPr lang="en-GB" sz="2400" b="1" kern="0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 i </a:t>
            </a:r>
            <a:r>
              <a:rPr lang="en-GB" sz="2400" b="1" kern="0" dirty="0" err="1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obrazovanja</a:t>
            </a:r>
            <a:endParaRPr lang="hr-HR" sz="2400" b="1" kern="0" dirty="0">
              <a:ln/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0783" y="4110931"/>
            <a:ext cx="2750832" cy="507831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Duljina</a:t>
            </a:r>
            <a:r>
              <a:rPr lang="en-GB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sz="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vremena</a:t>
            </a:r>
            <a:r>
              <a:rPr lang="en-GB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sz="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kojeg</a:t>
            </a:r>
            <a:r>
              <a:rPr lang="en-GB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sz="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učenici</a:t>
            </a:r>
            <a:r>
              <a:rPr lang="en-GB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sz="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provode</a:t>
            </a:r>
            <a:r>
              <a:rPr lang="en-GB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u </a:t>
            </a:r>
            <a:r>
              <a:rPr lang="en-GB" sz="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nastavnom</a:t>
            </a:r>
            <a:r>
              <a:rPr lang="en-GB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sz="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procesu</a:t>
            </a:r>
            <a:r>
              <a:rPr lang="en-GB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</a:p>
          <a:p>
            <a:r>
              <a:rPr lang="en-GB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en-GB" sz="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primarno</a:t>
            </a:r>
            <a:r>
              <a:rPr lang="en-GB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 i </a:t>
            </a:r>
            <a:r>
              <a:rPr lang="en-GB" sz="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sekundarno</a:t>
            </a:r>
            <a:r>
              <a:rPr lang="en-GB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obrazovanje*)</a:t>
            </a:r>
            <a:endParaRPr lang="hr-HR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34653" y="4110931"/>
            <a:ext cx="1631278" cy="438582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lnSpc>
                <a:spcPct val="250000"/>
              </a:lnSpc>
            </a:pPr>
            <a:r>
              <a:rPr lang="en-GB" sz="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Dostići</a:t>
            </a:r>
            <a:r>
              <a:rPr lang="en-GB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GB" sz="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prodjek</a:t>
            </a:r>
            <a:r>
              <a:rPr lang="en-GB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EU-a</a:t>
            </a:r>
            <a:endParaRPr lang="hr-HR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0783" y="1052015"/>
            <a:ext cx="78046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/>
              <a:t>Nacionalna </a:t>
            </a:r>
            <a:r>
              <a:rPr lang="hr-HR" sz="1600" dirty="0"/>
              <a:t>razvojna strategija Republike Hrvatske do 2030. godine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293" y="6189603"/>
            <a:ext cx="10433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/>
              <a:t>*</a:t>
            </a:r>
            <a:r>
              <a:rPr lang="hr-HR" sz="1000" dirty="0" smtClean="0"/>
              <a:t>Pokazatelj </a:t>
            </a:r>
            <a:r>
              <a:rPr lang="hr-HR" sz="1000" dirty="0"/>
              <a:t>duljine vremena kojeg učenici provode u nastavnom procesu prikazuje prosjek 38 europskih zemalja (istraživanje uključuje 43 obrazovna sustava u 38 zemalja)</a:t>
            </a:r>
          </a:p>
          <a:p>
            <a:r>
              <a:rPr lang="hr-HR" sz="1000" dirty="0"/>
              <a:t>Ciljna vrijednost pokazatelja »Dostići prosjek EU-a« i »Dostići prosjek zemalja OECD-a« odnosi se na vrijednost pokazatelja na razini EU-a i OECD-a u 2030. godini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650702"/>
              </p:ext>
            </p:extLst>
          </p:nvPr>
        </p:nvGraphicFramePr>
        <p:xfrm>
          <a:off x="301925" y="2823719"/>
          <a:ext cx="100584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/>
                <a:gridCol w="2715595"/>
                <a:gridCol w="2048608"/>
                <a:gridCol w="1696915"/>
                <a:gridCol w="1585602"/>
              </a:tblGrid>
              <a:tr h="337327">
                <a:tc>
                  <a:txBody>
                    <a:bodyPr/>
                    <a:lstStyle/>
                    <a:p>
                      <a:r>
                        <a:rPr lang="en-GB" sz="1100" b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Strateški</a:t>
                      </a:r>
                      <a:r>
                        <a:rPr lang="en-GB" sz="11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 sz="1100" b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cilj</a:t>
                      </a:r>
                      <a:r>
                        <a:rPr lang="en-GB" sz="11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 NRS-a do 2030.</a:t>
                      </a:r>
                      <a:endParaRPr lang="hr-HR" sz="1100" b="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err="1" smtClean="0"/>
                        <a:t>Pokazatelji</a:t>
                      </a:r>
                      <a:r>
                        <a:rPr lang="en-GB" sz="1100" b="0" baseline="0" dirty="0" smtClean="0"/>
                        <a:t> </a:t>
                      </a:r>
                      <a:r>
                        <a:rPr lang="en-GB" sz="1100" b="0" baseline="0" dirty="0" err="1" smtClean="0"/>
                        <a:t>uspješnosti</a:t>
                      </a:r>
                      <a:endParaRPr lang="hr-HR" sz="1100" b="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err="1" smtClean="0"/>
                        <a:t>Početna</a:t>
                      </a:r>
                      <a:r>
                        <a:rPr lang="en-GB" sz="1100" b="0" dirty="0" smtClean="0"/>
                        <a:t> </a:t>
                      </a:r>
                      <a:r>
                        <a:rPr lang="en-GB" sz="1100" b="0" dirty="0" err="1" smtClean="0"/>
                        <a:t>vrijednost</a:t>
                      </a:r>
                      <a:endParaRPr lang="hr-HR" sz="1100" b="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err="1" smtClean="0"/>
                        <a:t>Ciljana</a:t>
                      </a:r>
                      <a:r>
                        <a:rPr lang="en-GB" sz="1100" b="0" dirty="0" smtClean="0"/>
                        <a:t> </a:t>
                      </a:r>
                      <a:r>
                        <a:rPr lang="en-GB" sz="1100" b="0" dirty="0" err="1" smtClean="0"/>
                        <a:t>vrijednost</a:t>
                      </a:r>
                      <a:r>
                        <a:rPr lang="en-GB" sz="1100" b="0" baseline="0" dirty="0" smtClean="0"/>
                        <a:t> do 2030.</a:t>
                      </a:r>
                      <a:endParaRPr lang="hr-HR" sz="1100" b="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err="1" smtClean="0"/>
                        <a:t>Prosjek</a:t>
                      </a:r>
                      <a:r>
                        <a:rPr lang="en-GB" sz="1100" b="0" dirty="0" smtClean="0"/>
                        <a:t> EU-a</a:t>
                      </a:r>
                      <a:endParaRPr lang="hr-HR" sz="1100" b="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3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08" y="1870414"/>
            <a:ext cx="11315700" cy="3026663"/>
          </a:xfrm>
        </p:spPr>
        <p:txBody>
          <a:bodyPr/>
          <a:lstStyle/>
          <a:p>
            <a:r>
              <a:rPr lang="en-GB" sz="2400" dirty="0" err="1">
                <a:latin typeface="Arial Narrow" panose="020B0606020202030204" pitchFamily="34" charset="0"/>
              </a:rPr>
              <a:t>Zakon</a:t>
            </a:r>
            <a:r>
              <a:rPr lang="en-GB" sz="2400" dirty="0">
                <a:latin typeface="Arial Narrow" panose="020B0606020202030204" pitchFamily="34" charset="0"/>
              </a:rPr>
              <a:t> je </a:t>
            </a:r>
            <a:r>
              <a:rPr lang="en-GB" sz="2400" dirty="0" err="1">
                <a:latin typeface="Arial Narrow" panose="020B0606020202030204" pitchFamily="34" charset="0"/>
              </a:rPr>
              <a:t>mijenjan</a:t>
            </a:r>
            <a:r>
              <a:rPr lang="en-GB" sz="2400" dirty="0">
                <a:latin typeface="Arial Narrow" panose="020B0606020202030204" pitchFamily="34" charset="0"/>
              </a:rPr>
              <a:t> 13 puta </a:t>
            </a:r>
            <a:r>
              <a:rPr lang="hr-HR" sz="2400" dirty="0">
                <a:latin typeface="Arial Narrow" panose="020B0606020202030204" pitchFamily="34" charset="0"/>
              </a:rPr>
              <a:t>	</a:t>
            </a:r>
            <a:r>
              <a:rPr lang="en-GB" sz="2400" dirty="0">
                <a:latin typeface="SimHei" panose="02010609060101010101" pitchFamily="49" charset="-122"/>
                <a:ea typeface="SimHei" panose="02010609060101010101" pitchFamily="49" charset="-122"/>
              </a:rPr>
              <a:t>→ </a:t>
            </a:r>
            <a:r>
              <a:rPr lang="en-GB" sz="2400" b="1" dirty="0" err="1">
                <a:solidFill>
                  <a:srgbClr val="C00000"/>
                </a:solidFill>
                <a:latin typeface="Arial Narrow" panose="020B0606020202030204" pitchFamily="34" charset="0"/>
                <a:ea typeface="SimHei" panose="02010609060101010101" pitchFamily="49" charset="-122"/>
              </a:rPr>
              <a:t>daljnje</a:t>
            </a:r>
            <a:r>
              <a:rPr lang="en-GB" sz="2400" b="1" dirty="0">
                <a:solidFill>
                  <a:srgbClr val="C00000"/>
                </a:solidFill>
                <a:latin typeface="Arial Narrow" panose="020B0606020202030204" pitchFamily="34" charset="0"/>
                <a:ea typeface="SimHei" panose="02010609060101010101" pitchFamily="49" charset="-122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Arial Narrow" panose="020B0606020202030204" pitchFamily="34" charset="0"/>
                <a:ea typeface="SimHei" panose="02010609060101010101" pitchFamily="49" charset="-122"/>
              </a:rPr>
              <a:t>izmjene</a:t>
            </a:r>
            <a:r>
              <a:rPr lang="en-GB" sz="2400" b="1" dirty="0">
                <a:solidFill>
                  <a:srgbClr val="C00000"/>
                </a:solidFill>
                <a:latin typeface="Arial Narrow" panose="020B0606020202030204" pitchFamily="34" charset="0"/>
                <a:ea typeface="SimHei" panose="02010609060101010101" pitchFamily="49" charset="-122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Arial Narrow" panose="020B0606020202030204" pitchFamily="34" charset="0"/>
                <a:ea typeface="SimHei" panose="02010609060101010101" pitchFamily="49" charset="-122"/>
              </a:rPr>
              <a:t>nisu</a:t>
            </a:r>
            <a:r>
              <a:rPr lang="en-GB" sz="2400" b="1" dirty="0">
                <a:solidFill>
                  <a:srgbClr val="C00000"/>
                </a:solidFill>
                <a:latin typeface="Arial Narrow" panose="020B0606020202030204" pitchFamily="34" charset="0"/>
                <a:ea typeface="SimHei" panose="02010609060101010101" pitchFamily="49" charset="-122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Arial Narrow" panose="020B0606020202030204" pitchFamily="34" charset="0"/>
                <a:ea typeface="SimHei" panose="02010609060101010101" pitchFamily="49" charset="-122"/>
              </a:rPr>
              <a:t>moguće</a:t>
            </a:r>
            <a:endParaRPr lang="en-GB" sz="2400" b="1" dirty="0">
              <a:solidFill>
                <a:srgbClr val="C00000"/>
              </a:solidFill>
              <a:latin typeface="Arial Narrow" panose="020B0606020202030204" pitchFamily="34" charset="0"/>
              <a:ea typeface="SimHei" panose="02010609060101010101" pitchFamily="49" charset="-122"/>
            </a:endParaRPr>
          </a:p>
          <a:p>
            <a:pPr marL="0" indent="0">
              <a:buNone/>
            </a:pPr>
            <a:r>
              <a:rPr lang="en-GB" sz="2400" dirty="0">
                <a:latin typeface="SimHei" panose="02010609060101010101" pitchFamily="49" charset="-122"/>
                <a:ea typeface="SimHei" panose="02010609060101010101" pitchFamily="49" charset="-122"/>
              </a:rPr>
              <a:t>				→ </a:t>
            </a:r>
            <a:r>
              <a:rPr lang="en-GB" sz="2400" b="1" dirty="0" err="1">
                <a:solidFill>
                  <a:srgbClr val="C00000"/>
                </a:solidFill>
                <a:latin typeface="Arial Narrow" panose="020B0606020202030204" pitchFamily="34" charset="0"/>
                <a:ea typeface="SimHei" panose="02010609060101010101" pitchFamily="49" charset="-122"/>
              </a:rPr>
              <a:t>značajne</a:t>
            </a:r>
            <a:r>
              <a:rPr lang="en-GB" sz="2400" b="1" dirty="0">
                <a:solidFill>
                  <a:srgbClr val="C00000"/>
                </a:solidFill>
                <a:latin typeface="Arial Narrow" panose="020B0606020202030204" pitchFamily="34" charset="0"/>
                <a:ea typeface="SimHei" panose="02010609060101010101" pitchFamily="49" charset="-122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Arial Narrow" panose="020B0606020202030204" pitchFamily="34" charset="0"/>
                <a:ea typeface="SimHei" panose="02010609060101010101" pitchFamily="49" charset="-122"/>
              </a:rPr>
              <a:t>promjene</a:t>
            </a:r>
            <a:r>
              <a:rPr lang="en-GB" sz="2400" b="1" dirty="0">
                <a:solidFill>
                  <a:srgbClr val="C00000"/>
                </a:solidFill>
                <a:latin typeface="Arial Narrow" panose="020B0606020202030204" pitchFamily="34" charset="0"/>
                <a:ea typeface="SimHei" panose="02010609060101010101" pitchFamily="49" charset="-122"/>
              </a:rPr>
              <a:t> u </a:t>
            </a:r>
            <a:r>
              <a:rPr lang="en-GB" sz="2400" b="1" dirty="0" err="1">
                <a:solidFill>
                  <a:srgbClr val="C00000"/>
                </a:solidFill>
                <a:latin typeface="Arial Narrow" panose="020B0606020202030204" pitchFamily="34" charset="0"/>
                <a:ea typeface="SimHei" panose="02010609060101010101" pitchFamily="49" charset="-122"/>
              </a:rPr>
              <a:t>sustavu</a:t>
            </a:r>
            <a:r>
              <a:rPr lang="en-GB" sz="2400" b="1" dirty="0">
                <a:solidFill>
                  <a:srgbClr val="C00000"/>
                </a:solidFill>
                <a:latin typeface="Arial Narrow" panose="020B0606020202030204" pitchFamily="34" charset="0"/>
                <a:ea typeface="SimHei" panose="02010609060101010101" pitchFamily="49" charset="-122"/>
              </a:rPr>
              <a:t> </a:t>
            </a:r>
          </a:p>
          <a:p>
            <a:pPr marL="0" indent="0">
              <a:buNone/>
            </a:pPr>
            <a:endParaRPr lang="en-GB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en-GB" sz="2400" dirty="0" err="1">
                <a:latin typeface="Arial Narrow" panose="020B0606020202030204" pitchFamily="34" charset="0"/>
              </a:rPr>
              <a:t>Ciljevi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latin typeface="Arial Narrow" panose="020B0606020202030204" pitchFamily="34" charset="0"/>
              </a:rPr>
              <a:t>novoga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latin typeface="Arial Narrow" panose="020B0606020202030204" pitchFamily="34" charset="0"/>
              </a:rPr>
              <a:t>Zakona</a:t>
            </a:r>
            <a:r>
              <a:rPr lang="en-GB" sz="2400" dirty="0">
                <a:latin typeface="Arial Narrow" panose="020B0606020202030204" pitchFamily="34" charset="0"/>
              </a:rPr>
              <a:t>:</a:t>
            </a:r>
          </a:p>
          <a:p>
            <a:pPr lvl="1">
              <a:spcBef>
                <a:spcPts val="900"/>
              </a:spcBef>
              <a:spcAft>
                <a:spcPts val="900"/>
              </a:spcAft>
            </a:pP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prijelaz</a:t>
            </a:r>
            <a:r>
              <a:rPr lang="en-GB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na </a:t>
            </a:r>
            <a:r>
              <a:rPr lang="en-GB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cjelodnevnu</a:t>
            </a:r>
            <a:r>
              <a:rPr lang="en-GB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nastavu</a:t>
            </a:r>
          </a:p>
          <a:p>
            <a:pPr lvl="1">
              <a:spcBef>
                <a:spcPts val="900"/>
              </a:spcBef>
              <a:spcAft>
                <a:spcPts val="900"/>
              </a:spcAft>
            </a:pPr>
            <a:r>
              <a:rPr lang="en-GB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ujednačavanje</a:t>
            </a:r>
            <a:r>
              <a:rPr lang="en-GB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uvjeta</a:t>
            </a:r>
            <a:r>
              <a:rPr lang="en-GB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za rad i </a:t>
            </a:r>
            <a:r>
              <a:rPr lang="en-GB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kvalitetnije</a:t>
            </a:r>
            <a:r>
              <a:rPr lang="en-GB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izvođenje</a:t>
            </a:r>
            <a:r>
              <a:rPr lang="en-GB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odgojno-obrazovnoga</a:t>
            </a:r>
            <a:r>
              <a:rPr lang="en-GB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rada</a:t>
            </a:r>
            <a:endParaRPr lang="hr-HR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603849" y="960440"/>
            <a:ext cx="9606951" cy="657347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r-HR" sz="2400" b="1" dirty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Novi Zakon o odgoju i </a:t>
            </a:r>
            <a:r>
              <a:rPr lang="hr-HR" sz="2400" b="1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obrazovanju</a:t>
            </a:r>
            <a:r>
              <a:rPr lang="en-GB" sz="2400" b="1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 u </a:t>
            </a:r>
            <a:r>
              <a:rPr lang="en-GB" sz="2400" b="1" dirty="0" err="1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osnovnoj</a:t>
            </a:r>
            <a:r>
              <a:rPr lang="en-GB" sz="2400" b="1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 i </a:t>
            </a:r>
            <a:r>
              <a:rPr lang="en-GB" sz="2400" b="1" dirty="0" err="1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srednjoj</a:t>
            </a:r>
            <a:r>
              <a:rPr lang="en-GB" sz="2400" b="1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b="1" dirty="0" err="1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školi</a:t>
            </a:r>
            <a:endParaRPr lang="hr-HR" sz="2400" b="1" dirty="0">
              <a:ln/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2093" y="5161165"/>
            <a:ext cx="10885151" cy="86188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t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hr-HR" sz="2000" b="1" kern="0" dirty="0" smtClean="0">
                <a:solidFill>
                  <a:schemeClr val="accent6"/>
                </a:solidFill>
              </a:rPr>
              <a:t>Imenovana Radna skupina za izradu Prijedloga nacrta Zakona o odgoju i obrazovanju u osnovnoj i srednjoj školi</a:t>
            </a:r>
            <a:endParaRPr lang="hr-HR" sz="2000" b="1" kern="0" dirty="0">
              <a:ln/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2093" y="6287138"/>
            <a:ext cx="10885151" cy="4457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t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hr-HR" sz="2000" b="1" kern="0" dirty="0" smtClean="0">
                <a:solidFill>
                  <a:schemeClr val="accent6"/>
                </a:solidFill>
              </a:rPr>
              <a:t>Održan </a:t>
            </a:r>
            <a:r>
              <a:rPr lang="en-GB" sz="2000" b="1" kern="0" dirty="0" smtClean="0">
                <a:solidFill>
                  <a:schemeClr val="accent6"/>
                </a:solidFill>
              </a:rPr>
              <a:t>je </a:t>
            </a:r>
            <a:r>
              <a:rPr lang="hr-HR" sz="2000" b="1" kern="0" dirty="0" smtClean="0">
                <a:solidFill>
                  <a:schemeClr val="accent6"/>
                </a:solidFill>
              </a:rPr>
              <a:t>prvi </a:t>
            </a:r>
            <a:r>
              <a:rPr lang="hr-HR" sz="2000" b="1" kern="0" dirty="0" err="1" smtClean="0">
                <a:solidFill>
                  <a:schemeClr val="accent6"/>
                </a:solidFill>
              </a:rPr>
              <a:t>sastan</a:t>
            </a:r>
            <a:r>
              <a:rPr lang="en-GB" sz="2000" b="1" kern="0" dirty="0" err="1" smtClean="0">
                <a:solidFill>
                  <a:schemeClr val="accent6"/>
                </a:solidFill>
              </a:rPr>
              <a:t>ak</a:t>
            </a:r>
            <a:r>
              <a:rPr lang="en-GB" sz="2000" b="1" kern="0" dirty="0" smtClean="0">
                <a:solidFill>
                  <a:schemeClr val="accent6"/>
                </a:solidFill>
              </a:rPr>
              <a:t> </a:t>
            </a:r>
            <a:r>
              <a:rPr lang="hr-HR" sz="2000" b="1" kern="0" dirty="0" smtClean="0">
                <a:solidFill>
                  <a:schemeClr val="accent6"/>
                </a:solidFill>
              </a:rPr>
              <a:t>Radne skupine</a:t>
            </a:r>
            <a:r>
              <a:rPr lang="en-GB" sz="2000" b="1" kern="0" dirty="0" smtClean="0">
                <a:solidFill>
                  <a:schemeClr val="accent6"/>
                </a:solidFill>
              </a:rPr>
              <a:t>, </a:t>
            </a:r>
            <a:r>
              <a:rPr lang="en-GB" sz="2000" b="1" kern="0" dirty="0" err="1" smtClean="0">
                <a:solidFill>
                  <a:schemeClr val="accent6"/>
                </a:solidFill>
              </a:rPr>
              <a:t>članovi</a:t>
            </a:r>
            <a:r>
              <a:rPr lang="en-GB" sz="2000" b="1" kern="0" dirty="0" smtClean="0">
                <a:solidFill>
                  <a:schemeClr val="accent6"/>
                </a:solidFill>
              </a:rPr>
              <a:t> </a:t>
            </a:r>
            <a:r>
              <a:rPr lang="en-GB" sz="2000" b="1" kern="0" dirty="0" err="1" smtClean="0">
                <a:solidFill>
                  <a:schemeClr val="accent6"/>
                </a:solidFill>
              </a:rPr>
              <a:t>dostavljaju</a:t>
            </a:r>
            <a:r>
              <a:rPr lang="en-GB" sz="2000" b="1" kern="0" dirty="0" smtClean="0">
                <a:solidFill>
                  <a:schemeClr val="accent6"/>
                </a:solidFill>
              </a:rPr>
              <a:t> </a:t>
            </a:r>
            <a:r>
              <a:rPr lang="en-GB" sz="2000" b="1" kern="0" dirty="0" err="1" smtClean="0">
                <a:solidFill>
                  <a:schemeClr val="accent6"/>
                </a:solidFill>
              </a:rPr>
              <a:t>prijedloge</a:t>
            </a:r>
            <a:endParaRPr lang="hr-HR" sz="2000" b="1" kern="0" dirty="0">
              <a:ln/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8076"/>
            <a:ext cx="10972800" cy="799562"/>
          </a:xfrm>
        </p:spPr>
        <p:txBody>
          <a:bodyPr/>
          <a:lstStyle/>
          <a:p>
            <a:r>
              <a:rPr lang="hr-HR" sz="2400" dirty="0"/>
              <a:t>OBRAZAC PRETHODNE </a:t>
            </a:r>
            <a:r>
              <a:rPr lang="hr-HR" sz="2400" dirty="0" smtClean="0"/>
              <a:t>PROCJENE</a:t>
            </a:r>
            <a:r>
              <a:rPr lang="en-GB" sz="2400" dirty="0" smtClean="0"/>
              <a:t> na</a:t>
            </a:r>
            <a:br>
              <a:rPr lang="en-GB" sz="2400" dirty="0" smtClean="0"/>
            </a:br>
            <a:r>
              <a:rPr lang="en-GB" sz="2400" dirty="0" err="1" smtClean="0"/>
              <a:t>Zakon</a:t>
            </a:r>
            <a:r>
              <a:rPr lang="en-GB" sz="2400" dirty="0" smtClean="0"/>
              <a:t> o odgoju i obrazovanju u </a:t>
            </a:r>
            <a:r>
              <a:rPr lang="en-GB" sz="2400" dirty="0" err="1" smtClean="0"/>
              <a:t>osnovnoj</a:t>
            </a:r>
            <a:r>
              <a:rPr lang="en-GB" sz="2400" dirty="0" smtClean="0"/>
              <a:t> i </a:t>
            </a:r>
            <a:r>
              <a:rPr lang="en-GB" sz="2400" dirty="0" err="1" smtClean="0"/>
              <a:t>srednjoj</a:t>
            </a:r>
            <a:r>
              <a:rPr lang="en-GB" sz="2400" dirty="0" smtClean="0"/>
              <a:t> </a:t>
            </a:r>
            <a:r>
              <a:rPr lang="en-GB" sz="2400" dirty="0" err="1" smtClean="0"/>
              <a:t>školi</a:t>
            </a:r>
            <a:endParaRPr lang="hr-HR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184" y="1469750"/>
            <a:ext cx="9491932" cy="639762"/>
          </a:xfrm>
        </p:spPr>
        <p:txBody>
          <a:bodyPr/>
          <a:lstStyle/>
          <a:p>
            <a:r>
              <a:rPr lang="hr-HR" b="0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Pristigla 143 komentara od  čega 138 općih komentara i 5 nadopuna </a:t>
            </a:r>
            <a:endParaRPr lang="hr-HR" b="0" dirty="0">
              <a:solidFill>
                <a:srgbClr val="CC33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59660623"/>
              </p:ext>
            </p:extLst>
          </p:nvPr>
        </p:nvGraphicFramePr>
        <p:xfrm>
          <a:off x="444163" y="2252923"/>
          <a:ext cx="11508566" cy="45161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636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449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Komentari</a:t>
                      </a:r>
                      <a:r>
                        <a:rPr lang="en-GB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</a:t>
                      </a:r>
                      <a:r>
                        <a:rPr lang="en-GB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prijedlozi</a:t>
                      </a:r>
                      <a:endParaRPr lang="hr-H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Obim poslova tajnica i voditelja računovodstva</a:t>
                      </a:r>
                      <a:endParaRPr lang="hr-HR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hr-HR" sz="1800" noProof="0" dirty="0" smtClean="0">
                          <a:latin typeface="Arial Narrow" panose="020B0606020202030204" pitchFamily="34" charset="0"/>
                        </a:rPr>
                        <a:t>pravo na status </a:t>
                      </a:r>
                      <a:r>
                        <a:rPr lang="en-GB" sz="1800" noProof="0" dirty="0" smtClean="0">
                          <a:latin typeface="Arial Narrow" panose="020B0606020202030204" pitchFamily="34" charset="0"/>
                        </a:rPr>
                        <a:t>i </a:t>
                      </a:r>
                      <a:r>
                        <a:rPr lang="en-GB" sz="1800" noProof="0" dirty="0" err="1" smtClean="0">
                          <a:latin typeface="Arial Narrow" panose="020B0606020202030204" pitchFamily="34" charset="0"/>
                        </a:rPr>
                        <a:t>prava</a:t>
                      </a:r>
                      <a:r>
                        <a:rPr lang="en-GB" sz="1800" noProof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hr-HR" sz="1800" noProof="0" dirty="0" smtClean="0">
                          <a:latin typeface="Arial Narrow" panose="020B0606020202030204" pitchFamily="34" charset="0"/>
                        </a:rPr>
                        <a:t>stručnog </a:t>
                      </a:r>
                      <a:r>
                        <a:rPr lang="hr-HR" sz="1800" noProof="0" dirty="0" smtClean="0">
                          <a:latin typeface="Arial Narrow" panose="020B0606020202030204" pitchFamily="34" charset="0"/>
                        </a:rPr>
                        <a:t>suradnika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r-HR" sz="1800" noProof="0" dirty="0" smtClean="0">
                          <a:latin typeface="Arial Narrow" panose="020B0606020202030204" pitchFamily="34" charset="0"/>
                        </a:rPr>
                        <a:t>pravo na napredovanje</a:t>
                      </a:r>
                      <a:r>
                        <a:rPr lang="en-GB" sz="1800" noProof="0" dirty="0" smtClean="0"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en-GB" sz="1800" b="0" kern="1200" baseline="0" noProof="0" dirty="0" err="1" smtClean="0">
                          <a:effectLst/>
                          <a:latin typeface="Arial Narrow" panose="020B0606020202030204" pitchFamily="34" charset="0"/>
                        </a:rPr>
                        <a:t>profesionalni</a:t>
                      </a:r>
                      <a:r>
                        <a:rPr lang="en-GB" sz="1800" b="0" kern="1200" baseline="0" noProof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800" b="0" kern="1200" baseline="0" noProof="0" dirty="0" err="1" smtClean="0">
                          <a:effectLst/>
                          <a:latin typeface="Arial Narrow" panose="020B0606020202030204" pitchFamily="34" charset="0"/>
                        </a:rPr>
                        <a:t>razvoj</a:t>
                      </a:r>
                      <a:r>
                        <a:rPr lang="en-GB" sz="1800" b="0" kern="1200" baseline="0" noProof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800" b="0" kern="1200" baseline="0" noProof="0" dirty="0" err="1" smtClean="0">
                          <a:effectLst/>
                          <a:latin typeface="Arial Narrow" panose="020B0606020202030204" pitchFamily="34" charset="0"/>
                        </a:rPr>
                        <a:t>tajnika</a:t>
                      </a:r>
                      <a:endParaRPr lang="hr-HR" sz="1800" noProof="0" dirty="0" smtClean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hr-HR" sz="1800" noProof="0" dirty="0" smtClean="0">
                          <a:latin typeface="Arial Narrow" panose="020B0606020202030204" pitchFamily="34" charset="0"/>
                        </a:rPr>
                        <a:t>razlike u obimu poslova tajnica</a:t>
                      </a:r>
                      <a:r>
                        <a:rPr lang="hr-HR" sz="1800" baseline="0" noProof="0" dirty="0" smtClean="0">
                          <a:latin typeface="Arial Narrow" panose="020B0606020202030204" pitchFamily="34" charset="0"/>
                        </a:rPr>
                        <a:t> škola s obzirom na broj učenika treba propisati Zakonom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1800" kern="1200" dirty="0" smtClean="0"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hr-HR" sz="1800" kern="1200" dirty="0" err="1" smtClean="0">
                          <a:effectLst/>
                          <a:latin typeface="Arial Narrow" panose="020B0606020202030204" pitchFamily="34" charset="0"/>
                        </a:rPr>
                        <a:t>aziv</a:t>
                      </a:r>
                      <a:r>
                        <a:rPr lang="hr-HR" sz="1800" kern="1200" dirty="0" smtClean="0">
                          <a:effectLst/>
                          <a:latin typeface="Arial Narrow" panose="020B0606020202030204" pitchFamily="34" charset="0"/>
                        </a:rPr>
                        <a:t> tajnik i voditelj računovodstva mijenjati u </a:t>
                      </a:r>
                      <a:r>
                        <a:rPr lang="hr-HR" sz="18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pravni, odnosno financijski savjetnik</a:t>
                      </a:r>
                      <a:endParaRPr lang="en-GB" sz="1800" kern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hr-HR" sz="1800" b="0" kern="120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d</a:t>
                      </a:r>
                      <a:r>
                        <a:rPr lang="hr-HR" sz="1800" b="0" kern="1200" noProof="0" dirty="0" smtClean="0">
                          <a:effectLst/>
                          <a:latin typeface="Arial Narrow" panose="020B0606020202030204" pitchFamily="34" charset="0"/>
                        </a:rPr>
                        <a:t>odati u Zakon da škola ima</a:t>
                      </a:r>
                      <a:r>
                        <a:rPr lang="hr-HR" sz="1800" b="0" kern="1200" baseline="0" noProof="0" dirty="0" smtClean="0">
                          <a:effectLst/>
                          <a:latin typeface="Arial Narrow" panose="020B0606020202030204" pitchFamily="34" charset="0"/>
                        </a:rPr>
                        <a:t> voditelja računovodstva</a:t>
                      </a:r>
                      <a:endParaRPr lang="en-GB" sz="1800" b="0" kern="1200" baseline="0" noProof="0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Strani</a:t>
                      </a:r>
                      <a:r>
                        <a:rPr lang="en-GB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jezik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hr-HR" noProof="0" dirty="0" smtClean="0">
                          <a:latin typeface="Arial Narrow" panose="020B0606020202030204" pitchFamily="34" charset="0"/>
                        </a:rPr>
                        <a:t>obveza učenja dva strana jezika od</a:t>
                      </a:r>
                      <a:r>
                        <a:rPr lang="hr-HR" baseline="0" noProof="0" dirty="0" smtClean="0">
                          <a:latin typeface="Arial Narrow" panose="020B0606020202030204" pitchFamily="34" charset="0"/>
                        </a:rPr>
                        <a:t> o</a:t>
                      </a:r>
                      <a:r>
                        <a:rPr lang="en-GB" baseline="0" noProof="0" dirty="0" smtClean="0">
                          <a:latin typeface="Arial Narrow" panose="020B0606020202030204" pitchFamily="34" charset="0"/>
                        </a:rPr>
                        <a:t>s</a:t>
                      </a:r>
                      <a:r>
                        <a:rPr lang="hr-HR" baseline="0" noProof="0" dirty="0" err="1" smtClean="0">
                          <a:latin typeface="Arial Narrow" panose="020B0606020202030204" pitchFamily="34" charset="0"/>
                        </a:rPr>
                        <a:t>novne</a:t>
                      </a:r>
                      <a:r>
                        <a:rPr lang="hr-HR" baseline="0" noProof="0" dirty="0" smtClean="0">
                          <a:latin typeface="Arial Narrow" panose="020B0606020202030204" pitchFamily="34" charset="0"/>
                        </a:rPr>
                        <a:t> škole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hr-HR" baseline="0" noProof="0" dirty="0" smtClean="0">
                          <a:latin typeface="Arial Narrow" panose="020B0606020202030204" pitchFamily="34" charset="0"/>
                        </a:rPr>
                        <a:t>formiranje odgojno-obrazovnih skupina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hr-HR" baseline="0" noProof="0" dirty="0" smtClean="0">
                          <a:latin typeface="Arial Narrow" panose="020B0606020202030204" pitchFamily="34" charset="0"/>
                        </a:rPr>
                        <a:t>izvođenje nastavu u suprotnoj smjeni</a:t>
                      </a:r>
                      <a:endParaRPr lang="en-GB" baseline="0" noProof="0" dirty="0" smtClean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baseline="0" noProof="0" dirty="0" err="1" smtClean="0">
                          <a:latin typeface="Arial Narrow" panose="020B0606020202030204" pitchFamily="34" charset="0"/>
                        </a:rPr>
                        <a:t>vrednovati</a:t>
                      </a:r>
                      <a:r>
                        <a:rPr lang="en-GB" baseline="0" noProof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aseline="0" noProof="0" dirty="0" err="1" smtClean="0">
                          <a:latin typeface="Arial Narrow" panose="020B0606020202030204" pitchFamily="34" charset="0"/>
                        </a:rPr>
                        <a:t>pri</a:t>
                      </a:r>
                      <a:r>
                        <a:rPr lang="en-GB" baseline="0" noProof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aseline="0" noProof="0" dirty="0" err="1" smtClean="0">
                          <a:latin typeface="Arial Narrow" panose="020B0606020202030204" pitchFamily="34" charset="0"/>
                        </a:rPr>
                        <a:t>upisu</a:t>
                      </a:r>
                      <a:r>
                        <a:rPr lang="en-GB" baseline="0" noProof="0" dirty="0" smtClean="0">
                          <a:latin typeface="Arial Narrow" panose="020B0606020202030204" pitchFamily="34" charset="0"/>
                        </a:rPr>
                        <a:t> u </a:t>
                      </a:r>
                      <a:r>
                        <a:rPr lang="en-GB" baseline="0" noProof="0" dirty="0" err="1" smtClean="0">
                          <a:latin typeface="Arial Narrow" panose="020B0606020202030204" pitchFamily="34" charset="0"/>
                        </a:rPr>
                        <a:t>srednju</a:t>
                      </a:r>
                      <a:r>
                        <a:rPr lang="en-GB" baseline="0" noProof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aseline="0" noProof="0" dirty="0" err="1" smtClean="0">
                          <a:latin typeface="Arial Narrow" panose="020B0606020202030204" pitchFamily="34" charset="0"/>
                        </a:rPr>
                        <a:t>školu</a:t>
                      </a:r>
                      <a:endParaRPr lang="en-GB" baseline="0" noProof="0" dirty="0" smtClean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baseline="0" noProof="0" dirty="0" smtClean="0">
                          <a:latin typeface="Arial Narrow" panose="020B0606020202030204" pitchFamily="34" charset="0"/>
                        </a:rPr>
                        <a:t>ne </a:t>
                      </a:r>
                      <a:r>
                        <a:rPr lang="en-GB" baseline="0" noProof="0" dirty="0" err="1" smtClean="0">
                          <a:latin typeface="Arial Narrow" panose="020B0606020202030204" pitchFamily="34" charset="0"/>
                        </a:rPr>
                        <a:t>podržava</a:t>
                      </a:r>
                      <a:r>
                        <a:rPr lang="en-GB" baseline="0" noProof="0" dirty="0" smtClean="0">
                          <a:latin typeface="Arial Narrow" panose="020B0606020202030204" pitchFamily="34" charset="0"/>
                        </a:rPr>
                        <a:t> se </a:t>
                      </a:r>
                      <a:r>
                        <a:rPr lang="en-GB" baseline="0" noProof="0" dirty="0" err="1" smtClean="0">
                          <a:latin typeface="Arial Narrow" panose="020B0606020202030204" pitchFamily="34" charset="0"/>
                        </a:rPr>
                        <a:t>prekid</a:t>
                      </a:r>
                      <a:r>
                        <a:rPr lang="en-GB" baseline="0" noProof="0" dirty="0" smtClean="0"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en-GB" baseline="0" noProof="0" dirty="0" err="1" smtClean="0">
                          <a:latin typeface="Arial Narrow" panose="020B0606020202030204" pitchFamily="34" charset="0"/>
                        </a:rPr>
                        <a:t>učenja</a:t>
                      </a:r>
                      <a:r>
                        <a:rPr lang="en-GB" baseline="0" noProof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aseline="0" noProof="0" dirty="0" err="1" smtClean="0">
                          <a:latin typeface="Arial Narrow" panose="020B0606020202030204" pitchFamily="34" charset="0"/>
                        </a:rPr>
                        <a:t>izbornog</a:t>
                      </a:r>
                      <a:r>
                        <a:rPr lang="en-GB" baseline="0" noProof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aseline="0" noProof="0" dirty="0" err="1" smtClean="0">
                          <a:latin typeface="Arial Narrow" panose="020B0606020202030204" pitchFamily="34" charset="0"/>
                        </a:rPr>
                        <a:t>nastavnog</a:t>
                      </a:r>
                      <a:r>
                        <a:rPr lang="en-GB" baseline="0" noProof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aseline="0" noProof="0" dirty="0" err="1" smtClean="0">
                          <a:latin typeface="Arial Narrow" panose="020B0606020202030204" pitchFamily="34" charset="0"/>
                        </a:rPr>
                        <a:t>predmeta</a:t>
                      </a:r>
                      <a:r>
                        <a:rPr lang="en-GB" baseline="0" noProof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aseline="0" noProof="0" dirty="0" err="1" smtClean="0">
                          <a:latin typeface="Arial Narrow" panose="020B0606020202030204" pitchFamily="34" charset="0"/>
                        </a:rPr>
                        <a:t>tijekom</a:t>
                      </a:r>
                      <a:r>
                        <a:rPr lang="en-GB" baseline="0" noProof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aseline="0" noProof="0" dirty="0" err="1" smtClean="0">
                          <a:latin typeface="Arial Narrow" panose="020B0606020202030204" pitchFamily="34" charset="0"/>
                        </a:rPr>
                        <a:t>nastavne</a:t>
                      </a:r>
                      <a:r>
                        <a:rPr lang="en-GB" baseline="0" noProof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baseline="0" noProof="0" dirty="0" err="1" smtClean="0">
                          <a:latin typeface="Arial Narrow" panose="020B0606020202030204" pitchFamily="34" charset="0"/>
                        </a:rPr>
                        <a:t>godine</a:t>
                      </a:r>
                      <a:endParaRPr lang="hr-HR" noProof="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9B24-4729-4070-B746-07AA621006D6}" type="slidenum">
              <a:rPr lang="hr-HR" altLang="sr-Latn-RS" smtClean="0"/>
              <a:pPr/>
              <a:t>8</a:t>
            </a:fld>
            <a:endParaRPr lang="hr-HR" altLang="sr-Latn-RS"/>
          </a:p>
        </p:txBody>
      </p:sp>
      <p:pic>
        <p:nvPicPr>
          <p:cNvPr id="8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328" y="0"/>
            <a:ext cx="3332672" cy="67530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11212065" y="2599723"/>
            <a:ext cx="740663" cy="557784"/>
          </a:xfrm>
          <a:prstGeom prst="wedgeRoundRectCallout">
            <a:avLst>
              <a:gd name="adj1" fmla="val -65726"/>
              <a:gd name="adj2" fmla="val 18856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39</a:t>
            </a:r>
            <a:endParaRPr lang="hr-HR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11212064" y="6030493"/>
            <a:ext cx="740663" cy="427458"/>
          </a:xfrm>
          <a:prstGeom prst="wedgeRoundRectCallout">
            <a:avLst>
              <a:gd name="adj1" fmla="val -65726"/>
              <a:gd name="adj2" fmla="val 18856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33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76" y="458422"/>
            <a:ext cx="10972800" cy="556562"/>
          </a:xfrm>
          <a:solidFill>
            <a:schemeClr val="bg1"/>
          </a:solidFill>
        </p:spPr>
        <p:txBody>
          <a:bodyPr/>
          <a:lstStyle/>
          <a:p>
            <a:r>
              <a:rPr lang="hr-HR" sz="2400" dirty="0"/>
              <a:t>OBRAZAC PRETHODNE </a:t>
            </a:r>
            <a:r>
              <a:rPr lang="hr-HR" sz="2400" dirty="0" smtClean="0"/>
              <a:t>PROCJENE</a:t>
            </a:r>
            <a:r>
              <a:rPr lang="en-GB" sz="2400" dirty="0" smtClean="0"/>
              <a:t> </a:t>
            </a:r>
            <a:endParaRPr lang="hr-HR" sz="2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74357504"/>
              </p:ext>
            </p:extLst>
          </p:nvPr>
        </p:nvGraphicFramePr>
        <p:xfrm>
          <a:off x="410637" y="1224200"/>
          <a:ext cx="11508566" cy="5405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57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928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Arial Narrow" panose="020B0606020202030204" pitchFamily="34" charset="0"/>
                        </a:rPr>
                        <a:t>Komentari</a:t>
                      </a:r>
                      <a:r>
                        <a:rPr lang="en-GB" dirty="0" smtClean="0">
                          <a:latin typeface="Arial Narrow" panose="020B0606020202030204" pitchFamily="34" charset="0"/>
                        </a:rPr>
                        <a:t> - </a:t>
                      </a:r>
                      <a:r>
                        <a:rPr lang="en-GB" dirty="0" err="1" smtClean="0">
                          <a:latin typeface="Arial Narrow" panose="020B0606020202030204" pitchFamily="34" charset="0"/>
                        </a:rPr>
                        <a:t>prijedlozi</a:t>
                      </a:r>
                      <a:endParaRPr lang="hr-HR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Učitelj</a:t>
                      </a:r>
                      <a:r>
                        <a:rPr lang="hr-HR" baseline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razredne nastave s pojačanim programom </a:t>
                      </a:r>
                      <a:r>
                        <a:rPr lang="hr-HR" baseline="0" noProof="0" dirty="0" smtClean="0">
                          <a:latin typeface="Arial Narrow" panose="020B0606020202030204" pitchFamily="34" charset="0"/>
                        </a:rPr>
                        <a:t>iz određenog nastavnog predmeta, odnosno modulom</a:t>
                      </a:r>
                      <a:endParaRPr lang="hr-HR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hr-HR" noProof="0" dirty="0" smtClean="0">
                          <a:latin typeface="Arial Narrow" panose="020B0606020202030204" pitchFamily="34" charset="0"/>
                        </a:rPr>
                        <a:t>ista prava za  zasnivanje radnoga odnosa</a:t>
                      </a:r>
                      <a:r>
                        <a:rPr lang="hr-HR" baseline="0" noProof="0" dirty="0" smtClean="0">
                          <a:latin typeface="Arial Narrow" panose="020B0606020202030204" pitchFamily="34" charset="0"/>
                        </a:rPr>
                        <a:t> kao </a:t>
                      </a:r>
                      <a:r>
                        <a:rPr lang="en-GB" baseline="0" noProof="0" dirty="0" smtClean="0">
                          <a:latin typeface="Arial Narrow" panose="020B0606020202030204" pitchFamily="34" charset="0"/>
                        </a:rPr>
                        <a:t>i</a:t>
                      </a:r>
                      <a:r>
                        <a:rPr lang="hr-HR" baseline="0" noProof="0" dirty="0" smtClean="0">
                          <a:latin typeface="Arial Narrow" panose="020B0606020202030204" pitchFamily="34" charset="0"/>
                        </a:rPr>
                        <a:t> druge osobe koje su završile nastavnički smjer</a:t>
                      </a:r>
                      <a:endParaRPr lang="hr-HR" noProof="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noProof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Učitelji</a:t>
                      </a:r>
                      <a:r>
                        <a:rPr lang="en-GB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</a:t>
                      </a:r>
                      <a:endParaRPr lang="hr-HR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GB" noProof="0" dirty="0" smtClean="0">
                          <a:latin typeface="Arial Narrow" panose="020B0606020202030204" pitchFamily="34" charset="0"/>
                        </a:rPr>
                        <a:t>“</a:t>
                      </a:r>
                      <a:r>
                        <a:rPr lang="en-GB" i="1" noProof="0" dirty="0" smtClean="0">
                          <a:latin typeface="Arial Narrow" panose="020B0606020202030204" pitchFamily="34" charset="0"/>
                        </a:rPr>
                        <a:t>U </a:t>
                      </a:r>
                      <a:r>
                        <a:rPr lang="hr-HR" i="1" noProof="0" dirty="0" smtClean="0">
                          <a:latin typeface="Arial Narrow" panose="020B0606020202030204" pitchFamily="34" charset="0"/>
                        </a:rPr>
                        <a:t>članku 105. stavka (6) naprave ispravke kako ne bi predmetni učitelji STEM područja bili u nepravednom položaju tako da stavka a) ostane nepromijenjena. Nadalje u stavkama b) i c) treba napraviti izmjene kako bi se poštovala struka predmeta a ne zapošljavao nedovoljno stručni kadar i time direktno ugrozilo jedno od ključnih područja obrazovanja, a samo zato da bi se uklonile trenutno poteškoće oko deficita nekih predmetnih struka (matematika, fizika i slično).</a:t>
                      </a:r>
                      <a:r>
                        <a:rPr lang="en-GB" i="1" noProof="0" dirty="0" smtClean="0">
                          <a:latin typeface="Arial Narrow" panose="020B0606020202030204" pitchFamily="34" charset="0"/>
                        </a:rPr>
                        <a:t>”</a:t>
                      </a:r>
                      <a:endParaRPr lang="hr-HR" i="1" noProof="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Stručni suradnici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hr-HR" noProof="0" dirty="0" smtClean="0">
                          <a:latin typeface="Arial Narrow" panose="020B0606020202030204" pitchFamily="34" charset="0"/>
                        </a:rPr>
                        <a:t>opis poslova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Ravnatelj/ravnateljica</a:t>
                      </a:r>
                      <a:endParaRPr lang="hr-HR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noProof="0" dirty="0" err="1" smtClean="0">
                          <a:latin typeface="Arial Narrow" panose="020B0606020202030204" pitchFamily="34" charset="0"/>
                        </a:rPr>
                        <a:t>licenciranje</a:t>
                      </a:r>
                      <a:endParaRPr lang="en-GB" noProof="0" dirty="0" smtClean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noProof="0" dirty="0" err="1" smtClean="0">
                          <a:latin typeface="Arial Narrow" panose="020B0606020202030204" pitchFamily="34" charset="0"/>
                        </a:rPr>
                        <a:t>ugovor</a:t>
                      </a:r>
                      <a:r>
                        <a:rPr lang="en-GB" noProof="0" dirty="0" smtClean="0">
                          <a:latin typeface="Arial Narrow" panose="020B0606020202030204" pitchFamily="34" charset="0"/>
                        </a:rPr>
                        <a:t> o </a:t>
                      </a:r>
                      <a:r>
                        <a:rPr lang="en-GB" noProof="0" dirty="0" err="1" smtClean="0">
                          <a:latin typeface="Arial Narrow" panose="020B0606020202030204" pitchFamily="34" charset="0"/>
                        </a:rPr>
                        <a:t>radu</a:t>
                      </a:r>
                      <a:r>
                        <a:rPr lang="en-GB" noProof="0" dirty="0" smtClean="0">
                          <a:latin typeface="Arial Narrow" panose="020B0606020202030204" pitchFamily="34" charset="0"/>
                        </a:rPr>
                        <a:t> na </a:t>
                      </a:r>
                      <a:r>
                        <a:rPr lang="en-GB" noProof="0" dirty="0" err="1" smtClean="0">
                          <a:latin typeface="Arial Narrow" panose="020B0606020202030204" pitchFamily="34" charset="0"/>
                        </a:rPr>
                        <a:t>neodređeno</a:t>
                      </a:r>
                      <a:r>
                        <a:rPr lang="en-GB" noProof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noProof="0" dirty="0" err="1" smtClean="0">
                          <a:latin typeface="Arial Narrow" panose="020B0606020202030204" pitchFamily="34" charset="0"/>
                        </a:rPr>
                        <a:t>vrijeme</a:t>
                      </a:r>
                      <a:endParaRPr lang="en-GB" noProof="0" dirty="0" smtClean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noProof="0" dirty="0" smtClean="0">
                          <a:latin typeface="Arial Narrow" panose="020B0606020202030204" pitchFamily="34" charset="0"/>
                        </a:rPr>
                        <a:t>i</a:t>
                      </a:r>
                      <a:r>
                        <a:rPr lang="hr-HR" noProof="0" dirty="0" smtClean="0">
                          <a:latin typeface="Arial Narrow" panose="020B0606020202030204" pitchFamily="34" charset="0"/>
                        </a:rPr>
                        <a:t>zbor i imenovanje ravnatelja u nekim momentima diskriminatoran</a:t>
                      </a:r>
                      <a:r>
                        <a:rPr lang="en-GB" noProof="0" dirty="0" smtClean="0"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hr-HR" noProof="0" dirty="0" smtClean="0">
                          <a:latin typeface="Arial Narrow" panose="020B0606020202030204" pitchFamily="34" charset="0"/>
                        </a:rPr>
                        <a:t>glasovanje učitelja koji imaju dva puta mogućnost dati glas za svog kandidata</a:t>
                      </a:r>
                      <a:r>
                        <a:rPr lang="en-GB" baseline="0" noProof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hr-HR" noProof="0" dirty="0" smtClean="0">
                          <a:latin typeface="Arial Narrow" panose="020B0606020202030204" pitchFamily="34" charset="0"/>
                        </a:rPr>
                        <a:t>, a ostali zaposlenici samo jedanput</a:t>
                      </a:r>
                      <a:r>
                        <a:rPr lang="en-GB" noProof="0" dirty="0" smtClean="0"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noProof="0" dirty="0" smtClean="0">
                          <a:latin typeface="Arial Narrow" panose="020B0606020202030204" pitchFamily="34" charset="0"/>
                        </a:rPr>
                        <a:t>p</a:t>
                      </a:r>
                      <a:r>
                        <a:rPr lang="hr-HR" noProof="0" dirty="0" err="1" smtClean="0">
                          <a:latin typeface="Arial Narrow" panose="020B0606020202030204" pitchFamily="34" charset="0"/>
                        </a:rPr>
                        <a:t>ostupak</a:t>
                      </a:r>
                      <a:r>
                        <a:rPr lang="hr-HR" noProof="0" dirty="0" smtClean="0">
                          <a:latin typeface="Arial Narrow" panose="020B0606020202030204" pitchFamily="34" charset="0"/>
                        </a:rPr>
                        <a:t> izbora i imenovanja ravnatelja je </a:t>
                      </a:r>
                      <a:r>
                        <a:rPr lang="hr-HR" noProof="0" dirty="0" err="1" smtClean="0">
                          <a:latin typeface="Arial Narrow" panose="020B0606020202030204" pitchFamily="34" charset="0"/>
                        </a:rPr>
                        <a:t>prekompliciran</a:t>
                      </a:r>
                      <a:r>
                        <a:rPr lang="hr-HR" noProof="0" dirty="0" smtClean="0">
                          <a:latin typeface="Arial Narrow" panose="020B0606020202030204" pitchFamily="34" charset="0"/>
                        </a:rPr>
                        <a:t>, vremenski predug i presložen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9B24-4729-4070-B746-07AA621006D6}" type="slidenum">
              <a:rPr lang="hr-HR" altLang="sr-Latn-RS" smtClean="0"/>
              <a:pPr/>
              <a:t>9</a:t>
            </a:fld>
            <a:endParaRPr lang="hr-HR" altLang="sr-Latn-RS"/>
          </a:p>
        </p:txBody>
      </p:sp>
      <p:pic>
        <p:nvPicPr>
          <p:cNvPr id="8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328" y="0"/>
            <a:ext cx="3332672" cy="67530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1240852" y="1884744"/>
            <a:ext cx="673607" cy="597408"/>
          </a:xfrm>
          <a:prstGeom prst="wedgeRoundRectCallout">
            <a:avLst>
              <a:gd name="adj1" fmla="val -65726"/>
              <a:gd name="adj2" fmla="val 18856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24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1931</TotalTime>
  <Words>2091</Words>
  <Application>Microsoft Office PowerPoint</Application>
  <PresentationFormat>Widescreen</PresentationFormat>
  <Paragraphs>553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SimHei</vt:lpstr>
      <vt:lpstr>Arial</vt:lpstr>
      <vt:lpstr>Arial Narrow</vt:lpstr>
      <vt:lpstr>Book Antiqua</vt:lpstr>
      <vt:lpstr>Calibri</vt:lpstr>
      <vt:lpstr>Tahoma</vt:lpstr>
      <vt:lpstr>Times New Roman</vt:lpstr>
      <vt:lpstr>Wingdings</vt:lpstr>
      <vt:lpstr>Default Design</vt:lpstr>
      <vt:lpstr>PowerPoint Presentation</vt:lpstr>
      <vt:lpstr>1. Donošenje novoga Zakona</vt:lpstr>
      <vt:lpstr>PowerPoint Presentation</vt:lpstr>
      <vt:lpstr>PowerPoint Presentation</vt:lpstr>
      <vt:lpstr>PowerPoint Presentation</vt:lpstr>
      <vt:lpstr>PowerPoint Presentation</vt:lpstr>
      <vt:lpstr>Novi Zakon o odgoju i obrazovanju u osnovnoj i srednjoj školi</vt:lpstr>
      <vt:lpstr>OBRAZAC PRETHODNE PROCJENE na Zakon o odgoju i obrazovanju u osnovnoj i srednjoj školi</vt:lpstr>
      <vt:lpstr>OBRAZAC PRETHODNE PROCJENE </vt:lpstr>
      <vt:lpstr>OBRAZAC PRETHODNE PROCJENE na Zakon o odgoju i obrazovanju u osnovnoj i srednjoj školi</vt:lpstr>
      <vt:lpstr>OBRAZAC PRETHODNE PROCJENE na Zakon o odgoju i obrazovanju u osnovnoj i srednjoj školi</vt:lpstr>
      <vt:lpstr>Novi Zakon o odgoju i obrazovanju</vt:lpstr>
      <vt:lpstr>PowerPoint Presentation</vt:lpstr>
      <vt:lpstr>Zakonodavni okvir</vt:lpstr>
      <vt:lpstr>PowerPoint Presentation</vt:lpstr>
      <vt:lpstr>PowerPoint Presentation</vt:lpstr>
      <vt:lpstr>MODULI KOJI SE RAZVIJAJU I UNAPREĐUJU PROJEKTOM</vt:lpstr>
      <vt:lpstr>PowerPoint Presentation</vt:lpstr>
      <vt:lpstr>Poziv na suradnju</vt:lpstr>
      <vt:lpstr>PowerPoint Presentation</vt:lpstr>
    </vt:vector>
  </TitlesOfParts>
  <Company>MZT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azurirano 17-1-2018</dc:creator>
  <cp:lastModifiedBy>Zdenka Čukelj</cp:lastModifiedBy>
  <cp:revision>136</cp:revision>
  <dcterms:created xsi:type="dcterms:W3CDTF">2004-06-15T07:55:20Z</dcterms:created>
  <dcterms:modified xsi:type="dcterms:W3CDTF">2021-12-02T11:29:32Z</dcterms:modified>
</cp:coreProperties>
</file>