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4"/>
  </p:notesMasterIdLst>
  <p:sldIdLst>
    <p:sldId id="256" r:id="rId2"/>
    <p:sldId id="257" r:id="rId3"/>
    <p:sldId id="274" r:id="rId4"/>
    <p:sldId id="263" r:id="rId5"/>
    <p:sldId id="275" r:id="rId6"/>
    <p:sldId id="277" r:id="rId7"/>
    <p:sldId id="276" r:id="rId8"/>
    <p:sldId id="268" r:id="rId9"/>
    <p:sldId id="266" r:id="rId10"/>
    <p:sldId id="265" r:id="rId11"/>
    <p:sldId id="278" r:id="rId12"/>
    <p:sldId id="258" r:id="rId13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538B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737" autoAdjust="0"/>
  </p:normalViewPr>
  <p:slideViewPr>
    <p:cSldViewPr>
      <p:cViewPr varScale="1">
        <p:scale>
          <a:sx n="69" d="100"/>
          <a:sy n="69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 smtClean="0"/>
              <a:t>Click to edit Master text styles</a:t>
            </a:r>
          </a:p>
          <a:p>
            <a:pPr lvl="1"/>
            <a:r>
              <a:rPr lang="hr-HR" noProof="0" smtClean="0"/>
              <a:t>Second level</a:t>
            </a:r>
          </a:p>
          <a:p>
            <a:pPr lvl="2"/>
            <a:r>
              <a:rPr lang="hr-HR" noProof="0" smtClean="0"/>
              <a:t>Third level</a:t>
            </a:r>
          </a:p>
          <a:p>
            <a:pPr lvl="3"/>
            <a:r>
              <a:rPr lang="hr-HR" noProof="0" smtClean="0"/>
              <a:t>Fourth level</a:t>
            </a:r>
          </a:p>
          <a:p>
            <a:pPr lvl="4"/>
            <a:r>
              <a:rPr lang="hr-HR" noProof="0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07EAACB-E132-4DDA-AD12-96CA04B20F70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2428785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Pogledati podatke MUP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EAACB-E132-4DDA-AD12-96CA04B20F70}" type="slidenum">
              <a:rPr lang="hr-HR" altLang="sr-Latn-RS" smtClean="0"/>
              <a:pPr/>
              <a:t>3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697963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Pogledati podatke MUP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EAACB-E132-4DDA-AD12-96CA04B20F70}" type="slidenum">
              <a:rPr lang="hr-HR" altLang="sr-Latn-RS" smtClean="0"/>
              <a:pPr/>
              <a:t>4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258737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Pogledati podatke MUP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EAACB-E132-4DDA-AD12-96CA04B20F70}" type="slidenum">
              <a:rPr lang="hr-HR" altLang="sr-Latn-RS" smtClean="0"/>
              <a:pPr/>
              <a:t>5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386567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7"/>
          <p:cNvSpPr>
            <a:spLocks noChangeArrowheads="1"/>
          </p:cNvSpPr>
          <p:nvPr/>
        </p:nvSpPr>
        <p:spPr bwMode="auto">
          <a:xfrm>
            <a:off x="685800" y="2278063"/>
            <a:ext cx="7772400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1D538B"/>
          </a:solidFill>
          <a:ln w="9525">
            <a:solidFill>
              <a:srgbClr val="1D538B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 flipV="1">
            <a:off x="609600" y="6308725"/>
            <a:ext cx="7924800" cy="0"/>
          </a:xfrm>
          <a:prstGeom prst="line">
            <a:avLst/>
          </a:prstGeom>
          <a:noFill/>
          <a:ln w="3175">
            <a:solidFill>
              <a:srgbClr val="1D538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pic>
        <p:nvPicPr>
          <p:cNvPr id="5" name="Picture 1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762"/>
            <a:ext cx="9144000" cy="1103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389188"/>
            <a:ext cx="7772400" cy="1471612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hr-HR" noProof="0" smtClean="0"/>
              <a:t>Click to edit Master 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92863"/>
            <a:ext cx="1905000" cy="349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92863"/>
            <a:ext cx="2895600" cy="349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92863"/>
            <a:ext cx="1905000" cy="349250"/>
          </a:xfrm>
        </p:spPr>
        <p:txBody>
          <a:bodyPr/>
          <a:lstStyle>
            <a:lvl1pPr>
              <a:defRPr/>
            </a:lvl1pPr>
          </a:lstStyle>
          <a:p>
            <a:fld id="{76D6313E-CC0F-4D0F-A35D-24CD9B6BADB6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114282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8C7CD1-3077-4D9D-906A-5BC67FBF34A9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409670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1125538"/>
            <a:ext cx="2001837" cy="4635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1125538"/>
            <a:ext cx="5854700" cy="4635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127C59-612D-4678-9A04-2AC696113EB5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78182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D136E7-3485-42FF-808E-82E57A617F52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042792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8CC219-5DF7-4A54-ABBE-59D12C94F7F4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811396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916113"/>
            <a:ext cx="3924300" cy="3844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916113"/>
            <a:ext cx="3924300" cy="3844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82D9CB-CEC8-4157-96EE-7366F432B6C8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991740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C66C69-CEBB-4151-BCAD-05DA6537F7C5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699617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327B5B-805B-499B-8045-7411A57CBAFC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025572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D890BF-7D30-45CD-93EE-CEAD60518075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07058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859791-3F43-48A5-92D3-67CFFECA64DF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894831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711036-6F14-4FA6-B5A9-FF68F9CA2862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980086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1125538"/>
            <a:ext cx="80010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916113"/>
            <a:ext cx="8001000" cy="384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 smtClean="0"/>
              <a:t>Click to edit Master text styles</a:t>
            </a:r>
          </a:p>
          <a:p>
            <a:pPr lvl="1"/>
            <a:r>
              <a:rPr lang="hr-HR" altLang="en-US" smtClean="0"/>
              <a:t>Second level</a:t>
            </a:r>
          </a:p>
          <a:p>
            <a:pPr lvl="2"/>
            <a:r>
              <a:rPr lang="hr-HR" altLang="en-US" smtClean="0"/>
              <a:t>Third level</a:t>
            </a:r>
          </a:p>
          <a:p>
            <a:pPr lvl="3"/>
            <a:r>
              <a:rPr lang="hr-HR" altLang="en-US" smtClean="0"/>
              <a:t>Fourth level</a:t>
            </a:r>
          </a:p>
          <a:p>
            <a:pPr lvl="4"/>
            <a:r>
              <a:rPr lang="hr-HR" altLang="en-US" smtClean="0"/>
              <a:t>Fifth level</a:t>
            </a:r>
          </a:p>
        </p:txBody>
      </p:sp>
      <p:sp>
        <p:nvSpPr>
          <p:cNvPr id="1028" name="AutoShape 7"/>
          <p:cNvSpPr>
            <a:spLocks noChangeArrowheads="1"/>
          </p:cNvSpPr>
          <p:nvPr/>
        </p:nvSpPr>
        <p:spPr bwMode="auto">
          <a:xfrm>
            <a:off x="609600" y="1677988"/>
            <a:ext cx="7958138" cy="95250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9072563 h 1000"/>
              <a:gd name="T6" fmla="*/ 0 w 1000"/>
              <a:gd name="T7" fmla="*/ 9072563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1D538B"/>
          </a:solidFill>
          <a:ln w="9525">
            <a:solidFill>
              <a:srgbClr val="1D538B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389688"/>
            <a:ext cx="19812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1D538B"/>
                </a:solidFill>
              </a:defRPr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89688"/>
            <a:ext cx="28956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1D538B"/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9688"/>
            <a:ext cx="19812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1D538B"/>
                </a:solidFill>
              </a:defRPr>
            </a:lvl1pPr>
          </a:lstStyle>
          <a:p>
            <a:fld id="{B0AE1A05-11E0-4A8F-938B-7EA48FDC16D4}" type="slidenum">
              <a:rPr lang="hr-HR" altLang="sr-Latn-RS"/>
              <a:pPr/>
              <a:t>‹#›</a:t>
            </a:fld>
            <a:endParaRPr lang="hr-HR" altLang="sr-Latn-RS"/>
          </a:p>
        </p:txBody>
      </p:sp>
      <p:pic>
        <p:nvPicPr>
          <p:cNvPr id="1032" name="Picture 21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762"/>
            <a:ext cx="9144000" cy="1103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rgbClr val="5F5F5F"/>
        </a:buClr>
        <a:buFont typeface="Wingdings" panose="05000000000000000000" pitchFamily="2" charset="2"/>
        <a:buChar char="o"/>
        <a:defRPr sz="2800">
          <a:solidFill>
            <a:srgbClr val="1D538B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rgbClr val="5F5F5F"/>
        </a:buClr>
        <a:buFont typeface="Wingdings" panose="05000000000000000000" pitchFamily="2" charset="2"/>
        <a:buChar char="n"/>
        <a:defRPr sz="2600">
          <a:solidFill>
            <a:srgbClr val="1D538B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rgbClr val="5F5F5F"/>
        </a:buClr>
        <a:buFont typeface="Wingdings" panose="05000000000000000000" pitchFamily="2" charset="2"/>
        <a:buChar char="o"/>
        <a:defRPr sz="2300">
          <a:solidFill>
            <a:srgbClr val="1D538B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rgbClr val="5F5F5F"/>
        </a:buClr>
        <a:buFont typeface="Wingdings" panose="05000000000000000000" pitchFamily="2" charset="2"/>
        <a:buChar char="n"/>
        <a:defRPr sz="2000">
          <a:solidFill>
            <a:srgbClr val="1D538B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rgbClr val="5F5F5F"/>
        </a:buClr>
        <a:buFont typeface="Wingdings" panose="05000000000000000000" pitchFamily="2" charset="2"/>
        <a:buChar char="§"/>
        <a:defRPr sz="2000">
          <a:solidFill>
            <a:srgbClr val="1D538B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rgbClr val="5F5F5F"/>
        </a:buClr>
        <a:buFont typeface="Wingdings" pitchFamily="2" charset="2"/>
        <a:buChar char="§"/>
        <a:defRPr sz="2000">
          <a:solidFill>
            <a:srgbClr val="1D538B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rgbClr val="5F5F5F"/>
        </a:buClr>
        <a:buFont typeface="Wingdings" pitchFamily="2" charset="2"/>
        <a:buChar char="§"/>
        <a:defRPr sz="2000">
          <a:solidFill>
            <a:srgbClr val="1D538B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rgbClr val="5F5F5F"/>
        </a:buClr>
        <a:buFont typeface="Wingdings" pitchFamily="2" charset="2"/>
        <a:buChar char="§"/>
        <a:defRPr sz="2000">
          <a:solidFill>
            <a:srgbClr val="1D538B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rgbClr val="5F5F5F"/>
        </a:buClr>
        <a:buFont typeface="Wingdings" pitchFamily="2" charset="2"/>
        <a:buChar char="§"/>
        <a:defRPr sz="2000">
          <a:solidFill>
            <a:srgbClr val="1D538B"/>
          </a:solidFill>
          <a:latin typeface="+mn-lt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2492896"/>
            <a:ext cx="7772400" cy="4248472"/>
          </a:xfrm>
        </p:spPr>
        <p:txBody>
          <a:bodyPr/>
          <a:lstStyle/>
          <a:p>
            <a:pPr algn="r" eaLnBrk="1" hangingPunct="1">
              <a:defRPr/>
            </a:pPr>
            <a:r>
              <a:rPr lang="sr-Latn-RS" sz="3200" b="1" dirty="0"/>
              <a:t>Profesionalizacija rada ravnatelja</a:t>
            </a:r>
            <a:br>
              <a:rPr lang="sr-Latn-RS" sz="3200" b="1" dirty="0"/>
            </a:br>
            <a:r>
              <a:rPr lang="sr-Latn-RS" sz="3200" dirty="0" smtClean="0"/>
              <a:t/>
            </a:r>
            <a:br>
              <a:rPr lang="sr-Latn-RS" sz="3200" dirty="0" smtClean="0"/>
            </a:br>
            <a:r>
              <a:rPr lang="pl-PL" sz="1600" b="1" dirty="0" smtClean="0"/>
              <a:t>Profesionalizacija – budućnost hrvtaskog školstva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sr-Latn-RS" sz="1400" dirty="0"/>
              <a:t>Konferencija</a:t>
            </a:r>
            <a:br>
              <a:rPr lang="sr-Latn-RS" sz="1400" dirty="0"/>
            </a:br>
            <a:r>
              <a:rPr lang="sr-Latn-RS" sz="1400" dirty="0"/>
              <a:t>Hrvatske udruge ravnatelja osnovnih škola i </a:t>
            </a:r>
            <a:r>
              <a:rPr lang="sr-Latn-RS" sz="1400" dirty="0" smtClean="0"/>
              <a:t/>
            </a:r>
            <a:br>
              <a:rPr lang="sr-Latn-RS" sz="1400" dirty="0" smtClean="0"/>
            </a:br>
            <a:r>
              <a:rPr lang="sr-Latn-RS" sz="1400" dirty="0" smtClean="0"/>
              <a:t>Udruge </a:t>
            </a:r>
            <a:r>
              <a:rPr lang="sr-Latn-RS" sz="1400" dirty="0"/>
              <a:t>hrvatskih srednjoškolskih ravnatelja </a:t>
            </a:r>
            <a:br>
              <a:rPr lang="sr-Latn-RS" sz="1400" dirty="0"/>
            </a:br>
            <a:r>
              <a:rPr lang="sr-Latn-RS" sz="1400" dirty="0" smtClean="0"/>
              <a:t/>
            </a:r>
            <a:br>
              <a:rPr lang="sr-Latn-RS" sz="1400" dirty="0" smtClean="0"/>
            </a:br>
            <a:r>
              <a:rPr lang="sr-Latn-RS" sz="1400" b="1" dirty="0" smtClean="0">
                <a:solidFill>
                  <a:srgbClr val="FF0000"/>
                </a:solidFill>
              </a:rPr>
              <a:t>Mali Lošinj, </a:t>
            </a:r>
            <a:r>
              <a:rPr lang="sr-Latn-RS" sz="1400" b="1" dirty="0">
                <a:solidFill>
                  <a:srgbClr val="FF0000"/>
                </a:solidFill>
              </a:rPr>
              <a:t>3</a:t>
            </a:r>
            <a:r>
              <a:rPr lang="sr-Latn-RS" sz="1400" b="1" dirty="0" smtClean="0">
                <a:solidFill>
                  <a:srgbClr val="FF0000"/>
                </a:solidFill>
              </a:rPr>
              <a:t>. svibnja </a:t>
            </a:r>
            <a:r>
              <a:rPr lang="sr-Latn-RS" sz="1400" b="1" dirty="0">
                <a:solidFill>
                  <a:srgbClr val="FF0000"/>
                </a:solidFill>
              </a:rPr>
              <a:t>2022.</a:t>
            </a:r>
            <a:r>
              <a:rPr lang="sr-Latn-RS" sz="1400" b="1" dirty="0">
                <a:solidFill>
                  <a:srgbClr val="FFC000"/>
                </a:solidFill>
              </a:rPr>
              <a:t/>
            </a:r>
            <a:br>
              <a:rPr lang="sr-Latn-RS" sz="1400" b="1" dirty="0">
                <a:solidFill>
                  <a:srgbClr val="FFC000"/>
                </a:solidFill>
              </a:rPr>
            </a:br>
            <a:r>
              <a:rPr lang="sr-Latn-RS" sz="1600" dirty="0" smtClean="0"/>
              <a:t/>
            </a:r>
            <a:br>
              <a:rPr lang="sr-Latn-RS" sz="1600" dirty="0" smtClean="0"/>
            </a:br>
            <a:r>
              <a:rPr lang="sr-Latn-RS" sz="1400" b="1" dirty="0"/>
              <a:t>Tomislav Paljak, </a:t>
            </a:r>
            <a:r>
              <a:rPr lang="sr-Latn-RS" sz="1400" b="1" dirty="0" smtClean="0"/>
              <a:t>mag.prim.educ.</a:t>
            </a:r>
            <a:r>
              <a:rPr lang="sr-Latn-RS" sz="1400" b="1" dirty="0"/>
              <a:t/>
            </a:r>
            <a:br>
              <a:rPr lang="sr-Latn-RS" sz="1400" b="1" dirty="0"/>
            </a:br>
            <a:r>
              <a:rPr lang="sr-Latn-RS" sz="1400" dirty="0"/>
              <a:t>  </a:t>
            </a:r>
            <a:r>
              <a:rPr lang="pl-PL" sz="1400" dirty="0"/>
              <a:t>državni tajnik Ministarstva znanosti i obrazovanja</a:t>
            </a:r>
            <a:r>
              <a:rPr lang="sr-Latn-RS" sz="1800" b="1" dirty="0" smtClean="0"/>
              <a:t/>
            </a:r>
            <a:br>
              <a:rPr lang="sr-Latn-RS" sz="1800" b="1" dirty="0" smtClean="0"/>
            </a:br>
            <a:r>
              <a:rPr lang="sr-Latn-RS" sz="1800" b="1" dirty="0"/>
              <a:t/>
            </a:r>
            <a:br>
              <a:rPr lang="sr-Latn-RS" sz="1800" b="1" dirty="0"/>
            </a:br>
            <a:endParaRPr lang="sr-Latn-RS" sz="12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 bwMode="auto">
          <a:xfrm>
            <a:off x="395536" y="1124744"/>
            <a:ext cx="80010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1D53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1D53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1D53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1D53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1D53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rgbClr val="1D53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rgbClr val="1D53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rgbClr val="1D53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rgbClr val="1D53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defRPr>
            </a:lvl9pPr>
          </a:lstStyle>
          <a:p>
            <a:r>
              <a:rPr lang="hr-HR" kern="0" dirty="0" smtClean="0"/>
              <a:t>Smjer </a:t>
            </a:r>
            <a:r>
              <a:rPr lang="hr-HR" kern="0" dirty="0" smtClean="0">
                <a:solidFill>
                  <a:srgbClr val="C00000"/>
                </a:solidFill>
              </a:rPr>
              <a:t>poboljšanja</a:t>
            </a:r>
            <a:endParaRPr lang="hr-HR" kern="0" dirty="0">
              <a:solidFill>
                <a:srgbClr val="C0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7167" y="3340012"/>
            <a:ext cx="1800200" cy="1468247"/>
          </a:xfrm>
          <a:prstGeom prst="roundRect">
            <a:avLst/>
          </a:prstGeom>
          <a:solidFill>
            <a:srgbClr val="C00000"/>
          </a:solidFill>
          <a:ln>
            <a:solidFill>
              <a:srgbClr val="1D53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j</a:t>
            </a:r>
            <a:r>
              <a:rPr lang="hr-HR" dirty="0" smtClean="0"/>
              <a:t>asno utvrđena uloga ravnatelja</a:t>
            </a:r>
            <a:endParaRPr lang="hr-HR" dirty="0"/>
          </a:p>
        </p:txBody>
      </p:sp>
      <p:sp>
        <p:nvSpPr>
          <p:cNvPr id="6" name="Rounded Rectangle 5"/>
          <p:cNvSpPr/>
          <p:nvPr/>
        </p:nvSpPr>
        <p:spPr>
          <a:xfrm>
            <a:off x="4116281" y="1844937"/>
            <a:ext cx="4896544" cy="719967"/>
          </a:xfrm>
          <a:prstGeom prst="roundRect">
            <a:avLst/>
          </a:prstGeom>
          <a:solidFill>
            <a:srgbClr val="1D538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 jasnije sagledavanje njegovih obveza i odgovornosti</a:t>
            </a:r>
            <a:endParaRPr lang="hr-HR" dirty="0"/>
          </a:p>
        </p:txBody>
      </p:sp>
      <p:sp>
        <p:nvSpPr>
          <p:cNvPr id="7" name="Rounded Rectangle 6"/>
          <p:cNvSpPr/>
          <p:nvPr/>
        </p:nvSpPr>
        <p:spPr>
          <a:xfrm>
            <a:off x="4116281" y="2776840"/>
            <a:ext cx="4896544" cy="722805"/>
          </a:xfrm>
          <a:prstGeom prst="roundRect">
            <a:avLst/>
          </a:prstGeom>
          <a:solidFill>
            <a:srgbClr val="1D538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r</a:t>
            </a:r>
            <a:r>
              <a:rPr lang="hr-HR" dirty="0" smtClean="0"/>
              <a:t>acionalnija podjela rada u odnosu na suradnike</a:t>
            </a:r>
            <a:endParaRPr lang="hr-HR" dirty="0"/>
          </a:p>
        </p:txBody>
      </p:sp>
      <p:sp>
        <p:nvSpPr>
          <p:cNvPr id="8" name="Rounded Rectangle 7"/>
          <p:cNvSpPr/>
          <p:nvPr/>
        </p:nvSpPr>
        <p:spPr>
          <a:xfrm>
            <a:off x="4116281" y="3671650"/>
            <a:ext cx="4896544" cy="687682"/>
          </a:xfrm>
          <a:prstGeom prst="roundRect">
            <a:avLst/>
          </a:prstGeom>
          <a:solidFill>
            <a:srgbClr val="1D538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i</a:t>
            </a:r>
            <a:r>
              <a:rPr lang="hr-HR" dirty="0" smtClean="0"/>
              <a:t>zrada kompetencijskih standarda</a:t>
            </a:r>
            <a:endParaRPr lang="hr-HR" dirty="0"/>
          </a:p>
        </p:txBody>
      </p:sp>
      <p:sp>
        <p:nvSpPr>
          <p:cNvPr id="10" name="Rounded Rectangle 9"/>
          <p:cNvSpPr/>
          <p:nvPr/>
        </p:nvSpPr>
        <p:spPr>
          <a:xfrm>
            <a:off x="4148842" y="4531337"/>
            <a:ext cx="4896544" cy="816984"/>
          </a:xfrm>
          <a:prstGeom prst="roundRect">
            <a:avLst/>
          </a:prstGeom>
          <a:solidFill>
            <a:srgbClr val="1D538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pokretanje odgovarajućih obrazovnih programa za buduće ravnatelje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182386" y="5520326"/>
            <a:ext cx="4896544" cy="552113"/>
          </a:xfrm>
          <a:prstGeom prst="roundRect">
            <a:avLst/>
          </a:prstGeom>
          <a:solidFill>
            <a:srgbClr val="1D538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definiranje indikatora kvalitete 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4182386" y="6244444"/>
            <a:ext cx="4896544" cy="552113"/>
          </a:xfrm>
          <a:prstGeom prst="roundRect">
            <a:avLst/>
          </a:prstGeom>
          <a:solidFill>
            <a:srgbClr val="1D538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v</a:t>
            </a:r>
            <a:r>
              <a:rPr lang="hr-HR" dirty="0" smtClean="0"/>
              <a:t>eća autonomija ravnatelja</a:t>
            </a:r>
            <a:endParaRPr lang="hr-HR" dirty="0"/>
          </a:p>
        </p:txBody>
      </p:sp>
      <p:pic>
        <p:nvPicPr>
          <p:cNvPr id="1028" name="Picture 4" descr="See the source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031691" y="3155668"/>
            <a:ext cx="1910266" cy="2024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811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 bwMode="auto">
          <a:xfrm>
            <a:off x="395536" y="1124744"/>
            <a:ext cx="80010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1D53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1D53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1D53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1D53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1D53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rgbClr val="1D53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rgbClr val="1D53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rgbClr val="1D53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rgbClr val="1D53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defRPr>
            </a:lvl9pPr>
          </a:lstStyle>
          <a:p>
            <a:endParaRPr lang="hr-HR" kern="0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43608" y="2165984"/>
            <a:ext cx="6912768" cy="1577996"/>
          </a:xfrm>
          <a:prstGeom prst="rect">
            <a:avLst/>
          </a:prstGeom>
          <a:solidFill>
            <a:srgbClr val="1D538B"/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sz="2800" dirty="0" err="1">
                <a:solidFill>
                  <a:schemeClr val="bg1"/>
                </a:solidFill>
              </a:rPr>
              <a:t>Nitko</a:t>
            </a:r>
            <a:r>
              <a:rPr lang="en-US" sz="2800" dirty="0">
                <a:solidFill>
                  <a:schemeClr val="bg1"/>
                </a:solidFill>
              </a:rPr>
              <a:t> se ne </a:t>
            </a:r>
            <a:r>
              <a:rPr lang="en-US" sz="2800" dirty="0" err="1">
                <a:solidFill>
                  <a:schemeClr val="bg1"/>
                </a:solidFill>
              </a:rPr>
              <a:t>diže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tako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visoko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kao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onaj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tko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zna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kamo</a:t>
            </a:r>
            <a:r>
              <a:rPr lang="en-US" sz="2800" dirty="0">
                <a:solidFill>
                  <a:schemeClr val="bg1"/>
                </a:solidFill>
              </a:rPr>
              <a:t> ide. </a:t>
            </a:r>
            <a:endParaRPr lang="hr-HR" sz="2800" dirty="0" smtClean="0">
              <a:solidFill>
                <a:schemeClr val="bg1"/>
              </a:solidFill>
            </a:endParaRPr>
          </a:p>
          <a:p>
            <a:pPr lvl="0" algn="r">
              <a:lnSpc>
                <a:spcPct val="107000"/>
              </a:lnSpc>
              <a:spcAft>
                <a:spcPts val="800"/>
              </a:spcAft>
            </a:pPr>
            <a:r>
              <a:rPr lang="en-US" sz="2800" dirty="0" smtClean="0">
                <a:solidFill>
                  <a:schemeClr val="bg1"/>
                </a:solidFill>
              </a:rPr>
              <a:t>(</a:t>
            </a:r>
            <a:r>
              <a:rPr lang="en-US" sz="2800" dirty="0">
                <a:solidFill>
                  <a:schemeClr val="bg1"/>
                </a:solidFill>
              </a:rPr>
              <a:t>H. </a:t>
            </a:r>
            <a:r>
              <a:rPr lang="en-US" sz="2800" dirty="0" smtClean="0">
                <a:solidFill>
                  <a:schemeClr val="bg1"/>
                </a:solidFill>
              </a:rPr>
              <a:t>Stendhal</a:t>
            </a:r>
            <a:r>
              <a:rPr lang="hr-HR" sz="2800" dirty="0" smtClean="0">
                <a:solidFill>
                  <a:schemeClr val="bg1"/>
                </a:solidFill>
              </a:rPr>
              <a:t>)</a:t>
            </a:r>
            <a:endParaRPr lang="hr-HR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See the source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3933056"/>
            <a:ext cx="2794347" cy="2794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575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2364020"/>
            <a:ext cx="8001000" cy="3384376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hr-HR" altLang="en-US" sz="2400" b="1" dirty="0" smtClean="0"/>
              <a:t>                    </a:t>
            </a:r>
            <a:r>
              <a:rPr lang="hr-HR" altLang="en-US" sz="3200" b="1" dirty="0" smtClean="0">
                <a:latin typeface="+mj-lt"/>
              </a:rPr>
              <a:t>Hvala na pažnji!</a:t>
            </a:r>
          </a:p>
          <a:p>
            <a:pPr marL="0" indent="0" eaLnBrk="1" hangingPunct="1">
              <a:buNone/>
            </a:pPr>
            <a:endParaRPr lang="hr-HR" altLang="en-US" sz="3200" b="1" dirty="0" smtClean="0">
              <a:latin typeface="+mj-lt"/>
            </a:endParaRPr>
          </a:p>
          <a:p>
            <a:pPr marL="0" indent="0" algn="ctr" eaLnBrk="1" hangingPunct="1">
              <a:buNone/>
            </a:pPr>
            <a:r>
              <a:rPr lang="it-IT" altLang="en-US" sz="2400" b="1" dirty="0" smtClean="0">
                <a:latin typeface="+mj-lt"/>
              </a:rPr>
              <a:t>http://www.mzo.hr</a:t>
            </a:r>
          </a:p>
          <a:p>
            <a:pPr marL="0" indent="0" eaLnBrk="1" hangingPunct="1">
              <a:buNone/>
            </a:pPr>
            <a:endParaRPr lang="it-IT" altLang="en-US" sz="3200" b="1" dirty="0">
              <a:latin typeface="+mj-lt"/>
            </a:endParaRPr>
          </a:p>
          <a:p>
            <a:pPr marL="0" indent="0" algn="just" eaLnBrk="1" hangingPunct="1">
              <a:buNone/>
            </a:pPr>
            <a:r>
              <a:rPr lang="it-IT" altLang="en-US" sz="1600" b="1" dirty="0">
                <a:latin typeface="+mj-lt"/>
              </a:rPr>
              <a:t>telefon:  +385 (1) 4569 </a:t>
            </a:r>
            <a:r>
              <a:rPr lang="it-IT" altLang="en-US" sz="1600" b="1" dirty="0" smtClean="0">
                <a:latin typeface="+mj-lt"/>
              </a:rPr>
              <a:t>0</a:t>
            </a:r>
            <a:r>
              <a:rPr lang="hr-HR" altLang="en-US" sz="1600" b="1" dirty="0" smtClean="0">
                <a:latin typeface="+mj-lt"/>
              </a:rPr>
              <a:t>11</a:t>
            </a:r>
            <a:endParaRPr lang="hr-HR" altLang="en-US" sz="1600" b="1" dirty="0">
              <a:latin typeface="+mj-lt"/>
            </a:endParaRPr>
          </a:p>
          <a:p>
            <a:pPr marL="0" indent="0" algn="just" eaLnBrk="1" hangingPunct="1">
              <a:buNone/>
            </a:pPr>
            <a:endParaRPr lang="hr-HR" altLang="en-US" sz="1600" b="1" dirty="0" smtClean="0">
              <a:latin typeface="+mj-lt"/>
            </a:endParaRPr>
          </a:p>
          <a:p>
            <a:pPr marL="0" indent="0" algn="just" eaLnBrk="1" hangingPunct="1">
              <a:buNone/>
            </a:pPr>
            <a:r>
              <a:rPr lang="it-IT" altLang="en-US" sz="1600" b="1" dirty="0" smtClean="0">
                <a:latin typeface="+mj-lt"/>
              </a:rPr>
              <a:t>e-mail</a:t>
            </a:r>
            <a:r>
              <a:rPr lang="it-IT" altLang="en-US" sz="1600" b="1" dirty="0">
                <a:latin typeface="+mj-lt"/>
              </a:rPr>
              <a:t>: odgojiobrazovanje@mzo.hr</a:t>
            </a:r>
          </a:p>
          <a:p>
            <a:pPr marL="0" indent="0" algn="just" eaLnBrk="1" hangingPunct="1">
              <a:buNone/>
            </a:pPr>
            <a:endParaRPr lang="hr-HR" altLang="en-US" sz="1600" b="1" dirty="0" smtClean="0">
              <a:latin typeface="+mj-lt"/>
            </a:endParaRPr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1259632" y="2346326"/>
            <a:ext cx="59055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469900" indent="-4699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800">
                <a:solidFill>
                  <a:srgbClr val="1D538B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600">
                <a:solidFill>
                  <a:srgbClr val="1D538B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300">
                <a:solidFill>
                  <a:srgbClr val="1D538B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</a:pPr>
            <a:endParaRPr lang="en-US" alt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096026"/>
            <a:ext cx="6480720" cy="648073"/>
          </a:xfrm>
        </p:spPr>
        <p:txBody>
          <a:bodyPr/>
          <a:lstStyle/>
          <a:p>
            <a:pPr eaLnBrk="1" hangingPunct="1">
              <a:defRPr/>
            </a:pPr>
            <a:r>
              <a:rPr lang="sr-Latn-RS" dirty="0"/>
              <a:t>P</a:t>
            </a:r>
            <a:r>
              <a:rPr lang="sr-Latn-RS" dirty="0" smtClean="0"/>
              <a:t>rofesija - </a:t>
            </a:r>
            <a:r>
              <a:rPr lang="sr-Latn-RS" dirty="0">
                <a:solidFill>
                  <a:srgbClr val="C00000"/>
                </a:solidFill>
              </a:rPr>
              <a:t>P</a:t>
            </a:r>
            <a:r>
              <a:rPr lang="sr-Latn-RS" dirty="0" smtClean="0">
                <a:solidFill>
                  <a:srgbClr val="C00000"/>
                </a:solidFill>
              </a:rPr>
              <a:t>rofesionalizacija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07504" y="2420888"/>
            <a:ext cx="3672408" cy="172819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1D53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dirty="0" smtClean="0"/>
              <a:t>„zanimanje </a:t>
            </a:r>
            <a:r>
              <a:rPr lang="hr-HR" sz="1400" dirty="0"/>
              <a:t>koje ima monopol nad nekim kompleksnim dijelom znanja i </a:t>
            </a:r>
            <a:r>
              <a:rPr lang="hr-HR" sz="1400" dirty="0" smtClean="0"/>
              <a:t>praktičnih </a:t>
            </a:r>
            <a:r>
              <a:rPr lang="hr-HR" sz="1400" dirty="0"/>
              <a:t>vještina za koje je potrebno dugotrajno </a:t>
            </a:r>
            <a:r>
              <a:rPr lang="hr-HR" sz="1400" dirty="0" smtClean="0"/>
              <a:t>obrazovanje, </a:t>
            </a:r>
            <a:r>
              <a:rPr lang="hr-HR" sz="1400" dirty="0"/>
              <a:t>tzv. visoko </a:t>
            </a:r>
            <a:r>
              <a:rPr lang="hr-HR" sz="1400" dirty="0" smtClean="0"/>
              <a:t>obrazovanje</a:t>
            </a:r>
            <a:r>
              <a:rPr lang="hr-HR" sz="1400" dirty="0"/>
              <a:t> </a:t>
            </a:r>
            <a:r>
              <a:rPr lang="hr-HR" sz="1400" dirty="0" smtClean="0"/>
              <a:t>i tako </a:t>
            </a:r>
            <a:r>
              <a:rPr lang="hr-HR" sz="1400" dirty="0"/>
              <a:t>postaje prepoznatljivo u </a:t>
            </a:r>
            <a:r>
              <a:rPr lang="hr-HR" sz="1400" dirty="0" smtClean="0"/>
              <a:t>društvu”</a:t>
            </a:r>
            <a:endParaRPr lang="hr-HR" sz="1400" dirty="0"/>
          </a:p>
        </p:txBody>
      </p:sp>
      <p:sp>
        <p:nvSpPr>
          <p:cNvPr id="7" name="Rounded Rectangle 6"/>
          <p:cNvSpPr/>
          <p:nvPr/>
        </p:nvSpPr>
        <p:spPr>
          <a:xfrm>
            <a:off x="1115616" y="4941168"/>
            <a:ext cx="3888432" cy="1728192"/>
          </a:xfrm>
          <a:prstGeom prst="roundRect">
            <a:avLst/>
          </a:prstGeom>
          <a:solidFill>
            <a:srgbClr val="1D538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dirty="0" smtClean="0"/>
              <a:t>„proces </a:t>
            </a:r>
            <a:r>
              <a:rPr lang="hr-HR" sz="1400" dirty="0"/>
              <a:t>kroz koji pojedina zanimanja razvijaju </a:t>
            </a:r>
            <a:r>
              <a:rPr lang="hr-HR" sz="1400" dirty="0" smtClean="0"/>
              <a:t>zajedničke </a:t>
            </a:r>
            <a:r>
              <a:rPr lang="hr-HR" sz="1400" dirty="0"/>
              <a:t>obrasce obrazovanja, ponašanja, rada i (profesionalnog) </a:t>
            </a:r>
            <a:r>
              <a:rPr lang="hr-HR" sz="1400" dirty="0" smtClean="0"/>
              <a:t>nadzora”</a:t>
            </a:r>
          </a:p>
          <a:p>
            <a:pPr algn="ctr"/>
            <a:endParaRPr lang="hr-HR" sz="1400" dirty="0"/>
          </a:p>
          <a:p>
            <a:pPr algn="ctr"/>
            <a:r>
              <a:rPr lang="hr-HR" sz="1400" dirty="0" smtClean="0"/>
              <a:t>PROCES POSTIZANJA STATUSA </a:t>
            </a:r>
          </a:p>
          <a:p>
            <a:pPr algn="ctr"/>
            <a:r>
              <a:rPr lang="hr-HR" sz="1400" dirty="0" smtClean="0"/>
              <a:t>PROFESIJE</a:t>
            </a:r>
            <a:endParaRPr lang="hr-HR" sz="1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211960" y="1916832"/>
            <a:ext cx="0" cy="288032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691680" y="1844824"/>
            <a:ext cx="0" cy="43204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Career and profession choice after graduation - Stock Illustration  [73467288] - PIXTA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54"/>
          <a:stretch/>
        </p:blipFill>
        <p:spPr bwMode="auto">
          <a:xfrm>
            <a:off x="5436096" y="2132856"/>
            <a:ext cx="3449955" cy="42862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800">
                <a:solidFill>
                  <a:srgbClr val="1D538B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600">
                <a:solidFill>
                  <a:srgbClr val="1D538B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300">
                <a:solidFill>
                  <a:srgbClr val="1D538B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D5321FF-76E2-4139-BFB6-DE3AD724C1DA}" type="slidenum">
              <a:rPr lang="hr-HR" altLang="en-US" sz="1200"/>
              <a:pPr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hr-HR" altLang="en-US" sz="120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340769"/>
            <a:ext cx="8781672" cy="432048"/>
          </a:xfrm>
        </p:spPr>
        <p:txBody>
          <a:bodyPr/>
          <a:lstStyle/>
          <a:p>
            <a:pPr eaLnBrk="1" hangingPunct="1">
              <a:defRPr/>
            </a:pPr>
            <a:r>
              <a:rPr lang="sr-Latn-RS" dirty="0">
                <a:solidFill>
                  <a:srgbClr val="C00000"/>
                </a:solidFill>
              </a:rPr>
              <a:t>Profesija</a:t>
            </a:r>
            <a:r>
              <a:rPr lang="sr-Latn-RS" dirty="0"/>
              <a:t> - Profesionalizacija</a:t>
            </a:r>
            <a:endParaRPr lang="sr-Latn-RS" dirty="0" smtClean="0"/>
          </a:p>
        </p:txBody>
      </p:sp>
      <p:sp>
        <p:nvSpPr>
          <p:cNvPr id="3" name="Down Arrow Callout 2"/>
          <p:cNvSpPr/>
          <p:nvPr/>
        </p:nvSpPr>
        <p:spPr>
          <a:xfrm>
            <a:off x="2997270" y="1869818"/>
            <a:ext cx="3112155" cy="2211434"/>
          </a:xfrm>
          <a:prstGeom prst="downArrowCallout">
            <a:avLst/>
          </a:prstGeom>
          <a:solidFill>
            <a:srgbClr val="1D538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1600" dirty="0" smtClean="0"/>
          </a:p>
          <a:p>
            <a:pPr algn="ctr"/>
            <a:r>
              <a:rPr lang="hr-HR" sz="1600" dirty="0" smtClean="0"/>
              <a:t>ravnatelj škole </a:t>
            </a:r>
            <a:r>
              <a:rPr lang="hr-HR" sz="1600" dirty="0"/>
              <a:t>nije </a:t>
            </a:r>
            <a:r>
              <a:rPr lang="hr-HR" sz="1600" dirty="0" smtClean="0"/>
              <a:t>profesija, već zanimanje</a:t>
            </a:r>
          </a:p>
          <a:p>
            <a:pPr algn="ctr"/>
            <a:endParaRPr lang="hr-HR" sz="1600" dirty="0"/>
          </a:p>
          <a:p>
            <a:pPr algn="ctr"/>
            <a:r>
              <a:rPr lang="hr-HR" sz="1600" dirty="0"/>
              <a:t>r</a:t>
            </a:r>
            <a:r>
              <a:rPr lang="hr-HR" sz="1600" dirty="0" smtClean="0"/>
              <a:t>avnatelj je odgojno-obrazovni djelatnik</a:t>
            </a:r>
            <a:endParaRPr lang="hr-HR" sz="1600" dirty="0"/>
          </a:p>
          <a:p>
            <a:pPr algn="ctr"/>
            <a:endParaRPr lang="hr-HR" dirty="0"/>
          </a:p>
        </p:txBody>
      </p:sp>
      <p:sp>
        <p:nvSpPr>
          <p:cNvPr id="5" name="Left-Right Arrow Callout 4"/>
          <p:cNvSpPr/>
          <p:nvPr/>
        </p:nvSpPr>
        <p:spPr>
          <a:xfrm>
            <a:off x="2864342" y="4174121"/>
            <a:ext cx="3312368" cy="2567992"/>
          </a:xfrm>
          <a:prstGeom prst="leftRightArrowCallout">
            <a:avLst/>
          </a:prstGeom>
          <a:solidFill>
            <a:srgbClr val="C00000"/>
          </a:solidFill>
          <a:ln>
            <a:solidFill>
              <a:srgbClr val="1D53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dirty="0"/>
              <a:t>od </a:t>
            </a:r>
            <a:r>
              <a:rPr lang="hr-HR" sz="1600" dirty="0" smtClean="0"/>
              <a:t>njega </a:t>
            </a:r>
            <a:r>
              <a:rPr lang="hr-HR" sz="1600" dirty="0"/>
              <a:t>se </a:t>
            </a:r>
            <a:r>
              <a:rPr lang="hr-HR" sz="1600" dirty="0" smtClean="0"/>
              <a:t>traži </a:t>
            </a:r>
            <a:r>
              <a:rPr lang="hr-HR" sz="1600" dirty="0"/>
              <a:t>profesionalno obavljanje ravnateljskog posla</a:t>
            </a:r>
          </a:p>
          <a:p>
            <a:pPr algn="ctr"/>
            <a:endParaRPr lang="hr-HR" dirty="0"/>
          </a:p>
        </p:txBody>
      </p:sp>
      <p:sp>
        <p:nvSpPr>
          <p:cNvPr id="2" name="Rounded Rectangle 1"/>
          <p:cNvSpPr/>
          <p:nvPr/>
        </p:nvSpPr>
        <p:spPr>
          <a:xfrm>
            <a:off x="571579" y="5639214"/>
            <a:ext cx="2092316" cy="989181"/>
          </a:xfrm>
          <a:prstGeom prst="roundRect">
            <a:avLst/>
          </a:prstGeom>
          <a:solidFill>
            <a:srgbClr val="1D538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dirty="0" smtClean="0"/>
              <a:t>menadžer</a:t>
            </a:r>
            <a:endParaRPr lang="hr-HR" sz="1600" dirty="0"/>
          </a:p>
        </p:txBody>
      </p:sp>
      <p:sp>
        <p:nvSpPr>
          <p:cNvPr id="8" name="Rounded Rectangle 7"/>
          <p:cNvSpPr/>
          <p:nvPr/>
        </p:nvSpPr>
        <p:spPr>
          <a:xfrm>
            <a:off x="6380125" y="4696259"/>
            <a:ext cx="2393080" cy="1469115"/>
          </a:xfrm>
          <a:prstGeom prst="roundRect">
            <a:avLst/>
          </a:prstGeom>
          <a:solidFill>
            <a:srgbClr val="1D538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dirty="0" smtClean="0"/>
              <a:t>posjedovanje odgovarajućih </a:t>
            </a:r>
            <a:endParaRPr lang="hr-HR" sz="1600" dirty="0"/>
          </a:p>
          <a:p>
            <a:pPr algn="ctr"/>
            <a:r>
              <a:rPr lang="hr-HR" sz="1600" dirty="0"/>
              <a:t>k</a:t>
            </a:r>
            <a:r>
              <a:rPr lang="hr-HR" sz="1600" dirty="0" smtClean="0"/>
              <a:t>ompetencija da bude lider</a:t>
            </a:r>
            <a:endParaRPr lang="hr-HR" sz="1600" dirty="0"/>
          </a:p>
        </p:txBody>
      </p:sp>
      <p:sp>
        <p:nvSpPr>
          <p:cNvPr id="10" name="Rounded Rectangle 9"/>
          <p:cNvSpPr/>
          <p:nvPr/>
        </p:nvSpPr>
        <p:spPr>
          <a:xfrm>
            <a:off x="547936" y="4201669"/>
            <a:ext cx="2092316" cy="989181"/>
          </a:xfrm>
          <a:prstGeom prst="roundRect">
            <a:avLst/>
          </a:prstGeom>
          <a:solidFill>
            <a:srgbClr val="1D538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dirty="0"/>
              <a:t>p</a:t>
            </a:r>
            <a:r>
              <a:rPr lang="hr-HR" sz="1600" dirty="0" smtClean="0"/>
              <a:t>edagoški voditelj</a:t>
            </a:r>
            <a:endParaRPr lang="hr-HR" sz="1600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594094" y="5291091"/>
            <a:ext cx="3887" cy="101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594094" y="5283205"/>
            <a:ext cx="0" cy="28803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265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800">
                <a:solidFill>
                  <a:srgbClr val="1D538B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600">
                <a:solidFill>
                  <a:srgbClr val="1D538B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300">
                <a:solidFill>
                  <a:srgbClr val="1D538B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D5321FF-76E2-4139-BFB6-DE3AD724C1DA}" type="slidenum">
              <a:rPr lang="hr-HR" altLang="en-US" sz="1200"/>
              <a:pPr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hr-HR" altLang="en-US" sz="120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340417"/>
            <a:ext cx="5112568" cy="432048"/>
          </a:xfrm>
        </p:spPr>
        <p:txBody>
          <a:bodyPr/>
          <a:lstStyle/>
          <a:p>
            <a:pPr eaLnBrk="1" hangingPunct="1">
              <a:defRPr/>
            </a:pPr>
            <a:r>
              <a:rPr lang="sr-Latn-RS" dirty="0" smtClean="0">
                <a:solidFill>
                  <a:srgbClr val="C00000"/>
                </a:solidFill>
              </a:rPr>
              <a:t>Lider </a:t>
            </a:r>
            <a:endParaRPr lang="sr-Latn-RS" dirty="0" smtClean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6135" y="1140040"/>
            <a:ext cx="2464090" cy="1820284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2627784" y="2216846"/>
            <a:ext cx="3816424" cy="914400"/>
          </a:xfrm>
          <a:prstGeom prst="roundRect">
            <a:avLst/>
          </a:prstGeom>
          <a:solidFill>
            <a:srgbClr val="1D538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1600" dirty="0"/>
              <a:t>Lider </a:t>
            </a:r>
            <a:r>
              <a:rPr lang="hr-HR" sz="1600" dirty="0" smtClean="0"/>
              <a:t>- pokretač </a:t>
            </a:r>
            <a:r>
              <a:rPr lang="hr-HR" sz="1600" dirty="0"/>
              <a:t>promjena i osoba koja osnažuje i motivira druge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67544" y="4005064"/>
            <a:ext cx="2016224" cy="1149823"/>
          </a:xfrm>
          <a:prstGeom prst="roundRect">
            <a:avLst/>
          </a:prstGeom>
          <a:solidFill>
            <a:srgbClr val="1D538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dirty="0" smtClean="0"/>
              <a:t>usmjeren </a:t>
            </a:r>
            <a:r>
              <a:rPr lang="hr-HR" sz="1600" dirty="0"/>
              <a:t>je na </a:t>
            </a:r>
            <a:r>
              <a:rPr lang="hr-HR" sz="1600" dirty="0" smtClean="0"/>
              <a:t>viziju</a:t>
            </a:r>
            <a:endParaRPr lang="hr-HR" sz="1600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1547664" y="3284984"/>
            <a:ext cx="792088" cy="504056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3454923" y="4797152"/>
            <a:ext cx="2088740" cy="1149823"/>
          </a:xfrm>
          <a:prstGeom prst="roundRect">
            <a:avLst/>
          </a:prstGeom>
          <a:solidFill>
            <a:srgbClr val="1D538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dirty="0" smtClean="0"/>
              <a:t>potiče </a:t>
            </a:r>
            <a:r>
              <a:rPr lang="hr-HR" sz="1600" dirty="0"/>
              <a:t>donošenje </a:t>
            </a:r>
            <a:r>
              <a:rPr lang="hr-HR" sz="1600" dirty="0" smtClean="0"/>
              <a:t>odluka</a:t>
            </a:r>
            <a:endParaRPr lang="hr-HR" sz="1600" dirty="0"/>
          </a:p>
        </p:txBody>
      </p:sp>
      <p:sp>
        <p:nvSpPr>
          <p:cNvPr id="13" name="Rounded Rectangle 12"/>
          <p:cNvSpPr/>
          <p:nvPr/>
        </p:nvSpPr>
        <p:spPr>
          <a:xfrm>
            <a:off x="6579448" y="4068462"/>
            <a:ext cx="2088232" cy="1149823"/>
          </a:xfrm>
          <a:prstGeom prst="roundRect">
            <a:avLst/>
          </a:prstGeom>
          <a:solidFill>
            <a:srgbClr val="1D538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dirty="0" smtClean="0"/>
              <a:t>utjecaj </a:t>
            </a:r>
            <a:r>
              <a:rPr lang="hr-HR" sz="1600" dirty="0"/>
              <a:t>ostvaruje kroz stručnost i osobnu karizmu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4481626" y="3434892"/>
            <a:ext cx="3394" cy="105861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553200" y="3284984"/>
            <a:ext cx="758498" cy="65583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61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800">
                <a:solidFill>
                  <a:srgbClr val="1D538B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600">
                <a:solidFill>
                  <a:srgbClr val="1D538B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300">
                <a:solidFill>
                  <a:srgbClr val="1D538B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D5321FF-76E2-4139-BFB6-DE3AD724C1DA}" type="slidenum">
              <a:rPr lang="hr-HR" altLang="en-US" sz="1200"/>
              <a:pPr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hr-HR" altLang="en-US" sz="120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340417"/>
            <a:ext cx="7704856" cy="432048"/>
          </a:xfrm>
        </p:spPr>
        <p:txBody>
          <a:bodyPr/>
          <a:lstStyle/>
          <a:p>
            <a:pPr eaLnBrk="1" hangingPunct="1">
              <a:defRPr/>
            </a:pPr>
            <a:r>
              <a:rPr lang="sr-Latn-RS" dirty="0">
                <a:solidFill>
                  <a:srgbClr val="C00000"/>
                </a:solidFill>
              </a:rPr>
              <a:t>R</a:t>
            </a:r>
            <a:r>
              <a:rPr lang="sr-Latn-RS" dirty="0" smtClean="0">
                <a:solidFill>
                  <a:srgbClr val="C00000"/>
                </a:solidFill>
              </a:rPr>
              <a:t>avnatelj </a:t>
            </a:r>
            <a:r>
              <a:rPr lang="sr-Latn-RS" dirty="0" smtClean="0"/>
              <a:t>kao lider</a:t>
            </a:r>
            <a:endParaRPr lang="sr-Latn-RS" dirty="0" smtClean="0">
              <a:solidFill>
                <a:srgbClr val="FF0000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3681013" y="3275384"/>
            <a:ext cx="2170484" cy="2088233"/>
          </a:xfrm>
          <a:prstGeom prst="ellipse">
            <a:avLst/>
          </a:prstGeom>
          <a:solidFill>
            <a:srgbClr val="C00000"/>
          </a:solidFill>
          <a:ln>
            <a:solidFill>
              <a:srgbClr val="1D53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dirty="0" smtClean="0"/>
              <a:t>Odgovornost</a:t>
            </a:r>
            <a:endParaRPr lang="hr-HR" sz="1600" dirty="0"/>
          </a:p>
        </p:txBody>
      </p:sp>
      <p:sp>
        <p:nvSpPr>
          <p:cNvPr id="16" name="Oval 15"/>
          <p:cNvSpPr/>
          <p:nvPr/>
        </p:nvSpPr>
        <p:spPr>
          <a:xfrm>
            <a:off x="3748126" y="1838841"/>
            <a:ext cx="1872208" cy="1107534"/>
          </a:xfrm>
          <a:prstGeom prst="ellipse">
            <a:avLst/>
          </a:prstGeom>
          <a:solidFill>
            <a:srgbClr val="1D538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dirty="0" smtClean="0"/>
              <a:t>1. rukovođenje školskom ustanovom</a:t>
            </a:r>
            <a:endParaRPr lang="hr-HR" sz="1400" dirty="0"/>
          </a:p>
        </p:txBody>
      </p:sp>
      <p:sp>
        <p:nvSpPr>
          <p:cNvPr id="17" name="Oval 16"/>
          <p:cNvSpPr/>
          <p:nvPr/>
        </p:nvSpPr>
        <p:spPr>
          <a:xfrm>
            <a:off x="6202426" y="3707315"/>
            <a:ext cx="1872208" cy="1176524"/>
          </a:xfrm>
          <a:prstGeom prst="ellipse">
            <a:avLst/>
          </a:prstGeom>
          <a:solidFill>
            <a:srgbClr val="1D538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dirty="0" smtClean="0"/>
              <a:t>3. učenje i poučavanje</a:t>
            </a:r>
            <a:endParaRPr lang="hr-HR" sz="1400" dirty="0"/>
          </a:p>
        </p:txBody>
      </p:sp>
      <p:sp>
        <p:nvSpPr>
          <p:cNvPr id="19" name="Oval 18"/>
          <p:cNvSpPr/>
          <p:nvPr/>
        </p:nvSpPr>
        <p:spPr>
          <a:xfrm>
            <a:off x="5870923" y="2346968"/>
            <a:ext cx="1872208" cy="1110035"/>
          </a:xfrm>
          <a:prstGeom prst="ellipse">
            <a:avLst/>
          </a:prstGeom>
          <a:solidFill>
            <a:srgbClr val="1D538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dirty="0" smtClean="0"/>
              <a:t>2. kvaliteta </a:t>
            </a:r>
            <a:r>
              <a:rPr lang="hr-HR" sz="1400" dirty="0"/>
              <a:t>odgoja</a:t>
            </a:r>
          </a:p>
        </p:txBody>
      </p:sp>
      <p:sp>
        <p:nvSpPr>
          <p:cNvPr id="20" name="Oval 19"/>
          <p:cNvSpPr/>
          <p:nvPr/>
        </p:nvSpPr>
        <p:spPr>
          <a:xfrm>
            <a:off x="3855127" y="5637422"/>
            <a:ext cx="2016224" cy="1152128"/>
          </a:xfrm>
          <a:prstGeom prst="ellipse">
            <a:avLst/>
          </a:prstGeom>
          <a:solidFill>
            <a:srgbClr val="1D538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dirty="0" smtClean="0"/>
              <a:t>5. praćenje </a:t>
            </a:r>
            <a:r>
              <a:rPr lang="hr-HR" sz="1400" dirty="0"/>
              <a:t>i vrednovanje odgojno-obrazovnog procesa</a:t>
            </a:r>
          </a:p>
        </p:txBody>
      </p:sp>
      <p:sp>
        <p:nvSpPr>
          <p:cNvPr id="21" name="Oval 20"/>
          <p:cNvSpPr/>
          <p:nvPr/>
        </p:nvSpPr>
        <p:spPr>
          <a:xfrm>
            <a:off x="1337587" y="3764581"/>
            <a:ext cx="1955994" cy="1267382"/>
          </a:xfrm>
          <a:prstGeom prst="ellipse">
            <a:avLst/>
          </a:prstGeom>
          <a:solidFill>
            <a:srgbClr val="1D538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dirty="0" smtClean="0"/>
              <a:t>7. upravljanje </a:t>
            </a:r>
            <a:r>
              <a:rPr lang="hr-HR" sz="1400" dirty="0"/>
              <a:t>ljudskim </a:t>
            </a:r>
            <a:r>
              <a:rPr lang="hr-HR" sz="1400" dirty="0" smtClean="0"/>
              <a:t>potencijalom</a:t>
            </a:r>
            <a:endParaRPr lang="hr-HR" sz="1400" dirty="0"/>
          </a:p>
        </p:txBody>
      </p:sp>
      <p:sp>
        <p:nvSpPr>
          <p:cNvPr id="22" name="Oval 21"/>
          <p:cNvSpPr/>
          <p:nvPr/>
        </p:nvSpPr>
        <p:spPr>
          <a:xfrm>
            <a:off x="1714401" y="5273564"/>
            <a:ext cx="1872208" cy="1116124"/>
          </a:xfrm>
          <a:prstGeom prst="ellipse">
            <a:avLst/>
          </a:prstGeom>
          <a:solidFill>
            <a:srgbClr val="1D538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dirty="0" smtClean="0"/>
              <a:t>6. učenička </a:t>
            </a:r>
            <a:r>
              <a:rPr lang="hr-HR" sz="1400" dirty="0"/>
              <a:t>postignuća</a:t>
            </a:r>
          </a:p>
        </p:txBody>
      </p:sp>
      <p:sp>
        <p:nvSpPr>
          <p:cNvPr id="23" name="Oval 22"/>
          <p:cNvSpPr/>
          <p:nvPr/>
        </p:nvSpPr>
        <p:spPr>
          <a:xfrm>
            <a:off x="1590513" y="2393741"/>
            <a:ext cx="1955994" cy="1149496"/>
          </a:xfrm>
          <a:prstGeom prst="ellipse">
            <a:avLst/>
          </a:prstGeom>
          <a:solidFill>
            <a:srgbClr val="1D538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dirty="0" smtClean="0"/>
              <a:t>8. suradnja </a:t>
            </a:r>
            <a:r>
              <a:rPr lang="hr-HR" sz="1400" dirty="0"/>
              <a:t>s okružjem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4788024" y="2996954"/>
            <a:ext cx="0" cy="23745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5517130" y="3234407"/>
            <a:ext cx="227109" cy="144016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3546507" y="5066706"/>
            <a:ext cx="216024" cy="24992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3333677" y="4360528"/>
            <a:ext cx="252932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 flipV="1">
            <a:off x="3595102" y="3374664"/>
            <a:ext cx="260025" cy="7200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6012722" y="5066706"/>
            <a:ext cx="1872208" cy="1176524"/>
          </a:xfrm>
          <a:prstGeom prst="ellipse">
            <a:avLst/>
          </a:prstGeom>
          <a:solidFill>
            <a:srgbClr val="1D538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dirty="0" smtClean="0"/>
              <a:t>4. oblikovanje vizije razvoja škole</a:t>
            </a:r>
            <a:endParaRPr lang="hr-HR" sz="1400" dirty="0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5810553" y="4872119"/>
            <a:ext cx="227430" cy="13952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4788024" y="5421398"/>
            <a:ext cx="0" cy="21602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5924268" y="4295577"/>
            <a:ext cx="231908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098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96752"/>
            <a:ext cx="8568952" cy="492125"/>
          </a:xfrm>
        </p:spPr>
        <p:txBody>
          <a:bodyPr/>
          <a:lstStyle/>
          <a:p>
            <a:r>
              <a:rPr lang="hr-HR" dirty="0" smtClean="0">
                <a:solidFill>
                  <a:srgbClr val="C00000"/>
                </a:solidFill>
              </a:rPr>
              <a:t>Očekivanja </a:t>
            </a:r>
            <a:r>
              <a:rPr lang="hr-HR" dirty="0" smtClean="0"/>
              <a:t>od ravnatelja</a:t>
            </a:r>
            <a:endParaRPr lang="hr-HR" dirty="0"/>
          </a:p>
        </p:txBody>
      </p:sp>
      <p:sp>
        <p:nvSpPr>
          <p:cNvPr id="5" name="Rounded Rectangle 4"/>
          <p:cNvSpPr/>
          <p:nvPr/>
        </p:nvSpPr>
        <p:spPr>
          <a:xfrm>
            <a:off x="5951512" y="1857766"/>
            <a:ext cx="2664296" cy="548476"/>
          </a:xfrm>
          <a:prstGeom prst="roundRect">
            <a:avLst/>
          </a:prstGeom>
          <a:solidFill>
            <a:srgbClr val="1D538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dirty="0"/>
              <a:t>v</a:t>
            </a:r>
            <a:r>
              <a:rPr lang="hr-HR" sz="1600" dirty="0" smtClean="0"/>
              <a:t>ođen vrijednostima</a:t>
            </a:r>
            <a:endParaRPr lang="hr-HR" sz="1600" dirty="0"/>
          </a:p>
        </p:txBody>
      </p:sp>
      <p:sp>
        <p:nvSpPr>
          <p:cNvPr id="10" name="Rounded Rectangle 9"/>
          <p:cNvSpPr/>
          <p:nvPr/>
        </p:nvSpPr>
        <p:spPr>
          <a:xfrm>
            <a:off x="5938709" y="2543804"/>
            <a:ext cx="2664296" cy="649151"/>
          </a:xfrm>
          <a:prstGeom prst="roundRect">
            <a:avLst/>
          </a:prstGeom>
          <a:solidFill>
            <a:srgbClr val="1D538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dirty="0"/>
              <a:t>o</a:t>
            </a:r>
            <a:r>
              <a:rPr lang="hr-HR" sz="1600" dirty="0" smtClean="0"/>
              <a:t>rijentiran na ljude</a:t>
            </a:r>
            <a:endParaRPr lang="hr-HR" sz="1600" dirty="0"/>
          </a:p>
        </p:txBody>
      </p:sp>
      <p:sp>
        <p:nvSpPr>
          <p:cNvPr id="11" name="Rounded Rectangle 10"/>
          <p:cNvSpPr/>
          <p:nvPr/>
        </p:nvSpPr>
        <p:spPr>
          <a:xfrm>
            <a:off x="5938709" y="3361844"/>
            <a:ext cx="2664296" cy="864096"/>
          </a:xfrm>
          <a:prstGeom prst="roundRect">
            <a:avLst/>
          </a:prstGeom>
          <a:solidFill>
            <a:srgbClr val="1D538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dirty="0"/>
              <a:t>o</a:t>
            </a:r>
            <a:r>
              <a:rPr lang="hr-HR" sz="1600" dirty="0" smtClean="0"/>
              <a:t>rijentiran na učeničko postignuće i uspjeh škole</a:t>
            </a:r>
            <a:endParaRPr lang="hr-HR" sz="1600" dirty="0"/>
          </a:p>
        </p:txBody>
      </p:sp>
      <p:sp>
        <p:nvSpPr>
          <p:cNvPr id="7" name="Rounded Rectangle 6"/>
          <p:cNvSpPr/>
          <p:nvPr/>
        </p:nvSpPr>
        <p:spPr>
          <a:xfrm>
            <a:off x="5938709" y="4384887"/>
            <a:ext cx="2664296" cy="864096"/>
          </a:xfrm>
          <a:prstGeom prst="roundRect">
            <a:avLst/>
          </a:prstGeom>
          <a:solidFill>
            <a:srgbClr val="1D538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dirty="0"/>
              <a:t>o</a:t>
            </a:r>
            <a:r>
              <a:rPr lang="hr-HR" sz="1600" dirty="0" smtClean="0"/>
              <a:t>rijentiran unutar, ali i izvan škole</a:t>
            </a:r>
            <a:endParaRPr lang="hr-HR" sz="1600" dirty="0"/>
          </a:p>
        </p:txBody>
      </p:sp>
      <p:sp>
        <p:nvSpPr>
          <p:cNvPr id="8" name="Rounded Rectangle 7"/>
          <p:cNvSpPr/>
          <p:nvPr/>
        </p:nvSpPr>
        <p:spPr>
          <a:xfrm>
            <a:off x="5938709" y="5382224"/>
            <a:ext cx="2664296" cy="1431152"/>
          </a:xfrm>
          <a:prstGeom prst="roundRect">
            <a:avLst/>
          </a:prstGeom>
          <a:solidFill>
            <a:srgbClr val="1D538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dirty="0"/>
              <a:t>s</a:t>
            </a:r>
            <a:r>
              <a:rPr lang="hr-HR" sz="1600" dirty="0" smtClean="0"/>
              <a:t>posoban prepoznati, upravljati i rješavati velik broj svakodnevnih izazova</a:t>
            </a:r>
            <a:endParaRPr lang="hr-HR" sz="1600" dirty="0"/>
          </a:p>
        </p:txBody>
      </p:sp>
      <p:sp>
        <p:nvSpPr>
          <p:cNvPr id="13" name="Right Arrow 12"/>
          <p:cNvSpPr/>
          <p:nvPr/>
        </p:nvSpPr>
        <p:spPr>
          <a:xfrm>
            <a:off x="4784152" y="3983624"/>
            <a:ext cx="978408" cy="484632"/>
          </a:xfrm>
          <a:prstGeom prst="rightArrow">
            <a:avLst/>
          </a:prstGeom>
          <a:solidFill>
            <a:srgbClr val="C00000"/>
          </a:solidFill>
          <a:ln>
            <a:solidFill>
              <a:srgbClr val="1D53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4098" name="Picture 2" descr="See the source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616214"/>
            <a:ext cx="3219450" cy="321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340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96752"/>
            <a:ext cx="8568952" cy="492125"/>
          </a:xfrm>
        </p:spPr>
        <p:txBody>
          <a:bodyPr/>
          <a:lstStyle/>
          <a:p>
            <a:r>
              <a:rPr lang="hr-HR" dirty="0">
                <a:solidFill>
                  <a:srgbClr val="C00000"/>
                </a:solidFill>
              </a:rPr>
              <a:t>Očekivanja </a:t>
            </a:r>
            <a:r>
              <a:rPr lang="hr-HR" dirty="0"/>
              <a:t>od ravnatelja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06972" y="1990447"/>
            <a:ext cx="2664296" cy="548476"/>
          </a:xfrm>
          <a:prstGeom prst="roundRect">
            <a:avLst/>
          </a:prstGeom>
          <a:solidFill>
            <a:srgbClr val="1D538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dirty="0"/>
              <a:t>p</a:t>
            </a:r>
            <a:r>
              <a:rPr lang="hr-HR" sz="1600" dirty="0" smtClean="0"/>
              <a:t>oboljšavanje uvjeta rada</a:t>
            </a:r>
            <a:endParaRPr lang="hr-HR" sz="1600" dirty="0"/>
          </a:p>
        </p:txBody>
      </p:sp>
      <p:sp>
        <p:nvSpPr>
          <p:cNvPr id="10" name="Rounded Rectangle 9"/>
          <p:cNvSpPr/>
          <p:nvPr/>
        </p:nvSpPr>
        <p:spPr>
          <a:xfrm>
            <a:off x="506972" y="2865907"/>
            <a:ext cx="2664296" cy="649151"/>
          </a:xfrm>
          <a:prstGeom prst="roundRect">
            <a:avLst/>
          </a:prstGeom>
          <a:solidFill>
            <a:srgbClr val="1D538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dirty="0"/>
              <a:t>b</a:t>
            </a:r>
            <a:r>
              <a:rPr lang="hr-HR" sz="1600" dirty="0" smtClean="0"/>
              <a:t>riga za kvalitetne kadrove</a:t>
            </a:r>
            <a:endParaRPr lang="hr-HR" sz="1600" dirty="0"/>
          </a:p>
        </p:txBody>
      </p:sp>
      <p:sp>
        <p:nvSpPr>
          <p:cNvPr id="11" name="Rounded Rectangle 10"/>
          <p:cNvSpPr/>
          <p:nvPr/>
        </p:nvSpPr>
        <p:spPr>
          <a:xfrm>
            <a:off x="467544" y="4005064"/>
            <a:ext cx="2664296" cy="1059834"/>
          </a:xfrm>
          <a:prstGeom prst="roundRect">
            <a:avLst/>
          </a:prstGeom>
          <a:solidFill>
            <a:srgbClr val="1D538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dirty="0"/>
              <a:t>u</a:t>
            </a:r>
            <a:r>
              <a:rPr lang="hr-HR" sz="1600" dirty="0" smtClean="0"/>
              <a:t>vođenje inovacija </a:t>
            </a:r>
            <a:r>
              <a:rPr lang="hr-HR" sz="1600" smtClean="0"/>
              <a:t>– usmjeren </a:t>
            </a:r>
            <a:r>
              <a:rPr lang="hr-HR" sz="1600" dirty="0" smtClean="0"/>
              <a:t>prema novim trendovima</a:t>
            </a:r>
            <a:endParaRPr lang="hr-HR" sz="1600" dirty="0"/>
          </a:p>
        </p:txBody>
      </p:sp>
      <p:sp>
        <p:nvSpPr>
          <p:cNvPr id="7" name="Rounded Rectangle 6"/>
          <p:cNvSpPr/>
          <p:nvPr/>
        </p:nvSpPr>
        <p:spPr>
          <a:xfrm>
            <a:off x="506972" y="5393314"/>
            <a:ext cx="2664296" cy="1060021"/>
          </a:xfrm>
          <a:prstGeom prst="roundRect">
            <a:avLst/>
          </a:prstGeom>
          <a:solidFill>
            <a:srgbClr val="1D538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dirty="0"/>
              <a:t>s</a:t>
            </a:r>
            <a:r>
              <a:rPr lang="hr-HR" sz="1600" dirty="0" smtClean="0"/>
              <a:t>preman za prihvaćanje promjenama na svim razinama</a:t>
            </a:r>
            <a:endParaRPr lang="hr-HR" sz="1600" dirty="0"/>
          </a:p>
        </p:txBody>
      </p:sp>
      <p:sp>
        <p:nvSpPr>
          <p:cNvPr id="3" name="Right Arrow 2"/>
          <p:cNvSpPr/>
          <p:nvPr/>
        </p:nvSpPr>
        <p:spPr>
          <a:xfrm rot="10800000">
            <a:off x="3995936" y="3937445"/>
            <a:ext cx="978408" cy="484632"/>
          </a:xfrm>
          <a:prstGeom prst="rightArrow">
            <a:avLst/>
          </a:prstGeom>
          <a:solidFill>
            <a:schemeClr val="accent2"/>
          </a:solidFill>
          <a:ln>
            <a:solidFill>
              <a:srgbClr val="1D53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5724128" y="3722561"/>
            <a:ext cx="2160240" cy="914400"/>
          </a:xfrm>
          <a:prstGeom prst="roundRect">
            <a:avLst/>
          </a:prstGeom>
          <a:solidFill>
            <a:srgbClr val="C00000"/>
          </a:solidFill>
          <a:ln>
            <a:solidFill>
              <a:srgbClr val="1D53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Spreman na izazove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5908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400" dirty="0" smtClean="0">
                <a:solidFill>
                  <a:srgbClr val="C00000"/>
                </a:solidFill>
              </a:rPr>
              <a:t>Izazovi</a:t>
            </a:r>
            <a:r>
              <a:rPr lang="hr-HR" sz="2400" dirty="0" smtClean="0"/>
              <a:t> - ravnatelj</a:t>
            </a:r>
            <a:endParaRPr lang="hr-HR" sz="2400" dirty="0"/>
          </a:p>
        </p:txBody>
      </p:sp>
      <p:pic>
        <p:nvPicPr>
          <p:cNvPr id="7" name="Picture 6" descr="What does the future of education look like? | Opinion | RSC Educatio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109226"/>
            <a:ext cx="4429568" cy="167590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ounded Rectangle 7"/>
          <p:cNvSpPr/>
          <p:nvPr/>
        </p:nvSpPr>
        <p:spPr>
          <a:xfrm>
            <a:off x="3162297" y="2157580"/>
            <a:ext cx="2664296" cy="548476"/>
          </a:xfrm>
          <a:prstGeom prst="roundRect">
            <a:avLst/>
          </a:prstGeom>
          <a:solidFill>
            <a:srgbClr val="1D538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dirty="0"/>
              <a:t>n</a:t>
            </a:r>
            <a:r>
              <a:rPr lang="hr-HR" sz="1600" dirty="0" smtClean="0"/>
              <a:t>eatraktivni uvjeti rada</a:t>
            </a:r>
            <a:endParaRPr lang="hr-HR" sz="1600" dirty="0"/>
          </a:p>
        </p:txBody>
      </p:sp>
      <p:sp>
        <p:nvSpPr>
          <p:cNvPr id="9" name="Rounded Rectangle 8"/>
          <p:cNvSpPr/>
          <p:nvPr/>
        </p:nvSpPr>
        <p:spPr>
          <a:xfrm>
            <a:off x="1259632" y="4093886"/>
            <a:ext cx="2018376" cy="652436"/>
          </a:xfrm>
          <a:prstGeom prst="roundRect">
            <a:avLst/>
          </a:prstGeom>
          <a:solidFill>
            <a:srgbClr val="1D538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dirty="0"/>
              <a:t>m</a:t>
            </a:r>
            <a:r>
              <a:rPr lang="hr-HR" sz="1600" dirty="0" smtClean="0"/>
              <a:t>otiviranost za napredovanje</a:t>
            </a:r>
            <a:endParaRPr lang="hr-HR" sz="1600" dirty="0"/>
          </a:p>
        </p:txBody>
      </p:sp>
      <p:sp>
        <p:nvSpPr>
          <p:cNvPr id="10" name="Rounded Rectangle 9"/>
          <p:cNvSpPr/>
          <p:nvPr/>
        </p:nvSpPr>
        <p:spPr>
          <a:xfrm>
            <a:off x="323528" y="2772206"/>
            <a:ext cx="1944216" cy="908516"/>
          </a:xfrm>
          <a:prstGeom prst="roundRect">
            <a:avLst/>
          </a:prstGeom>
          <a:solidFill>
            <a:srgbClr val="1D538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dirty="0"/>
              <a:t>u</a:t>
            </a:r>
            <a:r>
              <a:rPr lang="hr-HR" sz="1600" dirty="0" smtClean="0"/>
              <a:t>pravljanje ljudskim potencijalima</a:t>
            </a:r>
            <a:endParaRPr lang="hr-HR" sz="1600" dirty="0"/>
          </a:p>
        </p:txBody>
      </p:sp>
      <p:sp>
        <p:nvSpPr>
          <p:cNvPr id="11" name="Rounded Rectangle 10"/>
          <p:cNvSpPr/>
          <p:nvPr/>
        </p:nvSpPr>
        <p:spPr>
          <a:xfrm>
            <a:off x="6789905" y="2434191"/>
            <a:ext cx="2154694" cy="1066817"/>
          </a:xfrm>
          <a:prstGeom prst="roundRect">
            <a:avLst/>
          </a:prstGeom>
          <a:solidFill>
            <a:srgbClr val="1D538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dirty="0"/>
              <a:t>n</a:t>
            </a:r>
            <a:r>
              <a:rPr lang="hr-HR" sz="1600" dirty="0" smtClean="0"/>
              <a:t>edovoljna priprema i obuka za rukovođenje školom</a:t>
            </a:r>
            <a:endParaRPr lang="hr-HR" sz="1600" dirty="0"/>
          </a:p>
        </p:txBody>
      </p:sp>
      <p:sp>
        <p:nvSpPr>
          <p:cNvPr id="13" name="Rounded Rectangle 12"/>
          <p:cNvSpPr/>
          <p:nvPr/>
        </p:nvSpPr>
        <p:spPr>
          <a:xfrm>
            <a:off x="3522337" y="4084938"/>
            <a:ext cx="1944216" cy="908516"/>
          </a:xfrm>
          <a:prstGeom prst="roundRect">
            <a:avLst/>
          </a:prstGeom>
          <a:solidFill>
            <a:srgbClr val="1D538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dirty="0"/>
              <a:t>p</a:t>
            </a:r>
            <a:r>
              <a:rPr lang="hr-HR" sz="1600" dirty="0" smtClean="0"/>
              <a:t>otreba za stalnom prilagodbom</a:t>
            </a:r>
            <a:endParaRPr lang="hr-HR" sz="1600" dirty="0"/>
          </a:p>
        </p:txBody>
      </p:sp>
      <p:sp>
        <p:nvSpPr>
          <p:cNvPr id="16" name="Rounded Rectangle 15"/>
          <p:cNvSpPr/>
          <p:nvPr/>
        </p:nvSpPr>
        <p:spPr>
          <a:xfrm>
            <a:off x="5710883" y="3855980"/>
            <a:ext cx="1944216" cy="1024288"/>
          </a:xfrm>
          <a:prstGeom prst="roundRect">
            <a:avLst/>
          </a:prstGeom>
          <a:solidFill>
            <a:srgbClr val="1D538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dirty="0"/>
              <a:t>s</a:t>
            </a:r>
            <a:r>
              <a:rPr lang="hr-HR" sz="1600" dirty="0" smtClean="0"/>
              <a:t>tvaranje poticajnog okruženja</a:t>
            </a:r>
            <a:endParaRPr lang="hr-HR" sz="1600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2411760" y="2772206"/>
            <a:ext cx="576064" cy="2967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2915816" y="2996952"/>
            <a:ext cx="606521" cy="8590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355976" y="3038180"/>
            <a:ext cx="0" cy="7668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466553" y="3068960"/>
            <a:ext cx="545607" cy="576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012160" y="2706056"/>
            <a:ext cx="576064" cy="2908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675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75048"/>
            <a:ext cx="9252520" cy="492125"/>
          </a:xfrm>
        </p:spPr>
        <p:txBody>
          <a:bodyPr/>
          <a:lstStyle/>
          <a:p>
            <a:r>
              <a:rPr lang="hr-HR" dirty="0" smtClean="0">
                <a:solidFill>
                  <a:srgbClr val="C00000"/>
                </a:solidFill>
              </a:rPr>
              <a:t>Kompetencije</a:t>
            </a:r>
            <a:r>
              <a:rPr lang="hr-HR" dirty="0" smtClean="0"/>
              <a:t> ravnatelja</a:t>
            </a:r>
            <a:endParaRPr lang="hr-HR" dirty="0"/>
          </a:p>
        </p:txBody>
      </p:sp>
      <p:sp>
        <p:nvSpPr>
          <p:cNvPr id="7" name="Rounded Rectangle 6"/>
          <p:cNvSpPr/>
          <p:nvPr/>
        </p:nvSpPr>
        <p:spPr>
          <a:xfrm>
            <a:off x="3203848" y="2208066"/>
            <a:ext cx="2592288" cy="914400"/>
          </a:xfrm>
          <a:prstGeom prst="roundRect">
            <a:avLst/>
          </a:prstGeom>
          <a:solidFill>
            <a:srgbClr val="1D538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n</a:t>
            </a:r>
            <a:r>
              <a:rPr lang="hr-HR" dirty="0" smtClean="0"/>
              <a:t>užne kako bi ostvario svoje rukovodne funkcije</a:t>
            </a:r>
            <a:endParaRPr lang="hr-HR" dirty="0"/>
          </a:p>
        </p:txBody>
      </p:sp>
      <p:sp>
        <p:nvSpPr>
          <p:cNvPr id="14" name="Oval 13"/>
          <p:cNvSpPr/>
          <p:nvPr/>
        </p:nvSpPr>
        <p:spPr>
          <a:xfrm>
            <a:off x="323528" y="3836804"/>
            <a:ext cx="2232248" cy="912677"/>
          </a:xfrm>
          <a:prstGeom prst="ellipse">
            <a:avLst/>
          </a:prstGeom>
          <a:solidFill>
            <a:srgbClr val="C00000"/>
          </a:solidFill>
          <a:ln>
            <a:solidFill>
              <a:srgbClr val="1D53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dirty="0" smtClean="0"/>
              <a:t>osobne kompetencije</a:t>
            </a:r>
            <a:endParaRPr lang="en-US" sz="1600" dirty="0"/>
          </a:p>
        </p:txBody>
      </p:sp>
      <p:sp>
        <p:nvSpPr>
          <p:cNvPr id="16" name="Oval 15"/>
          <p:cNvSpPr/>
          <p:nvPr/>
        </p:nvSpPr>
        <p:spPr>
          <a:xfrm>
            <a:off x="966663" y="5085184"/>
            <a:ext cx="2232248" cy="912677"/>
          </a:xfrm>
          <a:prstGeom prst="ellipse">
            <a:avLst/>
          </a:prstGeom>
          <a:solidFill>
            <a:srgbClr val="C00000"/>
          </a:solidFill>
          <a:ln>
            <a:solidFill>
              <a:srgbClr val="1D53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dirty="0"/>
              <a:t>s</a:t>
            </a:r>
            <a:r>
              <a:rPr lang="hr-HR" sz="1600" dirty="0" smtClean="0"/>
              <a:t>tručne kompetencije</a:t>
            </a:r>
            <a:endParaRPr lang="en-US" sz="1600" dirty="0"/>
          </a:p>
        </p:txBody>
      </p:sp>
      <p:sp>
        <p:nvSpPr>
          <p:cNvPr id="17" name="Oval 16"/>
          <p:cNvSpPr/>
          <p:nvPr/>
        </p:nvSpPr>
        <p:spPr>
          <a:xfrm>
            <a:off x="3383868" y="5661248"/>
            <a:ext cx="2232248" cy="912677"/>
          </a:xfrm>
          <a:prstGeom prst="ellipse">
            <a:avLst/>
          </a:prstGeom>
          <a:solidFill>
            <a:srgbClr val="C00000"/>
          </a:solidFill>
          <a:ln>
            <a:solidFill>
              <a:srgbClr val="1D53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dirty="0" smtClean="0"/>
              <a:t>razvojne kompetencije</a:t>
            </a:r>
            <a:endParaRPr lang="en-US" sz="1600" dirty="0"/>
          </a:p>
        </p:txBody>
      </p:sp>
      <p:sp>
        <p:nvSpPr>
          <p:cNvPr id="18" name="Oval 17"/>
          <p:cNvSpPr/>
          <p:nvPr/>
        </p:nvSpPr>
        <p:spPr>
          <a:xfrm>
            <a:off x="6444208" y="3838454"/>
            <a:ext cx="2232248" cy="912677"/>
          </a:xfrm>
          <a:prstGeom prst="ellipse">
            <a:avLst/>
          </a:prstGeom>
          <a:solidFill>
            <a:srgbClr val="C00000"/>
          </a:solidFill>
          <a:ln>
            <a:solidFill>
              <a:srgbClr val="1D53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dirty="0"/>
              <a:t>a</a:t>
            </a:r>
            <a:r>
              <a:rPr lang="hr-HR" sz="1600" dirty="0" smtClean="0"/>
              <a:t>kcijske kompetencije</a:t>
            </a:r>
            <a:endParaRPr lang="en-US" sz="1600" dirty="0"/>
          </a:p>
        </p:txBody>
      </p:sp>
      <p:sp>
        <p:nvSpPr>
          <p:cNvPr id="19" name="Oval 18"/>
          <p:cNvSpPr/>
          <p:nvPr/>
        </p:nvSpPr>
        <p:spPr>
          <a:xfrm>
            <a:off x="6012160" y="5085184"/>
            <a:ext cx="2232248" cy="912677"/>
          </a:xfrm>
          <a:prstGeom prst="ellipse">
            <a:avLst/>
          </a:prstGeom>
          <a:solidFill>
            <a:srgbClr val="C00000"/>
          </a:solidFill>
          <a:ln>
            <a:solidFill>
              <a:srgbClr val="1D53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dirty="0"/>
              <a:t>s</a:t>
            </a:r>
            <a:r>
              <a:rPr lang="hr-HR" sz="1600" dirty="0" smtClean="0"/>
              <a:t>ocijalne kompetencije</a:t>
            </a:r>
            <a:endParaRPr lang="en-US" sz="1600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2555776" y="3356992"/>
            <a:ext cx="828092" cy="479812"/>
          </a:xfrm>
          <a:prstGeom prst="straightConnector1">
            <a:avLst/>
          </a:prstGeom>
          <a:ln>
            <a:solidFill>
              <a:srgbClr val="1D538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3131840" y="3491617"/>
            <a:ext cx="725017" cy="1377543"/>
          </a:xfrm>
          <a:prstGeom prst="straightConnector1">
            <a:avLst/>
          </a:prstGeom>
          <a:ln>
            <a:solidFill>
              <a:srgbClr val="1D538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4499001" y="3596898"/>
            <a:ext cx="0" cy="1696785"/>
          </a:xfrm>
          <a:prstGeom prst="straightConnector1">
            <a:avLst/>
          </a:prstGeom>
          <a:ln>
            <a:solidFill>
              <a:srgbClr val="1D538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5256076" y="3596898"/>
            <a:ext cx="720080" cy="1272262"/>
          </a:xfrm>
          <a:prstGeom prst="straightConnector1">
            <a:avLst/>
          </a:prstGeom>
          <a:ln>
            <a:solidFill>
              <a:srgbClr val="1D538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796136" y="3356992"/>
            <a:ext cx="648072" cy="479812"/>
          </a:xfrm>
          <a:prstGeom prst="straightConnector1">
            <a:avLst/>
          </a:prstGeom>
          <a:ln>
            <a:solidFill>
              <a:srgbClr val="1D538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34" descr="See the source imag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631" y="1150813"/>
            <a:ext cx="2684369" cy="23883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4155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1276</TotalTime>
  <Words>357</Words>
  <Application>Microsoft Office PowerPoint</Application>
  <PresentationFormat>Prikaz na zaslonu (4:3)</PresentationFormat>
  <Paragraphs>84</Paragraphs>
  <Slides>12</Slides>
  <Notes>3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7" baseType="lpstr">
      <vt:lpstr>Calibri</vt:lpstr>
      <vt:lpstr>Times New Roman</vt:lpstr>
      <vt:lpstr>Verdana</vt:lpstr>
      <vt:lpstr>Wingdings</vt:lpstr>
      <vt:lpstr>Profile</vt:lpstr>
      <vt:lpstr>Profesionalizacija rada ravnatelja  Profesionalizacija – budućnost hrvtaskog školstva Konferencija Hrvatske udruge ravnatelja osnovnih škola i  Udruge hrvatskih srednjoškolskih ravnatelja   Mali Lošinj, 3. svibnja 2022.  Tomislav Paljak, mag.prim.educ.   državni tajnik Ministarstva znanosti i obrazovanja  </vt:lpstr>
      <vt:lpstr>Profesija - Profesionalizacija</vt:lpstr>
      <vt:lpstr>Profesija - Profesionalizacija</vt:lpstr>
      <vt:lpstr>Lider </vt:lpstr>
      <vt:lpstr>Ravnatelj kao lider</vt:lpstr>
      <vt:lpstr>Očekivanja od ravnatelja</vt:lpstr>
      <vt:lpstr>Očekivanja od ravnatelja</vt:lpstr>
      <vt:lpstr>Izazovi - ravnatelj</vt:lpstr>
      <vt:lpstr>Kompetencije ravnatelja</vt:lpstr>
      <vt:lpstr>PowerPoint prezentacija</vt:lpstr>
      <vt:lpstr>PowerPoint prezentacija</vt:lpstr>
      <vt:lpstr>PowerPoint prezentacija</vt:lpstr>
    </vt:vector>
  </TitlesOfParts>
  <Company>RH-TDU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ažurirano 17-1-2018</dc:creator>
  <cp:lastModifiedBy>Korisnik</cp:lastModifiedBy>
  <cp:revision>161</cp:revision>
  <cp:lastPrinted>1601-01-01T00:00:00Z</cp:lastPrinted>
  <dcterms:created xsi:type="dcterms:W3CDTF">2008-10-07T08:14:54Z</dcterms:created>
  <dcterms:modified xsi:type="dcterms:W3CDTF">2022-05-02T13:52:47Z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