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6433" autoAdjust="0"/>
  </p:normalViewPr>
  <p:slideViewPr>
    <p:cSldViewPr snapToGrid="0">
      <p:cViewPr varScale="1">
        <p:scale>
          <a:sx n="162" d="100"/>
          <a:sy n="162" d="100"/>
        </p:scale>
        <p:origin x="456" y="192"/>
      </p:cViewPr>
      <p:guideLst/>
    </p:cSldViewPr>
  </p:slideViewPr>
  <p:outlineViewPr>
    <p:cViewPr>
      <p:scale>
        <a:sx n="33" d="100"/>
        <a:sy n="33" d="100"/>
      </p:scale>
      <p:origin x="0" y="-35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BF201-A41D-41D5-AF5B-EBF7B5E9F782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89AED-D509-4DD2-81E5-A78BB76E9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86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11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8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3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0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87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61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09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3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1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32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5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0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8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89AED-D509-4DD2-81E5-A78BB76E9E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4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2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21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83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0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6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9E82-AD6F-428A-BA57-84CB0D8DAACC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18F200-E81E-45EC-9BFC-15573F99E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dirty="0" smtClean="0"/>
              <a:t>RADNO - PRAVNI STATUS RAVNATELJA ŠKOLSKE USTANOVE</a:t>
            </a: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en-GB" sz="2700" b="1" dirty="0"/>
              <a:t>Denis </a:t>
            </a:r>
            <a:r>
              <a:rPr lang="en-GB" sz="2700" b="1" dirty="0" err="1"/>
              <a:t>Bajs</a:t>
            </a:r>
            <a:r>
              <a:rPr lang="en-GB" sz="2700" b="1" dirty="0"/>
              <a:t>, </a:t>
            </a:r>
            <a:r>
              <a:rPr lang="en-GB" sz="2700" b="1" dirty="0" err="1"/>
              <a:t>odvjetnik</a:t>
            </a:r>
            <a:r>
              <a:rPr lang="en-GB" sz="2700" b="1" dirty="0"/>
              <a:t> </a:t>
            </a:r>
            <a:r>
              <a:rPr lang="en-GB" sz="2700" b="1" dirty="0" err="1"/>
              <a:t>iz</a:t>
            </a:r>
            <a:r>
              <a:rPr lang="en-GB" sz="2700" b="1" dirty="0"/>
              <a:t> </a:t>
            </a:r>
            <a:r>
              <a:rPr lang="en-GB" sz="2700" b="1" dirty="0" err="1"/>
              <a:t>Odvjetničkog</a:t>
            </a:r>
            <a:r>
              <a:rPr lang="en-GB" sz="2700" b="1" dirty="0"/>
              <a:t> </a:t>
            </a:r>
            <a:r>
              <a:rPr lang="en-GB" sz="2700" b="1" dirty="0" err="1"/>
              <a:t>društva</a:t>
            </a:r>
            <a:r>
              <a:rPr lang="en-GB" sz="2700" b="1" dirty="0"/>
              <a:t> </a:t>
            </a:r>
            <a:r>
              <a:rPr lang="hr-HR" sz="2700" b="1" dirty="0" smtClean="0"/>
              <a:t/>
            </a:r>
            <a:br>
              <a:rPr lang="hr-HR" sz="2700" b="1" dirty="0" smtClean="0"/>
            </a:br>
            <a:r>
              <a:rPr lang="en-GB" sz="2700" b="1" dirty="0" smtClean="0"/>
              <a:t>MIHOČEVIĆ</a:t>
            </a:r>
            <a:r>
              <a:rPr lang="hr-HR" sz="2700" b="1" dirty="0" smtClean="0"/>
              <a:t>&amp;</a:t>
            </a:r>
            <a:r>
              <a:rPr lang="en-GB" sz="2700" b="1" dirty="0" smtClean="0"/>
              <a:t>BAJS </a:t>
            </a:r>
            <a:r>
              <a:rPr lang="en-GB" sz="2700" b="1" dirty="0" err="1"/>
              <a:t>d.o.o</a:t>
            </a:r>
            <a:r>
              <a:rPr lang="en-GB" sz="2700" b="1" dirty="0"/>
              <a:t>.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3146"/>
            <a:ext cx="9144000" cy="1301578"/>
          </a:xfrm>
        </p:spPr>
        <p:txBody>
          <a:bodyPr>
            <a:normAutofit/>
          </a:bodyPr>
          <a:lstStyle/>
          <a:p>
            <a:pPr algn="ctr"/>
            <a:endParaRPr lang="hr-HR" dirty="0" smtClean="0"/>
          </a:p>
          <a:p>
            <a:pPr algn="ctr"/>
            <a:r>
              <a:rPr lang="en-US" b="1" dirty="0" err="1" smtClean="0"/>
              <a:t>Konferencija</a:t>
            </a:r>
            <a:endParaRPr lang="en-US" b="1" dirty="0" smtClean="0"/>
          </a:p>
          <a:p>
            <a:pPr algn="ctr"/>
            <a:r>
              <a:rPr lang="en-US" b="1" dirty="0" err="1" smtClean="0"/>
              <a:t>Profesionalizacija</a:t>
            </a:r>
            <a:r>
              <a:rPr lang="en-US" b="1" dirty="0" smtClean="0"/>
              <a:t> </a:t>
            </a:r>
            <a:r>
              <a:rPr lang="en-US" b="1" dirty="0" err="1" smtClean="0"/>
              <a:t>hrvatskog</a:t>
            </a:r>
            <a:r>
              <a:rPr lang="en-US" b="1" dirty="0" smtClean="0"/>
              <a:t> </a:t>
            </a:r>
            <a:r>
              <a:rPr lang="en-US" b="1" dirty="0" err="1" smtClean="0"/>
              <a:t>školstva</a:t>
            </a:r>
            <a:r>
              <a:rPr lang="en-US" b="1" dirty="0" smtClean="0"/>
              <a:t>, 3-5.svibnja 2022., Mali </a:t>
            </a:r>
            <a:r>
              <a:rPr lang="en-US" b="1" dirty="0" err="1" smtClean="0"/>
              <a:t>Lošinj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5180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924"/>
          </a:xfrm>
        </p:spPr>
        <p:txBody>
          <a:bodyPr/>
          <a:lstStyle/>
          <a:p>
            <a:pPr algn="ctr"/>
            <a:r>
              <a:rPr lang="en-US" b="1" dirty="0" smtClean="0"/>
              <a:t>KOLEKTIVNI UGOVORI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1751"/>
            <a:ext cx="8596668" cy="41796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postojećom</a:t>
            </a:r>
            <a:r>
              <a:rPr lang="en-US" sz="2400" dirty="0" smtClean="0"/>
              <a:t> </a:t>
            </a:r>
            <a:r>
              <a:rPr lang="en-US" sz="2400" dirty="0" err="1" smtClean="0"/>
              <a:t>praksom</a:t>
            </a:r>
            <a:r>
              <a:rPr lang="en-US" sz="2400" dirty="0" smtClean="0"/>
              <a:t> </a:t>
            </a:r>
            <a:r>
              <a:rPr lang="en-US" sz="2400" dirty="0" err="1" smtClean="0"/>
              <a:t>zakinuti</a:t>
            </a:r>
            <a:r>
              <a:rPr lang="en-US" sz="2400" dirty="0" smtClean="0"/>
              <a:t> u </a:t>
            </a:r>
            <a:r>
              <a:rPr lang="en-US" sz="2400" dirty="0" err="1" smtClean="0"/>
              <a:t>odnosu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ostale</a:t>
            </a:r>
            <a:r>
              <a:rPr lang="en-US" sz="2400" dirty="0" smtClean="0"/>
              <a:t> </a:t>
            </a:r>
            <a:r>
              <a:rPr lang="en-US" sz="2400" dirty="0" err="1" smtClean="0"/>
              <a:t>zaposlenike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obuhvaćeni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kolektivnim</a:t>
            </a:r>
            <a:r>
              <a:rPr lang="en-US" sz="2400" dirty="0" smtClean="0"/>
              <a:t> </a:t>
            </a:r>
            <a:r>
              <a:rPr lang="en-US" sz="2400" dirty="0" err="1" smtClean="0"/>
              <a:t>ugovorima</a:t>
            </a:r>
            <a:r>
              <a:rPr lang="en-US" sz="2400" dirty="0" smtClean="0"/>
              <a:t> u </a:t>
            </a:r>
            <a:r>
              <a:rPr lang="en-US" sz="2400" dirty="0" err="1" smtClean="0"/>
              <a:t>pogledu</a:t>
            </a:r>
            <a:r>
              <a:rPr lang="en-US" sz="2400" dirty="0" smtClean="0"/>
              <a:t> </a:t>
            </a:r>
            <a:r>
              <a:rPr lang="en-US" sz="2400" dirty="0" err="1" smtClean="0"/>
              <a:t>prava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zajamčena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to </a:t>
            </a:r>
            <a:r>
              <a:rPr lang="en-US" sz="2400" dirty="0" err="1" smtClean="0"/>
              <a:t>učiteljima</a:t>
            </a:r>
            <a:r>
              <a:rPr lang="en-US" sz="2400" dirty="0" smtClean="0"/>
              <a:t>/</a:t>
            </a:r>
            <a:r>
              <a:rPr lang="en-US" sz="2400" dirty="0" err="1" smtClean="0"/>
              <a:t>nastavnicima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stručnim</a:t>
            </a:r>
            <a:r>
              <a:rPr lang="en-US" sz="2400" dirty="0" smtClean="0"/>
              <a:t> </a:t>
            </a:r>
            <a:r>
              <a:rPr lang="en-US" sz="2400" dirty="0" err="1" smtClean="0"/>
              <a:t>suradnicima</a:t>
            </a:r>
            <a:r>
              <a:rPr lang="en-US" sz="2400" dirty="0" smtClean="0"/>
              <a:t>, a </a:t>
            </a:r>
            <a:r>
              <a:rPr lang="en-US" sz="2400" dirty="0" err="1" smtClean="0"/>
              <a:t>koja</a:t>
            </a:r>
            <a:r>
              <a:rPr lang="en-US" sz="2400" dirty="0" smtClean="0"/>
              <a:t> se ne </a:t>
            </a:r>
            <a:r>
              <a:rPr lang="en-US" sz="2400" dirty="0" err="1" smtClean="0"/>
              <a:t>odnose</a:t>
            </a:r>
            <a:r>
              <a:rPr lang="en-US" sz="2400" dirty="0" smtClean="0"/>
              <a:t> se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ravnatelje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.  </a:t>
            </a:r>
            <a:r>
              <a:rPr lang="en-US" sz="2400" dirty="0" err="1" smtClean="0"/>
              <a:t>Neki</a:t>
            </a:r>
            <a:r>
              <a:rPr lang="en-US" sz="2400" dirty="0" smtClean="0"/>
              <a:t> od </a:t>
            </a:r>
            <a:r>
              <a:rPr lang="en-US" sz="2400" dirty="0" err="1" smtClean="0"/>
              <a:t>primjera</a:t>
            </a:r>
            <a:r>
              <a:rPr lang="en-US" sz="2400" dirty="0" smtClean="0"/>
              <a:t> </a:t>
            </a:r>
            <a:r>
              <a:rPr lang="en-US" sz="2400" dirty="0" err="1" smtClean="0"/>
              <a:t>tih</a:t>
            </a:r>
            <a:r>
              <a:rPr lang="en-US" sz="2400" dirty="0" smtClean="0"/>
              <a:t> </a:t>
            </a:r>
            <a:r>
              <a:rPr lang="en-US" sz="2400" dirty="0" err="1" smtClean="0"/>
              <a:t>prava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: </a:t>
            </a:r>
            <a:r>
              <a:rPr lang="en-US" sz="2400" dirty="0" err="1" smtClean="0"/>
              <a:t>pravo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umanjenje</a:t>
            </a:r>
            <a:r>
              <a:rPr lang="en-US" sz="2400" dirty="0" smtClean="0"/>
              <a:t> </a:t>
            </a:r>
            <a:r>
              <a:rPr lang="en-US" sz="2400" dirty="0" err="1" smtClean="0"/>
              <a:t>radne</a:t>
            </a:r>
            <a:r>
              <a:rPr lang="en-US" sz="2400" dirty="0" smtClean="0"/>
              <a:t> </a:t>
            </a:r>
            <a:r>
              <a:rPr lang="en-US" sz="2400" dirty="0" err="1" smtClean="0"/>
              <a:t>obveza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sata</a:t>
            </a:r>
            <a:r>
              <a:rPr lang="en-US" sz="2400" dirty="0" smtClean="0"/>
              <a:t>, </a:t>
            </a:r>
            <a:r>
              <a:rPr lang="en-US" sz="2400" dirty="0" err="1" smtClean="0"/>
              <a:t>otpremnina</a:t>
            </a:r>
            <a:r>
              <a:rPr lang="en-US" sz="2400" dirty="0" smtClean="0"/>
              <a:t>, </a:t>
            </a:r>
            <a:r>
              <a:rPr lang="en-US" sz="2400" dirty="0" err="1" smtClean="0"/>
              <a:t>dodatak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osnovnu</a:t>
            </a:r>
            <a:r>
              <a:rPr lang="en-US" sz="2400" dirty="0" smtClean="0"/>
              <a:t> </a:t>
            </a:r>
            <a:r>
              <a:rPr lang="en-US" sz="2400" dirty="0" err="1" smtClean="0"/>
              <a:t>plaću</a:t>
            </a:r>
            <a:r>
              <a:rPr lang="en-US" sz="2400" dirty="0" smtClean="0"/>
              <a:t>; </a:t>
            </a:r>
          </a:p>
          <a:p>
            <a:pPr algn="just">
              <a:lnSpc>
                <a:spcPct val="100000"/>
              </a:lnSpc>
            </a:pP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predstavnici</a:t>
            </a:r>
            <a:r>
              <a:rPr lang="en-US" sz="2400" dirty="0" smtClean="0"/>
              <a:t> </a:t>
            </a:r>
            <a:r>
              <a:rPr lang="en-US" sz="2400" dirty="0" err="1" smtClean="0"/>
              <a:t>poslodavca</a:t>
            </a:r>
            <a:r>
              <a:rPr lang="en-US" sz="2400" dirty="0" smtClean="0"/>
              <a:t> </a:t>
            </a:r>
            <a:r>
              <a:rPr lang="en-US" sz="2400" dirty="0" err="1" smtClean="0"/>
              <a:t>nisu</a:t>
            </a:r>
            <a:r>
              <a:rPr lang="en-US" sz="2400" dirty="0" smtClean="0"/>
              <a:t> </a:t>
            </a:r>
            <a:r>
              <a:rPr lang="en-US" sz="2400" dirty="0" err="1" smtClean="0"/>
              <a:t>uključeni</a:t>
            </a:r>
            <a:r>
              <a:rPr lang="en-US" sz="2400" dirty="0" smtClean="0"/>
              <a:t> u </a:t>
            </a:r>
            <a:r>
              <a:rPr lang="en-US" sz="2400" dirty="0" err="1" smtClean="0"/>
              <a:t>kolektivno</a:t>
            </a:r>
            <a:r>
              <a:rPr lang="en-US" sz="2400" dirty="0" smtClean="0"/>
              <a:t> </a:t>
            </a:r>
            <a:r>
              <a:rPr lang="en-US" sz="2400" dirty="0" err="1" smtClean="0"/>
              <a:t>pregovaranje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828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TREND SMANJIVANJA PLAĆE I NEUSKLAĐENOSTI S PLAĆAMA RAVNATELJA DRUGIH USTANOVA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8400"/>
            <a:ext cx="8596668" cy="360296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400" dirty="0" err="1" smtClean="0"/>
              <a:t>neki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en-US" sz="2400" dirty="0" err="1" smtClean="0"/>
              <a:t>čak</a:t>
            </a:r>
            <a:r>
              <a:rPr lang="en-US" sz="2400" dirty="0" smtClean="0"/>
              <a:t>  </a:t>
            </a:r>
            <a:r>
              <a:rPr lang="en-US" sz="2400" dirty="0" err="1" smtClean="0"/>
              <a:t>nižu</a:t>
            </a:r>
            <a:r>
              <a:rPr lang="en-US" sz="2400" dirty="0" smtClean="0"/>
              <a:t> </a:t>
            </a:r>
            <a:r>
              <a:rPr lang="en-US" sz="2400" dirty="0" err="1" smtClean="0"/>
              <a:t>plaću</a:t>
            </a:r>
            <a:r>
              <a:rPr lang="en-US" sz="2400" dirty="0" smtClean="0"/>
              <a:t> od </a:t>
            </a:r>
            <a:r>
              <a:rPr lang="en-US" sz="2400" dirty="0" err="1" smtClean="0"/>
              <a:t>nastavnika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najniža</a:t>
            </a:r>
            <a:r>
              <a:rPr lang="en-US" sz="2400" dirty="0" smtClean="0"/>
              <a:t> </a:t>
            </a:r>
            <a:r>
              <a:rPr lang="en-US" sz="2400" dirty="0" err="1" smtClean="0"/>
              <a:t>plaću</a:t>
            </a:r>
            <a:r>
              <a:rPr lang="en-US" sz="2400" dirty="0" smtClean="0"/>
              <a:t> u </a:t>
            </a:r>
            <a:r>
              <a:rPr lang="en-US" sz="2400" dirty="0" err="1" smtClean="0"/>
              <a:t>odnosu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ravnatelje</a:t>
            </a:r>
            <a:r>
              <a:rPr lang="en-US" sz="2400" dirty="0" smtClean="0"/>
              <a:t> </a:t>
            </a:r>
            <a:r>
              <a:rPr lang="en-US" sz="2400" dirty="0" err="1" smtClean="0"/>
              <a:t>ostalih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obavljaju</a:t>
            </a:r>
            <a:r>
              <a:rPr lang="en-US" sz="2400" dirty="0" smtClean="0"/>
              <a:t> </a:t>
            </a:r>
            <a:r>
              <a:rPr lang="en-US" sz="2400" dirty="0" err="1" smtClean="0"/>
              <a:t>javnu</a:t>
            </a:r>
            <a:r>
              <a:rPr lang="en-US" sz="2400" dirty="0" smtClean="0"/>
              <a:t> </a:t>
            </a:r>
            <a:r>
              <a:rPr lang="en-US" sz="2400" dirty="0" err="1" smtClean="0"/>
              <a:t>službu</a:t>
            </a:r>
            <a:r>
              <a:rPr lang="en-US" sz="2400" dirty="0" smtClean="0"/>
              <a:t>;</a:t>
            </a:r>
            <a:endParaRPr lang="hr-HR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dirty="0" err="1" smtClean="0"/>
              <a:t>osnova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koeficijent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školske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ustanove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en-US" sz="2400" dirty="0" smtClean="0"/>
              <a:t> </a:t>
            </a:r>
            <a:r>
              <a:rPr lang="en-US" sz="2400" dirty="0" err="1" smtClean="0"/>
              <a:t>vezana</a:t>
            </a:r>
            <a:r>
              <a:rPr lang="en-US" sz="2400" dirty="0" smtClean="0"/>
              <a:t> </a:t>
            </a:r>
            <a:r>
              <a:rPr lang="en-US" sz="2400" dirty="0" err="1" smtClean="0"/>
              <a:t>uz</a:t>
            </a:r>
            <a:r>
              <a:rPr lang="en-US" sz="2400" dirty="0" smtClean="0"/>
              <a:t> </a:t>
            </a:r>
            <a:r>
              <a:rPr lang="en-US" sz="2400" dirty="0" err="1" smtClean="0"/>
              <a:t>uvjete</a:t>
            </a:r>
            <a:r>
              <a:rPr lang="en-US" sz="2400" dirty="0" smtClean="0"/>
              <a:t> </a:t>
            </a:r>
            <a:r>
              <a:rPr lang="en-US" sz="2400" dirty="0" err="1" smtClean="0"/>
              <a:t>rada</a:t>
            </a:r>
            <a:r>
              <a:rPr lang="en-US" sz="2400" dirty="0" smtClean="0"/>
              <a:t>, </a:t>
            </a:r>
            <a:r>
              <a:rPr lang="en-US" sz="2400" dirty="0" err="1" smtClean="0"/>
              <a:t>složenost</a:t>
            </a:r>
            <a:r>
              <a:rPr lang="en-US" sz="2400" dirty="0" smtClean="0"/>
              <a:t> </a:t>
            </a:r>
            <a:r>
              <a:rPr lang="en-US" sz="2400" dirty="0" err="1" smtClean="0"/>
              <a:t>poslova</a:t>
            </a:r>
            <a:r>
              <a:rPr lang="en-US" sz="2400" dirty="0" smtClean="0"/>
              <a:t>, rad u </a:t>
            </a:r>
            <a:r>
              <a:rPr lang="en-US" sz="2400" dirty="0" err="1" smtClean="0"/>
              <a:t>smjenama</a:t>
            </a:r>
            <a:r>
              <a:rPr lang="en-US" sz="2400" dirty="0" smtClean="0"/>
              <a:t>, </a:t>
            </a:r>
            <a:r>
              <a:rPr lang="en-US" sz="2400" dirty="0" err="1" smtClean="0"/>
              <a:t>broj</a:t>
            </a:r>
            <a:r>
              <a:rPr lang="en-US" sz="2400" dirty="0" smtClean="0"/>
              <a:t> </a:t>
            </a:r>
            <a:r>
              <a:rPr lang="en-US" sz="2400" dirty="0" err="1" smtClean="0"/>
              <a:t>učenika</a:t>
            </a:r>
            <a:r>
              <a:rPr lang="en-US" sz="2400" dirty="0" smtClean="0"/>
              <a:t> s </a:t>
            </a:r>
            <a:r>
              <a:rPr lang="en-US" sz="2400" dirty="0" err="1" smtClean="0"/>
              <a:t>teškoćama</a:t>
            </a:r>
            <a:r>
              <a:rPr lang="en-US" sz="2400" dirty="0" smtClean="0"/>
              <a:t> </a:t>
            </a:r>
            <a:r>
              <a:rPr lang="en-US" sz="2400" dirty="0" err="1" smtClean="0"/>
              <a:t>itd</a:t>
            </a:r>
            <a:r>
              <a:rPr lang="en-US" sz="2400" dirty="0" smtClean="0"/>
              <a:t>. </a:t>
            </a:r>
            <a:r>
              <a:rPr lang="en-US" sz="2400" dirty="0" err="1" smtClean="0"/>
              <a:t>već</a:t>
            </a:r>
            <a:r>
              <a:rPr lang="en-US" sz="2400" dirty="0" smtClean="0"/>
              <a:t> je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visinu</a:t>
            </a:r>
            <a:r>
              <a:rPr lang="en-US" sz="2400" dirty="0" smtClean="0"/>
              <a:t> </a:t>
            </a:r>
            <a:r>
              <a:rPr lang="en-US" sz="2400" dirty="0" err="1" smtClean="0"/>
              <a:t>koeficijenta</a:t>
            </a:r>
            <a:r>
              <a:rPr lang="en-US" sz="2400" dirty="0" smtClean="0"/>
              <a:t> </a:t>
            </a:r>
            <a:r>
              <a:rPr lang="en-US" sz="2400" dirty="0" err="1" smtClean="0"/>
              <a:t>presudan</a:t>
            </a:r>
            <a:r>
              <a:rPr lang="en-US" sz="2400" dirty="0" smtClean="0"/>
              <a:t> </a:t>
            </a:r>
            <a:r>
              <a:rPr lang="en-US" sz="2400" dirty="0" err="1" smtClean="0"/>
              <a:t>broj</a:t>
            </a:r>
            <a:r>
              <a:rPr lang="en-US" sz="2400" dirty="0" smtClean="0"/>
              <a:t> </a:t>
            </a:r>
            <a:r>
              <a:rPr lang="en-US" sz="2400" dirty="0" err="1" smtClean="0"/>
              <a:t>učenika</a:t>
            </a:r>
            <a:r>
              <a:rPr lang="en-US" sz="2400" dirty="0" smtClean="0"/>
              <a:t> u </a:t>
            </a:r>
            <a:r>
              <a:rPr lang="en-US" sz="2400" dirty="0" err="1" smtClean="0"/>
              <a:t>školskoj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ustanovi</a:t>
            </a:r>
            <a:r>
              <a:rPr lang="en-US" sz="2400" dirty="0" smtClean="0"/>
              <a:t>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503" y="724930"/>
            <a:ext cx="9399373" cy="55770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 err="1" smtClean="0"/>
              <a:t>Uredba</a:t>
            </a:r>
            <a:r>
              <a:rPr lang="en-US" sz="2000" dirty="0" smtClean="0"/>
              <a:t> o </a:t>
            </a:r>
            <a:r>
              <a:rPr lang="en-US" sz="2000" dirty="0" err="1" smtClean="0"/>
              <a:t>nazivima</a:t>
            </a:r>
            <a:r>
              <a:rPr lang="en-US" sz="2000" dirty="0" smtClean="0"/>
              <a:t> </a:t>
            </a:r>
            <a:r>
              <a:rPr lang="en-US" sz="2000" dirty="0" err="1" smtClean="0"/>
              <a:t>radnih</a:t>
            </a:r>
            <a:r>
              <a:rPr lang="en-US" sz="2000" dirty="0" smtClean="0"/>
              <a:t> </a:t>
            </a:r>
            <a:r>
              <a:rPr lang="en-US" sz="2000" dirty="0" err="1" smtClean="0"/>
              <a:t>mjesta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koeficijentima</a:t>
            </a:r>
            <a:r>
              <a:rPr lang="en-US" sz="2000" dirty="0" smtClean="0"/>
              <a:t> </a:t>
            </a:r>
            <a:r>
              <a:rPr lang="en-US" sz="2000" dirty="0" err="1" smtClean="0"/>
              <a:t>složenosti</a:t>
            </a:r>
            <a:r>
              <a:rPr lang="en-US" sz="2000" dirty="0" smtClean="0"/>
              <a:t> </a:t>
            </a:r>
            <a:r>
              <a:rPr lang="en-US" sz="2000" dirty="0" err="1" smtClean="0"/>
              <a:t>poslova</a:t>
            </a:r>
            <a:r>
              <a:rPr lang="en-US" sz="2000" dirty="0" smtClean="0"/>
              <a:t> u </a:t>
            </a:r>
            <a:r>
              <a:rPr lang="en-US" sz="2000" dirty="0" err="1" smtClean="0"/>
              <a:t>javnim</a:t>
            </a:r>
            <a:r>
              <a:rPr lang="en-US" sz="2000" dirty="0" smtClean="0"/>
              <a:t> </a:t>
            </a:r>
            <a:r>
              <a:rPr lang="en-US" sz="2000" dirty="0" err="1" smtClean="0"/>
              <a:t>službama</a:t>
            </a:r>
            <a:r>
              <a:rPr lang="en-US" sz="2000" dirty="0" smtClean="0"/>
              <a:t>  </a:t>
            </a:r>
            <a:r>
              <a:rPr lang="en-US" sz="2000" dirty="0" err="1" smtClean="0"/>
              <a:t>prema</a:t>
            </a:r>
            <a:r>
              <a:rPr lang="en-US" sz="2000" dirty="0" smtClean="0"/>
              <a:t> </a:t>
            </a:r>
            <a:r>
              <a:rPr lang="en-US" sz="2000" dirty="0" err="1" smtClean="0"/>
              <a:t>kojoj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</a:t>
            </a:r>
            <a:r>
              <a:rPr lang="en-US" sz="2000" dirty="0" smtClean="0"/>
              <a:t>:  </a:t>
            </a:r>
          </a:p>
          <a:p>
            <a:pPr algn="just"/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osnovne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do 250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srednje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do 300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 s </a:t>
            </a:r>
            <a:r>
              <a:rPr lang="en-US" sz="2000" dirty="0" err="1" smtClean="0"/>
              <a:t>posebnim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programima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djecu</a:t>
            </a:r>
            <a:r>
              <a:rPr lang="en-US" sz="2000" dirty="0" smtClean="0"/>
              <a:t> s </a:t>
            </a:r>
            <a:r>
              <a:rPr lang="en-US" sz="2000" dirty="0" err="1" smtClean="0"/>
              <a:t>teškoćama</a:t>
            </a:r>
            <a:r>
              <a:rPr lang="en-US" sz="2000" dirty="0" smtClean="0"/>
              <a:t> do 100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učeničkog</a:t>
            </a:r>
            <a:r>
              <a:rPr lang="en-US" sz="2000" dirty="0" smtClean="0"/>
              <a:t> </a:t>
            </a:r>
            <a:r>
              <a:rPr lang="en-US" sz="2000" dirty="0" err="1" smtClean="0"/>
              <a:t>doma</a:t>
            </a:r>
            <a:r>
              <a:rPr lang="en-US" sz="2000" dirty="0" smtClean="0"/>
              <a:t> do 150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osnovne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s 401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,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završenim</a:t>
            </a:r>
            <a:r>
              <a:rPr lang="en-US" sz="2000" dirty="0" smtClean="0"/>
              <a:t> </a:t>
            </a:r>
            <a:r>
              <a:rPr lang="en-US" sz="2000" dirty="0" err="1" smtClean="0"/>
              <a:t>preddiplomskim</a:t>
            </a:r>
            <a:r>
              <a:rPr lang="en-US" sz="2000" dirty="0" smtClean="0"/>
              <a:t> </a:t>
            </a:r>
            <a:r>
              <a:rPr lang="en-US" sz="2000" dirty="0" err="1" smtClean="0"/>
              <a:t>studijem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s </a:t>
            </a:r>
            <a:r>
              <a:rPr lang="en-US" sz="2000" dirty="0" err="1" smtClean="0"/>
              <a:t>višom</a:t>
            </a:r>
            <a:r>
              <a:rPr lang="en-US" sz="2000" dirty="0" smtClean="0"/>
              <a:t> </a:t>
            </a:r>
            <a:r>
              <a:rPr lang="en-US" sz="2000" dirty="0" err="1" smtClean="0"/>
              <a:t>stručnom</a:t>
            </a:r>
            <a:r>
              <a:rPr lang="en-US" sz="2000" dirty="0" smtClean="0"/>
              <a:t> </a:t>
            </a:r>
            <a:r>
              <a:rPr lang="en-US" sz="2000" dirty="0" err="1" smtClean="0"/>
              <a:t>spremom</a:t>
            </a:r>
            <a:r>
              <a:rPr lang="en-US" sz="2000" dirty="0" smtClean="0"/>
              <a:t> </a:t>
            </a:r>
            <a:r>
              <a:rPr lang="en-US" sz="2000" dirty="0" err="1" smtClean="0"/>
              <a:t>prema</a:t>
            </a:r>
            <a:r>
              <a:rPr lang="en-US" sz="2000" dirty="0" smtClean="0"/>
              <a:t> </a:t>
            </a:r>
            <a:r>
              <a:rPr lang="en-US" sz="2000" dirty="0" err="1" smtClean="0"/>
              <a:t>ranijim</a:t>
            </a:r>
            <a:r>
              <a:rPr lang="en-US" sz="2000" dirty="0" smtClean="0"/>
              <a:t> </a:t>
            </a:r>
            <a:r>
              <a:rPr lang="en-US" sz="2000" dirty="0" err="1" smtClean="0"/>
              <a:t>propisima</a:t>
            </a:r>
            <a:r>
              <a:rPr lang="en-US" sz="2000" dirty="0" smtClean="0"/>
              <a:t> - mentor </a:t>
            </a:r>
            <a:r>
              <a:rPr lang="hr-HR" sz="2000" dirty="0" smtClean="0"/>
              <a:t> </a:t>
            </a:r>
            <a:r>
              <a:rPr lang="en-US" sz="2000" dirty="0" err="1" smtClean="0"/>
              <a:t>iznosi</a:t>
            </a:r>
            <a:r>
              <a:rPr lang="en-US" sz="2000" dirty="0" smtClean="0"/>
              <a:t> </a:t>
            </a:r>
            <a:r>
              <a:rPr lang="en-US" sz="2000" b="1" dirty="0" smtClean="0"/>
              <a:t>2,032</a:t>
            </a:r>
            <a:r>
              <a:rPr lang="hr-HR" sz="2000" dirty="0"/>
              <a:t>;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osnovne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od 251 do 850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srednje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od 301 do 600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 s </a:t>
            </a:r>
            <a:r>
              <a:rPr lang="en-US" sz="2000" dirty="0" err="1" smtClean="0"/>
              <a:t>posebnim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programima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djecu</a:t>
            </a:r>
            <a:r>
              <a:rPr lang="en-US" sz="2000" dirty="0" smtClean="0"/>
              <a:t> s </a:t>
            </a:r>
            <a:r>
              <a:rPr lang="en-US" sz="2000" dirty="0" err="1" smtClean="0"/>
              <a:t>teškoćama</a:t>
            </a:r>
            <a:r>
              <a:rPr lang="en-US" sz="2000" dirty="0" smtClean="0"/>
              <a:t> od 101 do 200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učeničkog</a:t>
            </a:r>
            <a:r>
              <a:rPr lang="en-US" sz="2000" dirty="0" smtClean="0"/>
              <a:t> </a:t>
            </a:r>
            <a:r>
              <a:rPr lang="en-US" sz="2000" dirty="0" err="1" smtClean="0"/>
              <a:t>doma</a:t>
            </a:r>
            <a:r>
              <a:rPr lang="en-US" sz="2000" dirty="0" smtClean="0"/>
              <a:t> od 151 do 230 </a:t>
            </a:r>
            <a:r>
              <a:rPr lang="en-US" sz="2000" dirty="0" err="1" smtClean="0"/>
              <a:t>učenika</a:t>
            </a:r>
            <a:r>
              <a:rPr lang="hr-HR" sz="2000" dirty="0" smtClean="0"/>
              <a:t> </a:t>
            </a:r>
            <a:r>
              <a:rPr lang="en-US" sz="2000" dirty="0" err="1" smtClean="0"/>
              <a:t>iznosi</a:t>
            </a:r>
            <a:r>
              <a:rPr lang="en-US" sz="2000" dirty="0" smtClean="0"/>
              <a:t> </a:t>
            </a:r>
            <a:r>
              <a:rPr lang="en-US" sz="2000" b="1" dirty="0" smtClean="0"/>
              <a:t>1,978</a:t>
            </a:r>
            <a:r>
              <a:rPr lang="hr-HR" sz="2000" dirty="0"/>
              <a:t>;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osnovne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s 851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srednje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601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srednje</a:t>
            </a:r>
            <a:r>
              <a:rPr lang="en-US" sz="2000" dirty="0" smtClean="0"/>
              <a:t> </a:t>
            </a:r>
            <a:r>
              <a:rPr lang="en-US" sz="2000" dirty="0" err="1" smtClean="0"/>
              <a:t>strukovne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s </a:t>
            </a:r>
            <a:r>
              <a:rPr lang="en-US" sz="2000" dirty="0" err="1" smtClean="0"/>
              <a:t>najmanje</a:t>
            </a:r>
            <a:r>
              <a:rPr lang="en-US" sz="2000" dirty="0" smtClean="0"/>
              <a:t> 3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s 451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učeničkog</a:t>
            </a:r>
            <a:r>
              <a:rPr lang="en-US" sz="2000" dirty="0" smtClean="0"/>
              <a:t> </a:t>
            </a:r>
            <a:r>
              <a:rPr lang="en-US" sz="2000" dirty="0" err="1" smtClean="0"/>
              <a:t>doma</a:t>
            </a:r>
            <a:r>
              <a:rPr lang="en-US" sz="2000" dirty="0" smtClean="0"/>
              <a:t> s 231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ustanove</a:t>
            </a:r>
            <a:r>
              <a:rPr lang="en-US" sz="2000" dirty="0" smtClean="0"/>
              <a:t> s </a:t>
            </a:r>
            <a:r>
              <a:rPr lang="en-US" sz="2000" dirty="0" err="1" smtClean="0"/>
              <a:t>posebnim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programima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djecu</a:t>
            </a:r>
            <a:r>
              <a:rPr lang="en-US" sz="2000" dirty="0" smtClean="0"/>
              <a:t> s </a:t>
            </a:r>
            <a:r>
              <a:rPr lang="en-US" sz="2000" dirty="0" err="1" smtClean="0"/>
              <a:t>teškoćama</a:t>
            </a:r>
            <a:r>
              <a:rPr lang="en-US" sz="2000" dirty="0" smtClean="0"/>
              <a:t> s 201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više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; </a:t>
            </a:r>
            <a:r>
              <a:rPr lang="en-US" sz="2000" dirty="0" err="1" smtClean="0"/>
              <a:t>ravnatelj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srednje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s </a:t>
            </a:r>
            <a:r>
              <a:rPr lang="en-US" sz="2000" dirty="0" err="1" smtClean="0"/>
              <a:t>učeničkim</a:t>
            </a:r>
            <a:r>
              <a:rPr lang="en-US" sz="2000" dirty="0" smtClean="0"/>
              <a:t> </a:t>
            </a:r>
            <a:r>
              <a:rPr lang="en-US" sz="2000" dirty="0" err="1" smtClean="0"/>
              <a:t>domom</a:t>
            </a:r>
            <a:r>
              <a:rPr lang="en-US" sz="2000" dirty="0" smtClean="0"/>
              <a:t> - </a:t>
            </a:r>
            <a:r>
              <a:rPr lang="en-US" sz="2000" dirty="0" err="1" smtClean="0"/>
              <a:t>izvrsni</a:t>
            </a:r>
            <a:r>
              <a:rPr lang="en-US" sz="2000" dirty="0" smtClean="0"/>
              <a:t> </a:t>
            </a:r>
            <a:r>
              <a:rPr lang="en-US" sz="2000" dirty="0" err="1" smtClean="0"/>
              <a:t>savjetnik</a:t>
            </a:r>
            <a:r>
              <a:rPr lang="hr-HR" sz="2000" dirty="0" smtClean="0"/>
              <a:t> </a:t>
            </a:r>
            <a:r>
              <a:rPr lang="en-US" sz="2000" dirty="0" err="1" smtClean="0"/>
              <a:t>iznosi</a:t>
            </a:r>
            <a:r>
              <a:rPr lang="en-US" sz="2000" dirty="0" smtClean="0"/>
              <a:t> </a:t>
            </a:r>
            <a:r>
              <a:rPr lang="en-US" sz="2000" b="1" dirty="0" smtClean="0"/>
              <a:t>2,839</a:t>
            </a:r>
            <a:r>
              <a:rPr lang="en-US" sz="20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643"/>
            <a:ext cx="9302578" cy="542732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err="1" smtClean="0"/>
              <a:t>Radi</a:t>
            </a:r>
            <a:r>
              <a:rPr lang="en-US" sz="2400" dirty="0" smtClean="0"/>
              <a:t> </a:t>
            </a:r>
            <a:r>
              <a:rPr lang="en-US" sz="2400" dirty="0" err="1" smtClean="0"/>
              <a:t>usporedbe</a:t>
            </a:r>
            <a:r>
              <a:rPr lang="en-US" sz="2400" dirty="0" smtClean="0"/>
              <a:t> u </a:t>
            </a:r>
            <a:r>
              <a:rPr lang="en-US" sz="2400" dirty="0" err="1" smtClean="0"/>
              <a:t>nastavku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prikazani</a:t>
            </a:r>
            <a:r>
              <a:rPr lang="en-US" sz="2400" dirty="0" smtClean="0"/>
              <a:t> </a:t>
            </a:r>
            <a:r>
              <a:rPr lang="en-US" sz="2400" dirty="0" err="1" smtClean="0"/>
              <a:t>neki</a:t>
            </a:r>
            <a:r>
              <a:rPr lang="en-US" sz="2400" dirty="0" smtClean="0"/>
              <a:t> od </a:t>
            </a:r>
            <a:r>
              <a:rPr lang="en-US" sz="2400" dirty="0" err="1" smtClean="0"/>
              <a:t>primjera</a:t>
            </a:r>
            <a:r>
              <a:rPr lang="en-US" sz="2400" dirty="0" smtClean="0"/>
              <a:t> </a:t>
            </a:r>
            <a:r>
              <a:rPr lang="en-US" sz="2400" dirty="0" err="1" smtClean="0"/>
              <a:t>koeficijenata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javnih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, a </a:t>
            </a:r>
            <a:r>
              <a:rPr lang="en-US" sz="2400" dirty="0" err="1" smtClean="0"/>
              <a:t>sukladno</a:t>
            </a:r>
            <a:r>
              <a:rPr lang="en-US" sz="2400" dirty="0" smtClean="0"/>
              <a:t> </a:t>
            </a:r>
            <a:r>
              <a:rPr lang="en-US" sz="2400" dirty="0" err="1" smtClean="0"/>
              <a:t>prethodno</a:t>
            </a:r>
            <a:r>
              <a:rPr lang="en-US" sz="2400" dirty="0" smtClean="0"/>
              <a:t> </a:t>
            </a:r>
            <a:r>
              <a:rPr lang="en-US" sz="2400" dirty="0" err="1" smtClean="0"/>
              <a:t>navedenoj</a:t>
            </a:r>
            <a:r>
              <a:rPr lang="en-US" sz="2400" dirty="0" smtClean="0"/>
              <a:t> </a:t>
            </a:r>
            <a:r>
              <a:rPr lang="en-US" sz="2400" dirty="0" err="1" smtClean="0"/>
              <a:t>Uredbi</a:t>
            </a:r>
            <a:r>
              <a:rPr lang="en-US" sz="2400" dirty="0" smtClean="0"/>
              <a:t>: </a:t>
            </a:r>
          </a:p>
          <a:p>
            <a:pPr marL="457200" lvl="1" indent="0" algn="just">
              <a:buNone/>
            </a:pPr>
            <a:r>
              <a:rPr lang="en-US" sz="2400" dirty="0" smtClean="0"/>
              <a:t>-</a:t>
            </a:r>
            <a:r>
              <a:rPr lang="hr-HR" sz="2400" dirty="0" smtClean="0"/>
              <a:t>za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Hrvatskog</a:t>
            </a:r>
            <a:r>
              <a:rPr lang="en-US" sz="2400" dirty="0" smtClean="0"/>
              <a:t> </a:t>
            </a:r>
            <a:r>
              <a:rPr lang="en-US" sz="2400" dirty="0" err="1" smtClean="0"/>
              <a:t>državnog</a:t>
            </a:r>
            <a:r>
              <a:rPr lang="en-US" sz="2400" dirty="0" smtClean="0"/>
              <a:t> </a:t>
            </a:r>
            <a:r>
              <a:rPr lang="en-US" sz="2400" dirty="0" err="1" smtClean="0"/>
              <a:t>arhiva</a:t>
            </a:r>
            <a:r>
              <a:rPr lang="en-US" sz="2400" dirty="0" smtClean="0"/>
              <a:t> </a:t>
            </a:r>
            <a:r>
              <a:rPr lang="en-US" sz="2400" dirty="0" err="1" smtClean="0"/>
              <a:t>iznosi</a:t>
            </a:r>
            <a:r>
              <a:rPr lang="en-US" sz="2400" dirty="0" smtClean="0"/>
              <a:t> </a:t>
            </a:r>
            <a:r>
              <a:rPr lang="en-US" sz="2400" b="1" dirty="0" smtClean="0"/>
              <a:t>3,250</a:t>
            </a:r>
            <a:r>
              <a:rPr lang="en-US" sz="2400" dirty="0" smtClean="0"/>
              <a:t>, </a:t>
            </a:r>
          </a:p>
          <a:p>
            <a:pPr marL="457200" lvl="1" indent="0" algn="just">
              <a:buNone/>
            </a:pPr>
            <a:r>
              <a:rPr lang="en-US" sz="2400" dirty="0" smtClean="0"/>
              <a:t>-</a:t>
            </a:r>
            <a:r>
              <a:rPr lang="hr-HR" sz="2400" dirty="0" smtClean="0"/>
              <a:t>za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Hrvatskoga</a:t>
            </a:r>
            <a:r>
              <a:rPr lang="en-US" sz="2400" dirty="0" smtClean="0"/>
              <a:t> </a:t>
            </a:r>
            <a:r>
              <a:rPr lang="en-US" sz="2400" dirty="0" err="1" smtClean="0"/>
              <a:t>memorijalno-dokumentacijskog</a:t>
            </a:r>
            <a:r>
              <a:rPr lang="en-US" sz="2400" dirty="0" smtClean="0"/>
              <a:t> </a:t>
            </a:r>
            <a:r>
              <a:rPr lang="en-US" sz="2400" dirty="0" err="1" smtClean="0"/>
              <a:t>centra</a:t>
            </a:r>
            <a:r>
              <a:rPr lang="en-US" sz="2400" dirty="0" smtClean="0"/>
              <a:t> </a:t>
            </a:r>
            <a:r>
              <a:rPr lang="en-US" sz="2400" dirty="0" err="1" smtClean="0"/>
              <a:t>Domovinskog</a:t>
            </a:r>
            <a:r>
              <a:rPr lang="en-US" sz="2400" dirty="0" smtClean="0"/>
              <a:t> rata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Javne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ustanove</a:t>
            </a:r>
            <a:r>
              <a:rPr lang="en-US" sz="2400" dirty="0" smtClean="0"/>
              <a:t> </a:t>
            </a:r>
            <a:r>
              <a:rPr lang="en-US" sz="2400" dirty="0" err="1" smtClean="0"/>
              <a:t>Spomen</a:t>
            </a:r>
            <a:r>
              <a:rPr lang="en-US" sz="2400" dirty="0" smtClean="0"/>
              <a:t> </a:t>
            </a:r>
            <a:r>
              <a:rPr lang="en-US" sz="2400" dirty="0" err="1" smtClean="0"/>
              <a:t>područje</a:t>
            </a:r>
            <a:r>
              <a:rPr lang="en-US" sz="2400" dirty="0" smtClean="0"/>
              <a:t> </a:t>
            </a:r>
            <a:r>
              <a:rPr lang="en-US" sz="2400" dirty="0" err="1" smtClean="0"/>
              <a:t>Jasenovac</a:t>
            </a:r>
            <a:r>
              <a:rPr lang="en-US" sz="2400" dirty="0" smtClean="0"/>
              <a:t> </a:t>
            </a:r>
            <a:r>
              <a:rPr lang="en-US" sz="2400" dirty="0" err="1" smtClean="0"/>
              <a:t>iznosi</a:t>
            </a:r>
            <a:r>
              <a:rPr lang="en-US" sz="2400" dirty="0" smtClean="0"/>
              <a:t> </a:t>
            </a:r>
            <a:r>
              <a:rPr lang="en-US" sz="2400" b="1" dirty="0" smtClean="0"/>
              <a:t>3,250</a:t>
            </a:r>
            <a:r>
              <a:rPr lang="hr-HR" sz="2400" dirty="0"/>
              <a:t>,</a:t>
            </a:r>
            <a:endParaRPr lang="en-US" sz="2400" dirty="0" smtClean="0"/>
          </a:p>
          <a:p>
            <a:pPr marL="457200" lvl="1" indent="0" algn="just">
              <a:buNone/>
            </a:pPr>
            <a:r>
              <a:rPr lang="en-US" sz="2400" dirty="0" smtClean="0"/>
              <a:t>- </a:t>
            </a:r>
            <a:r>
              <a:rPr lang="hr-HR" sz="2400" dirty="0" smtClean="0"/>
              <a:t>za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u </a:t>
            </a:r>
            <a:r>
              <a:rPr lang="en-US" sz="2400" dirty="0" err="1" smtClean="0"/>
              <a:t>Nacionalnoj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sveučilišnoj</a:t>
            </a:r>
            <a:r>
              <a:rPr lang="en-US" sz="2400" dirty="0" smtClean="0"/>
              <a:t> </a:t>
            </a:r>
            <a:r>
              <a:rPr lang="en-US" sz="2400" dirty="0" err="1" smtClean="0"/>
              <a:t>knjižnici</a:t>
            </a:r>
            <a:r>
              <a:rPr lang="en-US" sz="2400" dirty="0" smtClean="0"/>
              <a:t> </a:t>
            </a:r>
            <a:r>
              <a:rPr lang="en-US" sz="2400" dirty="0" err="1" smtClean="0"/>
              <a:t>iznosi</a:t>
            </a:r>
            <a:r>
              <a:rPr lang="en-US" sz="2400" dirty="0" smtClean="0"/>
              <a:t> </a:t>
            </a:r>
            <a:r>
              <a:rPr lang="en-US" sz="2400" b="1" dirty="0" smtClean="0"/>
              <a:t>3,298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Temeljem</a:t>
            </a:r>
            <a:r>
              <a:rPr lang="en-US" sz="2400" dirty="0" smtClean="0"/>
              <a:t> </a:t>
            </a:r>
            <a:r>
              <a:rPr lang="en-US" sz="2400" dirty="0" err="1" smtClean="0"/>
              <a:t>usporedbe</a:t>
            </a:r>
            <a:r>
              <a:rPr lang="en-US" sz="2400" dirty="0" smtClean="0"/>
              <a:t> s </a:t>
            </a:r>
            <a:r>
              <a:rPr lang="en-US" sz="2400" dirty="0" err="1" smtClean="0"/>
              <a:t>koeficijentima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drugih</a:t>
            </a:r>
            <a:r>
              <a:rPr lang="en-US" sz="2400" dirty="0" smtClean="0"/>
              <a:t> </a:t>
            </a:r>
            <a:r>
              <a:rPr lang="en-US" sz="2400" dirty="0" err="1" smtClean="0"/>
              <a:t>javnih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vidljivo</a:t>
            </a:r>
            <a:r>
              <a:rPr lang="en-US" sz="2400" dirty="0" smtClean="0"/>
              <a:t> je da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koeficijenti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niži</a:t>
            </a:r>
            <a:r>
              <a:rPr lang="en-US" sz="2400" dirty="0" smtClean="0"/>
              <a:t> od 25 do 40 </a:t>
            </a:r>
            <a:r>
              <a:rPr lang="en-US" sz="2400" dirty="0" err="1" smtClean="0"/>
              <a:t>posto</a:t>
            </a:r>
            <a:r>
              <a:rPr lang="en-US" sz="2400" dirty="0" smtClean="0"/>
              <a:t> od </a:t>
            </a:r>
            <a:r>
              <a:rPr lang="en-US" sz="2400" dirty="0" err="1" smtClean="0"/>
              <a:t>koeficijenata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drugih</a:t>
            </a:r>
            <a:r>
              <a:rPr lang="en-US" sz="2400" dirty="0" smtClean="0"/>
              <a:t> </a:t>
            </a:r>
            <a:r>
              <a:rPr lang="en-US" sz="2400" dirty="0" err="1" smtClean="0"/>
              <a:t>javnih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čime</a:t>
            </a:r>
            <a:r>
              <a:rPr lang="en-US" sz="2400" dirty="0" smtClean="0"/>
              <a:t> </a:t>
            </a:r>
            <a:r>
              <a:rPr lang="en-US" sz="2400" dirty="0" err="1" smtClean="0"/>
              <a:t>proizlazi</a:t>
            </a:r>
            <a:r>
              <a:rPr lang="en-US" sz="2400" dirty="0" smtClean="0"/>
              <a:t> da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najmanje</a:t>
            </a:r>
            <a:r>
              <a:rPr lang="en-US" sz="2400" dirty="0" smtClean="0"/>
              <a:t> </a:t>
            </a:r>
            <a:r>
              <a:rPr lang="en-US" sz="2400" dirty="0" err="1" smtClean="0"/>
              <a:t>plaćeni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neke</a:t>
            </a:r>
            <a:r>
              <a:rPr lang="en-US" sz="2400" dirty="0" smtClean="0"/>
              <a:t> </a:t>
            </a:r>
            <a:r>
              <a:rPr lang="en-US" sz="2400" dirty="0" err="1" smtClean="0"/>
              <a:t>javne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ustanove</a:t>
            </a:r>
            <a:r>
              <a:rPr lang="en-US" sz="2400" dirty="0" smtClean="0"/>
              <a:t> u </a:t>
            </a:r>
            <a:r>
              <a:rPr lang="en-US" sz="2400" dirty="0" err="1" smtClean="0"/>
              <a:t>Republici</a:t>
            </a:r>
            <a:r>
              <a:rPr lang="en-US" sz="2400" dirty="0" smtClean="0"/>
              <a:t> </a:t>
            </a:r>
            <a:r>
              <a:rPr lang="en-US" sz="2400" dirty="0" err="1" smtClean="0"/>
              <a:t>Hrvatskoj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274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NESKLAD IZMEĐU OVLASTI I ODGOVORNOSTI RAVNATELJA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9417"/>
            <a:ext cx="8596668" cy="4209534"/>
          </a:xfrm>
        </p:spPr>
        <p:txBody>
          <a:bodyPr>
            <a:noAutofit/>
          </a:bodyPr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 o </a:t>
            </a:r>
            <a:r>
              <a:rPr lang="en-US" dirty="0" err="1" smtClean="0"/>
              <a:t>ustanovama</a:t>
            </a:r>
            <a:r>
              <a:rPr lang="en-US" dirty="0" smtClean="0"/>
              <a:t>, </a:t>
            </a:r>
            <a:r>
              <a:rPr lang="en-US" dirty="0" err="1" smtClean="0"/>
              <a:t>ravnatelj</a:t>
            </a:r>
            <a:r>
              <a:rPr lang="en-US" dirty="0" smtClean="0"/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organizira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vodi</a:t>
            </a:r>
            <a:r>
              <a:rPr lang="en-US" sz="1800" dirty="0" smtClean="0"/>
              <a:t> rad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poslovanje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ustanove</a:t>
            </a:r>
            <a:r>
              <a:rPr lang="en-US" sz="1800" dirty="0" smtClean="0"/>
              <a:t>, </a:t>
            </a:r>
            <a:r>
              <a:rPr lang="en-US" sz="1800" dirty="0" err="1" smtClean="0"/>
              <a:t>predstavlja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zastupa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ustanovu</a:t>
            </a:r>
            <a:r>
              <a:rPr lang="en-US" sz="1800" dirty="0" smtClean="0"/>
              <a:t>,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poduzima</a:t>
            </a:r>
            <a:r>
              <a:rPr lang="en-US" sz="1800" dirty="0" smtClean="0"/>
              <a:t> </a:t>
            </a:r>
            <a:r>
              <a:rPr lang="en-US" sz="1800" dirty="0" err="1" smtClean="0"/>
              <a:t>sve</a:t>
            </a:r>
            <a:r>
              <a:rPr lang="en-US" sz="1800" dirty="0" smtClean="0"/>
              <a:t> </a:t>
            </a:r>
            <a:r>
              <a:rPr lang="en-US" sz="1800" dirty="0" err="1" smtClean="0"/>
              <a:t>pravne</a:t>
            </a:r>
            <a:r>
              <a:rPr lang="en-US" sz="1800" dirty="0" smtClean="0"/>
              <a:t> </a:t>
            </a:r>
            <a:r>
              <a:rPr lang="en-US" sz="1800" dirty="0" err="1" smtClean="0"/>
              <a:t>radnje</a:t>
            </a:r>
            <a:r>
              <a:rPr lang="en-US" sz="1800" dirty="0" smtClean="0"/>
              <a:t> u </a:t>
            </a:r>
            <a:r>
              <a:rPr lang="en-US" sz="1800" dirty="0" err="1" smtClean="0"/>
              <a:t>ime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račun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ustanove</a:t>
            </a:r>
            <a:r>
              <a:rPr lang="hr-HR" sz="1800" dirty="0" smtClean="0"/>
              <a:t>,</a:t>
            </a:r>
            <a:r>
              <a:rPr lang="en-US" sz="1800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zastupa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ustanovu</a:t>
            </a:r>
            <a:r>
              <a:rPr lang="en-US" sz="1800" dirty="0" smtClean="0"/>
              <a:t> u </a:t>
            </a:r>
            <a:r>
              <a:rPr lang="en-US" sz="1800" dirty="0" err="1" smtClean="0"/>
              <a:t>svim</a:t>
            </a:r>
            <a:r>
              <a:rPr lang="en-US" sz="1800" dirty="0" smtClean="0"/>
              <a:t> </a:t>
            </a:r>
            <a:r>
              <a:rPr lang="en-US" sz="1800" dirty="0" err="1" smtClean="0"/>
              <a:t>postupcima</a:t>
            </a:r>
            <a:r>
              <a:rPr lang="en-US" sz="1800" dirty="0" smtClean="0"/>
              <a:t> </a:t>
            </a:r>
            <a:r>
              <a:rPr lang="en-US" sz="1800" dirty="0" err="1" smtClean="0"/>
              <a:t>pred</a:t>
            </a:r>
            <a:r>
              <a:rPr lang="en-US" sz="1800" dirty="0" smtClean="0"/>
              <a:t> </a:t>
            </a:r>
            <a:r>
              <a:rPr lang="en-US" sz="1800" dirty="0" err="1" smtClean="0"/>
              <a:t>sudovima</a:t>
            </a:r>
            <a:r>
              <a:rPr lang="en-US" sz="1800" dirty="0" smtClean="0"/>
              <a:t>, </a:t>
            </a:r>
            <a:r>
              <a:rPr lang="en-US" sz="1800" dirty="0" err="1" smtClean="0"/>
              <a:t>upravnim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drugim</a:t>
            </a:r>
            <a:r>
              <a:rPr lang="en-US" sz="1800" dirty="0" smtClean="0"/>
              <a:t> </a:t>
            </a:r>
            <a:r>
              <a:rPr lang="en-US" sz="1800" dirty="0" err="1" smtClean="0"/>
              <a:t>državnim</a:t>
            </a:r>
            <a:r>
              <a:rPr lang="en-US" sz="1800" dirty="0" smtClean="0"/>
              <a:t> </a:t>
            </a:r>
            <a:r>
              <a:rPr lang="en-US" sz="1800" dirty="0" err="1" smtClean="0"/>
              <a:t>tijelima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pravnim</a:t>
            </a:r>
            <a:r>
              <a:rPr lang="en-US" sz="1800" dirty="0" smtClean="0"/>
              <a:t> </a:t>
            </a:r>
            <a:r>
              <a:rPr lang="en-US" sz="1800" dirty="0" err="1" smtClean="0"/>
              <a:t>osobama</a:t>
            </a:r>
            <a:r>
              <a:rPr lang="en-US" sz="1800" dirty="0" smtClean="0"/>
              <a:t> s </a:t>
            </a:r>
            <a:r>
              <a:rPr lang="en-US" sz="1800" dirty="0" err="1" smtClean="0"/>
              <a:t>javnim</a:t>
            </a:r>
            <a:r>
              <a:rPr lang="en-US" sz="1800" dirty="0" smtClean="0"/>
              <a:t> </a:t>
            </a:r>
            <a:r>
              <a:rPr lang="en-US" sz="1800" dirty="0" err="1" smtClean="0"/>
              <a:t>ovlastima</a:t>
            </a:r>
            <a:r>
              <a:rPr lang="en-US" sz="1800" dirty="0" smtClean="0"/>
              <a:t>.</a:t>
            </a:r>
            <a:endParaRPr lang="hr-HR" sz="1800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 o </a:t>
            </a:r>
            <a:r>
              <a:rPr lang="en-US" dirty="0" err="1" smtClean="0"/>
              <a:t>odgoju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obrazovanju</a:t>
            </a:r>
            <a:r>
              <a:rPr lang="en-US" dirty="0" smtClean="0"/>
              <a:t> u </a:t>
            </a:r>
            <a:r>
              <a:rPr lang="en-US" dirty="0" err="1" smtClean="0"/>
              <a:t>osnovnoj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srednjoj</a:t>
            </a:r>
            <a:r>
              <a:rPr lang="en-US" dirty="0" smtClean="0"/>
              <a:t> </a:t>
            </a:r>
            <a:r>
              <a:rPr lang="en-US" dirty="0" err="1" smtClean="0"/>
              <a:t>školi</a:t>
            </a:r>
            <a:r>
              <a:rPr lang="en-US" dirty="0" smtClean="0"/>
              <a:t>, </a:t>
            </a:r>
            <a:r>
              <a:rPr lang="en-US" dirty="0" err="1" smtClean="0"/>
              <a:t>ravnatelj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predlaže</a:t>
            </a:r>
            <a:r>
              <a:rPr lang="en-US" sz="1800" dirty="0" smtClean="0"/>
              <a:t> </a:t>
            </a:r>
            <a:r>
              <a:rPr lang="en-US" sz="1800" dirty="0" err="1" smtClean="0"/>
              <a:t>školskom</a:t>
            </a:r>
            <a:r>
              <a:rPr lang="en-US" sz="1800" dirty="0" smtClean="0"/>
              <a:t> </a:t>
            </a:r>
            <a:r>
              <a:rPr lang="en-US" sz="1800" dirty="0" err="1" smtClean="0"/>
              <a:t>odboru</a:t>
            </a:r>
            <a:r>
              <a:rPr lang="en-US" sz="1800" dirty="0" smtClean="0"/>
              <a:t> </a:t>
            </a:r>
            <a:r>
              <a:rPr lang="en-US" sz="1800" dirty="0" err="1" smtClean="0"/>
              <a:t>godišnji</a:t>
            </a:r>
            <a:r>
              <a:rPr lang="en-US" sz="1800" dirty="0" smtClean="0"/>
              <a:t> plan </a:t>
            </a:r>
            <a:r>
              <a:rPr lang="en-US" sz="1800" dirty="0" err="1" smtClean="0"/>
              <a:t>i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rada</a:t>
            </a:r>
            <a:r>
              <a:rPr lang="en-US" sz="1800" dirty="0" smtClean="0"/>
              <a:t>,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predlaže</a:t>
            </a:r>
            <a:r>
              <a:rPr lang="en-US" sz="1800" dirty="0" smtClean="0"/>
              <a:t> </a:t>
            </a:r>
            <a:r>
              <a:rPr lang="en-US" sz="1800" dirty="0" err="1" smtClean="0"/>
              <a:t>školskom</a:t>
            </a:r>
            <a:r>
              <a:rPr lang="en-US" sz="1800" dirty="0" smtClean="0"/>
              <a:t> </a:t>
            </a:r>
            <a:r>
              <a:rPr lang="en-US" sz="1800" dirty="0" err="1" smtClean="0"/>
              <a:t>odboru</a:t>
            </a:r>
            <a:r>
              <a:rPr lang="en-US" sz="1800" dirty="0" smtClean="0"/>
              <a:t> </a:t>
            </a:r>
            <a:r>
              <a:rPr lang="en-US" sz="1800" dirty="0" err="1" smtClean="0"/>
              <a:t>statut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druge</a:t>
            </a:r>
            <a:r>
              <a:rPr lang="en-US" sz="1800" dirty="0" smtClean="0"/>
              <a:t> </a:t>
            </a:r>
            <a:r>
              <a:rPr lang="en-US" sz="1800" dirty="0" err="1" smtClean="0"/>
              <a:t>opće</a:t>
            </a:r>
            <a:r>
              <a:rPr lang="en-US" sz="1800" dirty="0" smtClean="0"/>
              <a:t> </a:t>
            </a:r>
            <a:r>
              <a:rPr lang="en-US" sz="1800" dirty="0" err="1" smtClean="0"/>
              <a:t>akte</a:t>
            </a:r>
            <a:r>
              <a:rPr lang="en-US" sz="1800" dirty="0" smtClean="0"/>
              <a:t>,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predlaže</a:t>
            </a:r>
            <a:r>
              <a:rPr lang="en-US" sz="1800" dirty="0" smtClean="0"/>
              <a:t> </a:t>
            </a:r>
            <a:r>
              <a:rPr lang="en-US" sz="1800" dirty="0" err="1" smtClean="0"/>
              <a:t>školskom</a:t>
            </a:r>
            <a:r>
              <a:rPr lang="en-US" sz="1800" dirty="0" smtClean="0"/>
              <a:t> </a:t>
            </a:r>
            <a:r>
              <a:rPr lang="en-US" sz="1800" dirty="0" err="1" smtClean="0"/>
              <a:t>odboru</a:t>
            </a:r>
            <a:r>
              <a:rPr lang="en-US" sz="1800" dirty="0" smtClean="0"/>
              <a:t> </a:t>
            </a:r>
            <a:r>
              <a:rPr lang="en-US" sz="1800" dirty="0" err="1" smtClean="0"/>
              <a:t>financijski</a:t>
            </a:r>
            <a:r>
              <a:rPr lang="en-US" sz="1800" dirty="0" smtClean="0"/>
              <a:t> plan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polugodišnji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godišnji</a:t>
            </a:r>
            <a:r>
              <a:rPr lang="en-US" sz="1800" dirty="0" smtClean="0"/>
              <a:t> </a:t>
            </a:r>
            <a:r>
              <a:rPr lang="en-US" sz="1800" dirty="0" err="1" smtClean="0"/>
              <a:t>obračun</a:t>
            </a:r>
            <a:r>
              <a:rPr lang="en-US" sz="1800" dirty="0" smtClean="0"/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649"/>
            <a:ext cx="9368481" cy="56841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zasnivanju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prestanku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sukladno</a:t>
            </a:r>
            <a:r>
              <a:rPr lang="en-US" dirty="0" smtClean="0"/>
              <a:t> </a:t>
            </a:r>
            <a:r>
              <a:rPr lang="en-US" dirty="0" err="1" smtClean="0"/>
              <a:t>članku</a:t>
            </a:r>
            <a:r>
              <a:rPr lang="en-US" dirty="0" smtClean="0"/>
              <a:t> 114.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provodi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tijela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školskog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p</a:t>
            </a:r>
            <a:r>
              <a:rPr lang="en-US" dirty="0" err="1" smtClean="0"/>
              <a:t>osjećuje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odgojno-obrazovnog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, </a:t>
            </a:r>
            <a:r>
              <a:rPr lang="en-US" dirty="0" err="1" smtClean="0"/>
              <a:t>analizira</a:t>
            </a:r>
            <a:r>
              <a:rPr lang="en-US" dirty="0" smtClean="0"/>
              <a:t> rad </a:t>
            </a:r>
            <a:r>
              <a:rPr lang="en-US" dirty="0" err="1" smtClean="0"/>
              <a:t>učitelja</a:t>
            </a:r>
            <a:r>
              <a:rPr lang="en-US" dirty="0" smtClean="0"/>
              <a:t>, </a:t>
            </a:r>
            <a:r>
              <a:rPr lang="en-US" dirty="0" err="1" smtClean="0"/>
              <a:t>nastavnika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suradnika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stručno</a:t>
            </a:r>
            <a:r>
              <a:rPr lang="en-US" dirty="0" smtClean="0"/>
              <a:t> </a:t>
            </a:r>
            <a:r>
              <a:rPr lang="en-US" dirty="0" err="1" smtClean="0"/>
              <a:t>osposobljavanje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usavršavanje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planira</a:t>
            </a:r>
            <a:r>
              <a:rPr lang="en-US" dirty="0" smtClean="0"/>
              <a:t> rad, </a:t>
            </a:r>
            <a:r>
              <a:rPr lang="en-US" dirty="0" err="1" smtClean="0"/>
              <a:t>saziva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sjednice</a:t>
            </a:r>
            <a:r>
              <a:rPr lang="en-US" dirty="0" smtClean="0"/>
              <a:t> </a:t>
            </a:r>
            <a:r>
              <a:rPr lang="en-US" dirty="0" err="1" smtClean="0"/>
              <a:t>učiteljskog</a:t>
            </a:r>
            <a:r>
              <a:rPr lang="en-US" dirty="0" smtClean="0"/>
              <a:t>/ </a:t>
            </a:r>
            <a:r>
              <a:rPr lang="en-US" dirty="0" err="1" smtClean="0"/>
              <a:t>nastavničkog</a:t>
            </a:r>
            <a:r>
              <a:rPr lang="en-US" dirty="0" smtClean="0"/>
              <a:t> </a:t>
            </a:r>
            <a:r>
              <a:rPr lang="en-US" dirty="0" err="1" smtClean="0"/>
              <a:t>vijeća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 </a:t>
            </a:r>
            <a:r>
              <a:rPr lang="en-US" dirty="0" err="1" smtClean="0"/>
              <a:t>suradnji</a:t>
            </a:r>
            <a:r>
              <a:rPr lang="en-US" dirty="0" smtClean="0"/>
              <a:t> s </a:t>
            </a:r>
            <a:r>
              <a:rPr lang="en-US" dirty="0" err="1" smtClean="0"/>
              <a:t>učiteljskim</a:t>
            </a:r>
            <a:r>
              <a:rPr lang="en-US" dirty="0" smtClean="0"/>
              <a:t>/</a:t>
            </a:r>
            <a:r>
              <a:rPr lang="en-US" dirty="0" err="1" smtClean="0"/>
              <a:t>nastavničkim</a:t>
            </a:r>
            <a:r>
              <a:rPr lang="en-US" dirty="0" smtClean="0"/>
              <a:t> </a:t>
            </a:r>
            <a:r>
              <a:rPr lang="en-US" dirty="0" err="1" smtClean="0"/>
              <a:t>vijećem</a:t>
            </a:r>
            <a:r>
              <a:rPr lang="en-US" dirty="0" smtClean="0"/>
              <a:t> </a:t>
            </a:r>
            <a:r>
              <a:rPr lang="en-US" dirty="0" err="1" smtClean="0"/>
              <a:t>predlaže</a:t>
            </a:r>
            <a:r>
              <a:rPr lang="en-US" dirty="0" smtClean="0"/>
              <a:t> </a:t>
            </a:r>
            <a:r>
              <a:rPr lang="en-US" dirty="0" err="1" smtClean="0"/>
              <a:t>školski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poduzima</a:t>
            </a:r>
            <a:r>
              <a:rPr lang="en-US" dirty="0" smtClean="0"/>
              <a:t> </a:t>
            </a:r>
            <a:r>
              <a:rPr lang="en-US" dirty="0" err="1" smtClean="0"/>
              <a:t>mjere</a:t>
            </a:r>
            <a:r>
              <a:rPr lang="en-US" dirty="0" smtClean="0"/>
              <a:t> </a:t>
            </a:r>
            <a:r>
              <a:rPr lang="en-US" dirty="0" err="1" smtClean="0"/>
              <a:t>propisane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neizvršavanja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neispunjavanja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obveza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brine se o </a:t>
            </a:r>
            <a:r>
              <a:rPr lang="en-US" dirty="0" err="1" smtClean="0"/>
              <a:t>sigurnosti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o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interesima</a:t>
            </a:r>
            <a:r>
              <a:rPr lang="en-US" dirty="0" smtClean="0"/>
              <a:t> </a:t>
            </a:r>
            <a:r>
              <a:rPr lang="en-US" dirty="0" err="1" smtClean="0"/>
              <a:t>učenika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radnika</a:t>
            </a:r>
            <a:r>
              <a:rPr lang="en-US" dirty="0" smtClean="0"/>
              <a:t> </a:t>
            </a:r>
            <a:r>
              <a:rPr lang="en-US" dirty="0" err="1" smtClean="0"/>
              <a:t>školske</a:t>
            </a:r>
            <a:r>
              <a:rPr lang="en-US" dirty="0" smtClean="0"/>
              <a:t> </a:t>
            </a:r>
            <a:r>
              <a:rPr lang="en-US" dirty="0" err="1" smtClean="0"/>
              <a:t>ustanove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en-US" dirty="0" err="1" smtClean="0"/>
              <a:t>učenika</a:t>
            </a:r>
            <a:r>
              <a:rPr lang="en-US" dirty="0" smtClean="0"/>
              <a:t>, </a:t>
            </a:r>
            <a:r>
              <a:rPr lang="en-US" dirty="0" err="1" smtClean="0"/>
              <a:t>učitelja</a:t>
            </a:r>
            <a:r>
              <a:rPr lang="en-US" dirty="0" smtClean="0"/>
              <a:t>/</a:t>
            </a:r>
            <a:r>
              <a:rPr lang="en-US" dirty="0" err="1" smtClean="0"/>
              <a:t>nastavnika</a:t>
            </a:r>
            <a:r>
              <a:rPr lang="en-US" dirty="0" smtClean="0"/>
              <a:t>,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suradnika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radnika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surađuje</a:t>
            </a:r>
            <a:r>
              <a:rPr lang="en-US" dirty="0" smtClean="0"/>
              <a:t> s </a:t>
            </a:r>
            <a:r>
              <a:rPr lang="en-US" dirty="0" err="1" smtClean="0"/>
              <a:t>učenicima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roditeljima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surađuje</a:t>
            </a:r>
            <a:r>
              <a:rPr lang="en-US" dirty="0" smtClean="0"/>
              <a:t> s </a:t>
            </a:r>
            <a:r>
              <a:rPr lang="en-US" dirty="0" err="1" smtClean="0"/>
              <a:t>osnivačem</a:t>
            </a:r>
            <a:r>
              <a:rPr lang="en-US" dirty="0" smtClean="0"/>
              <a:t>, </a:t>
            </a:r>
            <a:r>
              <a:rPr lang="en-US" dirty="0" err="1" smtClean="0"/>
              <a:t>tijelima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, </a:t>
            </a:r>
            <a:r>
              <a:rPr lang="en-US" dirty="0" err="1" smtClean="0"/>
              <a:t>ustanovama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tijelima</a:t>
            </a:r>
            <a:r>
              <a:rPr lang="en-US" dirty="0" smtClean="0"/>
              <a:t>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nadzire</a:t>
            </a:r>
            <a:r>
              <a:rPr lang="en-US" dirty="0" smtClean="0"/>
              <a:t> </a:t>
            </a:r>
            <a:r>
              <a:rPr lang="en-US" dirty="0" err="1" smtClean="0"/>
              <a:t>pravodobno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točno</a:t>
            </a:r>
            <a:r>
              <a:rPr lang="en-US" dirty="0" smtClean="0"/>
              <a:t> </a:t>
            </a:r>
            <a:r>
              <a:rPr lang="en-US" dirty="0" err="1" smtClean="0"/>
              <a:t>unošenje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u </a:t>
            </a:r>
            <a:r>
              <a:rPr lang="en-US" dirty="0" err="1" smtClean="0"/>
              <a:t>elektronsku</a:t>
            </a:r>
            <a:r>
              <a:rPr lang="en-US" dirty="0" smtClean="0"/>
              <a:t> </a:t>
            </a:r>
            <a:r>
              <a:rPr lang="en-US" dirty="0" err="1" smtClean="0"/>
              <a:t>maticu</a:t>
            </a:r>
            <a:r>
              <a:rPr lang="en-US" dirty="0" smtClean="0"/>
              <a:t> (e-</a:t>
            </a:r>
            <a:r>
              <a:rPr lang="en-US" dirty="0" err="1" smtClean="0"/>
              <a:t>Maticu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8054"/>
            <a:ext cx="9286103" cy="485890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 err="1" smtClean="0"/>
              <a:t>Prema</a:t>
            </a:r>
            <a:r>
              <a:rPr lang="en-US" sz="3600" dirty="0" smtClean="0"/>
              <a:t> tome, </a:t>
            </a:r>
            <a:r>
              <a:rPr lang="en-US" sz="3600" dirty="0" err="1" smtClean="0"/>
              <a:t>postoji</a:t>
            </a:r>
            <a:r>
              <a:rPr lang="en-US" sz="3600" dirty="0" smtClean="0"/>
              <a:t> </a:t>
            </a:r>
            <a:r>
              <a:rPr lang="en-US" sz="3600" dirty="0" err="1" smtClean="0"/>
              <a:t>širok</a:t>
            </a:r>
            <a:r>
              <a:rPr lang="en-US" sz="3600" dirty="0" smtClean="0"/>
              <a:t> </a:t>
            </a:r>
            <a:r>
              <a:rPr lang="en-US" sz="3600" dirty="0" err="1" smtClean="0"/>
              <a:t>obuhvat</a:t>
            </a:r>
            <a:r>
              <a:rPr lang="en-US" sz="3600" dirty="0" smtClean="0"/>
              <a:t> </a:t>
            </a:r>
            <a:r>
              <a:rPr lang="en-US" sz="3600" dirty="0" err="1" smtClean="0"/>
              <a:t>obveza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odgovornost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izrazita</a:t>
            </a:r>
            <a:r>
              <a:rPr lang="en-US" sz="3600" dirty="0" smtClean="0"/>
              <a:t> </a:t>
            </a:r>
            <a:r>
              <a:rPr lang="en-US" sz="3600" dirty="0" err="1" smtClean="0"/>
              <a:t>složenost</a:t>
            </a:r>
            <a:r>
              <a:rPr lang="en-US" sz="3600" dirty="0" smtClean="0"/>
              <a:t> </a:t>
            </a:r>
            <a:r>
              <a:rPr lang="en-US" sz="3600" dirty="0" err="1" smtClean="0"/>
              <a:t>ravnateljskih</a:t>
            </a:r>
            <a:r>
              <a:rPr lang="en-US" sz="3600" dirty="0" smtClean="0"/>
              <a:t> </a:t>
            </a:r>
            <a:r>
              <a:rPr lang="en-US" sz="3600" dirty="0" err="1" smtClean="0"/>
              <a:t>poslova</a:t>
            </a:r>
            <a:r>
              <a:rPr lang="en-US" sz="3600" dirty="0" smtClean="0"/>
              <a:t> </a:t>
            </a:r>
            <a:r>
              <a:rPr lang="en-US" sz="3600" dirty="0" err="1" smtClean="0"/>
              <a:t>dok</a:t>
            </a:r>
            <a:r>
              <a:rPr lang="en-US" sz="3600" dirty="0" smtClean="0"/>
              <a:t> s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postoje</a:t>
            </a:r>
            <a:r>
              <a:rPr lang="en-US" sz="3600" dirty="0" smtClean="0"/>
              <a:t> </a:t>
            </a:r>
            <a:r>
              <a:rPr lang="en-US" sz="3600" dirty="0" err="1" smtClean="0"/>
              <a:t>vrlo</a:t>
            </a:r>
            <a:r>
              <a:rPr lang="en-US" sz="3600" dirty="0" smtClean="0"/>
              <a:t> </a:t>
            </a:r>
            <a:r>
              <a:rPr lang="en-US" sz="3600" dirty="0" err="1" smtClean="0"/>
              <a:t>ograničene</a:t>
            </a:r>
            <a:r>
              <a:rPr lang="en-US" sz="3600" dirty="0" smtClean="0"/>
              <a:t> </a:t>
            </a:r>
            <a:r>
              <a:rPr lang="en-US" sz="3600" dirty="0" err="1" smtClean="0"/>
              <a:t>ovlasti</a:t>
            </a:r>
            <a:r>
              <a:rPr lang="en-US" sz="3600" dirty="0" smtClean="0"/>
              <a:t> </a:t>
            </a:r>
            <a:r>
              <a:rPr lang="en-US" sz="3600" dirty="0" err="1" smtClean="0"/>
              <a:t>ravnatelja</a:t>
            </a:r>
            <a:r>
              <a:rPr lang="en-US" sz="3600" dirty="0" smtClean="0"/>
              <a:t> </a:t>
            </a:r>
            <a:r>
              <a:rPr lang="en-US" sz="3600" dirty="0" err="1" smtClean="0"/>
              <a:t>školskih</a:t>
            </a:r>
            <a:r>
              <a:rPr lang="en-US" sz="3600" dirty="0" smtClean="0"/>
              <a:t> </a:t>
            </a:r>
            <a:r>
              <a:rPr lang="en-US" sz="3600" dirty="0" err="1" smtClean="0"/>
              <a:t>ustanova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16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5504"/>
            <a:ext cx="9697995" cy="5501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Naime</a:t>
            </a:r>
            <a:r>
              <a:rPr lang="en-US" dirty="0" smtClean="0"/>
              <a:t>, </a:t>
            </a:r>
            <a:r>
              <a:rPr lang="en-US" dirty="0" err="1" smtClean="0"/>
              <a:t>sukladno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 o </a:t>
            </a:r>
            <a:r>
              <a:rPr lang="en-US" dirty="0" err="1" smtClean="0"/>
              <a:t>odgoju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obrazovanju</a:t>
            </a:r>
            <a:r>
              <a:rPr lang="en-US" dirty="0" smtClean="0"/>
              <a:t> u </a:t>
            </a:r>
            <a:r>
              <a:rPr lang="en-US" dirty="0" err="1" smtClean="0"/>
              <a:t>osnovnoj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srednjoj</a:t>
            </a:r>
            <a:r>
              <a:rPr lang="en-US" dirty="0" smtClean="0"/>
              <a:t> </a:t>
            </a:r>
            <a:r>
              <a:rPr lang="en-US" dirty="0" err="1" smtClean="0"/>
              <a:t>školi</a:t>
            </a:r>
            <a:r>
              <a:rPr lang="en-US" dirty="0" smtClean="0"/>
              <a:t>, </a:t>
            </a:r>
            <a:r>
              <a:rPr lang="en-US" dirty="0" err="1" smtClean="0"/>
              <a:t>Školski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hr-HR" dirty="0"/>
              <a:t>:</a:t>
            </a:r>
            <a:endParaRPr lang="en-US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imenuje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razrješuje</a:t>
            </a:r>
            <a:r>
              <a:rPr lang="en-US" sz="1800" dirty="0"/>
              <a:t> </a:t>
            </a:r>
            <a:r>
              <a:rPr lang="en-US" sz="1800" dirty="0" err="1"/>
              <a:t>ravnatelja</a:t>
            </a:r>
            <a:r>
              <a:rPr lang="en-US" sz="1800" dirty="0"/>
              <a:t>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r-HR" sz="1800" dirty="0" smtClean="0"/>
              <a:t>daje p</a:t>
            </a:r>
            <a:r>
              <a:rPr lang="en-US" sz="1800" dirty="0" err="1" smtClean="0"/>
              <a:t>rethodnu</a:t>
            </a:r>
            <a:r>
              <a:rPr lang="en-US" sz="1800" dirty="0" smtClean="0"/>
              <a:t> </a:t>
            </a:r>
            <a:r>
              <a:rPr lang="en-US" sz="1800" dirty="0" err="1" smtClean="0"/>
              <a:t>suglasnost</a:t>
            </a:r>
            <a:r>
              <a:rPr lang="en-US" sz="1800" dirty="0" smtClean="0"/>
              <a:t>  u </a:t>
            </a:r>
            <a:r>
              <a:rPr lang="en-US" sz="1800" dirty="0" err="1" smtClean="0"/>
              <a:t>vezi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zasnivanjem</a:t>
            </a:r>
            <a:r>
              <a:rPr lang="en-US" sz="1800" dirty="0" smtClean="0"/>
              <a:t> </a:t>
            </a:r>
            <a:r>
              <a:rPr lang="en-US" sz="1800" dirty="0" err="1" smtClean="0"/>
              <a:t>radnog</a:t>
            </a:r>
            <a:r>
              <a:rPr lang="en-US" sz="1800" dirty="0" smtClean="0"/>
              <a:t> </a:t>
            </a:r>
            <a:r>
              <a:rPr lang="en-US" sz="1800" dirty="0" err="1" smtClean="0"/>
              <a:t>odnosa</a:t>
            </a:r>
            <a:r>
              <a:rPr lang="en-US" sz="1800" dirty="0" smtClean="0"/>
              <a:t> u </a:t>
            </a:r>
            <a:r>
              <a:rPr lang="en-US" sz="1800" dirty="0" err="1" smtClean="0"/>
              <a:t>školskoj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ustanovi</a:t>
            </a:r>
            <a:r>
              <a:rPr lang="en-US" sz="1800" dirty="0" smtClean="0"/>
              <a:t>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donosi</a:t>
            </a:r>
            <a:r>
              <a:rPr lang="en-US" sz="1800" dirty="0" smtClean="0"/>
              <a:t> </a:t>
            </a:r>
            <a:r>
              <a:rPr lang="en-US" sz="1800" dirty="0" err="1" smtClean="0"/>
              <a:t>statut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opće</a:t>
            </a:r>
            <a:r>
              <a:rPr lang="en-US" sz="1800" dirty="0" smtClean="0"/>
              <a:t> </a:t>
            </a:r>
            <a:r>
              <a:rPr lang="en-US" sz="1800" dirty="0" err="1" smtClean="0"/>
              <a:t>akte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prijedlog</a:t>
            </a:r>
            <a:r>
              <a:rPr lang="en-US" sz="1800" dirty="0" smtClean="0"/>
              <a:t> </a:t>
            </a:r>
            <a:r>
              <a:rPr lang="en-US" sz="1800" dirty="0" err="1" smtClean="0"/>
              <a:t>ravnatelja</a:t>
            </a:r>
            <a:r>
              <a:rPr lang="en-US" sz="1800" dirty="0" smtClean="0"/>
              <a:t>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donosi</a:t>
            </a:r>
            <a:r>
              <a:rPr lang="en-US" sz="1800" dirty="0" smtClean="0"/>
              <a:t> </a:t>
            </a:r>
            <a:r>
              <a:rPr lang="en-US" sz="1800" dirty="0" err="1" smtClean="0"/>
              <a:t>školski</a:t>
            </a:r>
            <a:r>
              <a:rPr lang="en-US" sz="1800" dirty="0" smtClean="0"/>
              <a:t> </a:t>
            </a:r>
            <a:r>
              <a:rPr lang="en-US" sz="1800" dirty="0" err="1" smtClean="0"/>
              <a:t>kurikulum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prijedlog</a:t>
            </a:r>
            <a:r>
              <a:rPr lang="en-US" sz="1800" dirty="0" smtClean="0"/>
              <a:t> </a:t>
            </a:r>
            <a:r>
              <a:rPr lang="en-US" sz="1800" dirty="0" err="1" smtClean="0"/>
              <a:t>učiteljskog</a:t>
            </a:r>
            <a:r>
              <a:rPr lang="en-US" sz="1800" dirty="0" smtClean="0"/>
              <a:t>, </a:t>
            </a:r>
            <a:r>
              <a:rPr lang="en-US" sz="1800" dirty="0" err="1" smtClean="0"/>
              <a:t>odnosno</a:t>
            </a:r>
            <a:r>
              <a:rPr lang="en-US" sz="1800" dirty="0" smtClean="0"/>
              <a:t> </a:t>
            </a:r>
            <a:r>
              <a:rPr lang="en-US" sz="1800" dirty="0" err="1" smtClean="0"/>
              <a:t>nastavničkog</a:t>
            </a:r>
            <a:r>
              <a:rPr lang="en-US" sz="1800" dirty="0" smtClean="0"/>
              <a:t> </a:t>
            </a:r>
            <a:r>
              <a:rPr lang="en-US" sz="1800" dirty="0" err="1" smtClean="0"/>
              <a:t>vijeća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ravnatelja</a:t>
            </a:r>
            <a:r>
              <a:rPr lang="en-US" sz="1800" dirty="0" smtClean="0"/>
              <a:t>, </a:t>
            </a:r>
            <a:endParaRPr lang="hr-HR" sz="1800" dirty="0" smtClean="0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donosi</a:t>
            </a:r>
            <a:r>
              <a:rPr lang="en-US" sz="1800" dirty="0" smtClean="0"/>
              <a:t> </a:t>
            </a:r>
            <a:r>
              <a:rPr lang="en-US" sz="1800" dirty="0" err="1" smtClean="0"/>
              <a:t>godišnji</a:t>
            </a:r>
            <a:r>
              <a:rPr lang="en-US" sz="1800" dirty="0" smtClean="0"/>
              <a:t> plan </a:t>
            </a:r>
            <a:r>
              <a:rPr lang="en-US" sz="1800" dirty="0" err="1" smtClean="0"/>
              <a:t>i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rada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prijedlog</a:t>
            </a:r>
            <a:r>
              <a:rPr lang="en-US" sz="1800" dirty="0" smtClean="0"/>
              <a:t> </a:t>
            </a:r>
            <a:r>
              <a:rPr lang="en-US" sz="1800" dirty="0" err="1" smtClean="0"/>
              <a:t>ravnatelja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njegovo</a:t>
            </a:r>
            <a:r>
              <a:rPr lang="en-US" sz="1800" dirty="0" smtClean="0"/>
              <a:t> </a:t>
            </a:r>
            <a:r>
              <a:rPr lang="en-US" sz="1800" dirty="0" err="1" smtClean="0"/>
              <a:t>izvršavanje</a:t>
            </a:r>
            <a:r>
              <a:rPr lang="en-US" sz="1800" dirty="0" smtClean="0"/>
              <a:t>, </a:t>
            </a:r>
            <a:r>
              <a:rPr lang="en-US" sz="1800" dirty="0" err="1" smtClean="0"/>
              <a:t>donosi</a:t>
            </a:r>
            <a:r>
              <a:rPr lang="en-US" sz="1800" dirty="0" smtClean="0"/>
              <a:t> </a:t>
            </a:r>
            <a:r>
              <a:rPr lang="en-US" sz="1800" dirty="0" err="1" smtClean="0"/>
              <a:t>financijski</a:t>
            </a:r>
            <a:r>
              <a:rPr lang="en-US" sz="1800" dirty="0" smtClean="0"/>
              <a:t> plan, </a:t>
            </a:r>
            <a:r>
              <a:rPr lang="en-US" sz="1800" dirty="0" err="1" smtClean="0"/>
              <a:t>polugodišnji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godišnji</a:t>
            </a:r>
            <a:r>
              <a:rPr lang="en-US" sz="1800" dirty="0" smtClean="0"/>
              <a:t> </a:t>
            </a:r>
            <a:r>
              <a:rPr lang="en-US" sz="1800" dirty="0" err="1" smtClean="0"/>
              <a:t>obračun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prijedlog</a:t>
            </a:r>
            <a:r>
              <a:rPr lang="en-US" sz="1800" dirty="0" smtClean="0"/>
              <a:t> </a:t>
            </a:r>
            <a:r>
              <a:rPr lang="en-US" sz="1800" dirty="0" err="1" smtClean="0"/>
              <a:t>ravnatelja</a:t>
            </a:r>
            <a:r>
              <a:rPr lang="en-US" sz="1800" dirty="0" smtClean="0"/>
              <a:t>,</a:t>
            </a:r>
            <a:endParaRPr lang="hr-HR" sz="1800" dirty="0" smtClean="0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odlučuje</a:t>
            </a:r>
            <a:r>
              <a:rPr lang="en-US" sz="1800" dirty="0" smtClean="0"/>
              <a:t> o </a:t>
            </a:r>
            <a:r>
              <a:rPr lang="en-US" sz="1800" dirty="0" err="1" smtClean="0"/>
              <a:t>zahtjevima</a:t>
            </a:r>
            <a:r>
              <a:rPr lang="en-US" sz="1800" dirty="0" smtClean="0"/>
              <a:t> </a:t>
            </a:r>
            <a:r>
              <a:rPr lang="en-US" sz="1800" dirty="0" err="1" smtClean="0"/>
              <a:t>radnika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zaštitu</a:t>
            </a:r>
            <a:r>
              <a:rPr lang="en-US" sz="1800" dirty="0" smtClean="0"/>
              <a:t> </a:t>
            </a:r>
            <a:r>
              <a:rPr lang="en-US" sz="1800" dirty="0" err="1" smtClean="0"/>
              <a:t>prava</a:t>
            </a:r>
            <a:r>
              <a:rPr lang="en-US" sz="1800" dirty="0" smtClean="0"/>
              <a:t> </a:t>
            </a:r>
            <a:r>
              <a:rPr lang="en-US" sz="1800" dirty="0" err="1" smtClean="0"/>
              <a:t>iz</a:t>
            </a:r>
            <a:r>
              <a:rPr lang="en-US" sz="1800" dirty="0" smtClean="0"/>
              <a:t> </a:t>
            </a:r>
            <a:r>
              <a:rPr lang="en-US" sz="1800" dirty="0" err="1" smtClean="0"/>
              <a:t>radnog</a:t>
            </a:r>
            <a:r>
              <a:rPr lang="en-US" sz="1800" dirty="0" smtClean="0"/>
              <a:t> </a:t>
            </a:r>
            <a:r>
              <a:rPr lang="en-US" sz="1800" dirty="0" err="1" smtClean="0"/>
              <a:t>odnosa</a:t>
            </a:r>
            <a:r>
              <a:rPr lang="en-US" sz="1800" dirty="0" smtClean="0"/>
              <a:t>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predlaže</a:t>
            </a:r>
            <a:r>
              <a:rPr lang="en-US" sz="1800" dirty="0" smtClean="0"/>
              <a:t> </a:t>
            </a:r>
            <a:r>
              <a:rPr lang="en-US" sz="1800" dirty="0" err="1" smtClean="0"/>
              <a:t>osnivaču</a:t>
            </a:r>
            <a:r>
              <a:rPr lang="en-US" sz="1800" dirty="0" smtClean="0"/>
              <a:t> </a:t>
            </a:r>
            <a:r>
              <a:rPr lang="en-US" sz="1800" dirty="0" err="1" smtClean="0"/>
              <a:t>promjenu</a:t>
            </a:r>
            <a:r>
              <a:rPr lang="en-US" sz="1800" dirty="0" smtClean="0"/>
              <a:t> </a:t>
            </a:r>
            <a:r>
              <a:rPr lang="en-US" sz="1800" dirty="0" err="1" smtClean="0"/>
              <a:t>djelatnosti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donošenje</a:t>
            </a:r>
            <a:r>
              <a:rPr lang="en-US" sz="1800" dirty="0" smtClean="0"/>
              <a:t> </a:t>
            </a:r>
            <a:r>
              <a:rPr lang="en-US" sz="1800" dirty="0" err="1" smtClean="0"/>
              <a:t>drugih</a:t>
            </a:r>
            <a:r>
              <a:rPr lang="en-US" sz="1800" dirty="0" smtClean="0"/>
              <a:t> </a:t>
            </a:r>
            <a:r>
              <a:rPr lang="en-US" sz="1800" dirty="0" err="1" smtClean="0"/>
              <a:t>odluka</a:t>
            </a:r>
            <a:r>
              <a:rPr lang="en-US" sz="1800" dirty="0" smtClean="0"/>
              <a:t> </a:t>
            </a:r>
            <a:r>
              <a:rPr lang="en-US" sz="1800" dirty="0" err="1" smtClean="0"/>
              <a:t>vezanih</a:t>
            </a:r>
            <a:r>
              <a:rPr lang="en-US" sz="1800" dirty="0" smtClean="0"/>
              <a:t> </a:t>
            </a:r>
            <a:r>
              <a:rPr lang="en-US" sz="1800" dirty="0" err="1" smtClean="0"/>
              <a:t>uz</a:t>
            </a:r>
            <a:r>
              <a:rPr lang="en-US" sz="1800" dirty="0" smtClean="0"/>
              <a:t> </a:t>
            </a:r>
            <a:r>
              <a:rPr lang="en-US" sz="1800" dirty="0" err="1" smtClean="0"/>
              <a:t>osnivačka</a:t>
            </a:r>
            <a:r>
              <a:rPr lang="en-US" sz="1800" dirty="0" smtClean="0"/>
              <a:t> </a:t>
            </a:r>
            <a:r>
              <a:rPr lang="en-US" sz="1800" dirty="0" err="1" smtClean="0"/>
              <a:t>prava</a:t>
            </a:r>
            <a:r>
              <a:rPr lang="en-US" sz="1800" dirty="0" smtClean="0"/>
              <a:t>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/>
              <a:t>daje</a:t>
            </a:r>
            <a:r>
              <a:rPr lang="en-US" sz="1800" dirty="0" smtClean="0"/>
              <a:t> </a:t>
            </a:r>
            <a:r>
              <a:rPr lang="en-US" sz="1800" dirty="0" err="1" smtClean="0"/>
              <a:t>osnivaču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ravnatelju</a:t>
            </a:r>
            <a:r>
              <a:rPr lang="en-US" sz="1800" dirty="0" smtClean="0"/>
              <a:t> </a:t>
            </a:r>
            <a:r>
              <a:rPr lang="en-US" sz="1800" dirty="0" err="1" smtClean="0"/>
              <a:t>prijedloge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mišljenja</a:t>
            </a:r>
            <a:r>
              <a:rPr lang="en-US" sz="1800" dirty="0" smtClean="0"/>
              <a:t> o </a:t>
            </a:r>
            <a:r>
              <a:rPr lang="en-US" sz="1800" dirty="0" err="1" smtClean="0"/>
              <a:t>pitanjima</a:t>
            </a:r>
            <a:r>
              <a:rPr lang="en-US" sz="1800" dirty="0" smtClean="0"/>
              <a:t> </a:t>
            </a:r>
            <a:r>
              <a:rPr lang="en-US" sz="1800" dirty="0" err="1" smtClean="0"/>
              <a:t>važnim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rad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sigurnost</a:t>
            </a:r>
            <a:r>
              <a:rPr lang="en-US" sz="1800" dirty="0" smtClean="0"/>
              <a:t> u </a:t>
            </a:r>
            <a:r>
              <a:rPr lang="en-US" sz="1800" dirty="0" err="1" smtClean="0"/>
              <a:t>školskoj</a:t>
            </a:r>
            <a:r>
              <a:rPr lang="en-US" sz="1800" dirty="0" smtClean="0"/>
              <a:t> </a:t>
            </a:r>
            <a:r>
              <a:rPr lang="en-US" sz="1800" dirty="0" err="1" smtClean="0"/>
              <a:t>ustanovi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donosi</a:t>
            </a:r>
            <a:r>
              <a:rPr lang="en-US" sz="1800" dirty="0" smtClean="0"/>
              <a:t> </a:t>
            </a:r>
            <a:r>
              <a:rPr lang="en-US" sz="1800" dirty="0" err="1" smtClean="0"/>
              <a:t>odluke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obavlja</a:t>
            </a:r>
            <a:r>
              <a:rPr lang="en-US" sz="1800" dirty="0" smtClean="0"/>
              <a:t> </a:t>
            </a:r>
            <a:r>
              <a:rPr lang="en-US" sz="1800" dirty="0" err="1" smtClean="0"/>
              <a:t>druge</a:t>
            </a:r>
            <a:r>
              <a:rPr lang="en-US" sz="1800" dirty="0" smtClean="0"/>
              <a:t> </a:t>
            </a:r>
            <a:r>
              <a:rPr lang="en-US" sz="1800" dirty="0" err="1" smtClean="0"/>
              <a:t>poslove</a:t>
            </a:r>
            <a:r>
              <a:rPr lang="en-US" sz="1800" dirty="0" smtClean="0"/>
              <a:t> </a:t>
            </a:r>
            <a:r>
              <a:rPr lang="en-US" sz="1800" dirty="0" err="1" smtClean="0"/>
              <a:t>utvrđene</a:t>
            </a:r>
            <a:r>
              <a:rPr lang="en-US" sz="1800" dirty="0" smtClean="0"/>
              <a:t> </a:t>
            </a:r>
            <a:r>
              <a:rPr lang="en-US" sz="1800" dirty="0" err="1" smtClean="0"/>
              <a:t>Zakonom</a:t>
            </a:r>
            <a:r>
              <a:rPr lang="en-US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50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454"/>
          </a:xfrm>
        </p:spPr>
        <p:txBody>
          <a:bodyPr/>
          <a:lstStyle/>
          <a:p>
            <a:pPr algn="ctr"/>
            <a:r>
              <a:rPr lang="en-US" b="1" dirty="0" smtClean="0"/>
              <a:t>ZAKLJUČAK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18055"/>
            <a:ext cx="8952699" cy="483561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potreba</a:t>
            </a:r>
            <a:r>
              <a:rPr lang="en-US" sz="2000" dirty="0" smtClean="0"/>
              <a:t> </a:t>
            </a:r>
            <a:r>
              <a:rPr lang="en-US" sz="2000" dirty="0" err="1" smtClean="0"/>
              <a:t>promjene</a:t>
            </a:r>
            <a:r>
              <a:rPr lang="en-US" sz="2000" dirty="0" smtClean="0"/>
              <a:t> </a:t>
            </a:r>
            <a:r>
              <a:rPr lang="en-US" sz="2000" dirty="0" err="1" smtClean="0"/>
              <a:t>postojećeg</a:t>
            </a:r>
            <a:r>
              <a:rPr lang="en-US" sz="2000" dirty="0" smtClean="0"/>
              <a:t> </a:t>
            </a:r>
            <a:r>
              <a:rPr lang="en-US" sz="2000" dirty="0" err="1" smtClean="0"/>
              <a:t>zakonodavstva</a:t>
            </a:r>
            <a:r>
              <a:rPr lang="en-US" sz="2000" dirty="0" smtClean="0"/>
              <a:t> u </a:t>
            </a:r>
            <a:r>
              <a:rPr lang="en-US" sz="2000" dirty="0" err="1" smtClean="0"/>
              <a:t>smislu</a:t>
            </a:r>
            <a:r>
              <a:rPr lang="en-US" sz="2000" dirty="0" smtClean="0"/>
              <a:t> </a:t>
            </a:r>
            <a:r>
              <a:rPr lang="en-US" sz="2000" dirty="0" err="1" smtClean="0"/>
              <a:t>poboljšanja</a:t>
            </a:r>
            <a:r>
              <a:rPr lang="en-US" sz="2000" dirty="0" smtClean="0"/>
              <a:t> </a:t>
            </a:r>
            <a:r>
              <a:rPr lang="en-US" sz="2000" dirty="0" err="1" smtClean="0"/>
              <a:t>materijalnog</a:t>
            </a:r>
            <a:r>
              <a:rPr lang="en-US" sz="2000" dirty="0" smtClean="0"/>
              <a:t> </a:t>
            </a:r>
            <a:r>
              <a:rPr lang="en-US" sz="2000" dirty="0" err="1" smtClean="0"/>
              <a:t>statusa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 </a:t>
            </a:r>
            <a:r>
              <a:rPr lang="en-US" sz="2000" dirty="0" err="1" smtClean="0"/>
              <a:t>osnovnih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srednjih</a:t>
            </a:r>
            <a:r>
              <a:rPr lang="en-US" sz="2000" dirty="0" smtClean="0"/>
              <a:t> </a:t>
            </a:r>
            <a:r>
              <a:rPr lang="en-US" sz="2000" dirty="0" err="1" smtClean="0"/>
              <a:t>škola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usklađivanja</a:t>
            </a:r>
            <a:r>
              <a:rPr lang="en-US" sz="2000" dirty="0" smtClean="0"/>
              <a:t> </a:t>
            </a:r>
            <a:r>
              <a:rPr lang="en-US" sz="2000" dirty="0" err="1" smtClean="0"/>
              <a:t>njihovih</a:t>
            </a:r>
            <a:r>
              <a:rPr lang="en-US" sz="2000" dirty="0" smtClean="0"/>
              <a:t> </a:t>
            </a:r>
            <a:r>
              <a:rPr lang="en-US" sz="2000" dirty="0" err="1" smtClean="0"/>
              <a:t>materijalnih</a:t>
            </a:r>
            <a:r>
              <a:rPr lang="en-US" sz="2000" dirty="0" smtClean="0"/>
              <a:t> </a:t>
            </a:r>
            <a:r>
              <a:rPr lang="en-US" sz="2000" dirty="0" err="1" smtClean="0"/>
              <a:t>primanja</a:t>
            </a:r>
            <a:r>
              <a:rPr lang="en-US" sz="2000" dirty="0" smtClean="0"/>
              <a:t>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ravnatelje</a:t>
            </a:r>
            <a:r>
              <a:rPr lang="en-US" sz="2000" dirty="0" smtClean="0"/>
              <a:t> </a:t>
            </a:r>
            <a:r>
              <a:rPr lang="en-US" sz="2000" dirty="0" err="1" smtClean="0"/>
              <a:t>drugih</a:t>
            </a:r>
            <a:r>
              <a:rPr lang="en-US" sz="2000" dirty="0" smtClean="0"/>
              <a:t> </a:t>
            </a:r>
            <a:r>
              <a:rPr lang="en-US" sz="2000" dirty="0" err="1" smtClean="0"/>
              <a:t>javnih</a:t>
            </a:r>
            <a:r>
              <a:rPr lang="en-US" sz="2000" dirty="0" smtClean="0"/>
              <a:t> </a:t>
            </a:r>
            <a:r>
              <a:rPr lang="en-US" sz="2000" dirty="0" err="1" smtClean="0"/>
              <a:t>službi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potreba</a:t>
            </a:r>
            <a:r>
              <a:rPr lang="en-US" sz="2000" dirty="0" smtClean="0"/>
              <a:t> </a:t>
            </a:r>
            <a:r>
              <a:rPr lang="en-US" sz="2000" dirty="0" err="1" smtClean="0"/>
              <a:t>promjene</a:t>
            </a:r>
            <a:r>
              <a:rPr lang="en-US" sz="2000" dirty="0" smtClean="0"/>
              <a:t> </a:t>
            </a:r>
            <a:r>
              <a:rPr lang="en-US" sz="2000" dirty="0" err="1" smtClean="0"/>
              <a:t>postojećeg</a:t>
            </a:r>
            <a:r>
              <a:rPr lang="en-US" sz="2000" dirty="0" smtClean="0"/>
              <a:t> </a:t>
            </a:r>
            <a:r>
              <a:rPr lang="en-US" sz="2000" dirty="0" err="1" smtClean="0"/>
              <a:t>zakonodavstva</a:t>
            </a:r>
            <a:r>
              <a:rPr lang="en-US" sz="2000" dirty="0" smtClean="0"/>
              <a:t> u </a:t>
            </a:r>
            <a:r>
              <a:rPr lang="en-US" sz="2000" dirty="0" err="1" smtClean="0"/>
              <a:t>smislu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profesionalizacije</a:t>
            </a:r>
            <a:r>
              <a:rPr lang="en-US" sz="2000" dirty="0" smtClean="0"/>
              <a:t>, </a:t>
            </a:r>
            <a:r>
              <a:rPr lang="en-US" sz="2000" dirty="0" err="1" smtClean="0"/>
              <a:t>utvrđivanja</a:t>
            </a:r>
            <a:r>
              <a:rPr lang="en-US" sz="2000" dirty="0" smtClean="0"/>
              <a:t> </a:t>
            </a:r>
            <a:r>
              <a:rPr lang="en-US" sz="2000" dirty="0" err="1" smtClean="0"/>
              <a:t>jasnih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stručnih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kriterija</a:t>
            </a:r>
            <a:r>
              <a:rPr lang="en-US" sz="2000" dirty="0" smtClean="0"/>
              <a:t> </a:t>
            </a:r>
            <a:r>
              <a:rPr lang="en-US" sz="2000" dirty="0" err="1" smtClean="0"/>
              <a:t>izbora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povećanja</a:t>
            </a:r>
            <a:r>
              <a:rPr lang="en-US" sz="2000" dirty="0" smtClean="0"/>
              <a:t> </a:t>
            </a:r>
            <a:r>
              <a:rPr lang="en-US" sz="2000" dirty="0" err="1" smtClean="0"/>
              <a:t>ovlasti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potreba</a:t>
            </a:r>
            <a:r>
              <a:rPr lang="en-US" sz="2000" dirty="0" smtClean="0"/>
              <a:t> </a:t>
            </a:r>
            <a:r>
              <a:rPr lang="en-US" sz="2000" dirty="0" err="1" smtClean="0"/>
              <a:t>promjene</a:t>
            </a:r>
            <a:r>
              <a:rPr lang="en-US" sz="2000" dirty="0" smtClean="0"/>
              <a:t> </a:t>
            </a:r>
            <a:r>
              <a:rPr lang="en-US" sz="2000" dirty="0" err="1" smtClean="0"/>
              <a:t>postojećeg</a:t>
            </a:r>
            <a:r>
              <a:rPr lang="en-US" sz="2000" dirty="0" smtClean="0"/>
              <a:t> </a:t>
            </a:r>
            <a:r>
              <a:rPr lang="en-US" sz="2000" dirty="0" err="1" smtClean="0"/>
              <a:t>zakonodavstva</a:t>
            </a:r>
            <a:r>
              <a:rPr lang="en-US" sz="2000" dirty="0" smtClean="0"/>
              <a:t> u </a:t>
            </a:r>
            <a:r>
              <a:rPr lang="en-US" sz="2000" dirty="0" err="1" smtClean="0"/>
              <a:t>smislu</a:t>
            </a:r>
            <a:r>
              <a:rPr lang="en-US" sz="2000" dirty="0" smtClean="0"/>
              <a:t> </a:t>
            </a:r>
            <a:r>
              <a:rPr lang="en-US" sz="2000" dirty="0" err="1" smtClean="0"/>
              <a:t>uvođenja</a:t>
            </a:r>
            <a:r>
              <a:rPr lang="en-US" sz="2000" dirty="0" smtClean="0"/>
              <a:t> </a:t>
            </a:r>
            <a:r>
              <a:rPr lang="en-US" sz="2000" dirty="0" err="1" smtClean="0"/>
              <a:t>pomoćnika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novog</a:t>
            </a:r>
            <a:r>
              <a:rPr lang="en-US" sz="2000" dirty="0" smtClean="0"/>
              <a:t> </a:t>
            </a:r>
            <a:r>
              <a:rPr lang="en-US" sz="2000" dirty="0" err="1" smtClean="0"/>
              <a:t>radnog</a:t>
            </a:r>
            <a:r>
              <a:rPr lang="en-US" sz="2000" dirty="0" smtClean="0"/>
              <a:t> </a:t>
            </a:r>
            <a:r>
              <a:rPr lang="en-US" sz="2000" dirty="0" err="1" smtClean="0"/>
              <a:t>mjesta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potreba</a:t>
            </a:r>
            <a:r>
              <a:rPr lang="en-US" sz="2000" dirty="0" smtClean="0"/>
              <a:t> </a:t>
            </a:r>
            <a:r>
              <a:rPr lang="en-US" sz="2000" dirty="0" err="1" smtClean="0"/>
              <a:t>promjene</a:t>
            </a:r>
            <a:r>
              <a:rPr lang="en-US" sz="2000" dirty="0" smtClean="0"/>
              <a:t> </a:t>
            </a:r>
            <a:r>
              <a:rPr lang="en-US" sz="2000" dirty="0" err="1" smtClean="0"/>
              <a:t>postojećeg</a:t>
            </a:r>
            <a:r>
              <a:rPr lang="en-US" sz="2000" dirty="0" smtClean="0"/>
              <a:t> </a:t>
            </a:r>
            <a:r>
              <a:rPr lang="en-US" sz="2000" dirty="0" err="1" smtClean="0"/>
              <a:t>zakonodavstva</a:t>
            </a:r>
            <a:r>
              <a:rPr lang="en-US" sz="2000" dirty="0" smtClean="0"/>
              <a:t> u </a:t>
            </a:r>
            <a:r>
              <a:rPr lang="en-US" sz="2000" dirty="0" err="1" smtClean="0"/>
              <a:t>smislu</a:t>
            </a:r>
            <a:r>
              <a:rPr lang="en-US" sz="2000" dirty="0" smtClean="0"/>
              <a:t> </a:t>
            </a:r>
            <a:r>
              <a:rPr lang="en-US" sz="2000" dirty="0" err="1" smtClean="0"/>
              <a:t>povećanja</a:t>
            </a:r>
            <a:r>
              <a:rPr lang="en-US" sz="2000" dirty="0" smtClean="0"/>
              <a:t> </a:t>
            </a:r>
            <a:r>
              <a:rPr lang="en-US" sz="2000" dirty="0" err="1" smtClean="0"/>
              <a:t>ovlasti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nužnost</a:t>
            </a:r>
            <a:r>
              <a:rPr lang="en-US" sz="2000" dirty="0" smtClean="0"/>
              <a:t> </a:t>
            </a:r>
            <a:r>
              <a:rPr lang="en-US" sz="2000" dirty="0" err="1" smtClean="0"/>
              <a:t>uključivanja</a:t>
            </a:r>
            <a:r>
              <a:rPr lang="en-US" sz="2000" dirty="0" smtClean="0"/>
              <a:t> </a:t>
            </a:r>
            <a:r>
              <a:rPr lang="en-US" sz="2000" dirty="0" err="1" smtClean="0"/>
              <a:t>ravnatelja</a:t>
            </a:r>
            <a:r>
              <a:rPr lang="en-US" sz="2000" dirty="0" smtClean="0"/>
              <a:t> </a:t>
            </a:r>
            <a:r>
              <a:rPr lang="en-US" sz="2000" dirty="0" err="1" smtClean="0"/>
              <a:t>školskih</a:t>
            </a:r>
            <a:r>
              <a:rPr lang="en-US" sz="2000" dirty="0" smtClean="0"/>
              <a:t> </a:t>
            </a:r>
            <a:r>
              <a:rPr lang="en-US" sz="2000" dirty="0" err="1" smtClean="0"/>
              <a:t>ustanova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predstavnika</a:t>
            </a:r>
            <a:r>
              <a:rPr lang="en-US" sz="2000" dirty="0" smtClean="0"/>
              <a:t> </a:t>
            </a:r>
            <a:r>
              <a:rPr lang="en-US" sz="2000" dirty="0" err="1" smtClean="0"/>
              <a:t>poslodavca</a:t>
            </a:r>
            <a:r>
              <a:rPr lang="en-US" sz="2000" dirty="0" smtClean="0"/>
              <a:t> u </a:t>
            </a:r>
            <a:r>
              <a:rPr lang="en-US" sz="2000" dirty="0" err="1" smtClean="0"/>
              <a:t>kolektivno</a:t>
            </a:r>
            <a:r>
              <a:rPr lang="en-US" sz="2000" dirty="0" smtClean="0"/>
              <a:t> </a:t>
            </a:r>
            <a:r>
              <a:rPr lang="en-US" sz="2000" dirty="0" err="1" smtClean="0"/>
              <a:t>pregovaranje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utjecaj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sadržaj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kolektivnih</a:t>
            </a:r>
            <a:r>
              <a:rPr lang="en-US" sz="2000" dirty="0" smtClean="0"/>
              <a:t> </a:t>
            </a:r>
            <a:r>
              <a:rPr lang="en-US" sz="2000" dirty="0" err="1" smtClean="0"/>
              <a:t>ugovora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53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6000" dirty="0" smtClean="0"/>
              <a:t>Zahvaljujem na pažnji!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782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9730"/>
          </a:xfrm>
        </p:spPr>
        <p:txBody>
          <a:bodyPr/>
          <a:lstStyle/>
          <a:p>
            <a:pPr algn="ctr"/>
            <a:r>
              <a:rPr lang="en-US" b="1" dirty="0" smtClean="0"/>
              <a:t>PRAVNI</a:t>
            </a:r>
            <a:r>
              <a:rPr lang="en-US" dirty="0" smtClean="0"/>
              <a:t> </a:t>
            </a:r>
            <a:r>
              <a:rPr lang="en-US" b="1" dirty="0" smtClean="0"/>
              <a:t>OKVIR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238"/>
            <a:ext cx="8596668" cy="45091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sz="3600" dirty="0" err="1" smtClean="0"/>
              <a:t>Zakon</a:t>
            </a:r>
            <a:r>
              <a:rPr lang="en-US" sz="3600" dirty="0" smtClean="0"/>
              <a:t> o </a:t>
            </a:r>
            <a:r>
              <a:rPr lang="en-US" sz="3600" dirty="0" err="1" smtClean="0"/>
              <a:t>ustanovama</a:t>
            </a:r>
            <a:r>
              <a:rPr lang="en-US" sz="3600" dirty="0" smtClean="0"/>
              <a:t> (</a:t>
            </a:r>
            <a:r>
              <a:rPr lang="en-US" sz="3600" dirty="0" err="1" smtClean="0"/>
              <a:t>poslovi</a:t>
            </a:r>
            <a:r>
              <a:rPr lang="en-US" sz="36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en-US" sz="3600" dirty="0" err="1" smtClean="0"/>
              <a:t>Zakon</a:t>
            </a:r>
            <a:r>
              <a:rPr lang="en-US" sz="3600" dirty="0" smtClean="0"/>
              <a:t> o </a:t>
            </a:r>
            <a:r>
              <a:rPr lang="en-US" sz="3600" dirty="0" err="1" smtClean="0"/>
              <a:t>radu</a:t>
            </a:r>
            <a:r>
              <a:rPr lang="en-US" sz="3600" dirty="0" smtClean="0"/>
              <a:t> (</a:t>
            </a:r>
            <a:r>
              <a:rPr lang="en-US" sz="3600" dirty="0" err="1" smtClean="0"/>
              <a:t>zasnivanje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prestanak</a:t>
            </a:r>
            <a:r>
              <a:rPr lang="en-US" sz="3600" dirty="0" smtClean="0"/>
              <a:t> </a:t>
            </a:r>
            <a:r>
              <a:rPr lang="en-US" sz="3600" dirty="0" err="1" smtClean="0"/>
              <a:t>radnog</a:t>
            </a:r>
            <a:r>
              <a:rPr lang="en-US" sz="3600" dirty="0" smtClean="0"/>
              <a:t> </a:t>
            </a:r>
            <a:r>
              <a:rPr lang="en-US" sz="3600" dirty="0" err="1" smtClean="0"/>
              <a:t>odnosa</a:t>
            </a:r>
            <a:r>
              <a:rPr lang="en-US" sz="36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en-US" sz="3600" dirty="0" err="1" smtClean="0"/>
              <a:t>Zakon</a:t>
            </a:r>
            <a:r>
              <a:rPr lang="en-US" sz="3600" dirty="0" smtClean="0"/>
              <a:t> o </a:t>
            </a:r>
            <a:r>
              <a:rPr lang="en-US" sz="3600" dirty="0" err="1" smtClean="0"/>
              <a:t>odgoju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obrazovanju</a:t>
            </a:r>
            <a:r>
              <a:rPr lang="en-US" sz="3600" dirty="0" smtClean="0"/>
              <a:t> u </a:t>
            </a:r>
            <a:r>
              <a:rPr lang="en-US" sz="3600" dirty="0" err="1" smtClean="0"/>
              <a:t>osnovnoj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srednjoj</a:t>
            </a:r>
            <a:r>
              <a:rPr lang="en-US" sz="3600" dirty="0" smtClean="0"/>
              <a:t> </a:t>
            </a:r>
            <a:r>
              <a:rPr lang="en-US" sz="3600" dirty="0" err="1" smtClean="0"/>
              <a:t>školi</a:t>
            </a:r>
            <a:r>
              <a:rPr lang="en-US" sz="3600" dirty="0" smtClean="0"/>
              <a:t> (</a:t>
            </a:r>
            <a:r>
              <a:rPr lang="en-US" sz="3600" dirty="0" err="1" smtClean="0"/>
              <a:t>poslovi</a:t>
            </a:r>
            <a:r>
              <a:rPr lang="en-US" sz="3600" dirty="0" smtClean="0"/>
              <a:t>, </a:t>
            </a:r>
            <a:r>
              <a:rPr lang="en-US" sz="3600" dirty="0" err="1" smtClean="0"/>
              <a:t>zasnivanje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prestanak</a:t>
            </a:r>
            <a:r>
              <a:rPr lang="en-US" sz="3600" dirty="0" smtClean="0"/>
              <a:t> </a:t>
            </a:r>
            <a:r>
              <a:rPr lang="en-US" sz="3600" dirty="0" err="1" smtClean="0"/>
              <a:t>radnog</a:t>
            </a:r>
            <a:r>
              <a:rPr lang="en-US" sz="3600" dirty="0" smtClean="0"/>
              <a:t> </a:t>
            </a:r>
            <a:r>
              <a:rPr lang="en-US" sz="3600" dirty="0" err="1" smtClean="0"/>
              <a:t>odnosa</a:t>
            </a:r>
            <a:r>
              <a:rPr lang="en-US" sz="36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en-US" sz="3600" dirty="0" err="1" smtClean="0"/>
              <a:t>Statut</a:t>
            </a:r>
            <a:r>
              <a:rPr lang="en-US" sz="3600" dirty="0" smtClean="0"/>
              <a:t> </a:t>
            </a:r>
            <a:r>
              <a:rPr lang="en-US" sz="3600" dirty="0" err="1" smtClean="0"/>
              <a:t>školske</a:t>
            </a:r>
            <a:r>
              <a:rPr lang="en-US" sz="3600" dirty="0" smtClean="0"/>
              <a:t> </a:t>
            </a:r>
            <a:r>
              <a:rPr lang="en-US" sz="3600" dirty="0" err="1" smtClean="0"/>
              <a:t>ustanove</a:t>
            </a:r>
            <a:r>
              <a:rPr lang="en-US" sz="3600" dirty="0" smtClean="0"/>
              <a:t> (</a:t>
            </a:r>
            <a:r>
              <a:rPr lang="en-US" sz="3600" dirty="0" err="1" smtClean="0"/>
              <a:t>djelokrug</a:t>
            </a:r>
            <a:r>
              <a:rPr lang="en-US" sz="3600" dirty="0" smtClean="0"/>
              <a:t> </a:t>
            </a:r>
            <a:r>
              <a:rPr lang="en-US" sz="3600" dirty="0" err="1" smtClean="0"/>
              <a:t>rada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</a:t>
            </a:r>
            <a:r>
              <a:rPr lang="en-US" sz="3600" dirty="0" err="1" smtClean="0"/>
              <a:t>odlučivanja</a:t>
            </a:r>
            <a:r>
              <a:rPr lang="en-US" sz="36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643"/>
          </a:xfrm>
        </p:spPr>
        <p:txBody>
          <a:bodyPr/>
          <a:lstStyle/>
          <a:p>
            <a:pPr algn="ctr"/>
            <a:r>
              <a:rPr lang="en-US" b="1" dirty="0" smtClean="0"/>
              <a:t>ULOGA RAVNATELJA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859"/>
            <a:ext cx="8596668" cy="459150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 err="1" smtClean="0"/>
              <a:t>poslovodni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stručni</a:t>
            </a:r>
            <a:r>
              <a:rPr lang="en-US" sz="2600" dirty="0" smtClean="0"/>
              <a:t> organ </a:t>
            </a:r>
            <a:r>
              <a:rPr lang="en-US" sz="2600" dirty="0" err="1" smtClean="0"/>
              <a:t>ustanove</a:t>
            </a:r>
            <a:r>
              <a:rPr lang="en-US" sz="2600" dirty="0" smtClean="0"/>
              <a:t> </a:t>
            </a:r>
            <a:r>
              <a:rPr lang="en-US" sz="2600" dirty="0" err="1" smtClean="0"/>
              <a:t>koji</a:t>
            </a:r>
            <a:r>
              <a:rPr lang="en-US" sz="2600" dirty="0" smtClean="0"/>
              <a:t> je </a:t>
            </a:r>
            <a:r>
              <a:rPr lang="en-US" sz="2600" dirty="0" err="1" smtClean="0"/>
              <a:t>odgovoran</a:t>
            </a:r>
            <a:r>
              <a:rPr lang="en-US" sz="2600" dirty="0" smtClean="0"/>
              <a:t> </a:t>
            </a:r>
            <a:r>
              <a:rPr lang="en-US" sz="2600" dirty="0" err="1" smtClean="0"/>
              <a:t>za</a:t>
            </a:r>
            <a:r>
              <a:rPr lang="en-US" sz="2600" dirty="0" smtClean="0"/>
              <a:t> </a:t>
            </a:r>
            <a:r>
              <a:rPr lang="en-US" sz="2600" dirty="0" err="1" smtClean="0"/>
              <a:t>zakonitost</a:t>
            </a:r>
            <a:r>
              <a:rPr lang="en-US" sz="2600" dirty="0" smtClean="0"/>
              <a:t> </a:t>
            </a:r>
            <a:r>
              <a:rPr lang="en-US" sz="2600" dirty="0" err="1" smtClean="0"/>
              <a:t>rada</a:t>
            </a:r>
            <a:r>
              <a:rPr lang="en-US" sz="2600" dirty="0" smtClean="0"/>
              <a:t> </a:t>
            </a:r>
            <a:r>
              <a:rPr lang="en-US" sz="2600" dirty="0" err="1" smtClean="0"/>
              <a:t>ustanove</a:t>
            </a:r>
            <a:r>
              <a:rPr lang="hr-HR" sz="2600" dirty="0"/>
              <a:t>.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uloga</a:t>
            </a:r>
            <a:r>
              <a:rPr lang="en-US" sz="2600" dirty="0" smtClean="0"/>
              <a:t> </a:t>
            </a:r>
            <a:r>
              <a:rPr lang="en-US" sz="2600" dirty="0" err="1" smtClean="0"/>
              <a:t>ravnatelja</a:t>
            </a:r>
            <a:r>
              <a:rPr lang="en-US" sz="2600" dirty="0" smtClean="0"/>
              <a:t> je </a:t>
            </a:r>
            <a:r>
              <a:rPr lang="en-US" sz="2600" dirty="0" err="1" smtClean="0"/>
              <a:t>ključna</a:t>
            </a:r>
            <a:r>
              <a:rPr lang="en-US" sz="2600" dirty="0" smtClean="0"/>
              <a:t> </a:t>
            </a:r>
            <a:r>
              <a:rPr lang="en-US" sz="2600" dirty="0" err="1" smtClean="0"/>
              <a:t>za</a:t>
            </a:r>
            <a:r>
              <a:rPr lang="en-US" sz="2600" dirty="0" smtClean="0"/>
              <a:t> </a:t>
            </a:r>
            <a:r>
              <a:rPr lang="en-US" sz="2600" dirty="0" err="1" smtClean="0"/>
              <a:t>razvoj</a:t>
            </a:r>
            <a:r>
              <a:rPr lang="en-US" sz="2600" dirty="0" smtClean="0"/>
              <a:t> </a:t>
            </a:r>
            <a:r>
              <a:rPr lang="en-US" sz="2600" dirty="0" err="1" smtClean="0"/>
              <a:t>kvalitete</a:t>
            </a:r>
            <a:r>
              <a:rPr lang="en-US" sz="2600" dirty="0" smtClean="0"/>
              <a:t> </a:t>
            </a:r>
            <a:r>
              <a:rPr lang="en-US" sz="2600" dirty="0" err="1" smtClean="0"/>
              <a:t>svake</a:t>
            </a:r>
            <a:r>
              <a:rPr lang="en-US" sz="2600" dirty="0" smtClean="0"/>
              <a:t> </a:t>
            </a:r>
            <a:r>
              <a:rPr lang="en-US" sz="2600" dirty="0" err="1" smtClean="0"/>
              <a:t>ustanove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sustava</a:t>
            </a:r>
            <a:r>
              <a:rPr lang="en-US" sz="2600" dirty="0" smtClean="0"/>
              <a:t> u </a:t>
            </a:r>
            <a:r>
              <a:rPr lang="en-US" sz="2600" dirty="0" err="1" smtClean="0"/>
              <a:t>cjelini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err="1" smtClean="0"/>
              <a:t>ravnatelj</a:t>
            </a:r>
            <a:r>
              <a:rPr lang="en-US" sz="2600" dirty="0" smtClean="0"/>
              <a:t> </a:t>
            </a:r>
            <a:r>
              <a:rPr lang="en-US" sz="2600" dirty="0" err="1" smtClean="0"/>
              <a:t>ima</a:t>
            </a:r>
            <a:r>
              <a:rPr lang="en-US" sz="2600" dirty="0" smtClean="0"/>
              <a:t> </a:t>
            </a:r>
            <a:r>
              <a:rPr lang="en-US" sz="2600" dirty="0" err="1" smtClean="0"/>
              <a:t>menadžersku</a:t>
            </a:r>
            <a:r>
              <a:rPr lang="en-US" sz="2600" dirty="0" smtClean="0"/>
              <a:t> </a:t>
            </a:r>
            <a:r>
              <a:rPr lang="en-US" sz="2600" dirty="0" err="1" smtClean="0"/>
              <a:t>funkciju</a:t>
            </a:r>
            <a:r>
              <a:rPr lang="en-US" sz="2600" dirty="0" smtClean="0"/>
              <a:t> </a:t>
            </a:r>
            <a:r>
              <a:rPr lang="en-US" sz="2600" dirty="0" err="1" smtClean="0"/>
              <a:t>jer</a:t>
            </a:r>
            <a:r>
              <a:rPr lang="en-US" sz="2600" dirty="0" smtClean="0"/>
              <a:t> mora </a:t>
            </a:r>
            <a:r>
              <a:rPr lang="en-US" sz="2600" dirty="0" err="1" smtClean="0"/>
              <a:t>osigurati</a:t>
            </a:r>
            <a:r>
              <a:rPr lang="en-US" sz="2600" dirty="0" smtClean="0"/>
              <a:t> </a:t>
            </a:r>
            <a:r>
              <a:rPr lang="en-US" sz="2600" dirty="0" err="1" smtClean="0"/>
              <a:t>kvalitetne</a:t>
            </a:r>
            <a:r>
              <a:rPr lang="en-US" sz="2600" dirty="0" smtClean="0"/>
              <a:t> </a:t>
            </a:r>
            <a:r>
              <a:rPr lang="en-US" sz="2600" dirty="0" err="1" smtClean="0"/>
              <a:t>ljude</a:t>
            </a:r>
            <a:r>
              <a:rPr lang="en-US" sz="2600" dirty="0" smtClean="0"/>
              <a:t>, </a:t>
            </a:r>
            <a:r>
              <a:rPr lang="en-US" sz="2600" dirty="0" err="1" smtClean="0"/>
              <a:t>motivirati</a:t>
            </a:r>
            <a:r>
              <a:rPr lang="en-US" sz="2600" dirty="0" smtClean="0"/>
              <a:t> </a:t>
            </a:r>
            <a:r>
              <a:rPr lang="en-US" sz="2600" dirty="0" err="1" smtClean="0"/>
              <a:t>ih</a:t>
            </a:r>
            <a:r>
              <a:rPr lang="en-US" sz="2600" dirty="0" smtClean="0"/>
              <a:t>, </a:t>
            </a:r>
            <a:r>
              <a:rPr lang="en-US" sz="2600" dirty="0" err="1" smtClean="0"/>
              <a:t>obrazovati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provoditi</a:t>
            </a:r>
            <a:r>
              <a:rPr lang="en-US" sz="2600" dirty="0" smtClean="0"/>
              <a:t> </a:t>
            </a:r>
            <a:r>
              <a:rPr lang="en-US" sz="2600" dirty="0" err="1" smtClean="0"/>
              <a:t>nacionalne</a:t>
            </a:r>
            <a:r>
              <a:rPr lang="en-US" sz="2600" dirty="0" smtClean="0"/>
              <a:t> </a:t>
            </a:r>
            <a:r>
              <a:rPr lang="en-US" sz="2600" dirty="0" err="1" smtClean="0"/>
              <a:t>ciljeve</a:t>
            </a:r>
            <a:r>
              <a:rPr lang="en-US" sz="2600" dirty="0" smtClean="0"/>
              <a:t> </a:t>
            </a:r>
            <a:r>
              <a:rPr lang="en-US" sz="2600" dirty="0" err="1" smtClean="0"/>
              <a:t>kroz</a:t>
            </a:r>
            <a:r>
              <a:rPr lang="en-US" sz="2600" dirty="0" smtClean="0"/>
              <a:t> </a:t>
            </a:r>
            <a:r>
              <a:rPr lang="en-US" sz="2600" dirty="0" err="1" smtClean="0"/>
              <a:t>djelovanje</a:t>
            </a:r>
            <a:r>
              <a:rPr lang="en-US" sz="2600" dirty="0" smtClean="0"/>
              <a:t> u </a:t>
            </a:r>
            <a:r>
              <a:rPr lang="en-US" sz="2600" dirty="0" err="1" smtClean="0"/>
              <a:t>sustavu</a:t>
            </a:r>
            <a:r>
              <a:rPr lang="en-US" sz="2600" dirty="0" smtClean="0"/>
              <a:t> </a:t>
            </a:r>
            <a:r>
              <a:rPr lang="en-US" sz="2600" dirty="0" err="1" smtClean="0"/>
              <a:t>školstva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err="1" smtClean="0"/>
              <a:t>ravnatelji</a:t>
            </a:r>
            <a:r>
              <a:rPr lang="en-US" sz="2600" dirty="0" smtClean="0"/>
              <a:t> </a:t>
            </a:r>
            <a:r>
              <a:rPr lang="en-US" sz="2600" dirty="0" err="1" smtClean="0"/>
              <a:t>imaju</a:t>
            </a:r>
            <a:r>
              <a:rPr lang="en-US" sz="2600" dirty="0" smtClean="0"/>
              <a:t> </a:t>
            </a:r>
            <a:r>
              <a:rPr lang="en-US" sz="2600" dirty="0" err="1" smtClean="0"/>
              <a:t>ključnu</a:t>
            </a:r>
            <a:r>
              <a:rPr lang="en-US" sz="2600" dirty="0" smtClean="0"/>
              <a:t> </a:t>
            </a:r>
            <a:r>
              <a:rPr lang="en-US" sz="2600" dirty="0" err="1" smtClean="0"/>
              <a:t>ulogu</a:t>
            </a:r>
            <a:r>
              <a:rPr lang="en-US" sz="2600" dirty="0" smtClean="0"/>
              <a:t> u </a:t>
            </a:r>
            <a:r>
              <a:rPr lang="en-US" sz="2600" dirty="0" err="1" smtClean="0"/>
              <a:t>poticanju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provođenju</a:t>
            </a:r>
            <a:r>
              <a:rPr lang="en-US" sz="2600" dirty="0" smtClean="0"/>
              <a:t> </a:t>
            </a:r>
            <a:r>
              <a:rPr lang="en-US" sz="2600" dirty="0" err="1" smtClean="0"/>
              <a:t>svih</a:t>
            </a:r>
            <a:r>
              <a:rPr lang="en-US" sz="2600" dirty="0" smtClean="0"/>
              <a:t> </a:t>
            </a:r>
            <a:r>
              <a:rPr lang="en-US" sz="2600" dirty="0" err="1" smtClean="0"/>
              <a:t>promjena</a:t>
            </a:r>
            <a:r>
              <a:rPr lang="hr-HR" sz="2600" dirty="0"/>
              <a:t> </a:t>
            </a:r>
            <a:r>
              <a:rPr lang="hr-HR" sz="2600" dirty="0" smtClean="0"/>
              <a:t>(</a:t>
            </a:r>
            <a:r>
              <a:rPr lang="en-US" sz="2600" dirty="0" err="1" smtClean="0"/>
              <a:t>nositelji</a:t>
            </a:r>
            <a:r>
              <a:rPr lang="en-US" sz="2600" dirty="0" smtClean="0"/>
              <a:t> </a:t>
            </a:r>
            <a:r>
              <a:rPr lang="en-US" sz="2600" dirty="0" err="1" smtClean="0"/>
              <a:t>promjena</a:t>
            </a:r>
            <a:r>
              <a:rPr lang="en-US" sz="2600" dirty="0" smtClean="0"/>
              <a:t>, </a:t>
            </a:r>
            <a:r>
              <a:rPr lang="en-US" sz="2600" dirty="0" err="1" smtClean="0"/>
              <a:t>vođe</a:t>
            </a:r>
            <a:r>
              <a:rPr lang="en-US" sz="2600" dirty="0" smtClean="0"/>
              <a:t> </a:t>
            </a:r>
            <a:r>
              <a:rPr lang="en-US" sz="2600" dirty="0" err="1" smtClean="0"/>
              <a:t>inovatori</a:t>
            </a:r>
            <a:r>
              <a:rPr lang="en-US" sz="2600" dirty="0" smtClean="0"/>
              <a:t> …</a:t>
            </a:r>
            <a:r>
              <a:rPr lang="hr-HR" sz="2600" dirty="0" smtClean="0"/>
              <a:t>)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8541"/>
          </a:xfrm>
        </p:spPr>
        <p:txBody>
          <a:bodyPr/>
          <a:lstStyle/>
          <a:p>
            <a:pPr algn="ctr"/>
            <a:r>
              <a:rPr lang="en-US" b="1" dirty="0" smtClean="0"/>
              <a:t>TREND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8757"/>
            <a:ext cx="8596668" cy="435260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veća</a:t>
            </a:r>
            <a:r>
              <a:rPr lang="en-US" sz="3600" dirty="0" smtClean="0"/>
              <a:t> </a:t>
            </a:r>
            <a:r>
              <a:rPr lang="en-US" sz="3600" dirty="0" err="1" smtClean="0"/>
              <a:t>uloga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odgovornost</a:t>
            </a:r>
            <a:r>
              <a:rPr lang="en-US" sz="3600" dirty="0" smtClean="0"/>
              <a:t> </a:t>
            </a:r>
            <a:r>
              <a:rPr lang="en-US" sz="3600" dirty="0" err="1" smtClean="0"/>
              <a:t>ravnatelja</a:t>
            </a:r>
            <a:r>
              <a:rPr lang="en-US" sz="3600" dirty="0" smtClean="0"/>
              <a:t> u </a:t>
            </a:r>
            <a:r>
              <a:rPr lang="en-US" sz="3600" dirty="0" err="1" smtClean="0"/>
              <a:t>odgojno-obrazovnom</a:t>
            </a:r>
            <a:r>
              <a:rPr lang="en-US" sz="3600" dirty="0" smtClean="0"/>
              <a:t> </a:t>
            </a:r>
            <a:r>
              <a:rPr lang="en-US" sz="3600" dirty="0" err="1" smtClean="0"/>
              <a:t>sustavu</a:t>
            </a:r>
            <a:r>
              <a:rPr lang="hr-HR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dok</a:t>
            </a:r>
            <a:r>
              <a:rPr lang="en-US" sz="3600" dirty="0" smtClean="0"/>
              <a:t> se </a:t>
            </a:r>
            <a:r>
              <a:rPr lang="en-US" sz="3600" dirty="0" err="1" smtClean="0"/>
              <a:t>prava</a:t>
            </a:r>
            <a:r>
              <a:rPr lang="en-US" sz="3600" dirty="0" smtClean="0"/>
              <a:t>, </a:t>
            </a:r>
            <a:r>
              <a:rPr lang="en-US" sz="3600" dirty="0" err="1" smtClean="0"/>
              <a:t>položaj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status </a:t>
            </a:r>
            <a:r>
              <a:rPr lang="en-US" sz="3600" dirty="0" err="1" smtClean="0"/>
              <a:t>svakim</a:t>
            </a:r>
            <a:r>
              <a:rPr lang="en-US" sz="3600" dirty="0" smtClean="0"/>
              <a:t> </a:t>
            </a:r>
            <a:r>
              <a:rPr lang="en-US" sz="3600" dirty="0" err="1" smtClean="0"/>
              <a:t>izmjenama</a:t>
            </a:r>
            <a:r>
              <a:rPr lang="en-US" sz="3600" dirty="0" smtClean="0"/>
              <a:t> </a:t>
            </a:r>
            <a:r>
              <a:rPr lang="en-US" sz="3600" dirty="0" err="1" smtClean="0"/>
              <a:t>Zakona</a:t>
            </a:r>
            <a:r>
              <a:rPr lang="en-US" sz="3600" dirty="0" smtClean="0"/>
              <a:t> o </a:t>
            </a:r>
            <a:r>
              <a:rPr lang="en-US" sz="3600" dirty="0" err="1" smtClean="0"/>
              <a:t>odgoju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obrazovanju</a:t>
            </a:r>
            <a:r>
              <a:rPr lang="en-US" sz="3600" dirty="0" smtClean="0"/>
              <a:t>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granskim</a:t>
            </a:r>
            <a:r>
              <a:rPr lang="en-US" sz="3600" dirty="0" smtClean="0"/>
              <a:t> </a:t>
            </a:r>
            <a:r>
              <a:rPr lang="en-US" sz="3600" dirty="0" err="1" smtClean="0"/>
              <a:t>kolektivnim</a:t>
            </a:r>
            <a:r>
              <a:rPr lang="en-US" sz="3600" dirty="0" smtClean="0"/>
              <a:t> </a:t>
            </a:r>
            <a:r>
              <a:rPr lang="en-US" sz="3600" dirty="0" err="1" smtClean="0"/>
              <a:t>ugovorima</a:t>
            </a:r>
            <a:r>
              <a:rPr lang="en-US" sz="3600" dirty="0" smtClean="0"/>
              <a:t> </a:t>
            </a:r>
            <a:r>
              <a:rPr lang="en-US" sz="3600" dirty="0" err="1" smtClean="0"/>
              <a:t>smanjuju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61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GLAVNI PROBLEMI VEZANI UZ ULOGU, POLOŽAJ I PRAVA RAVNATELJA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RADNA NESIGURNOST</a:t>
            </a:r>
            <a:endParaRPr lang="hr-HR" sz="2400" dirty="0" smtClean="0"/>
          </a:p>
          <a:p>
            <a:r>
              <a:rPr lang="en-US" sz="2400" dirty="0" smtClean="0"/>
              <a:t>KRITERIJI ZA IZBOR RAVNATELJA</a:t>
            </a:r>
            <a:endParaRPr lang="hr-HR" sz="2400" dirty="0" smtClean="0"/>
          </a:p>
          <a:p>
            <a:r>
              <a:rPr lang="en-US" sz="2400" dirty="0" smtClean="0"/>
              <a:t>LICENCIRANJE I PROFESIONALIZACIJA</a:t>
            </a:r>
            <a:endParaRPr lang="hr-HR" sz="2400" dirty="0" smtClean="0"/>
          </a:p>
          <a:p>
            <a:r>
              <a:rPr lang="en-US" sz="2400" dirty="0" smtClean="0"/>
              <a:t>NEPOSTOJANJE POMOĆNIKA RAVNATELJA</a:t>
            </a:r>
            <a:endParaRPr lang="hr-HR" sz="2400" dirty="0" smtClean="0"/>
          </a:p>
          <a:p>
            <a:r>
              <a:rPr lang="en-US" sz="2400" dirty="0" smtClean="0"/>
              <a:t>KOLEKTIVNI UGOVORI </a:t>
            </a:r>
            <a:endParaRPr lang="hr-HR" sz="2400" dirty="0" smtClean="0"/>
          </a:p>
          <a:p>
            <a:pPr algn="just"/>
            <a:r>
              <a:rPr lang="en-US" sz="2400" dirty="0" smtClean="0"/>
              <a:t>TREND SMANJIVANJA PLAĆE I NEUSKLAĐENOSTI S PLAĆAMA RAVNATELJA DRUGIH USTANOVA</a:t>
            </a:r>
            <a:endParaRPr lang="hr-HR" sz="2400" dirty="0" smtClean="0"/>
          </a:p>
          <a:p>
            <a:r>
              <a:rPr lang="en-US" sz="2400" dirty="0" smtClean="0"/>
              <a:t>NESKLAD IZMEĐU OVLASTI I ODGOVORNOSTI RAVNATELJA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5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595"/>
          </a:xfrm>
        </p:spPr>
        <p:txBody>
          <a:bodyPr/>
          <a:lstStyle/>
          <a:p>
            <a:pPr algn="ctr"/>
            <a:r>
              <a:rPr lang="en-US" b="1" dirty="0" smtClean="0"/>
              <a:t>RADNA NESIGURNOST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195"/>
            <a:ext cx="8596668" cy="464916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/>
              <a:t>ugovor</a:t>
            </a:r>
            <a:r>
              <a:rPr lang="en-US" sz="2400" dirty="0" smtClean="0"/>
              <a:t> o </a:t>
            </a:r>
            <a:r>
              <a:rPr lang="en-US" sz="2400" dirty="0" err="1" smtClean="0"/>
              <a:t>radu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radno</a:t>
            </a:r>
            <a:r>
              <a:rPr lang="en-US" sz="2400" dirty="0" smtClean="0"/>
              <a:t> </a:t>
            </a:r>
            <a:r>
              <a:rPr lang="en-US" sz="2400" dirty="0" err="1" smtClean="0"/>
              <a:t>mjesto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zasniva</a:t>
            </a:r>
            <a:r>
              <a:rPr lang="en-US" sz="2400" dirty="0" smtClean="0"/>
              <a:t> se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određeno</a:t>
            </a:r>
            <a:r>
              <a:rPr lang="en-US" sz="2400" dirty="0" smtClean="0"/>
              <a:t> </a:t>
            </a:r>
            <a:r>
              <a:rPr lang="en-US" sz="2400" dirty="0" err="1" smtClean="0"/>
              <a:t>vrijeme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err="1" smtClean="0"/>
              <a:t>ukoliko</a:t>
            </a:r>
            <a:r>
              <a:rPr lang="en-US" sz="2400" dirty="0" smtClean="0"/>
              <a:t> je </a:t>
            </a:r>
            <a:r>
              <a:rPr lang="en-US" sz="2400" dirty="0" err="1" smtClean="0"/>
              <a:t>imao</a:t>
            </a:r>
            <a:r>
              <a:rPr lang="en-US" sz="2400" dirty="0" smtClean="0"/>
              <a:t> </a:t>
            </a:r>
            <a:r>
              <a:rPr lang="en-US" sz="2400" dirty="0" err="1" smtClean="0"/>
              <a:t>ugovor</a:t>
            </a:r>
            <a:r>
              <a:rPr lang="en-US" sz="2400" dirty="0" smtClean="0"/>
              <a:t> o </a:t>
            </a:r>
            <a:r>
              <a:rPr lang="en-US" sz="2400" dirty="0" err="1" smtClean="0"/>
              <a:t>radu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neodređeno</a:t>
            </a:r>
            <a:r>
              <a:rPr lang="en-US" sz="2400" dirty="0" smtClean="0"/>
              <a:t> </a:t>
            </a:r>
            <a:r>
              <a:rPr lang="en-US" sz="2400" dirty="0" err="1" smtClean="0"/>
              <a:t>vrijeme</a:t>
            </a:r>
            <a:r>
              <a:rPr lang="en-US" sz="2400" dirty="0" smtClean="0"/>
              <a:t> (</a:t>
            </a:r>
            <a:r>
              <a:rPr lang="en-US" sz="2400" dirty="0" err="1" smtClean="0"/>
              <a:t>učitelj</a:t>
            </a:r>
            <a:r>
              <a:rPr lang="en-US" sz="2400" dirty="0" smtClean="0"/>
              <a:t>/</a:t>
            </a:r>
            <a:r>
              <a:rPr lang="en-US" sz="2400" dirty="0" err="1" smtClean="0"/>
              <a:t>nastavnik</a:t>
            </a:r>
            <a:r>
              <a:rPr lang="en-US" sz="2400" dirty="0" smtClean="0"/>
              <a:t>/</a:t>
            </a:r>
            <a:r>
              <a:rPr lang="en-US" sz="2400" dirty="0" err="1" smtClean="0"/>
              <a:t>stručni</a:t>
            </a:r>
            <a:r>
              <a:rPr lang="en-US" sz="2400" dirty="0" smtClean="0"/>
              <a:t> </a:t>
            </a:r>
            <a:r>
              <a:rPr lang="en-US" sz="2400" dirty="0" err="1" smtClean="0"/>
              <a:t>suradnik</a:t>
            </a:r>
            <a:r>
              <a:rPr lang="en-US" sz="2400" dirty="0" smtClean="0"/>
              <a:t>)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njegov</a:t>
            </a:r>
            <a:r>
              <a:rPr lang="en-US" sz="2400" dirty="0" smtClean="0"/>
              <a:t> </a:t>
            </a:r>
            <a:r>
              <a:rPr lang="en-US" sz="2400" dirty="0" err="1" smtClean="0"/>
              <a:t>zahtjev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ugovor</a:t>
            </a:r>
            <a:r>
              <a:rPr lang="en-US" sz="2400" dirty="0" smtClean="0"/>
              <a:t> </a:t>
            </a:r>
            <a:r>
              <a:rPr lang="en-US" sz="2400" dirty="0" err="1" smtClean="0"/>
              <a:t>mirovati</a:t>
            </a:r>
            <a:r>
              <a:rPr lang="en-US" sz="2400" dirty="0" smtClean="0"/>
              <a:t> do </a:t>
            </a:r>
            <a:r>
              <a:rPr lang="en-US" sz="2400" dirty="0" err="1" smtClean="0"/>
              <a:t>prestanka</a:t>
            </a:r>
            <a:r>
              <a:rPr lang="en-US" sz="2400" dirty="0" smtClean="0"/>
              <a:t> </a:t>
            </a:r>
            <a:r>
              <a:rPr lang="en-US" sz="2400" dirty="0" err="1" smtClean="0"/>
              <a:t>mandata</a:t>
            </a:r>
            <a:r>
              <a:rPr lang="en-US" sz="2400" dirty="0" smtClean="0"/>
              <a:t>, </a:t>
            </a:r>
            <a:r>
              <a:rPr lang="en-US" sz="2400" dirty="0" err="1" smtClean="0"/>
              <a:t>ali</a:t>
            </a:r>
            <a:r>
              <a:rPr lang="en-US" sz="2400" dirty="0" smtClean="0"/>
              <a:t> </a:t>
            </a:r>
            <a:r>
              <a:rPr lang="en-US" sz="2400" dirty="0" err="1" smtClean="0"/>
              <a:t>najdulje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vrijeme</a:t>
            </a:r>
            <a:r>
              <a:rPr lang="en-US" sz="2400" dirty="0" smtClean="0"/>
              <a:t> </a:t>
            </a:r>
            <a:r>
              <a:rPr lang="en-US" sz="2400" dirty="0" err="1" smtClean="0"/>
              <a:t>trajanja</a:t>
            </a:r>
            <a:r>
              <a:rPr lang="en-US" sz="2400" dirty="0" smtClean="0"/>
              <a:t> </a:t>
            </a:r>
            <a:r>
              <a:rPr lang="en-US" sz="2400" dirty="0" err="1" smtClean="0"/>
              <a:t>dvaju</a:t>
            </a:r>
            <a:r>
              <a:rPr lang="en-US" sz="2400" dirty="0" smtClean="0"/>
              <a:t> </a:t>
            </a:r>
            <a:r>
              <a:rPr lang="en-US" sz="2400" dirty="0" err="1" smtClean="0"/>
              <a:t>uzastopnih</a:t>
            </a:r>
            <a:r>
              <a:rPr lang="en-US" sz="2400" dirty="0" smtClean="0"/>
              <a:t> </a:t>
            </a:r>
            <a:r>
              <a:rPr lang="en-US" sz="2400" dirty="0" err="1" smtClean="0"/>
              <a:t>mandata</a:t>
            </a:r>
            <a:r>
              <a:rPr lang="en-US" sz="2400" dirty="0" smtClean="0"/>
              <a:t> s time da se mora </a:t>
            </a:r>
            <a:r>
              <a:rPr lang="en-US" sz="2400" dirty="0" err="1" smtClean="0"/>
              <a:t>vratiti</a:t>
            </a:r>
            <a:r>
              <a:rPr lang="en-US" sz="2400" dirty="0" smtClean="0"/>
              <a:t> u </a:t>
            </a:r>
            <a:r>
              <a:rPr lang="en-US" sz="2400" dirty="0" err="1" smtClean="0"/>
              <a:t>roku</a:t>
            </a:r>
            <a:r>
              <a:rPr lang="en-US" sz="2400" dirty="0" smtClean="0"/>
              <a:t> 30 dana od dana </a:t>
            </a:r>
            <a:r>
              <a:rPr lang="en-US" sz="2400" dirty="0" err="1" smtClean="0"/>
              <a:t>prestanka</a:t>
            </a:r>
            <a:r>
              <a:rPr lang="en-US" sz="2400" dirty="0" smtClean="0"/>
              <a:t> </a:t>
            </a:r>
            <a:r>
              <a:rPr lang="en-US" sz="2400" dirty="0" err="1" smtClean="0"/>
              <a:t>obavljanja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ravnateljskih</a:t>
            </a:r>
            <a:r>
              <a:rPr lang="en-US" sz="2400" dirty="0" smtClean="0"/>
              <a:t> </a:t>
            </a:r>
            <a:r>
              <a:rPr lang="en-US" sz="2400" dirty="0" err="1" smtClean="0"/>
              <a:t>poslova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problem “</a:t>
            </a:r>
            <a:r>
              <a:rPr lang="en-US" sz="2400" dirty="0" err="1" smtClean="0"/>
              <a:t>starih</a:t>
            </a:r>
            <a:r>
              <a:rPr lang="en-US" sz="2400" dirty="0" smtClean="0"/>
              <a:t>” </a:t>
            </a:r>
            <a:r>
              <a:rPr lang="en-US" sz="2400" dirty="0" err="1" smtClean="0"/>
              <a:t>i</a:t>
            </a:r>
            <a:r>
              <a:rPr lang="en-US" sz="2400" dirty="0" smtClean="0"/>
              <a:t> “</a:t>
            </a:r>
            <a:r>
              <a:rPr lang="en-US" sz="2400" dirty="0" err="1" smtClean="0"/>
              <a:t>novih</a:t>
            </a:r>
            <a:r>
              <a:rPr lang="en-US" sz="2400" dirty="0" smtClean="0"/>
              <a:t>”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(</a:t>
            </a:r>
            <a:r>
              <a:rPr lang="en-US" sz="2400" dirty="0" err="1" smtClean="0"/>
              <a:t>mogućnost</a:t>
            </a:r>
            <a:r>
              <a:rPr lang="en-US" sz="2400" dirty="0" smtClean="0"/>
              <a:t> </a:t>
            </a:r>
            <a:r>
              <a:rPr lang="en-US" sz="2400" dirty="0" err="1" smtClean="0"/>
              <a:t>čuvanja</a:t>
            </a:r>
            <a:r>
              <a:rPr lang="en-US" sz="2400" dirty="0" smtClean="0"/>
              <a:t> </a:t>
            </a:r>
            <a:r>
              <a:rPr lang="en-US" sz="2400" dirty="0" err="1" smtClean="0"/>
              <a:t>radnog</a:t>
            </a:r>
            <a:r>
              <a:rPr lang="en-US" sz="2400" dirty="0" smtClean="0"/>
              <a:t> </a:t>
            </a:r>
            <a:r>
              <a:rPr lang="en-US" sz="2400" dirty="0" err="1" smtClean="0"/>
              <a:t>mjesta</a:t>
            </a:r>
            <a:r>
              <a:rPr lang="en-US" sz="2400" dirty="0" smtClean="0"/>
              <a:t> </a:t>
            </a:r>
            <a:r>
              <a:rPr lang="en-US" sz="2400" dirty="0" err="1" smtClean="0"/>
              <a:t>nemaju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ravnatelji</a:t>
            </a:r>
            <a:r>
              <a:rPr lang="en-US" sz="2400" dirty="0" smtClean="0"/>
              <a:t> </a:t>
            </a:r>
            <a:r>
              <a:rPr lang="en-US" sz="2400" dirty="0" err="1" smtClean="0"/>
              <a:t>imenovani</a:t>
            </a:r>
            <a:r>
              <a:rPr lang="en-US" sz="2400" dirty="0" smtClean="0"/>
              <a:t> u </a:t>
            </a:r>
            <a:r>
              <a:rPr lang="en-US" sz="2400" dirty="0" err="1" smtClean="0"/>
              <a:t>prvi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slijedeći</a:t>
            </a:r>
            <a:r>
              <a:rPr lang="en-US" sz="2400" dirty="0" smtClean="0"/>
              <a:t> </a:t>
            </a:r>
            <a:r>
              <a:rPr lang="en-US" sz="2400" dirty="0" err="1" smtClean="0"/>
              <a:t>mandat</a:t>
            </a:r>
            <a:r>
              <a:rPr lang="en-US" sz="2400" dirty="0" smtClean="0"/>
              <a:t> </a:t>
            </a:r>
            <a:r>
              <a:rPr lang="en-US" sz="2400" dirty="0" err="1" smtClean="0"/>
              <a:t>prije</a:t>
            </a:r>
            <a:r>
              <a:rPr lang="en-US" sz="2400" dirty="0" smtClean="0"/>
              <a:t> 24.7.2010.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temelju</a:t>
            </a:r>
            <a:r>
              <a:rPr lang="en-US" sz="2400" dirty="0" smtClean="0"/>
              <a:t> </a:t>
            </a:r>
            <a:r>
              <a:rPr lang="en-US" sz="2400" dirty="0" err="1" smtClean="0"/>
              <a:t>ugovora</a:t>
            </a:r>
            <a:r>
              <a:rPr lang="en-US" sz="2400" dirty="0" smtClean="0"/>
              <a:t> o </a:t>
            </a:r>
            <a:r>
              <a:rPr lang="en-US" sz="2400" dirty="0" err="1" smtClean="0"/>
              <a:t>radu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određeno</a:t>
            </a:r>
            <a:r>
              <a:rPr lang="en-US" sz="2400" dirty="0" smtClean="0"/>
              <a:t> </a:t>
            </a:r>
            <a:r>
              <a:rPr lang="en-US" sz="2400" dirty="0" err="1" smtClean="0"/>
              <a:t>vrijeme</a:t>
            </a:r>
            <a:r>
              <a:rPr lang="en-US" sz="2400" dirty="0" smtClean="0"/>
              <a:t>)</a:t>
            </a:r>
            <a:r>
              <a:rPr lang="hr-HR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216"/>
          </a:xfrm>
        </p:spPr>
        <p:txBody>
          <a:bodyPr/>
          <a:lstStyle/>
          <a:p>
            <a:pPr algn="ctr"/>
            <a:r>
              <a:rPr lang="en-US" b="1" dirty="0" smtClean="0"/>
              <a:t>KRITERIJI ZA IZBOR RAVNATELJA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93" y="1548714"/>
            <a:ext cx="8596668" cy="44514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 smtClean="0"/>
              <a:t>prilikom</a:t>
            </a:r>
            <a:r>
              <a:rPr lang="en-US" sz="2400" dirty="0" smtClean="0"/>
              <a:t> </a:t>
            </a:r>
            <a:r>
              <a:rPr lang="en-US" sz="2400" dirty="0" err="1" smtClean="0"/>
              <a:t>izbora</a:t>
            </a:r>
            <a:r>
              <a:rPr lang="en-US" sz="2400" dirty="0" smtClean="0"/>
              <a:t>, </a:t>
            </a:r>
            <a:r>
              <a:rPr lang="en-US" sz="2400" dirty="0" err="1" smtClean="0"/>
              <a:t>reizbora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smjenjivanja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školske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ustanove</a:t>
            </a:r>
            <a:r>
              <a:rPr lang="en-US" sz="2400" dirty="0" smtClean="0"/>
              <a:t> </a:t>
            </a:r>
            <a:r>
              <a:rPr lang="en-US" sz="2400" dirty="0" err="1" smtClean="0"/>
              <a:t>Zakonom</a:t>
            </a:r>
            <a:r>
              <a:rPr lang="en-US" sz="2400" dirty="0" smtClean="0"/>
              <a:t> o </a:t>
            </a:r>
            <a:r>
              <a:rPr lang="en-US" sz="2400" dirty="0" err="1" smtClean="0"/>
              <a:t>odgoju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obrazovanju</a:t>
            </a:r>
            <a:r>
              <a:rPr lang="en-US" sz="2400" dirty="0" smtClean="0"/>
              <a:t> </a:t>
            </a:r>
            <a:r>
              <a:rPr lang="en-US" sz="2400" dirty="0" err="1" smtClean="0"/>
              <a:t>nisu</a:t>
            </a:r>
            <a:r>
              <a:rPr lang="en-US" sz="2400" dirty="0" smtClean="0"/>
              <a:t> </a:t>
            </a:r>
            <a:r>
              <a:rPr lang="en-US" sz="2400" dirty="0" err="1" smtClean="0"/>
              <a:t>propisani</a:t>
            </a:r>
            <a:r>
              <a:rPr lang="en-US" sz="2400" dirty="0" smtClean="0"/>
              <a:t> </a:t>
            </a:r>
            <a:r>
              <a:rPr lang="en-US" sz="2400" dirty="0" err="1" smtClean="0"/>
              <a:t>stručni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kriteriji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err="1" smtClean="0"/>
              <a:t>ministar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uskratiti</a:t>
            </a:r>
            <a:r>
              <a:rPr lang="en-US" sz="2400" dirty="0" smtClean="0"/>
              <a:t> </a:t>
            </a:r>
            <a:r>
              <a:rPr lang="en-US" sz="2400" dirty="0" err="1" smtClean="0"/>
              <a:t>suglasnost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imenovanje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 bez </a:t>
            </a:r>
            <a:r>
              <a:rPr lang="en-US" sz="2400" dirty="0" err="1" smtClean="0"/>
              <a:t>ikakvih</a:t>
            </a:r>
            <a:r>
              <a:rPr lang="en-US" sz="2400" dirty="0" smtClean="0"/>
              <a:t> </a:t>
            </a:r>
            <a:r>
              <a:rPr lang="en-US" sz="2400" dirty="0" err="1" smtClean="0"/>
              <a:t>obrazloženja</a:t>
            </a:r>
            <a:r>
              <a:rPr lang="en-US" sz="2400" dirty="0" smtClean="0"/>
              <a:t> </a:t>
            </a:r>
            <a:r>
              <a:rPr lang="en-US" sz="2400" dirty="0" err="1" smtClean="0"/>
              <a:t>čak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ako</a:t>
            </a:r>
            <a:r>
              <a:rPr lang="en-US" sz="2400" dirty="0" smtClean="0"/>
              <a:t> je </a:t>
            </a:r>
            <a:r>
              <a:rPr lang="en-US" sz="2400" dirty="0" err="1" smtClean="0"/>
              <a:t>isti</a:t>
            </a:r>
            <a:r>
              <a:rPr lang="en-US" sz="2400" dirty="0" smtClean="0"/>
              <a:t> </a:t>
            </a:r>
            <a:r>
              <a:rPr lang="en-US" sz="2400" dirty="0" err="1" smtClean="0"/>
              <a:t>izabran</a:t>
            </a:r>
            <a:r>
              <a:rPr lang="en-US" sz="2400" dirty="0" smtClean="0"/>
              <a:t> </a:t>
            </a:r>
            <a:r>
              <a:rPr lang="en-US" sz="2400" dirty="0" err="1" smtClean="0"/>
              <a:t>jednoglasno</a:t>
            </a:r>
            <a:r>
              <a:rPr lang="en-US" sz="2400" dirty="0" smtClean="0"/>
              <a:t> od </a:t>
            </a:r>
            <a:r>
              <a:rPr lang="en-US" sz="2400" dirty="0" err="1" smtClean="0"/>
              <a:t>svih</a:t>
            </a:r>
            <a:r>
              <a:rPr lang="en-US" sz="2400" dirty="0" smtClean="0"/>
              <a:t> </a:t>
            </a:r>
            <a:r>
              <a:rPr lang="en-US" sz="2400" dirty="0" err="1" smtClean="0"/>
              <a:t>članova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školskog</a:t>
            </a:r>
            <a:r>
              <a:rPr lang="en-US" sz="2400" dirty="0" smtClean="0"/>
              <a:t> </a:t>
            </a:r>
            <a:r>
              <a:rPr lang="en-US" sz="2400" dirty="0" err="1" smtClean="0"/>
              <a:t>odbora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err="1" smtClean="0"/>
              <a:t>postupak</a:t>
            </a:r>
            <a:r>
              <a:rPr lang="en-US" sz="2400" dirty="0" smtClean="0"/>
              <a:t> je </a:t>
            </a:r>
            <a:r>
              <a:rPr lang="en-US" sz="2400" dirty="0" err="1" smtClean="0"/>
              <a:t>prilično</a:t>
            </a:r>
            <a:r>
              <a:rPr lang="en-US" sz="2400" dirty="0" smtClean="0"/>
              <a:t> </a:t>
            </a:r>
            <a:r>
              <a:rPr lang="en-US" sz="2400" dirty="0" err="1" smtClean="0"/>
              <a:t>složen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u </a:t>
            </a:r>
            <a:r>
              <a:rPr lang="en-US" sz="2400" dirty="0" err="1" smtClean="0"/>
              <a:t>praksi</a:t>
            </a:r>
            <a:r>
              <a:rPr lang="en-US" sz="2400" dirty="0" smtClean="0"/>
              <a:t> se </a:t>
            </a:r>
            <a:r>
              <a:rPr lang="en-US" sz="2400" dirty="0" err="1" smtClean="0"/>
              <a:t>često</a:t>
            </a:r>
            <a:r>
              <a:rPr lang="en-US" sz="2400" dirty="0" smtClean="0"/>
              <a:t> </a:t>
            </a:r>
            <a:r>
              <a:rPr lang="en-US" sz="2400" dirty="0" err="1" smtClean="0"/>
              <a:t>događaju</a:t>
            </a:r>
            <a:r>
              <a:rPr lang="en-US" sz="2400" dirty="0" smtClean="0"/>
              <a:t> </a:t>
            </a:r>
            <a:r>
              <a:rPr lang="en-US" sz="2400" dirty="0" err="1" smtClean="0"/>
              <a:t>pogreške</a:t>
            </a:r>
            <a:r>
              <a:rPr lang="en-US" sz="2400" dirty="0" smtClean="0"/>
              <a:t>;</a:t>
            </a:r>
          </a:p>
          <a:p>
            <a:pPr algn="just"/>
            <a:r>
              <a:rPr lang="en-US" sz="2400" dirty="0" smtClean="0"/>
              <a:t>problem </a:t>
            </a:r>
            <a:r>
              <a:rPr lang="en-US" sz="2400" dirty="0" err="1" smtClean="0"/>
              <a:t>sadržajnog</a:t>
            </a:r>
            <a:r>
              <a:rPr lang="en-US" sz="2400" dirty="0" smtClean="0"/>
              <a:t> </a:t>
            </a:r>
            <a:r>
              <a:rPr lang="en-US" sz="2400" dirty="0" err="1" smtClean="0"/>
              <a:t>razlikovanja</a:t>
            </a:r>
            <a:r>
              <a:rPr lang="en-US" sz="2400" dirty="0" smtClean="0"/>
              <a:t> </a:t>
            </a:r>
            <a:r>
              <a:rPr lang="en-US" sz="2400" dirty="0" err="1" smtClean="0"/>
              <a:t>statuta</a:t>
            </a:r>
            <a:r>
              <a:rPr lang="en-US" sz="2400" dirty="0" smtClean="0"/>
              <a:t> </a:t>
            </a:r>
            <a:r>
              <a:rPr lang="en-US" sz="2400" dirty="0" err="1" smtClean="0"/>
              <a:t>školskih</a:t>
            </a:r>
            <a:r>
              <a:rPr lang="en-US" sz="2400" dirty="0" smtClean="0"/>
              <a:t> </a:t>
            </a:r>
            <a:r>
              <a:rPr lang="en-US" sz="2400" dirty="0" err="1" smtClean="0"/>
              <a:t>ustanova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pobliže</a:t>
            </a:r>
            <a:r>
              <a:rPr lang="en-US" sz="2400" dirty="0" smtClean="0"/>
              <a:t> </a:t>
            </a:r>
            <a:r>
              <a:rPr lang="en-US" sz="2400" dirty="0" err="1" smtClean="0"/>
              <a:t>propisuju</a:t>
            </a:r>
            <a:r>
              <a:rPr lang="en-US" sz="2400" dirty="0" smtClean="0"/>
              <a:t> </a:t>
            </a:r>
            <a:r>
              <a:rPr lang="en-US" sz="2400" dirty="0" err="1" smtClean="0"/>
              <a:t>sadržaj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postupak</a:t>
            </a:r>
            <a:r>
              <a:rPr lang="en-US" sz="2400" dirty="0" smtClean="0"/>
              <a:t> </a:t>
            </a:r>
            <a:r>
              <a:rPr lang="en-US" sz="2400" dirty="0" err="1" smtClean="0"/>
              <a:t>vrednovanja</a:t>
            </a:r>
            <a:r>
              <a:rPr lang="en-US" sz="2400" dirty="0" smtClean="0"/>
              <a:t> </a:t>
            </a:r>
            <a:r>
              <a:rPr lang="en-US" sz="2400" dirty="0" err="1" smtClean="0"/>
              <a:t>dodatnih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kompetencija</a:t>
            </a:r>
            <a:r>
              <a:rPr lang="en-US" sz="2400" dirty="0" smtClean="0"/>
              <a:t> </a:t>
            </a:r>
            <a:r>
              <a:rPr lang="en-US" sz="2400" dirty="0" err="1" smtClean="0"/>
              <a:t>kandidata</a:t>
            </a:r>
            <a:r>
              <a:rPr lang="en-US" sz="2400" dirty="0" smtClean="0"/>
              <a:t>,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detalje</a:t>
            </a:r>
            <a:r>
              <a:rPr lang="en-US" sz="2400" dirty="0" smtClean="0"/>
              <a:t> </a:t>
            </a:r>
            <a:r>
              <a:rPr lang="en-US" sz="2400" dirty="0" err="1" smtClean="0"/>
              <a:t>vezane</a:t>
            </a:r>
            <a:r>
              <a:rPr lang="en-US" sz="2400" dirty="0" smtClean="0"/>
              <a:t> </a:t>
            </a:r>
            <a:r>
              <a:rPr lang="en-US" sz="2400" dirty="0" err="1" smtClean="0"/>
              <a:t>uz</a:t>
            </a:r>
            <a:r>
              <a:rPr lang="en-US" sz="2400" dirty="0" smtClean="0"/>
              <a:t> </a:t>
            </a:r>
            <a:r>
              <a:rPr lang="en-US" sz="2400" dirty="0" err="1" smtClean="0"/>
              <a:t>način</a:t>
            </a:r>
            <a:r>
              <a:rPr lang="en-US" sz="2400" dirty="0" smtClean="0"/>
              <a:t> </a:t>
            </a:r>
            <a:r>
              <a:rPr lang="en-US" sz="2400" dirty="0" err="1" smtClean="0"/>
              <a:t>postupanja</a:t>
            </a:r>
            <a:r>
              <a:rPr lang="en-US" sz="2400" dirty="0" smtClean="0"/>
              <a:t> </a:t>
            </a:r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imenovanju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en-US" sz="2400" dirty="0" smtClean="0"/>
              <a:t>;  </a:t>
            </a:r>
          </a:p>
          <a:p>
            <a:pPr algn="just"/>
            <a:r>
              <a:rPr lang="en-US" sz="2400" dirty="0" smtClean="0"/>
              <a:t>problem </a:t>
            </a:r>
            <a:r>
              <a:rPr lang="en-US" sz="2400" dirty="0" err="1" smtClean="0"/>
              <a:t>ostvarivanja</a:t>
            </a:r>
            <a:r>
              <a:rPr lang="en-US" sz="2400" dirty="0" smtClean="0"/>
              <a:t> </a:t>
            </a:r>
            <a:r>
              <a:rPr lang="en-US" sz="2400" dirty="0" err="1" smtClean="0"/>
              <a:t>prednosti</a:t>
            </a:r>
            <a:r>
              <a:rPr lang="en-US" sz="2400" dirty="0" smtClean="0"/>
              <a:t> </a:t>
            </a:r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zapošljavanju</a:t>
            </a:r>
            <a:r>
              <a:rPr lang="en-US" sz="2400" dirty="0" smtClean="0"/>
              <a:t> </a:t>
            </a:r>
            <a:r>
              <a:rPr lang="en-US" sz="2400" dirty="0" err="1" smtClean="0"/>
              <a:t>prilikom</a:t>
            </a:r>
            <a:r>
              <a:rPr lang="en-US" sz="2400" dirty="0" smtClean="0"/>
              <a:t> </a:t>
            </a:r>
            <a:r>
              <a:rPr lang="en-US" sz="2400" dirty="0" err="1" smtClean="0"/>
              <a:t>imenovanja</a:t>
            </a:r>
            <a:r>
              <a:rPr lang="en-US" sz="2400" dirty="0" smtClean="0"/>
              <a:t> </a:t>
            </a:r>
            <a:r>
              <a:rPr lang="en-US" sz="2400" dirty="0" err="1" smtClean="0"/>
              <a:t>ravnatelja</a:t>
            </a:r>
            <a:r>
              <a:rPr lang="hr-HR" sz="2400" dirty="0"/>
              <a:t>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8541"/>
          </a:xfrm>
        </p:spPr>
        <p:txBody>
          <a:bodyPr/>
          <a:lstStyle/>
          <a:p>
            <a:pPr algn="ctr"/>
            <a:r>
              <a:rPr lang="en-US" b="1" dirty="0" smtClean="0"/>
              <a:t>LICENCIRANJE I PROFESIONALIZACIJA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5233"/>
            <a:ext cx="8596668" cy="433613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Zakonom</a:t>
            </a:r>
            <a:r>
              <a:rPr lang="en-US" sz="3200" dirty="0" smtClean="0"/>
              <a:t> o </a:t>
            </a:r>
            <a:r>
              <a:rPr lang="en-US" sz="3200" dirty="0" err="1" smtClean="0"/>
              <a:t>odgoju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obrazovanju</a:t>
            </a:r>
            <a:r>
              <a:rPr lang="en-US" sz="3200" dirty="0" smtClean="0"/>
              <a:t> u </a:t>
            </a:r>
            <a:r>
              <a:rPr lang="en-US" sz="3200" dirty="0" err="1" smtClean="0"/>
              <a:t>osnovnoj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srednjoj</a:t>
            </a:r>
            <a:r>
              <a:rPr lang="en-US" sz="3200" dirty="0" smtClean="0"/>
              <a:t> </a:t>
            </a:r>
            <a:r>
              <a:rPr lang="en-US" sz="3200" dirty="0" err="1" smtClean="0"/>
              <a:t>školi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2008. </a:t>
            </a:r>
            <a:r>
              <a:rPr lang="en-US" sz="3200" dirty="0" err="1" smtClean="0"/>
              <a:t>godine</a:t>
            </a:r>
            <a:r>
              <a:rPr lang="en-US" sz="3200" dirty="0" smtClean="0"/>
              <a:t> (</a:t>
            </a:r>
            <a:r>
              <a:rPr lang="en-US" sz="3200" dirty="0" err="1" smtClean="0"/>
              <a:t>Narodne</a:t>
            </a:r>
            <a:r>
              <a:rPr lang="en-US" sz="3200" dirty="0" smtClean="0"/>
              <a:t> </a:t>
            </a:r>
            <a:r>
              <a:rPr lang="en-US" sz="3200" dirty="0" err="1" smtClean="0"/>
              <a:t>novine</a:t>
            </a:r>
            <a:r>
              <a:rPr lang="en-US" sz="3200" dirty="0" smtClean="0"/>
              <a:t> br. 87/2008) </a:t>
            </a:r>
            <a:r>
              <a:rPr lang="en-US" sz="3200" dirty="0" err="1" smtClean="0"/>
              <a:t>uvedeno</a:t>
            </a:r>
            <a:r>
              <a:rPr lang="en-US" sz="3200" dirty="0" smtClean="0"/>
              <a:t> je </a:t>
            </a:r>
            <a:r>
              <a:rPr lang="en-US" sz="3200" dirty="0" err="1" smtClean="0"/>
              <a:t>licenciranje</a:t>
            </a:r>
            <a:r>
              <a:rPr lang="en-US" sz="3200" dirty="0" smtClean="0"/>
              <a:t> </a:t>
            </a:r>
            <a:r>
              <a:rPr lang="en-US" sz="3200" dirty="0" err="1" smtClean="0"/>
              <a:t>ravnatelja</a:t>
            </a:r>
            <a:r>
              <a:rPr lang="en-US" sz="3200" dirty="0" smtClean="0"/>
              <a:t>. </a:t>
            </a:r>
            <a:endParaRPr lang="hr-HR" sz="3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Međutim</a:t>
            </a:r>
            <a:r>
              <a:rPr lang="en-US" sz="3200" dirty="0" smtClean="0"/>
              <a:t>, </a:t>
            </a:r>
            <a:r>
              <a:rPr lang="en-US" sz="3200" dirty="0" err="1" smtClean="0"/>
              <a:t>isto</a:t>
            </a:r>
            <a:r>
              <a:rPr lang="en-US" sz="3200" dirty="0" smtClean="0"/>
              <a:t> </a:t>
            </a:r>
            <a:r>
              <a:rPr lang="en-US" sz="3200" dirty="0" err="1" smtClean="0"/>
              <a:t>nije</a:t>
            </a:r>
            <a:r>
              <a:rPr lang="en-US" sz="3200" dirty="0" smtClean="0"/>
              <a:t> </a:t>
            </a:r>
            <a:r>
              <a:rPr lang="en-US" sz="3200" dirty="0" err="1" smtClean="0"/>
              <a:t>zaživjelo</a:t>
            </a:r>
            <a:r>
              <a:rPr lang="en-US" sz="3200" dirty="0" smtClean="0"/>
              <a:t> </a:t>
            </a:r>
            <a:r>
              <a:rPr lang="en-US" sz="3200" dirty="0" err="1" smtClean="0"/>
              <a:t>već</a:t>
            </a:r>
            <a:r>
              <a:rPr lang="en-US" sz="3200" dirty="0" smtClean="0"/>
              <a:t> je </a:t>
            </a:r>
            <a:r>
              <a:rPr lang="en-US" sz="3200" dirty="0" err="1" smtClean="0"/>
              <a:t>Izmjenama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dopunama</a:t>
            </a:r>
            <a:r>
              <a:rPr lang="en-US" sz="3200" dirty="0" smtClean="0"/>
              <a:t> </a:t>
            </a:r>
            <a:r>
              <a:rPr lang="en-US" sz="3200" dirty="0" err="1" smtClean="0"/>
              <a:t>Zakona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2017. </a:t>
            </a:r>
            <a:r>
              <a:rPr lang="en-US" sz="3200" dirty="0" err="1" smtClean="0"/>
              <a:t>godine</a:t>
            </a:r>
            <a:r>
              <a:rPr lang="en-US" sz="3200" dirty="0" smtClean="0"/>
              <a:t> ta </a:t>
            </a:r>
            <a:r>
              <a:rPr lang="en-US" sz="3200" dirty="0" err="1" smtClean="0"/>
              <a:t>odredba</a:t>
            </a:r>
            <a:r>
              <a:rPr lang="en-US" sz="3200" dirty="0" smtClean="0"/>
              <a:t> </a:t>
            </a:r>
            <a:r>
              <a:rPr lang="en-US" sz="3200" dirty="0" err="1" smtClean="0"/>
              <a:t>izbrisana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86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2724"/>
          </a:xfrm>
        </p:spPr>
        <p:txBody>
          <a:bodyPr/>
          <a:lstStyle/>
          <a:p>
            <a:pPr algn="ctr"/>
            <a:r>
              <a:rPr lang="en-US" b="1" dirty="0" smtClean="0"/>
              <a:t>NEPOSTOJANJE POMOĆNIKA RAVNATELJA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60605"/>
            <a:ext cx="8596668" cy="408075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nema</a:t>
            </a:r>
            <a:r>
              <a:rPr lang="en-US" sz="2800" dirty="0" smtClean="0"/>
              <a:t> </a:t>
            </a:r>
            <a:r>
              <a:rPr lang="en-US" sz="2800" dirty="0" err="1" smtClean="0"/>
              <a:t>zakonskih</a:t>
            </a:r>
            <a:r>
              <a:rPr lang="en-US" sz="2800" dirty="0" smtClean="0"/>
              <a:t> </a:t>
            </a:r>
            <a:r>
              <a:rPr lang="en-US" sz="2800" dirty="0" err="1" smtClean="0"/>
              <a:t>mogućnosti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zaduženje</a:t>
            </a:r>
            <a:r>
              <a:rPr lang="en-US" sz="2800" dirty="0" smtClean="0"/>
              <a:t> </a:t>
            </a:r>
            <a:r>
              <a:rPr lang="en-US" sz="2800" dirty="0" err="1" smtClean="0"/>
              <a:t>osobe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bi </a:t>
            </a:r>
            <a:r>
              <a:rPr lang="en-US" sz="2800" dirty="0" err="1" smtClean="0"/>
              <a:t>uz</a:t>
            </a:r>
            <a:r>
              <a:rPr lang="en-US" sz="2800" dirty="0" smtClean="0"/>
              <a:t> </a:t>
            </a:r>
            <a:r>
              <a:rPr lang="en-US" sz="2800" dirty="0" err="1" smtClean="0"/>
              <a:t>uvjet</a:t>
            </a:r>
            <a:r>
              <a:rPr lang="en-US" sz="2800" dirty="0" smtClean="0"/>
              <a:t> </a:t>
            </a:r>
            <a:r>
              <a:rPr lang="en-US" sz="2800" dirty="0" err="1" smtClean="0"/>
              <a:t>veličine</a:t>
            </a:r>
            <a:r>
              <a:rPr lang="en-US" sz="2800" dirty="0" smtClean="0"/>
              <a:t> </a:t>
            </a:r>
            <a:r>
              <a:rPr lang="en-US" sz="2800" dirty="0" err="1" smtClean="0"/>
              <a:t>škole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složenosti</a:t>
            </a:r>
            <a:r>
              <a:rPr lang="en-US" sz="2800" dirty="0" smtClean="0"/>
              <a:t> </a:t>
            </a:r>
            <a:r>
              <a:rPr lang="en-US" sz="2800" dirty="0" err="1" smtClean="0"/>
              <a:t>poslova</a:t>
            </a:r>
            <a:r>
              <a:rPr lang="en-US" sz="2800" dirty="0" smtClean="0"/>
              <a:t> bio </a:t>
            </a:r>
            <a:r>
              <a:rPr lang="en-US" sz="2800" dirty="0" err="1" smtClean="0"/>
              <a:t>imenovan</a:t>
            </a:r>
            <a:r>
              <a:rPr lang="en-US" sz="2800" dirty="0" smtClean="0"/>
              <a:t> </a:t>
            </a:r>
            <a:r>
              <a:rPr lang="en-US" sz="2800" dirty="0" err="1" smtClean="0"/>
              <a:t>pomoćnikom</a:t>
            </a:r>
            <a:r>
              <a:rPr lang="en-US" sz="2800" dirty="0" smtClean="0"/>
              <a:t> </a:t>
            </a:r>
            <a:r>
              <a:rPr lang="en-US" sz="2800" dirty="0" err="1" smtClean="0"/>
              <a:t>ravnatelja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bi </a:t>
            </a:r>
            <a:r>
              <a:rPr lang="en-US" sz="2800" dirty="0" err="1" smtClean="0"/>
              <a:t>bilo</a:t>
            </a:r>
            <a:r>
              <a:rPr lang="en-US" sz="2800" dirty="0" smtClean="0"/>
              <a:t> </a:t>
            </a:r>
            <a:r>
              <a:rPr lang="en-US" sz="2800" dirty="0" err="1" smtClean="0"/>
              <a:t>ustrojeno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radno</a:t>
            </a:r>
            <a:r>
              <a:rPr lang="en-US" sz="2800" dirty="0" smtClean="0"/>
              <a:t> </a:t>
            </a:r>
            <a:r>
              <a:rPr lang="en-US" sz="2800" dirty="0" err="1" smtClean="0"/>
              <a:t>mjesto</a:t>
            </a:r>
            <a:r>
              <a:rPr lang="en-US" sz="2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usklađenje</a:t>
            </a:r>
            <a:r>
              <a:rPr lang="en-US" sz="2800" dirty="0" smtClean="0"/>
              <a:t> s </a:t>
            </a:r>
            <a:r>
              <a:rPr lang="en-US" sz="2800" dirty="0" err="1" smtClean="0"/>
              <a:t>praksom</a:t>
            </a:r>
            <a:r>
              <a:rPr lang="en-US" sz="2800" dirty="0" smtClean="0"/>
              <a:t> </a:t>
            </a:r>
            <a:r>
              <a:rPr lang="en-US" sz="2800" dirty="0" err="1" smtClean="0"/>
              <a:t>većine</a:t>
            </a:r>
            <a:r>
              <a:rPr lang="en-US" sz="2800" dirty="0" smtClean="0"/>
              <a:t> </a:t>
            </a:r>
            <a:r>
              <a:rPr lang="en-US" sz="2800" dirty="0" err="1" smtClean="0"/>
              <a:t>europskih</a:t>
            </a:r>
            <a:r>
              <a:rPr lang="en-US" sz="2800" dirty="0" smtClean="0"/>
              <a:t> </a:t>
            </a:r>
            <a:r>
              <a:rPr lang="en-US" sz="2800" dirty="0" err="1" smtClean="0"/>
              <a:t>zemalja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1457</Words>
  <Application>Microsoft Macintosh PowerPoint</Application>
  <PresentationFormat>Widescreen</PresentationFormat>
  <Paragraphs>115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3</vt:lpstr>
      <vt:lpstr>Facet</vt:lpstr>
      <vt:lpstr>RADNO - PRAVNI STATUS RAVNATELJA ŠKOLSKE USTANOVE Denis Bajs, odvjetnik iz Odvjetničkog društva  MIHOČEVIĆ&amp;BAJS d.o.o.</vt:lpstr>
      <vt:lpstr>PRAVNI OKVIR</vt:lpstr>
      <vt:lpstr>ULOGA RAVNATELJA</vt:lpstr>
      <vt:lpstr>TREND</vt:lpstr>
      <vt:lpstr>GLAVNI PROBLEMI VEZANI UZ ULOGU, POLOŽAJ I PRAVA RAVNATELJA</vt:lpstr>
      <vt:lpstr>RADNA NESIGURNOST</vt:lpstr>
      <vt:lpstr>KRITERIJI ZA IZBOR RAVNATELJA</vt:lpstr>
      <vt:lpstr>LICENCIRANJE I PROFESIONALIZACIJA</vt:lpstr>
      <vt:lpstr>NEPOSTOJANJE POMOĆNIKA RAVNATELJA</vt:lpstr>
      <vt:lpstr>KOLEKTIVNI UGOVORI </vt:lpstr>
      <vt:lpstr>TREND SMANJIVANJA PLAĆE I NEUSKLAĐENOSTI S PLAĆAMA RAVNATELJA DRUGIH USTANOVA</vt:lpstr>
      <vt:lpstr>PowerPoint Presentation</vt:lpstr>
      <vt:lpstr>PowerPoint Presentation</vt:lpstr>
      <vt:lpstr>NESKLAD IZMEĐU OVLASTI I ODGOVORNOSTI RAVNATELJA</vt:lpstr>
      <vt:lpstr>PowerPoint Presentation</vt:lpstr>
      <vt:lpstr>PowerPoint Presentation</vt:lpstr>
      <vt:lpstr>PowerPoint Presentation</vt:lpstr>
      <vt:lpstr>ZAKLJUČAK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RADNO - PRAVNI STATUS RAVNATELJA ŠKOLSKE USTANOVE Denis Bajs, odvjetnik iz Odvjetničkog društva  MIHOČEVIĆ&amp;BAJS d.o.o.</dc:title>
  <dc:creator>ODMB 9</dc:creator>
  <cp:lastModifiedBy>Denis Bajs</cp:lastModifiedBy>
  <cp:revision>9</cp:revision>
  <cp:lastPrinted>2022-04-28T10:46:37Z</cp:lastPrinted>
  <dcterms:created xsi:type="dcterms:W3CDTF">2022-04-28T09:46:40Z</dcterms:created>
  <dcterms:modified xsi:type="dcterms:W3CDTF">2022-05-03T09:43:24Z</dcterms:modified>
</cp:coreProperties>
</file>