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9" r:id="rId2"/>
    <p:sldId id="470" r:id="rId3"/>
    <p:sldId id="587" r:id="rId4"/>
    <p:sldId id="604" r:id="rId5"/>
    <p:sldId id="589" r:id="rId6"/>
    <p:sldId id="591" r:id="rId7"/>
    <p:sldId id="590" r:id="rId8"/>
    <p:sldId id="471" r:id="rId9"/>
    <p:sldId id="472" r:id="rId10"/>
    <p:sldId id="598" r:id="rId11"/>
    <p:sldId id="475" r:id="rId12"/>
    <p:sldId id="476" r:id="rId13"/>
    <p:sldId id="478" r:id="rId14"/>
    <p:sldId id="479" r:id="rId15"/>
    <p:sldId id="480" r:id="rId16"/>
    <p:sldId id="481" r:id="rId17"/>
    <p:sldId id="482" r:id="rId18"/>
    <p:sldId id="483" r:id="rId19"/>
    <p:sldId id="484" r:id="rId20"/>
    <p:sldId id="576" r:id="rId21"/>
    <p:sldId id="486" r:id="rId22"/>
    <p:sldId id="588" r:id="rId23"/>
    <p:sldId id="487" r:id="rId24"/>
    <p:sldId id="490" r:id="rId25"/>
    <p:sldId id="489" r:id="rId26"/>
    <p:sldId id="575" r:id="rId27"/>
    <p:sldId id="492" r:id="rId28"/>
    <p:sldId id="495" r:id="rId29"/>
    <p:sldId id="605" r:id="rId30"/>
    <p:sldId id="498" r:id="rId31"/>
    <p:sldId id="499" r:id="rId32"/>
    <p:sldId id="502" r:id="rId33"/>
    <p:sldId id="500" r:id="rId34"/>
    <p:sldId id="501" r:id="rId35"/>
    <p:sldId id="600" r:id="rId36"/>
    <p:sldId id="503" r:id="rId37"/>
    <p:sldId id="577" r:id="rId38"/>
    <p:sldId id="578" r:id="rId39"/>
    <p:sldId id="579" r:id="rId40"/>
    <p:sldId id="599" r:id="rId41"/>
    <p:sldId id="580" r:id="rId42"/>
    <p:sldId id="506" r:id="rId43"/>
    <p:sldId id="582" r:id="rId44"/>
    <p:sldId id="507" r:id="rId45"/>
    <p:sldId id="508" r:id="rId46"/>
    <p:sldId id="509" r:id="rId47"/>
    <p:sldId id="511" r:id="rId48"/>
    <p:sldId id="510" r:id="rId49"/>
    <p:sldId id="514" r:id="rId50"/>
    <p:sldId id="515" r:id="rId51"/>
    <p:sldId id="516" r:id="rId52"/>
    <p:sldId id="517" r:id="rId53"/>
    <p:sldId id="518" r:id="rId54"/>
    <p:sldId id="519" r:id="rId55"/>
    <p:sldId id="520" r:id="rId56"/>
    <p:sldId id="522" r:id="rId57"/>
    <p:sldId id="606" r:id="rId58"/>
    <p:sldId id="607" r:id="rId59"/>
    <p:sldId id="527" r:id="rId60"/>
    <p:sldId id="528" r:id="rId61"/>
    <p:sldId id="584" r:id="rId62"/>
    <p:sldId id="533" r:id="rId63"/>
    <p:sldId id="534" r:id="rId64"/>
    <p:sldId id="535" r:id="rId65"/>
    <p:sldId id="536" r:id="rId66"/>
    <p:sldId id="585" r:id="rId67"/>
    <p:sldId id="537" r:id="rId68"/>
    <p:sldId id="539" r:id="rId69"/>
    <p:sldId id="541" r:id="rId70"/>
    <p:sldId id="546" r:id="rId71"/>
    <p:sldId id="548" r:id="rId72"/>
    <p:sldId id="549" r:id="rId73"/>
    <p:sldId id="550" r:id="rId74"/>
    <p:sldId id="551" r:id="rId75"/>
    <p:sldId id="552" r:id="rId76"/>
    <p:sldId id="553" r:id="rId77"/>
    <p:sldId id="554" r:id="rId78"/>
    <p:sldId id="555" r:id="rId79"/>
    <p:sldId id="557" r:id="rId80"/>
    <p:sldId id="558" r:id="rId81"/>
    <p:sldId id="559" r:id="rId82"/>
    <p:sldId id="560" r:id="rId83"/>
    <p:sldId id="561" r:id="rId84"/>
    <p:sldId id="562" r:id="rId85"/>
    <p:sldId id="563" r:id="rId86"/>
    <p:sldId id="564" r:id="rId87"/>
    <p:sldId id="565" r:id="rId88"/>
    <p:sldId id="567" r:id="rId89"/>
    <p:sldId id="569" r:id="rId90"/>
    <p:sldId id="570" r:id="rId91"/>
    <p:sldId id="571" r:id="rId92"/>
    <p:sldId id="572" r:id="rId93"/>
    <p:sldId id="573" r:id="rId94"/>
    <p:sldId id="469" r:id="rId95"/>
    <p:sldId id="312" r:id="rId96"/>
    <p:sldId id="316" r:id="rId97"/>
    <p:sldId id="317" r:id="rId98"/>
    <p:sldId id="319" r:id="rId99"/>
    <p:sldId id="321" r:id="rId100"/>
    <p:sldId id="327" r:id="rId101"/>
    <p:sldId id="328" r:id="rId102"/>
    <p:sldId id="329" r:id="rId103"/>
    <p:sldId id="331" r:id="rId104"/>
    <p:sldId id="332" r:id="rId105"/>
    <p:sldId id="335" r:id="rId106"/>
    <p:sldId id="359" r:id="rId107"/>
    <p:sldId id="360" r:id="rId108"/>
    <p:sldId id="593" r:id="rId109"/>
    <p:sldId id="339" r:id="rId110"/>
    <p:sldId id="596" r:id="rId111"/>
    <p:sldId id="594" r:id="rId112"/>
    <p:sldId id="341" r:id="rId113"/>
    <p:sldId id="345" r:id="rId114"/>
    <p:sldId id="349" r:id="rId115"/>
    <p:sldId id="350" r:id="rId116"/>
    <p:sldId id="457" r:id="rId117"/>
    <p:sldId id="455" r:id="rId118"/>
    <p:sldId id="574" r:id="rId119"/>
    <p:sldId id="602" r:id="rId120"/>
    <p:sldId id="601" r:id="rId121"/>
    <p:sldId id="393" r:id="rId12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292929"/>
    <a:srgbClr val="8FAFD5"/>
    <a:srgbClr val="C0C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20" autoAdjust="0"/>
    <p:restoredTop sz="94660"/>
  </p:normalViewPr>
  <p:slideViewPr>
    <p:cSldViewPr>
      <p:cViewPr varScale="1">
        <p:scale>
          <a:sx n="68" d="100"/>
          <a:sy n="68" d="100"/>
        </p:scale>
        <p:origin x="748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33B8A-918A-44F8-A48F-E523445B5D89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3899A-A9D0-48F8-891A-44546CCD8DA5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8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71A8B-B082-4464-AC66-D3A05E80033C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C5785-BEFD-42A2-9BA6-C1D1F209D814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3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CFC1D-8D5C-4ED5-9CD2-FB16F373EDEA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7CF33-651D-4950-85E8-4703578C97BD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32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hr-H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C6569-01D1-4A39-B66C-E4A3D7381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332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B77B9-C90A-45E9-862C-1959A90514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565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hr-H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79E1-7095-411F-AF8E-752FFB5F55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28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9A17A-E92E-4031-99E8-31EC5911D64F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085C-7CA0-41F0-B362-708CF92F2889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3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90E59-8AA1-450B-A183-9D642B3B726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DC568-0314-417B-A5B3-235FE8298317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F5533-44C1-497E-B781-1C98BE76D678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9619B-949C-4B3B-AFFC-BE54E0E95C3C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1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5E3FA-89C8-4113-906D-6DBB7ECA442B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51D2D-BAA2-4BBE-ACCA-7178CA532BA8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1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67B0B-F553-4DE4-AD1B-4FF397F15E56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9D865-73C0-4262-BC26-EED1D9F94266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3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380D6-1C0F-4BCF-8CA2-06B5670F72A5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746EB-9380-41BA-AC46-5A82AC9E0D88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5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7CFE5-57B3-4D29-9988-4B5B02325541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4822-B4DE-4591-9249-C5F46DF38A01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1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1C2C3-71BB-4900-A697-73C9CFB7FCEB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1A6C4-A8DA-4C53-A7EA-45A8A1147736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8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  <a:endParaRPr lang="hr-HR" altLang="sr-Latn-R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  <a:endParaRPr lang="hr-HR" alt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C18CAF-E309-43F0-8338-35A9579D5752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3.5.2022.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C1C4E7-CFEC-426A-BCEF-2245EEFE0C02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7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p.hr/" TargetMode="External"/><Relationship Id="rId2" Type="http://schemas.openxmlformats.org/officeDocument/2006/relationships/hyperlink" Target="mailto:dubravka.miljkovic@ufzg.h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KONGRES\Desktop\Jobfrust.mpg" TargetMode="External"/><Relationship Id="rId1" Type="http://schemas.microsoft.com/office/2007/relationships/media" Target="file:///C:\Users\KONGRES\Desktop\Jobfrust.mpg" TargetMode="Externa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KONGRES\Desktop\KO_CRNAC.WMV" TargetMode="External"/><Relationship Id="rId1" Type="http://schemas.microsoft.com/office/2007/relationships/media" Target="file:///C:\Users\KONGRES\Desktop\KO_CRNAC.WMV" TargetMode="Externa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ihologija.hr/vijesti/clanak/psihospancir-2019-ovdje-je-raspored-spanciranja.html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p.hr/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1" y="2996952"/>
            <a:ext cx="5490103" cy="1470025"/>
          </a:xfrm>
        </p:spPr>
        <p:txBody>
          <a:bodyPr/>
          <a:lstStyle/>
          <a:p>
            <a:r>
              <a:rPr lang="hr-HR" sz="4000" b="1" dirty="0"/>
              <a:t>Humorom protiv stresa </a:t>
            </a:r>
            <a:br>
              <a:rPr lang="hr-HR" sz="4000" b="1" dirty="0"/>
            </a:br>
            <a:r>
              <a:rPr lang="hr-HR" sz="4000" b="1" dirty="0"/>
              <a:t>u ravnateljskom poslu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5949280"/>
            <a:ext cx="6400800" cy="481608"/>
          </a:xfrm>
        </p:spPr>
        <p:txBody>
          <a:bodyPr/>
          <a:lstStyle/>
          <a:p>
            <a:pPr algn="r"/>
            <a:r>
              <a:rPr lang="hr-HR" sz="2000" b="1" dirty="0">
                <a:solidFill>
                  <a:schemeClr val="tx1"/>
                </a:solidFill>
              </a:rPr>
              <a:t>Prof. emer. dr. sc. Dubravka Miljković</a:t>
            </a:r>
          </a:p>
          <a:p>
            <a:pPr algn="r"/>
            <a:r>
              <a:rPr lang="hr-HR" sz="1800" dirty="0" err="1">
                <a:solidFill>
                  <a:schemeClr val="tx1"/>
                </a:solidFill>
                <a:hlinkClick r:id="rId2"/>
              </a:rPr>
              <a:t>dubravka.miljkovic</a:t>
            </a:r>
            <a:r>
              <a:rPr lang="hr-HR" sz="1800" dirty="0">
                <a:solidFill>
                  <a:schemeClr val="tx1"/>
                </a:solidFill>
                <a:hlinkClick r:id="rId2"/>
              </a:rPr>
              <a:t>@</a:t>
            </a:r>
            <a:r>
              <a:rPr lang="hr-HR" sz="1800" dirty="0" err="1">
                <a:solidFill>
                  <a:schemeClr val="tx1"/>
                </a:solidFill>
                <a:hlinkClick r:id="rId2"/>
              </a:rPr>
              <a:t>ufzg.hr</a:t>
            </a:r>
            <a:r>
              <a:rPr lang="hr-HR" sz="1800" dirty="0">
                <a:solidFill>
                  <a:schemeClr val="tx1"/>
                </a:solidFill>
              </a:rPr>
              <a:t>; </a:t>
            </a:r>
            <a:r>
              <a:rPr lang="hr-HR" sz="1800" dirty="0">
                <a:solidFill>
                  <a:schemeClr val="tx1"/>
                </a:solidFill>
                <a:hlinkClick r:id="rId3"/>
              </a:rPr>
              <a:t>www.iep.hr</a:t>
            </a:r>
            <a:endParaRPr lang="hr-HR" sz="1800" dirty="0">
              <a:solidFill>
                <a:schemeClr val="tx1"/>
              </a:solidFill>
            </a:endParaRPr>
          </a:p>
          <a:p>
            <a:pPr algn="r"/>
            <a:endParaRPr lang="hr-HR" sz="1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503903" cy="441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" y="160"/>
            <a:ext cx="1877913" cy="18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0740"/>
            <a:ext cx="6240207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74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7467600" cy="762000"/>
          </a:xfrm>
        </p:spPr>
        <p:txBody>
          <a:bodyPr/>
          <a:lstStyle/>
          <a:p>
            <a:r>
              <a:rPr lang="hr-HR" altLang="sr-Latn-RS" sz="4000" dirty="0" err="1"/>
              <a:t>Hans</a:t>
            </a:r>
            <a:r>
              <a:rPr lang="hr-HR" altLang="sr-Latn-RS" sz="4000" dirty="0"/>
              <a:t> </a:t>
            </a:r>
            <a:r>
              <a:rPr lang="hr-HR" altLang="sr-Latn-RS" sz="4000" dirty="0" err="1"/>
              <a:t>Selye</a:t>
            </a:r>
            <a:br>
              <a:rPr lang="hr-HR" altLang="sr-Latn-RS" dirty="0"/>
            </a:br>
            <a:r>
              <a:rPr lang="hr-HR" altLang="sr-Latn-RS" sz="3200" dirty="0"/>
              <a:t>mađarski endokrinolog (1907.-1982.)</a:t>
            </a:r>
            <a:endParaRPr lang="en-US" altLang="sr-Latn-RS" sz="4000" dirty="0"/>
          </a:p>
        </p:txBody>
      </p:sp>
      <p:pic>
        <p:nvPicPr>
          <p:cNvPr id="364550" name="Picture 6" descr="Selyest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"/>
            <a:ext cx="1872208" cy="23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6334672" cy="356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195736" y="2420888"/>
            <a:ext cx="2808312" cy="33843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1" dirty="0"/>
              <a:t>Nije stres ono što nas ubija, nego naša reakcija na njega.</a:t>
            </a:r>
          </a:p>
        </p:txBody>
      </p:sp>
    </p:spTree>
    <p:extLst>
      <p:ext uri="{BB962C8B-B14F-4D97-AF65-F5344CB8AC3E}">
        <p14:creationId xmlns:p14="http://schemas.microsoft.com/office/powerpoint/2010/main" val="19528189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b="1" dirty="0"/>
              <a:t>Djeco, perite ruke da ne dobijete koronavirus. Od njega nećete umrijeti, ali na infektivnoj klinici nema Wi-Fi-a, a to nećete preživjeti. </a:t>
            </a:r>
            <a:endParaRPr lang="hr-HR" dirty="0"/>
          </a:p>
          <a:p>
            <a:endParaRPr lang="hr-HR" dirty="0"/>
          </a:p>
        </p:txBody>
      </p:sp>
      <p:pic>
        <p:nvPicPr>
          <p:cNvPr id="15362" name="Picture 2" descr="Life of no WiFi by Nirutha on Drib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39"/>
            <a:ext cx="3547095" cy="265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5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4593911" cy="39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6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511888" cy="566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1361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575764" cy="492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4219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9" b="18092"/>
          <a:stretch/>
        </p:blipFill>
        <p:spPr bwMode="auto">
          <a:xfrm>
            <a:off x="2987824" y="188678"/>
            <a:ext cx="4175759" cy="636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7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Miljkovic\AppData\Local\Microsoft\Windows\INetCache\Content.Word\9439e097-f943-46d2-b181-144af1e4ae67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4038600" cy="450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6123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Miljkovic\AppData\Local\Microsoft\Windows\INetCache\Content.Word\0a3f8afd-3b40-460e-9423-882c0f4cc88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5616624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6345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Miljkovic\Saved Games\Documents\Saved Games\Documents\Dubravka\KNJIGE\karantena\IMG_26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200800" cy="584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69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9979"/>
            <a:ext cx="4248472" cy="457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2724944" y="1772816"/>
            <a:ext cx="2135088" cy="576064"/>
          </a:xfrm>
          <a:prstGeom prst="rect">
            <a:avLst/>
          </a:prstGeom>
          <a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3419872" y="4509120"/>
            <a:ext cx="1368152" cy="216024"/>
          </a:xfrm>
          <a:prstGeom prst="rect">
            <a:avLst/>
          </a:prstGeom>
          <a:solidFill>
            <a:srgbClr val="8F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2161456" y="1904373"/>
            <a:ext cx="563488" cy="2160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Zaobljeni pravokutnik 3"/>
          <p:cNvSpPr/>
          <p:nvPr/>
        </p:nvSpPr>
        <p:spPr>
          <a:xfrm>
            <a:off x="5508104" y="2012385"/>
            <a:ext cx="3312368" cy="3432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Mnogi roditelji upravo otkrivaju da problem nisu – učitelji.</a:t>
            </a:r>
          </a:p>
        </p:txBody>
      </p:sp>
    </p:spTree>
    <p:extLst>
      <p:ext uri="{BB962C8B-B14F-4D97-AF65-F5344CB8AC3E}">
        <p14:creationId xmlns:p14="http://schemas.microsoft.com/office/powerpoint/2010/main" val="407002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273373" y="260648"/>
            <a:ext cx="3888432" cy="14624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b="1" dirty="0">
                <a:solidFill>
                  <a:schemeClr val="tx1"/>
                </a:solidFill>
              </a:rPr>
              <a:t>Pošto se školujemo kod kuće, a sutra počinju školski praznici, </a:t>
            </a:r>
            <a:r>
              <a:rPr lang="hr-HR" b="1" dirty="0" err="1">
                <a:solidFill>
                  <a:schemeClr val="tx1"/>
                </a:solidFill>
              </a:rPr>
              <a:t>jel</a:t>
            </a:r>
            <a:r>
              <a:rPr lang="hr-HR" b="1" dirty="0">
                <a:solidFill>
                  <a:schemeClr val="tx1"/>
                </a:solidFill>
              </a:rPr>
              <a:t>' ih sada šaljemo učiteljima pet dana da se svi odmorimo ili </a:t>
            </a:r>
            <a:r>
              <a:rPr lang="hr-HR" b="1" dirty="0" err="1">
                <a:solidFill>
                  <a:schemeClr val="tx1"/>
                </a:solidFill>
              </a:rPr>
              <a:t>šta</a:t>
            </a:r>
            <a:r>
              <a:rPr lang="hr-HR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8" y="2636912"/>
            <a:ext cx="39385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avokutnik 8"/>
          <p:cNvSpPr/>
          <p:nvPr/>
        </p:nvSpPr>
        <p:spPr>
          <a:xfrm>
            <a:off x="4644008" y="1412776"/>
            <a:ext cx="3888432" cy="1462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b="1" dirty="0">
                <a:solidFill>
                  <a:schemeClr val="tx1"/>
                </a:solidFill>
              </a:rPr>
              <a:t>Ako škole budu predugo zatvorene, roditelji će pronaći cjepivo protiv korone prije znanstvenika.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4644008" y="3933056"/>
            <a:ext cx="3888432" cy="14624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b="1" dirty="0">
                <a:solidFill>
                  <a:schemeClr val="tx1"/>
                </a:solidFill>
              </a:rPr>
              <a:t>Poštovana učiteljice, danas naše dijete nije bilo na satu prirode i društva jer baba gleda neku tursku seriju i ne da televizor ni za živu glavu! </a:t>
            </a:r>
          </a:p>
        </p:txBody>
      </p:sp>
    </p:spTree>
    <p:extLst>
      <p:ext uri="{BB962C8B-B14F-4D97-AF65-F5344CB8AC3E}">
        <p14:creationId xmlns:p14="http://schemas.microsoft.com/office/powerpoint/2010/main" val="41554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1403350" y="5202238"/>
            <a:ext cx="6372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4435475" y="1697038"/>
            <a:ext cx="0" cy="34925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10244" name="Arc 4"/>
          <p:cNvSpPr>
            <a:spLocks/>
          </p:cNvSpPr>
          <p:nvPr/>
        </p:nvSpPr>
        <p:spPr bwMode="auto">
          <a:xfrm rot="10800000">
            <a:off x="4452938" y="1697038"/>
            <a:ext cx="2501900" cy="311150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10245" name="Arc 5"/>
          <p:cNvSpPr>
            <a:spLocks/>
          </p:cNvSpPr>
          <p:nvPr/>
        </p:nvSpPr>
        <p:spPr bwMode="auto">
          <a:xfrm rot="10800000">
            <a:off x="1920875" y="1697038"/>
            <a:ext cx="2501900" cy="311150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99" y="21"/>
                </a:moveTo>
                <a:cubicBezTo>
                  <a:pt x="21587" y="11942"/>
                  <a:pt x="11920" y="21599"/>
                  <a:pt x="0" y="21600"/>
                </a:cubicBezTo>
              </a:path>
              <a:path w="21600" h="21600" stroke="0" extrusionOk="0">
                <a:moveTo>
                  <a:pt x="21599" y="21"/>
                </a:moveTo>
                <a:cubicBezTo>
                  <a:pt x="21587" y="11942"/>
                  <a:pt x="11920" y="21599"/>
                  <a:pt x="0" y="21600"/>
                </a:cubicBezTo>
                <a:lnTo>
                  <a:pt x="0" y="0"/>
                </a:lnTo>
                <a:lnTo>
                  <a:pt x="21599" y="21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667243" y="3124200"/>
            <a:ext cx="1269515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solidFill>
                  <a:srgbClr val="0033CC"/>
                </a:solidFill>
                <a:latin typeface="+mn-lt"/>
              </a:rPr>
              <a:t>Pozitivni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solidFill>
                  <a:srgbClr val="0033CC"/>
                </a:solidFill>
                <a:latin typeface="+mn-lt"/>
              </a:rPr>
              <a:t> stres</a:t>
            </a:r>
            <a:endParaRPr lang="en-US" altLang="sr-Latn-RS" sz="24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4658959" y="3124200"/>
            <a:ext cx="1399294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solidFill>
                  <a:srgbClr val="FF0000"/>
                </a:solidFill>
                <a:latin typeface="+mn-lt"/>
              </a:rPr>
              <a:t>Negativni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solidFill>
                  <a:srgbClr val="FF0000"/>
                </a:solidFill>
                <a:latin typeface="+mn-lt"/>
              </a:rPr>
              <a:t> stres</a:t>
            </a:r>
            <a:endParaRPr lang="en-US" altLang="sr-Latn-R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287674" y="762000"/>
            <a:ext cx="2568653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solidFill>
                  <a:schemeClr val="tx2"/>
                </a:solidFill>
                <a:latin typeface="+mn-lt"/>
              </a:rPr>
              <a:t>Maksimalni učinak</a:t>
            </a:r>
            <a:endParaRPr lang="en-US" altLang="sr-Latn-R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508555" y="4800600"/>
            <a:ext cx="54181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r-HR" altLang="sr-Latn-RS" sz="2400" b="1" dirty="0">
                <a:solidFill>
                  <a:schemeClr val="tx2"/>
                </a:solidFill>
                <a:latin typeface="+mn-lt"/>
              </a:rPr>
              <a:t>loš</a:t>
            </a:r>
            <a:endParaRPr lang="en-US" altLang="sr-Latn-R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308988" y="1371600"/>
            <a:ext cx="93936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solidFill>
                  <a:schemeClr val="tx2"/>
                </a:solidFill>
                <a:latin typeface="+mn-lt"/>
              </a:rPr>
              <a:t>dobar</a:t>
            </a:r>
            <a:endParaRPr lang="en-US" altLang="sr-Latn-R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85800" y="3327400"/>
            <a:ext cx="1841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400">
              <a:latin typeface="Times New Roman" pitchFamily="18" charset="0"/>
            </a:endParaRPr>
          </a:p>
        </p:txBody>
      </p:sp>
      <p:sp>
        <p:nvSpPr>
          <p:cNvPr id="10252" name="Rectangle 14"/>
          <p:cNvSpPr>
            <a:spLocks noChangeArrowheads="1"/>
          </p:cNvSpPr>
          <p:nvPr/>
        </p:nvSpPr>
        <p:spPr bwMode="auto">
          <a:xfrm rot="-5400000">
            <a:off x="269723" y="2738282"/>
            <a:ext cx="101630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solidFill>
                  <a:schemeClr val="tx2"/>
                </a:solidFill>
                <a:latin typeface="+mn-lt"/>
              </a:rPr>
              <a:t>učinak</a:t>
            </a:r>
            <a:endParaRPr lang="en-US" altLang="sr-Latn-R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255" name="Line 18"/>
          <p:cNvSpPr>
            <a:spLocks noChangeShapeType="1"/>
          </p:cNvSpPr>
          <p:nvPr/>
        </p:nvSpPr>
        <p:spPr bwMode="auto">
          <a:xfrm flipV="1">
            <a:off x="1422400" y="1087438"/>
            <a:ext cx="0" cy="411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hr-HR"/>
          </a:p>
        </p:txBody>
      </p:sp>
      <p:cxnSp>
        <p:nvCxnSpPr>
          <p:cNvPr id="5" name="Ravni poveznik sa strelicom 4"/>
          <p:cNvCxnSpPr>
            <a:stCxn id="10242" idx="1"/>
          </p:cNvCxnSpPr>
          <p:nvPr/>
        </p:nvCxnSpPr>
        <p:spPr>
          <a:xfrm flipV="1">
            <a:off x="7775575" y="5202238"/>
            <a:ext cx="180801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Vidi izvornu sl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2" y="5427797"/>
            <a:ext cx="1428751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di izvornu slik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71" y="5259700"/>
            <a:ext cx="950409" cy="14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07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>
          <a:xfrm>
            <a:off x="899592" y="4221088"/>
            <a:ext cx="3888432" cy="1462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b="1" dirty="0">
                <a:solidFill>
                  <a:schemeClr val="tx1"/>
                </a:solidFill>
              </a:rPr>
              <a:t>Zadaća iz matematike: Kuhar v Kine pripravlja kotlovinu od 5 </a:t>
            </a:r>
            <a:r>
              <a:rPr lang="hr-HR" b="1" dirty="0" err="1">
                <a:solidFill>
                  <a:schemeClr val="tx1"/>
                </a:solidFill>
              </a:rPr>
              <a:t>šišmišof</a:t>
            </a:r>
            <a:r>
              <a:rPr lang="hr-HR" b="1" dirty="0">
                <a:solidFill>
                  <a:schemeClr val="tx1"/>
                </a:solidFill>
              </a:rPr>
              <a:t>. </a:t>
            </a:r>
            <a:r>
              <a:rPr lang="hr-HR" b="1" dirty="0" err="1">
                <a:solidFill>
                  <a:schemeClr val="tx1"/>
                </a:solidFill>
              </a:rPr>
              <a:t>Kulike</a:t>
            </a:r>
            <a:r>
              <a:rPr lang="hr-HR" b="1" dirty="0">
                <a:solidFill>
                  <a:schemeClr val="tx1"/>
                </a:solidFill>
              </a:rPr>
              <a:t> </a:t>
            </a:r>
            <a:r>
              <a:rPr lang="hr-HR" b="1" dirty="0" err="1">
                <a:solidFill>
                  <a:schemeClr val="tx1"/>
                </a:solidFill>
              </a:rPr>
              <a:t>kil</a:t>
            </a:r>
            <a:r>
              <a:rPr lang="hr-HR" b="1" dirty="0">
                <a:solidFill>
                  <a:schemeClr val="tx1"/>
                </a:solidFill>
              </a:rPr>
              <a:t> melje </a:t>
            </a:r>
            <a:r>
              <a:rPr lang="hr-HR" b="1" dirty="0" err="1">
                <a:solidFill>
                  <a:schemeClr val="tx1"/>
                </a:solidFill>
              </a:rPr>
              <a:t>bu</a:t>
            </a:r>
            <a:r>
              <a:rPr lang="hr-HR" b="1" dirty="0">
                <a:solidFill>
                  <a:schemeClr val="tx1"/>
                </a:solidFill>
              </a:rPr>
              <a:t> 2 tjedna </a:t>
            </a:r>
            <a:r>
              <a:rPr lang="hr-HR" b="1" dirty="0" err="1">
                <a:solidFill>
                  <a:schemeClr val="tx1"/>
                </a:solidFill>
              </a:rPr>
              <a:t>pokle</a:t>
            </a:r>
            <a:r>
              <a:rPr lang="hr-HR" b="1" dirty="0">
                <a:solidFill>
                  <a:schemeClr val="tx1"/>
                </a:solidFill>
              </a:rPr>
              <a:t> trebale Bari za 3 </a:t>
            </a:r>
            <a:r>
              <a:rPr lang="hr-HR" b="1" dirty="0" err="1">
                <a:solidFill>
                  <a:schemeClr val="tx1"/>
                </a:solidFill>
              </a:rPr>
              <a:t>meseca</a:t>
            </a:r>
            <a:r>
              <a:rPr lang="hr-HR" b="1" dirty="0">
                <a:solidFill>
                  <a:schemeClr val="tx1"/>
                </a:solidFill>
              </a:rPr>
              <a:t> karantene?</a:t>
            </a:r>
          </a:p>
        </p:txBody>
      </p:sp>
      <p:sp>
        <p:nvSpPr>
          <p:cNvPr id="7" name="Elipsa 6"/>
          <p:cNvSpPr/>
          <p:nvPr/>
        </p:nvSpPr>
        <p:spPr>
          <a:xfrm>
            <a:off x="1259632" y="1196752"/>
            <a:ext cx="2376264" cy="19442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Ne idite na Treći! Upravo je kontrolni iz matematike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46240"/>
            <a:ext cx="2838869" cy="354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90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23528" y="454410"/>
            <a:ext cx="3888432" cy="194421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b="1" dirty="0">
                <a:solidFill>
                  <a:schemeClr val="tx1"/>
                </a:solidFill>
              </a:rPr>
              <a:t>Nakon povratka u školu, učiteljica pita Ivicu: </a:t>
            </a:r>
          </a:p>
          <a:p>
            <a:pPr marL="285750" indent="-285750">
              <a:buFontTx/>
              <a:buChar char="-"/>
            </a:pPr>
            <a:r>
              <a:rPr lang="hr-HR" b="1" i="1" dirty="0">
                <a:solidFill>
                  <a:schemeClr val="tx1"/>
                </a:solidFill>
              </a:rPr>
              <a:t>Kad misliš ispraviti jedinicu?</a:t>
            </a:r>
          </a:p>
          <a:p>
            <a:r>
              <a:rPr lang="hr-HR" b="1" dirty="0">
                <a:solidFill>
                  <a:schemeClr val="tx1"/>
                </a:solidFill>
              </a:rPr>
              <a:t>Ivica: </a:t>
            </a:r>
          </a:p>
          <a:p>
            <a:r>
              <a:rPr lang="hr-HR" b="1" dirty="0">
                <a:solidFill>
                  <a:schemeClr val="tx1"/>
                </a:solidFill>
              </a:rPr>
              <a:t>- </a:t>
            </a:r>
            <a:r>
              <a:rPr lang="hr-HR" b="1" i="1" dirty="0">
                <a:solidFill>
                  <a:schemeClr val="tx1"/>
                </a:solidFill>
              </a:rPr>
              <a:t>Hvala na pitanju. U iduća dva tjedna.</a:t>
            </a:r>
          </a:p>
        </p:txBody>
      </p:sp>
      <p:pic>
        <p:nvPicPr>
          <p:cNvPr id="3" name="Picture 3" descr="C:\Users\Miljkovic\Saved Games\Documents\Saved Games\Documents\Dubravka\KNJIGE\karantena\IMG_9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84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/>
          <a:lstStyle/>
          <a:p>
            <a:pPr lvl="0"/>
            <a:r>
              <a:rPr lang="en-US" b="1" dirty="0" err="1"/>
              <a:t>Muškarcima</a:t>
            </a:r>
            <a:r>
              <a:rPr lang="en-US" b="1" dirty="0"/>
              <a:t> </a:t>
            </a:r>
            <a:r>
              <a:rPr lang="en-US" b="1" dirty="0" err="1"/>
              <a:t>koji</a:t>
            </a:r>
            <a:r>
              <a:rPr lang="en-US" b="1" dirty="0"/>
              <a:t> </a:t>
            </a:r>
            <a:r>
              <a:rPr lang="en-US" b="1" dirty="0" err="1"/>
              <a:t>kupuju</a:t>
            </a:r>
            <a:r>
              <a:rPr lang="en-US" b="1" dirty="0"/>
              <a:t> </a:t>
            </a:r>
            <a:r>
              <a:rPr lang="en-US" b="1" dirty="0" err="1"/>
              <a:t>po</a:t>
            </a:r>
            <a:r>
              <a:rPr lang="en-US" b="1" dirty="0"/>
              <a:t> </a:t>
            </a:r>
            <a:r>
              <a:rPr lang="en-US" b="1" dirty="0" err="1"/>
              <a:t>trgovinama</a:t>
            </a:r>
            <a:r>
              <a:rPr lang="en-US" b="1" dirty="0"/>
              <a:t>, </a:t>
            </a:r>
            <a:r>
              <a:rPr lang="en-US" b="1" dirty="0" err="1"/>
              <a:t>nije</a:t>
            </a:r>
            <a:r>
              <a:rPr lang="en-US" b="1" dirty="0"/>
              <a:t> </a:t>
            </a:r>
            <a:r>
              <a:rPr lang="en-US" b="1" dirty="0" err="1"/>
              <a:t>potrebno</a:t>
            </a:r>
            <a:r>
              <a:rPr lang="en-US" b="1" dirty="0"/>
              <a:t> </a:t>
            </a:r>
            <a:r>
              <a:rPr lang="en-US" b="1" dirty="0" err="1"/>
              <a:t>mjeriti</a:t>
            </a:r>
            <a:r>
              <a:rPr lang="en-US" b="1" dirty="0"/>
              <a:t> </a:t>
            </a:r>
            <a:r>
              <a:rPr lang="en-US" b="1" dirty="0" err="1"/>
              <a:t>temperaturu</a:t>
            </a:r>
            <a:r>
              <a:rPr lang="en-US" b="1" dirty="0"/>
              <a:t>. </a:t>
            </a:r>
            <a:r>
              <a:rPr lang="en-US" b="1" dirty="0" err="1"/>
              <a:t>Gdje</a:t>
            </a:r>
            <a:r>
              <a:rPr lang="en-US" b="1" dirty="0"/>
              <a:t> </a:t>
            </a:r>
            <a:r>
              <a:rPr lang="en-US" b="1" dirty="0" err="1"/>
              <a:t>ste</a:t>
            </a:r>
            <a:r>
              <a:rPr lang="en-US" b="1" dirty="0"/>
              <a:t> </a:t>
            </a:r>
            <a:r>
              <a:rPr lang="en-US" b="1" dirty="0" err="1"/>
              <a:t>vidjeli</a:t>
            </a:r>
            <a:r>
              <a:rPr lang="en-US" b="1" dirty="0"/>
              <a:t> </a:t>
            </a:r>
            <a:r>
              <a:rPr lang="en-US" b="1" dirty="0" err="1"/>
              <a:t>muškarca</a:t>
            </a:r>
            <a:r>
              <a:rPr lang="en-US" b="1" dirty="0"/>
              <a:t> s 37,2 da je </a:t>
            </a:r>
            <a:r>
              <a:rPr lang="en-US" b="1" dirty="0" err="1"/>
              <a:t>izvan</a:t>
            </a:r>
            <a:r>
              <a:rPr lang="en-US" b="1" dirty="0"/>
              <a:t> </a:t>
            </a:r>
            <a:r>
              <a:rPr lang="en-US" b="1" dirty="0" err="1"/>
              <a:t>kreveta</a:t>
            </a:r>
            <a:r>
              <a:rPr lang="en-US" b="1" dirty="0"/>
              <a:t>?</a:t>
            </a:r>
            <a:endParaRPr lang="hr-HR" b="1" dirty="0"/>
          </a:p>
          <a:p>
            <a:pPr lvl="0"/>
            <a:endParaRPr lang="hr-HR" b="1" dirty="0"/>
          </a:p>
          <a:p>
            <a:pPr lvl="0"/>
            <a:endParaRPr lang="hr-HR" dirty="0"/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10544"/>
            <a:ext cx="39604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21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b="1" dirty="0" err="1"/>
              <a:t>Kako</a:t>
            </a:r>
            <a:r>
              <a:rPr lang="en-US" b="1" dirty="0"/>
              <a:t> se </a:t>
            </a:r>
            <a:r>
              <a:rPr lang="en-US" b="1" dirty="0" err="1"/>
              <a:t>zove</a:t>
            </a:r>
            <a:r>
              <a:rPr lang="en-US" b="1" dirty="0"/>
              <a:t> </a:t>
            </a:r>
            <a:r>
              <a:rPr lang="en-US" b="1" dirty="0" err="1"/>
              <a:t>Hrvat</a:t>
            </a:r>
            <a:r>
              <a:rPr lang="en-US" b="1" dirty="0"/>
              <a:t> </a:t>
            </a:r>
            <a:r>
              <a:rPr lang="en-US" b="1" dirty="0" err="1"/>
              <a:t>koji</a:t>
            </a:r>
            <a:r>
              <a:rPr lang="en-US" b="1" dirty="0"/>
              <a:t> se </a:t>
            </a:r>
            <a:r>
              <a:rPr lang="en-US" b="1" dirty="0" err="1"/>
              <a:t>deblja</a:t>
            </a:r>
            <a:r>
              <a:rPr lang="hr-HR" b="1" dirty="0"/>
              <a:t> kod kuće?  </a:t>
            </a:r>
          </a:p>
          <a:p>
            <a:pPr lvl="0"/>
            <a:endParaRPr lang="hr-HR" dirty="0"/>
          </a:p>
          <a:p>
            <a:pPr marL="0" lvl="0" indent="0">
              <a:buNone/>
            </a:pPr>
            <a:r>
              <a:rPr lang="hr-HR" b="1" dirty="0"/>
              <a:t>Domagoj</a:t>
            </a:r>
          </a:p>
          <a:p>
            <a:endParaRPr lang="hr-HR" dirty="0"/>
          </a:p>
        </p:txBody>
      </p:sp>
      <p:pic>
        <p:nvPicPr>
          <p:cNvPr id="4" name="Picture 3" descr="C:\Users\Miljkovic\AppData\Local\Microsoft\Windows\INetCache\Content.Word\64c6982a-0297-44e5-bed1-42e155770cc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83305"/>
            <a:ext cx="5508764" cy="46413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932040" y="3573016"/>
            <a:ext cx="2088232" cy="53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2800" b="1" dirty="0">
                <a:solidFill>
                  <a:prstClr val="black"/>
                </a:solidFill>
              </a:rPr>
              <a:t>ožujak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2625" y="4221088"/>
            <a:ext cx="2088232" cy="53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2800" b="1" dirty="0">
                <a:solidFill>
                  <a:prstClr val="black"/>
                </a:solidFill>
              </a:rPr>
              <a:t>travanj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2040" y="5049728"/>
            <a:ext cx="2088232" cy="53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2800" b="1" dirty="0">
                <a:solidFill>
                  <a:prstClr val="black"/>
                </a:solidFill>
              </a:rPr>
              <a:t>svibanj</a:t>
            </a:r>
          </a:p>
        </p:txBody>
      </p:sp>
      <p:sp>
        <p:nvSpPr>
          <p:cNvPr id="8" name="Rectangle 7"/>
          <p:cNvSpPr/>
          <p:nvPr/>
        </p:nvSpPr>
        <p:spPr>
          <a:xfrm>
            <a:off x="4932040" y="5733256"/>
            <a:ext cx="2088232" cy="666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2800" b="1" dirty="0">
                <a:solidFill>
                  <a:prstClr val="black"/>
                </a:solidFill>
              </a:rPr>
              <a:t>lipanj</a:t>
            </a:r>
          </a:p>
        </p:txBody>
      </p:sp>
    </p:spTree>
    <p:extLst>
      <p:ext uri="{BB962C8B-B14F-4D97-AF65-F5344CB8AC3E}">
        <p14:creationId xmlns:p14="http://schemas.microsoft.com/office/powerpoint/2010/main" val="64153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976664" cy="520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5749805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Moj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cilj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 je bio da u </a:t>
            </a:r>
            <a:r>
              <a:rPr lang="en-US" sz="24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karanteni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smršavim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 10 </a:t>
            </a:r>
            <a:r>
              <a:rPr lang="hr-HR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kg. </a:t>
            </a:r>
            <a:r>
              <a:rPr lang="en-US" sz="24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Ostalo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 mi je </a:t>
            </a:r>
            <a:r>
              <a:rPr lang="en-US" sz="24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još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 15.</a:t>
            </a:r>
            <a:endParaRPr lang="hr-HR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29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07" y="332656"/>
            <a:ext cx="5346696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44948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07" y="1600200"/>
            <a:ext cx="37803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32715"/>
            <a:ext cx="4038600" cy="366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3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KNJIGE\humor 2\7c2677c6-2d23-400e-abe2-c81afff082e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3881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KNJIGE\humor 2\435234cf-963a-4582-8ee1-dce9a6046d3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86" y="1600200"/>
            <a:ext cx="280662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415651" y="188640"/>
            <a:ext cx="8229600" cy="1143000"/>
          </a:xfrm>
        </p:spPr>
        <p:txBody>
          <a:bodyPr/>
          <a:lstStyle/>
          <a:p>
            <a:r>
              <a:rPr lang="hr-HR" altLang="sr-Latn-RS" dirty="0"/>
              <a:t>Zaključak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271189" y="1196752"/>
            <a:ext cx="85185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hr-HR" altLang="en-US" sz="2800" b="1" dirty="0">
                <a:solidFill>
                  <a:prstClr val="black"/>
                </a:solidFill>
              </a:rPr>
              <a:t>Humor i smijeh: kao mijenjanje pelena </a:t>
            </a:r>
            <a:endParaRPr lang="en-US" altLang="en-US" sz="2800" b="1" dirty="0">
              <a:solidFill>
                <a:prstClr val="black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hr-HR" altLang="en-US" sz="2800" b="1" dirty="0">
                <a:solidFill>
                  <a:prstClr val="black"/>
                </a:solidFill>
              </a:rPr>
              <a:t>Neće trajno </a:t>
            </a: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hr-HR" altLang="en-US" sz="2800" b="1" dirty="0">
                <a:solidFill>
                  <a:prstClr val="black"/>
                </a:solidFill>
              </a:rPr>
              <a:t>iješiti problem,</a:t>
            </a:r>
            <a:r>
              <a:rPr lang="en-US" altLang="en-US" sz="2800" b="1" dirty="0">
                <a:solidFill>
                  <a:prstClr val="black"/>
                </a:solidFill>
              </a:rPr>
              <a:t> </a:t>
            </a:r>
            <a:r>
              <a:rPr lang="hr-HR" altLang="en-US" sz="2800" b="1" dirty="0">
                <a:solidFill>
                  <a:prstClr val="black"/>
                </a:solidFill>
              </a:rPr>
              <a:t>ali stvari će priv</a:t>
            </a: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hr-HR" altLang="en-US" sz="2800" b="1" dirty="0">
                <a:solidFill>
                  <a:prstClr val="black"/>
                </a:solidFill>
              </a:rPr>
              <a:t>emeno biti podnošljivije</a:t>
            </a:r>
            <a:r>
              <a:rPr lang="hr-HR" altLang="en-US" sz="2800" b="1" dirty="0">
                <a:solidFill>
                  <a:prstClr val="black"/>
                </a:solidFill>
                <a:sym typeface="Wingdings" pitchFamily="2" charset="2"/>
              </a:rPr>
              <a:t>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hr-HR" altLang="en-US" sz="2800" b="1" dirty="0">
              <a:solidFill>
                <a:prstClr val="black"/>
              </a:solidFill>
              <a:sym typeface="Wingdings" pitchFamily="2" charset="2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sz="2800" b="1" dirty="0">
              <a:solidFill>
                <a:prstClr val="black"/>
              </a:solidFill>
            </a:endParaRPr>
          </a:p>
          <a:p>
            <a:pPr marL="609600" indent="-609600">
              <a:defRPr/>
            </a:pPr>
            <a:endParaRPr lang="hr-HR" altLang="sr-Latn-RS" sz="28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Vidi izvornu sli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5975" r="5746" b="9686"/>
          <a:stretch/>
        </p:blipFill>
        <p:spPr bwMode="auto">
          <a:xfrm>
            <a:off x="4067944" y="2348880"/>
            <a:ext cx="4306483" cy="424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319014" y="3284983"/>
            <a:ext cx="3456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prstClr val="black"/>
                </a:solidFill>
              </a:rPr>
              <a:t>I drugi će nam biti podnošljiviji.</a:t>
            </a:r>
          </a:p>
          <a:p>
            <a:r>
              <a:rPr lang="hr-HR" sz="2800" b="1" dirty="0">
                <a:solidFill>
                  <a:prstClr val="black"/>
                </a:solidFill>
              </a:rPr>
              <a:t>Kao i mi njima!</a:t>
            </a:r>
          </a:p>
        </p:txBody>
      </p:sp>
    </p:spTree>
    <p:extLst>
      <p:ext uri="{BB962C8B-B14F-4D97-AF65-F5344CB8AC3E}">
        <p14:creationId xmlns:p14="http://schemas.microsoft.com/office/powerpoint/2010/main" val="195959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ioteams.com/images/workplace_str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1" r="10634"/>
          <a:stretch/>
        </p:blipFill>
        <p:spPr bwMode="auto">
          <a:xfrm>
            <a:off x="4932040" y="1315446"/>
            <a:ext cx="2490107" cy="527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11760" y="172446"/>
            <a:ext cx="4114800" cy="1143000"/>
          </a:xfrm>
        </p:spPr>
        <p:txBody>
          <a:bodyPr/>
          <a:lstStyle/>
          <a:p>
            <a:r>
              <a:rPr lang="hr-HR" dirty="0" err="1"/>
              <a:t>Streso</a:t>
            </a:r>
            <a:r>
              <a:rPr lang="hr-HR" dirty="0"/>
              <a:t> -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2080"/>
            <a:ext cx="1317526" cy="131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bioteams.com/images/workplace_str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5"/>
          <a:stretch/>
        </p:blipFill>
        <p:spPr bwMode="auto">
          <a:xfrm>
            <a:off x="1874323" y="1295517"/>
            <a:ext cx="3064258" cy="527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bioteams.com/images/workplace_str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1" r="55332"/>
          <a:stretch/>
        </p:blipFill>
        <p:spPr bwMode="auto">
          <a:xfrm>
            <a:off x="1866159" y="4546787"/>
            <a:ext cx="3072422" cy="204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27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" b="-89"/>
          <a:stretch>
            <a:fillRect/>
          </a:stretch>
        </p:blipFill>
        <p:spPr bwMode="auto">
          <a:xfrm>
            <a:off x="1066800" y="2057400"/>
            <a:ext cx="2874963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876800" y="2133600"/>
            <a:ext cx="21336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hr-HR" altLang="sr-Latn-RS" sz="2800">
                <a:latin typeface="Times New Roman" pitchFamily="18" charset="0"/>
              </a:rPr>
              <a:t> </a:t>
            </a:r>
            <a:r>
              <a:rPr lang="hr-HR" altLang="sr-Latn-RS" sz="3200">
                <a:latin typeface="Times New Roman" pitchFamily="18" charset="0"/>
              </a:rPr>
              <a:t>motivira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hr-HR" altLang="sr-Latn-RS" sz="3200">
                <a:latin typeface="Times New Roman" pitchFamily="18" charset="0"/>
              </a:rPr>
              <a:t> energizira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hr-HR" altLang="sr-Latn-RS" sz="3200">
                <a:latin typeface="Times New Roman" pitchFamily="18" charset="0"/>
              </a:rPr>
              <a:t> uzbuđuje</a:t>
            </a:r>
            <a:endParaRPr lang="en-GB" altLang="sr-Latn-RS" sz="3200">
              <a:latin typeface="Times New Roman" pitchFamily="18" charset="0"/>
            </a:endParaRP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2743200" y="381000"/>
            <a:ext cx="4038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Pozitivni stres (eustress)</a:t>
            </a:r>
            <a:endParaRPr lang="en-GB" sz="4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8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EL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09" y="764704"/>
            <a:ext cx="8959745" cy="5040560"/>
          </a:xfrm>
          <a:noFill/>
        </p:spPr>
      </p:pic>
    </p:spTree>
    <p:extLst>
      <p:ext uri="{BB962C8B-B14F-4D97-AF65-F5344CB8AC3E}">
        <p14:creationId xmlns:p14="http://schemas.microsoft.com/office/powerpoint/2010/main" val="14060521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</a:t>
            </a:r>
            <a:r>
              <a:rPr lang="hr-HR" dirty="0">
                <a:sym typeface="Wingdings" panose="05000000000000000000" pitchFamily="2" charset="2"/>
              </a:rPr>
              <a:t></a:t>
            </a:r>
            <a:endParaRPr lang="hr-HR" dirty="0"/>
          </a:p>
        </p:txBody>
      </p:sp>
      <p:pic>
        <p:nvPicPr>
          <p:cNvPr id="50179" name="Picture 3" descr="simpsons[1]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746250"/>
            <a:ext cx="5649912" cy="42687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84510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Starostne sku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 b="60213"/>
          <a:stretch>
            <a:fillRect/>
          </a:stretch>
        </p:blipFill>
        <p:spPr bwMode="auto">
          <a:xfrm>
            <a:off x="990600" y="0"/>
            <a:ext cx="7620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1" name="Picture 3" descr="Starostne sku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2" b="30710"/>
          <a:stretch>
            <a:fillRect/>
          </a:stretch>
        </p:blipFill>
        <p:spPr bwMode="auto">
          <a:xfrm>
            <a:off x="990600" y="2590800"/>
            <a:ext cx="7620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2" name="Picture 4" descr="Starostne sku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0" b="12553"/>
          <a:stretch>
            <a:fillRect/>
          </a:stretch>
        </p:blipFill>
        <p:spPr bwMode="auto">
          <a:xfrm>
            <a:off x="990600" y="5181600"/>
            <a:ext cx="762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32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04813"/>
            <a:ext cx="7467600" cy="762000"/>
          </a:xfrm>
        </p:spPr>
        <p:txBody>
          <a:bodyPr/>
          <a:lstStyle/>
          <a:p>
            <a:pPr eaLnBrk="1" hangingPunct="1"/>
            <a:r>
              <a:rPr lang="hr-HR" altLang="sr-Latn-RS" sz="3600" b="1"/>
              <a:t>U kojem dijelu tijela osjećate stres?</a:t>
            </a:r>
            <a:endParaRPr lang="en-GB" altLang="sr-Latn-RS" sz="3600" b="1"/>
          </a:p>
        </p:txBody>
      </p:sp>
      <p:sp>
        <p:nvSpPr>
          <p:cNvPr id="14339" name="Text Box 16"/>
          <p:cNvSpPr txBox="1">
            <a:spLocks noChangeArrowheads="1"/>
          </p:cNvSpPr>
          <p:nvPr/>
        </p:nvSpPr>
        <p:spPr bwMode="auto">
          <a:xfrm>
            <a:off x="0" y="6597650"/>
            <a:ext cx="34194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sr-Latn-RS" sz="1800"/>
          </a:p>
        </p:txBody>
      </p:sp>
      <p:pic>
        <p:nvPicPr>
          <p:cNvPr id="14340" name="Picture 20" descr="http://www.daviddarling.info/images/body_out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28725"/>
            <a:ext cx="4195763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2309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b="1"/>
              <a:t>Simptomi stresa</a:t>
            </a:r>
            <a:endParaRPr lang="en-GB" altLang="sr-Latn-RS" b="1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05038"/>
            <a:ext cx="4038600" cy="3925887"/>
          </a:xfrm>
        </p:spPr>
        <p:txBody>
          <a:bodyPr/>
          <a:lstStyle/>
          <a:p>
            <a:pPr eaLnBrk="1" hangingPunct="1">
              <a:buClr>
                <a:srgbClr val="006600"/>
              </a:buClr>
              <a:buFont typeface="Wingdings" pitchFamily="2" charset="2"/>
              <a:buChar char="§"/>
            </a:pPr>
            <a:r>
              <a:rPr lang="hr-HR" altLang="sr-Latn-RS" sz="2600" b="1"/>
              <a:t>Emocionalni</a:t>
            </a:r>
          </a:p>
          <a:p>
            <a:pPr eaLnBrk="1" hangingPunct="1">
              <a:buClr>
                <a:srgbClr val="006600"/>
              </a:buClr>
              <a:buFont typeface="Wingdings" pitchFamily="2" charset="2"/>
              <a:buChar char="§"/>
            </a:pPr>
            <a:r>
              <a:rPr lang="hr-HR" altLang="sr-Latn-RS" sz="2600" b="1"/>
              <a:t>U ponašanju</a:t>
            </a:r>
          </a:p>
          <a:p>
            <a:pPr eaLnBrk="1" hangingPunct="1">
              <a:buClr>
                <a:srgbClr val="006600"/>
              </a:buClr>
              <a:buFont typeface="Wingdings" pitchFamily="2" charset="2"/>
              <a:buChar char="§"/>
            </a:pPr>
            <a:r>
              <a:rPr lang="hr-HR" altLang="sr-Latn-RS" sz="2600" b="1"/>
              <a:t>Kognitivni (u mišljenju)</a:t>
            </a:r>
          </a:p>
          <a:p>
            <a:pPr eaLnBrk="1" hangingPunct="1">
              <a:buClr>
                <a:srgbClr val="006600"/>
              </a:buClr>
              <a:buFont typeface="Wingdings" pitchFamily="2" charset="2"/>
              <a:buChar char="§"/>
            </a:pPr>
            <a:r>
              <a:rPr lang="hr-HR" altLang="sr-Latn-RS" sz="2600" b="1"/>
              <a:t>Tjelesne reakcije</a:t>
            </a:r>
            <a:endParaRPr lang="en-GB" altLang="sr-Latn-RS" sz="2600" b="1"/>
          </a:p>
        </p:txBody>
      </p:sp>
      <p:pic>
        <p:nvPicPr>
          <p:cNvPr id="15364" name="Picture 4" descr="stijen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89138"/>
            <a:ext cx="4075113" cy="3022600"/>
          </a:xfrm>
          <a:noFill/>
        </p:spPr>
      </p:pic>
    </p:spTree>
    <p:extLst>
      <p:ext uri="{BB962C8B-B14F-4D97-AF65-F5344CB8AC3E}">
        <p14:creationId xmlns:p14="http://schemas.microsoft.com/office/powerpoint/2010/main" val="3459898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467600" cy="641350"/>
          </a:xfrm>
        </p:spPr>
        <p:txBody>
          <a:bodyPr/>
          <a:lstStyle/>
          <a:p>
            <a:pPr eaLnBrk="1" hangingPunct="1"/>
            <a:r>
              <a:rPr lang="hr-HR" altLang="sr-Latn-RS" sz="3400" b="1"/>
              <a:t>Simptomi stresa</a:t>
            </a:r>
            <a:endParaRPr lang="en-GB" altLang="sr-Latn-RS" sz="3400" b="1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2209800" cy="576263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r-HR" altLang="sr-Latn-RS" sz="2800" b="1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emocionalni</a:t>
            </a:r>
            <a:r>
              <a:rPr lang="en-GB" altLang="sr-Latn-RS" sz="240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33400" y="2133600"/>
            <a:ext cx="4182616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 nezadovoljstvo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 anksioznost (</a:t>
            </a:r>
            <a:r>
              <a:rPr lang="hr-HR" altLang="sr-Latn-RS" sz="2600" b="1" dirty="0" err="1">
                <a:latin typeface="+mn-lt"/>
              </a:rPr>
              <a:t>živčanoća</a:t>
            </a:r>
            <a:r>
              <a:rPr lang="hr-HR" altLang="sr-Latn-RS" sz="2600" b="1" dirty="0">
                <a:latin typeface="+mn-lt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 razdražljivost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 umor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 depresivnost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 usamljenost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 apatija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GB" altLang="sr-Latn-RS" sz="2600" b="1" dirty="0">
              <a:latin typeface="+mn-lt"/>
            </a:endParaRPr>
          </a:p>
        </p:txBody>
      </p:sp>
      <p:pic>
        <p:nvPicPr>
          <p:cNvPr id="2" name="Picture 2" descr="Vidi izvornu sl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31131"/>
            <a:ext cx="37444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5364088" y="1916832"/>
            <a:ext cx="2304256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Nisam mogla naći nikakvu sliku</a:t>
            </a:r>
          </a:p>
        </p:txBody>
      </p:sp>
      <p:sp>
        <p:nvSpPr>
          <p:cNvPr id="5" name="Pravokutnik 4"/>
          <p:cNvSpPr/>
          <p:nvPr/>
        </p:nvSpPr>
        <p:spPr>
          <a:xfrm>
            <a:off x="5364088" y="5229200"/>
            <a:ext cx="2664296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/>
              <a:t>A P A T I J A</a:t>
            </a:r>
          </a:p>
          <a:p>
            <a:pPr algn="ctr"/>
            <a:r>
              <a:rPr lang="hr-HR" sz="1400" b="1" dirty="0"/>
              <a:t>(Ma </a:t>
            </a:r>
            <a:r>
              <a:rPr lang="hr-HR" sz="1400" b="1" dirty="0" err="1"/>
              <a:t>bzvz</a:t>
            </a:r>
            <a:r>
              <a:rPr lang="hr-HR" sz="1400" b="1" dirty="0"/>
              <a:t>, koga briga…)</a:t>
            </a:r>
          </a:p>
        </p:txBody>
      </p:sp>
    </p:spTree>
    <p:extLst>
      <p:ext uri="{BB962C8B-B14F-4D97-AF65-F5344CB8AC3E}">
        <p14:creationId xmlns:p14="http://schemas.microsoft.com/office/powerpoint/2010/main" val="2136043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641350"/>
          </a:xfrm>
        </p:spPr>
        <p:txBody>
          <a:bodyPr/>
          <a:lstStyle/>
          <a:p>
            <a:pPr eaLnBrk="1" hangingPunct="1"/>
            <a:r>
              <a:rPr lang="hr-HR" altLang="sr-Latn-RS" sz="3600" b="1"/>
              <a:t>Simptomi stresa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57200" y="1524000"/>
            <a:ext cx="2133600" cy="576263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r-HR" altLang="sr-Latn-RS" sz="2800" b="1">
                <a:latin typeface="Times New Roman" pitchFamily="18" charset="0"/>
                <a:ea typeface="MS PGothic" pitchFamily="34" charset="-128"/>
              </a:rPr>
              <a:t>u ponašanju</a:t>
            </a:r>
            <a:r>
              <a:rPr lang="en-GB" altLang="sr-Latn-RS" sz="2800">
                <a:latin typeface="Times New Roman" pitchFamily="18" charset="0"/>
                <a:ea typeface="MS PGothic" pitchFamily="34" charset="-128"/>
              </a:rPr>
              <a:t> 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28600" y="2743200"/>
            <a:ext cx="49180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sklonost nesrećama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hr-HR" altLang="sr-Latn-RS" sz="2600" b="1" dirty="0">
                <a:latin typeface="+mn-lt"/>
              </a:rPr>
              <a:t>alkohol, pušenje, lijekovi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promjena apetita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problemi sa spavanjem 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ubrzan govor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svadljivost</a:t>
            </a:r>
            <a:endParaRPr lang="en-GB" altLang="sr-Latn-RS" sz="2600" b="1" dirty="0">
              <a:latin typeface="+mn-lt"/>
            </a:endParaRPr>
          </a:p>
        </p:txBody>
      </p:sp>
      <p:pic>
        <p:nvPicPr>
          <p:cNvPr id="3074" name="Picture 2" descr="Vidi izvornu sli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r="18113" b="4641"/>
          <a:stretch/>
        </p:blipFill>
        <p:spPr bwMode="auto">
          <a:xfrm>
            <a:off x="4932040" y="1412776"/>
            <a:ext cx="3355521" cy="496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5724128" y="3068960"/>
            <a:ext cx="1872208" cy="2232248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Ink Free" panose="03080402000500000000" pitchFamily="66" charset="0"/>
              </a:rPr>
              <a:t>Jesam li pijan?</a:t>
            </a:r>
          </a:p>
          <a:p>
            <a:pPr algn="ctr"/>
            <a:endParaRPr lang="hr-HR" sz="2000" b="1" dirty="0">
              <a:latin typeface="Ink Free" panose="03080402000500000000" pitchFamily="66" charset="0"/>
            </a:endParaRPr>
          </a:p>
          <a:p>
            <a:pPr algn="ctr"/>
            <a:r>
              <a:rPr lang="hr-HR" sz="2000" b="1" dirty="0">
                <a:latin typeface="Ink Free" panose="03080402000500000000" pitchFamily="66" charset="0"/>
              </a:rPr>
              <a:t>DA</a:t>
            </a:r>
          </a:p>
          <a:p>
            <a:pPr algn="ctr"/>
            <a:r>
              <a:rPr lang="hr-HR" sz="2000" b="1" dirty="0">
                <a:latin typeface="Ink Free" panose="03080402000500000000" pitchFamily="66" charset="0"/>
              </a:rPr>
              <a:t>NE</a:t>
            </a:r>
          </a:p>
          <a:p>
            <a:pPr algn="ctr"/>
            <a:endParaRPr lang="hr-HR" sz="2000" b="1" dirty="0">
              <a:latin typeface="Ink Free" panose="03080402000500000000" pitchFamily="66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6084168" y="4077072"/>
            <a:ext cx="288032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6084168" y="4381438"/>
            <a:ext cx="288032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ostoručno 3"/>
          <p:cNvSpPr/>
          <p:nvPr/>
        </p:nvSpPr>
        <p:spPr>
          <a:xfrm>
            <a:off x="6972264" y="4857750"/>
            <a:ext cx="195979" cy="122464"/>
          </a:xfrm>
          <a:custGeom>
            <a:avLst/>
            <a:gdLst>
              <a:gd name="connsiteX0" fmla="*/ 195979 w 195979"/>
              <a:gd name="connsiteY0" fmla="*/ 0 h 122464"/>
              <a:gd name="connsiteX1" fmla="*/ 155157 w 195979"/>
              <a:gd name="connsiteY1" fmla="*/ 24493 h 122464"/>
              <a:gd name="connsiteX2" fmla="*/ 98007 w 195979"/>
              <a:gd name="connsiteY2" fmla="*/ 65314 h 122464"/>
              <a:gd name="connsiteX3" fmla="*/ 32693 w 195979"/>
              <a:gd name="connsiteY3" fmla="*/ 97971 h 122464"/>
              <a:gd name="connsiteX4" fmla="*/ 36 w 195979"/>
              <a:gd name="connsiteY4" fmla="*/ 122464 h 12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79" h="122464">
                <a:moveTo>
                  <a:pt x="195979" y="0"/>
                </a:moveTo>
                <a:cubicBezTo>
                  <a:pt x="182372" y="8164"/>
                  <a:pt x="168361" y="15691"/>
                  <a:pt x="155157" y="24493"/>
                </a:cubicBezTo>
                <a:cubicBezTo>
                  <a:pt x="136457" y="36960"/>
                  <a:pt x="118097" y="54356"/>
                  <a:pt x="98007" y="65314"/>
                </a:cubicBezTo>
                <a:cubicBezTo>
                  <a:pt x="76638" y="76970"/>
                  <a:pt x="54464" y="87085"/>
                  <a:pt x="32693" y="97971"/>
                </a:cubicBezTo>
                <a:cubicBezTo>
                  <a:pt x="-2398" y="115517"/>
                  <a:pt x="36" y="102129"/>
                  <a:pt x="36" y="122464"/>
                </a:cubicBezTo>
              </a:path>
            </a:pathLst>
          </a:cu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ostoručno 4"/>
          <p:cNvSpPr/>
          <p:nvPr/>
        </p:nvSpPr>
        <p:spPr>
          <a:xfrm>
            <a:off x="6972300" y="4841421"/>
            <a:ext cx="228600" cy="228893"/>
          </a:xfrm>
          <a:custGeom>
            <a:avLst/>
            <a:gdLst>
              <a:gd name="connsiteX0" fmla="*/ 0 w 228600"/>
              <a:gd name="connsiteY0" fmla="*/ 0 h 228893"/>
              <a:gd name="connsiteX1" fmla="*/ 32657 w 228600"/>
              <a:gd name="connsiteY1" fmla="*/ 40822 h 228893"/>
              <a:gd name="connsiteX2" fmla="*/ 73479 w 228600"/>
              <a:gd name="connsiteY2" fmla="*/ 114300 h 228893"/>
              <a:gd name="connsiteX3" fmla="*/ 122464 w 228600"/>
              <a:gd name="connsiteY3" fmla="*/ 163286 h 228893"/>
              <a:gd name="connsiteX4" fmla="*/ 146957 w 228600"/>
              <a:gd name="connsiteY4" fmla="*/ 179615 h 228893"/>
              <a:gd name="connsiteX5" fmla="*/ 171450 w 228600"/>
              <a:gd name="connsiteY5" fmla="*/ 204108 h 228893"/>
              <a:gd name="connsiteX6" fmla="*/ 220436 w 228600"/>
              <a:gd name="connsiteY6" fmla="*/ 228600 h 228893"/>
              <a:gd name="connsiteX7" fmla="*/ 228600 w 228600"/>
              <a:gd name="connsiteY7" fmla="*/ 228600 h 22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00" h="228893">
                <a:moveTo>
                  <a:pt x="0" y="0"/>
                </a:moveTo>
                <a:cubicBezTo>
                  <a:pt x="10886" y="13607"/>
                  <a:pt x="23422" y="26045"/>
                  <a:pt x="32657" y="40822"/>
                </a:cubicBezTo>
                <a:cubicBezTo>
                  <a:pt x="66880" y="95580"/>
                  <a:pt x="-9226" y="31593"/>
                  <a:pt x="73479" y="114300"/>
                </a:cubicBezTo>
                <a:cubicBezTo>
                  <a:pt x="89807" y="130629"/>
                  <a:pt x="103250" y="150477"/>
                  <a:pt x="122464" y="163286"/>
                </a:cubicBezTo>
                <a:cubicBezTo>
                  <a:pt x="130628" y="168729"/>
                  <a:pt x="139419" y="173333"/>
                  <a:pt x="146957" y="179615"/>
                </a:cubicBezTo>
                <a:cubicBezTo>
                  <a:pt x="155827" y="187007"/>
                  <a:pt x="162580" y="196716"/>
                  <a:pt x="171450" y="204108"/>
                </a:cubicBezTo>
                <a:cubicBezTo>
                  <a:pt x="188554" y="218361"/>
                  <a:pt x="199396" y="223340"/>
                  <a:pt x="220436" y="228600"/>
                </a:cubicBezTo>
                <a:cubicBezTo>
                  <a:pt x="223076" y="229260"/>
                  <a:pt x="225879" y="228600"/>
                  <a:pt x="228600" y="22860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111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762000"/>
          </a:xfrm>
        </p:spPr>
        <p:txBody>
          <a:bodyPr/>
          <a:lstStyle/>
          <a:p>
            <a:pPr eaLnBrk="1" hangingPunct="1"/>
            <a:r>
              <a:rPr lang="hr-HR" altLang="sr-Latn-RS" sz="3600" b="1"/>
              <a:t>Simptomi stresa</a:t>
            </a:r>
            <a:endParaRPr lang="en-GB" altLang="sr-Latn-RS" sz="3600" b="1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57200" y="1447800"/>
            <a:ext cx="2133600" cy="576263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r-HR" altLang="sr-Latn-RS" sz="2800" b="1">
                <a:latin typeface="Times New Roman" pitchFamily="18" charset="0"/>
                <a:ea typeface="MS PGothic" pitchFamily="34" charset="-128"/>
              </a:rPr>
              <a:t>kognitivni</a:t>
            </a:r>
            <a:endParaRPr lang="en-GB" altLang="sr-Latn-RS" sz="280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6200" y="2209800"/>
            <a:ext cx="48006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nesposobnost donošenja</a:t>
            </a:r>
            <a:br>
              <a:rPr lang="hr-HR" altLang="sr-Latn-RS" sz="2600" b="1" dirty="0">
                <a:latin typeface="+mn-lt"/>
              </a:rPr>
            </a:br>
            <a:r>
              <a:rPr lang="hr-HR" altLang="sr-Latn-RS" sz="2600" b="1" dirty="0">
                <a:latin typeface="+mn-lt"/>
              </a:rPr>
              <a:t>   odluka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prebrzo donošenje odluka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slaba koncentracija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preosjetljivost na kritiku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mentalni blokovi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sz="2600" b="1" dirty="0">
                <a:latin typeface="+mn-lt"/>
              </a:rPr>
              <a:t> zaboravljivost</a:t>
            </a:r>
            <a:endParaRPr lang="en-GB" altLang="sr-Latn-RS" sz="2600" b="1" dirty="0">
              <a:latin typeface="+mn-lt"/>
            </a:endParaRPr>
          </a:p>
        </p:txBody>
      </p:sp>
      <p:pic>
        <p:nvPicPr>
          <p:cNvPr id="18437" name="Picture 5" descr="pretr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2362200"/>
            <a:ext cx="4343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49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467600" cy="641350"/>
          </a:xfrm>
        </p:spPr>
        <p:txBody>
          <a:bodyPr/>
          <a:lstStyle/>
          <a:p>
            <a:pPr eaLnBrk="1" hangingPunct="1"/>
            <a:r>
              <a:rPr lang="hr-HR" altLang="sr-Latn-RS" sz="3600" b="1"/>
              <a:t>Simptomi stresa</a:t>
            </a:r>
            <a:endParaRPr lang="en-GB" altLang="sr-Latn-RS" sz="3600" b="1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62000" y="1066800"/>
            <a:ext cx="1981200" cy="576263"/>
          </a:xfrm>
          <a:prstGeom prst="rect">
            <a:avLst/>
          </a:prstGeom>
          <a:solidFill>
            <a:srgbClr val="FFFF99"/>
          </a:solidFill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r-HR" altLang="sr-Latn-RS" sz="2800" b="1">
                <a:latin typeface="Times New Roman" pitchFamily="18" charset="0"/>
                <a:ea typeface="MS PGothic" pitchFamily="34" charset="-128"/>
              </a:rPr>
              <a:t>fiziološki</a:t>
            </a:r>
            <a:r>
              <a:rPr lang="en-GB" altLang="sr-Latn-RS" sz="2400">
                <a:latin typeface="Times New Roman" pitchFamily="18" charset="0"/>
                <a:ea typeface="MS PGothic" pitchFamily="34" charset="-128"/>
              </a:rPr>
              <a:t> 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28600" y="1916113"/>
            <a:ext cx="43434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dirty="0">
                <a:ea typeface="ＭＳ Ｐゴシック" charset="-128"/>
              </a:rPr>
              <a:t>  </a:t>
            </a:r>
            <a:r>
              <a:rPr lang="hr-HR" altLang="sr-Latn-RS" b="1" dirty="0">
                <a:latin typeface="+mn-lt"/>
              </a:rPr>
              <a:t>visoki tlak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b="1" dirty="0">
                <a:latin typeface="+mn-lt"/>
              </a:rPr>
              <a:t>  probavni problemi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b="1" dirty="0">
                <a:latin typeface="+mn-lt"/>
              </a:rPr>
              <a:t>  osip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b="1" dirty="0">
                <a:latin typeface="+mn-lt"/>
              </a:rPr>
              <a:t>  napetost u stomaku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b="1" dirty="0">
                <a:latin typeface="+mn-lt"/>
              </a:rPr>
              <a:t>  znojni dlanovi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b="1" dirty="0">
                <a:latin typeface="+mn-lt"/>
              </a:rPr>
              <a:t>  hladne ruke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b="1" dirty="0">
                <a:latin typeface="+mn-lt"/>
              </a:rPr>
              <a:t>  plitko disanje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b="1" dirty="0">
                <a:latin typeface="+mn-lt"/>
              </a:rPr>
              <a:t>  lupanje srca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hr-HR" altLang="sr-Latn-RS" b="1" dirty="0">
                <a:latin typeface="+mn-lt"/>
              </a:rPr>
              <a:t>  glavobolja</a:t>
            </a:r>
            <a:endParaRPr lang="en-GB" altLang="sr-Latn-RS" b="1" dirty="0">
              <a:latin typeface="+mn-lt"/>
            </a:endParaRPr>
          </a:p>
        </p:txBody>
      </p:sp>
      <p:pic>
        <p:nvPicPr>
          <p:cNvPr id="19461" name="Picture 5" descr="P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276475"/>
            <a:ext cx="50657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191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ioteams.com/images/workplace_st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9788"/>
            <a:ext cx="5552692" cy="527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229201"/>
            <a:ext cx="4114800" cy="1143000"/>
          </a:xfrm>
        </p:spPr>
        <p:txBody>
          <a:bodyPr/>
          <a:lstStyle/>
          <a:p>
            <a:r>
              <a:rPr lang="hr-HR" dirty="0" err="1"/>
              <a:t>Streso</a:t>
            </a:r>
            <a:r>
              <a:rPr lang="hr-HR" dirty="0"/>
              <a:t> -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320" y="-2080"/>
            <a:ext cx="1317526" cy="131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2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74"/>
          <a:stretch>
            <a:fillRect/>
          </a:stretch>
        </p:blipFill>
        <p:spPr>
          <a:xfrm>
            <a:off x="1547813" y="1484313"/>
            <a:ext cx="6256337" cy="225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2"/>
          <a:stretch>
            <a:fillRect/>
          </a:stretch>
        </p:blipFill>
        <p:spPr bwMode="auto">
          <a:xfrm>
            <a:off x="1517650" y="3573463"/>
            <a:ext cx="6256338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7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04813"/>
            <a:ext cx="7467600" cy="641350"/>
          </a:xfrm>
        </p:spPr>
        <p:txBody>
          <a:bodyPr/>
          <a:lstStyle/>
          <a:p>
            <a:pPr eaLnBrk="1" hangingPunct="1"/>
            <a:r>
              <a:rPr lang="hr-HR" altLang="sr-Latn-RS" sz="3400" b="1"/>
              <a:t>Bolesti povezane sa stresom</a:t>
            </a:r>
            <a:endParaRPr lang="en-GB" altLang="sr-Latn-RS" sz="3400" b="1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7543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altLang="sr-Latn-RS" sz="2400" b="1" kern="1200" dirty="0"/>
              <a:t>kardiovaskularne bolesti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altLang="sr-Latn-RS" sz="2400" b="1" kern="1200" dirty="0"/>
              <a:t>bolesti imunološkog sustava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altLang="sr-Latn-RS" sz="2400" b="1" kern="1200" dirty="0"/>
              <a:t>astma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altLang="sr-Latn-RS" sz="2400" b="1" kern="1200" dirty="0"/>
              <a:t>dijabetes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altLang="sr-Latn-RS" sz="2400" b="1" kern="1200" dirty="0"/>
              <a:t>probavne smetnje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altLang="sr-Latn-RS" sz="2400" b="1" kern="1200" dirty="0"/>
              <a:t>čir na želucu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altLang="sr-Latn-RS" sz="2400" b="1" kern="1200" dirty="0"/>
              <a:t>kožne bolesti – psorijaza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altLang="sr-Latn-RS" sz="2400" b="1" kern="1200" dirty="0"/>
              <a:t>glavobolje i migrene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altLang="sr-Latn-RS" sz="2400" b="1" kern="1200" dirty="0"/>
              <a:t>depresija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altLang="sr-Latn-RS" sz="2600" dirty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69888" y="1189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400">
              <a:latin typeface="Times New Roman" pitchFamily="18" charset="0"/>
            </a:endParaRPr>
          </a:p>
        </p:txBody>
      </p:sp>
      <p:pic>
        <p:nvPicPr>
          <p:cNvPr id="6" name="Picture 226" descr="C:\Users\Miljkovic\AppData\Local\Microsoft\Windows\INetCache\Content.Word\e035e86d-a99d-4db9-825d-9426e0f806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2060848"/>
            <a:ext cx="3878887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5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Stresori u poslu ravnatelja,- ice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18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38"/>
          <a:stretch/>
        </p:blipFill>
        <p:spPr bwMode="auto">
          <a:xfrm>
            <a:off x="179512" y="1484784"/>
            <a:ext cx="885698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1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600" b="1"/>
              <a:t>Zašto zebre (ipak) nemaju čir na želucu?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700213"/>
            <a:ext cx="3381375" cy="421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why_zeb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r="18300"/>
          <a:stretch>
            <a:fillRect/>
          </a:stretch>
        </p:blipFill>
        <p:spPr bwMode="auto">
          <a:xfrm>
            <a:off x="5004048" y="1318427"/>
            <a:ext cx="3246190" cy="50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611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Ispušite se - na putu kući</a:t>
            </a:r>
          </a:p>
        </p:txBody>
      </p:sp>
      <p:pic>
        <p:nvPicPr>
          <p:cNvPr id="262148" name="Jobfrust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6005" y="1600200"/>
            <a:ext cx="5431990" cy="4525963"/>
          </a:xfrm>
        </p:spPr>
      </p:pic>
    </p:spTree>
    <p:extLst>
      <p:ext uri="{BB962C8B-B14F-4D97-AF65-F5344CB8AC3E}">
        <p14:creationId xmlns:p14="http://schemas.microsoft.com/office/powerpoint/2010/main" val="28365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7" fill="hold"/>
                                        <p:tgtEl>
                                          <p:spTgt spid="262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21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2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2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14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7467600" cy="762000"/>
          </a:xfrm>
        </p:spPr>
        <p:txBody>
          <a:bodyPr/>
          <a:lstStyle/>
          <a:p>
            <a:pPr eaLnBrk="1" hangingPunct="1"/>
            <a:r>
              <a:rPr lang="hr-HR" altLang="sr-Latn-RS" b="1"/>
              <a:t>Razina pojedinca</a:t>
            </a:r>
            <a:endParaRPr lang="en-US" altLang="sr-Latn-RS" b="1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16113"/>
            <a:ext cx="4405312" cy="4530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hr-HR" altLang="sr-Latn-RS" sz="2600" b="1" dirty="0"/>
              <a:t>Preopterećenost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hr-HR" altLang="sr-Latn-RS" sz="2600" b="1" dirty="0"/>
              <a:t>Vremenski pritisak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hr-HR" altLang="sr-Latn-RS" sz="2600" b="1" dirty="0"/>
              <a:t>Konflikt uloga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hr-HR" altLang="sr-Latn-RS" sz="2600" b="1" dirty="0"/>
              <a:t>Etičke dileme</a:t>
            </a:r>
            <a:endParaRPr lang="en-US" altLang="sr-Latn-RS" sz="2600" b="1" dirty="0"/>
          </a:p>
        </p:txBody>
      </p:sp>
      <p:pic>
        <p:nvPicPr>
          <p:cNvPr id="24580" name="Picture 6" descr="http://www.worktolive.info/Portals/156026/images/adt%20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16113"/>
            <a:ext cx="5062538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759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73025"/>
            <a:ext cx="3888432" cy="2530475"/>
          </a:xfrm>
        </p:spPr>
        <p:txBody>
          <a:bodyPr/>
          <a:lstStyle/>
          <a:p>
            <a:r>
              <a:rPr lang="hr-HR" altLang="sr-Latn-RS" sz="2800" b="1" dirty="0"/>
              <a:t>Da li svojim ponašanjem izazivate stres kod svojih učitelja? </a:t>
            </a:r>
            <a:endParaRPr lang="en-US" altLang="sr-Latn-RS" sz="2800" b="1" dirty="0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743200"/>
            <a:ext cx="4865688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hr-HR" altLang="sr-Latn-RS" sz="2600" b="1"/>
              <a:t>Nedosljednost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hr-HR" altLang="sr-Latn-RS" sz="2600" b="1"/>
              <a:t>Nedostatak podrške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hr-HR" altLang="sr-Latn-RS" sz="2600" b="1"/>
              <a:t>Nedostatak brige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hr-HR" altLang="sr-Latn-RS" sz="2600" b="1"/>
              <a:t>Neadekvatno usmjeravanje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hr-HR" altLang="sr-Latn-RS" sz="2600" b="1"/>
              <a:t>Usmjeravanje na negativno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hr-HR" altLang="sr-Latn-RS" sz="2600" b="1"/>
              <a:t>Zanemarivanje pozitivnog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sr-Latn-RS" sz="2600" b="1"/>
          </a:p>
        </p:txBody>
      </p:sp>
      <p:pic>
        <p:nvPicPr>
          <p:cNvPr id="254980" name="Picture 4" descr="sluzbeniw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3624263" cy="6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13013" r="8909" b="9527"/>
          <a:stretch/>
        </p:blipFill>
        <p:spPr bwMode="auto">
          <a:xfrm>
            <a:off x="17038" y="23555"/>
            <a:ext cx="1077686" cy="102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38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b="1"/>
              <a:t>Zanemarivanje pozitivnog</a:t>
            </a:r>
            <a:endParaRPr lang="en-US" altLang="sr-Latn-RS" b="1"/>
          </a:p>
        </p:txBody>
      </p:sp>
      <p:pic>
        <p:nvPicPr>
          <p:cNvPr id="550916" name="KO_CRNAC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01601" y="1988840"/>
            <a:ext cx="4740797" cy="355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7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" fill="hold"/>
                                        <p:tgtEl>
                                          <p:spTgt spid="550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09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0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0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9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5438"/>
            <a:ext cx="5842992" cy="558800"/>
          </a:xfrm>
        </p:spPr>
        <p:txBody>
          <a:bodyPr/>
          <a:lstStyle/>
          <a:p>
            <a:pPr eaLnBrk="1" hangingPunct="1"/>
            <a:r>
              <a:rPr lang="hr-HR" altLang="sr-Latn-RS" sz="3800" b="1" dirty="0"/>
              <a:t>Osobe sklone stresu</a:t>
            </a:r>
            <a:endParaRPr lang="en-GB" altLang="sr-Latn-RS" sz="3800" b="1" dirty="0"/>
          </a:p>
        </p:txBody>
      </p:sp>
      <p:sp>
        <p:nvSpPr>
          <p:cNvPr id="69635" name="Rectangle 6"/>
          <p:cNvSpPr>
            <a:spLocks noChangeArrowheads="1"/>
          </p:cNvSpPr>
          <p:nvPr/>
        </p:nvSpPr>
        <p:spPr bwMode="auto">
          <a:xfrm>
            <a:off x="179512" y="1600199"/>
            <a:ext cx="7056438" cy="168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81000" indent="-1905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Pesimisti su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</a:t>
            </a:r>
            <a:r>
              <a:rPr lang="hr-HR" altLang="sr-Latn-RS" sz="2800" b="1" dirty="0" err="1">
                <a:latin typeface="+mn-lt"/>
              </a:rPr>
              <a:t>Perfekcionisti</a:t>
            </a:r>
            <a:r>
              <a:rPr lang="hr-HR" altLang="sr-Latn-RS" sz="2800" b="1" dirty="0">
                <a:latin typeface="+mn-lt"/>
              </a:rPr>
              <a:t>  (bolesni)</a:t>
            </a:r>
            <a:endParaRPr lang="en-US" altLang="sr-Latn-RS" sz="2800" b="1" dirty="0"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altLang="sr-Latn-RS" sz="2800" b="1" dirty="0">
              <a:latin typeface="+mn-lt"/>
            </a:endParaRPr>
          </a:p>
        </p:txBody>
      </p:sp>
      <p:pic>
        <p:nvPicPr>
          <p:cNvPr id="6148" name="Picture 4" descr="Vidi izvornu sli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68960"/>
            <a:ext cx="5651522" cy="276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2483768" y="5949280"/>
            <a:ext cx="565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Visoki standardi su u redu, ali …</a:t>
            </a:r>
          </a:p>
        </p:txBody>
      </p:sp>
    </p:spTree>
    <p:extLst>
      <p:ext uri="{BB962C8B-B14F-4D97-AF65-F5344CB8AC3E}">
        <p14:creationId xmlns:p14="http://schemas.microsoft.com/office/powerpoint/2010/main" val="184862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5438"/>
            <a:ext cx="5842992" cy="558800"/>
          </a:xfrm>
        </p:spPr>
        <p:txBody>
          <a:bodyPr/>
          <a:lstStyle/>
          <a:p>
            <a:pPr eaLnBrk="1" hangingPunct="1"/>
            <a:r>
              <a:rPr lang="hr-HR" altLang="sr-Latn-RS" sz="3800" b="1" dirty="0"/>
              <a:t>Osobe sklone stresu</a:t>
            </a:r>
            <a:endParaRPr lang="en-GB" altLang="sr-Latn-RS" sz="3800" b="1" dirty="0"/>
          </a:p>
        </p:txBody>
      </p:sp>
      <p:sp>
        <p:nvSpPr>
          <p:cNvPr id="69635" name="Rectangle 6"/>
          <p:cNvSpPr>
            <a:spLocks noChangeArrowheads="1"/>
          </p:cNvSpPr>
          <p:nvPr/>
        </p:nvSpPr>
        <p:spPr bwMode="auto">
          <a:xfrm>
            <a:off x="179512" y="1600199"/>
            <a:ext cx="7056438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81000" indent="-1905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Pesimisti su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</a:t>
            </a:r>
            <a:r>
              <a:rPr lang="hr-HR" altLang="sr-Latn-RS" sz="2800" b="1" dirty="0" err="1">
                <a:latin typeface="+mn-lt"/>
              </a:rPr>
              <a:t>Perfekcionisti</a:t>
            </a:r>
            <a:r>
              <a:rPr lang="hr-HR" altLang="sr-Latn-RS" sz="2800" b="1" dirty="0">
                <a:latin typeface="+mn-lt"/>
              </a:rPr>
              <a:t>  (bolesni)</a:t>
            </a:r>
            <a:endParaRPr lang="en-US" altLang="sr-Latn-RS" sz="2800" b="1" dirty="0"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Ne razdvajaju bitno od nebitnog</a:t>
            </a:r>
            <a:endParaRPr lang="en-US" altLang="sr-Latn-RS" sz="2800" b="1" dirty="0"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Niska tolerancija na frustraciju</a:t>
            </a:r>
            <a:endParaRPr lang="en-US" altLang="sr-Latn-RS" sz="2800" b="1" dirty="0"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Negativan stav prema drugima</a:t>
            </a:r>
            <a:endParaRPr lang="en-US" altLang="sr-Latn-RS" sz="2800" b="1" dirty="0"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Ne vide smisao</a:t>
            </a:r>
            <a:endParaRPr lang="en-US" altLang="sr-Latn-RS" sz="2800" b="1" dirty="0"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Krive sebe za stvari koje nisu pod</a:t>
            </a:r>
            <a:br>
              <a:rPr lang="hr-HR" altLang="sr-Latn-RS" sz="2800" b="1" dirty="0">
                <a:latin typeface="+mn-lt"/>
              </a:rPr>
            </a:br>
            <a:r>
              <a:rPr lang="hr-HR" altLang="sr-Latn-RS" sz="2800" b="1" dirty="0">
                <a:latin typeface="+mn-lt"/>
              </a:rPr>
              <a:t> njihovom kontrolom</a:t>
            </a:r>
            <a:endParaRPr lang="en-US" altLang="sr-Latn-RS" sz="2800" b="1" dirty="0">
              <a:latin typeface="+mn-lt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hr-HR" altLang="sr-Latn-RS" sz="2800" b="1" dirty="0">
                <a:latin typeface="+mn-lt"/>
              </a:rPr>
              <a:t> Bez smisla za humor</a:t>
            </a:r>
            <a:endParaRPr lang="en-US" altLang="sr-Latn-R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660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ach and cows Images, Stock Photos &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"/>
          <a:stretch/>
        </p:blipFill>
        <p:spPr bwMode="auto">
          <a:xfrm>
            <a:off x="1490024" y="1484784"/>
            <a:ext cx="647565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1617224" y="38041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Da mi je mir i spokoj ove krave…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1691680" y="908720"/>
            <a:ext cx="625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/>
              <a:t>tijelo već imam</a:t>
            </a:r>
            <a:r>
              <a:rPr lang="hr-HR" sz="3600" b="1" dirty="0">
                <a:sym typeface="Wingdings" panose="05000000000000000000" pitchFamily="2" charset="2"/>
              </a:rPr>
              <a:t></a:t>
            </a:r>
            <a:endParaRPr lang="hr-HR" sz="3600" b="1" dirty="0"/>
          </a:p>
        </p:txBody>
      </p:sp>
    </p:spTree>
    <p:extLst>
      <p:ext uri="{BB962C8B-B14F-4D97-AF65-F5344CB8AC3E}">
        <p14:creationId xmlns:p14="http://schemas.microsoft.com/office/powerpoint/2010/main" val="34023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467600" cy="762000"/>
          </a:xfrm>
        </p:spPr>
        <p:txBody>
          <a:bodyPr/>
          <a:lstStyle/>
          <a:p>
            <a:pPr eaLnBrk="1" hangingPunct="1"/>
            <a:r>
              <a:rPr lang="hr-HR" altLang="sr-Latn-RS" b="1">
                <a:solidFill>
                  <a:srgbClr val="006600"/>
                </a:solidFill>
              </a:rPr>
              <a:t>Što učiniti?</a:t>
            </a:r>
            <a:endParaRPr lang="en-GB" altLang="sr-Latn-RS" b="1">
              <a:solidFill>
                <a:srgbClr val="006600"/>
              </a:solidFill>
            </a:endParaRPr>
          </a:p>
        </p:txBody>
      </p:sp>
      <p:sp>
        <p:nvSpPr>
          <p:cNvPr id="33795" name="_s215072"/>
          <p:cNvSpPr>
            <a:spLocks noChangeArrowheads="1"/>
          </p:cNvSpPr>
          <p:nvPr/>
        </p:nvSpPr>
        <p:spPr bwMode="auto">
          <a:xfrm>
            <a:off x="914400" y="1524000"/>
            <a:ext cx="762000" cy="9906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0112" tIns="35056" rIns="70112" bIns="35056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latin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hr-HR" altLang="sr-Latn-RS" sz="3200" b="1"/>
              <a:t>1.</a:t>
            </a:r>
            <a:endParaRPr kumimoji="1" lang="en-US" altLang="sr-Latn-RS" sz="3200" b="1">
              <a:latin typeface="Verdana" pitchFamily="34" charset="0"/>
            </a:endParaRP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2057400" y="19050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400">
              <a:latin typeface="Times New Roman" pitchFamily="18" charset="0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3810000" y="17526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hr-HR" altLang="sr-Latn-RS" sz="2800" b="1" dirty="0">
                <a:latin typeface="+mn-lt"/>
              </a:rPr>
              <a:t>Ukloniti stresor</a:t>
            </a:r>
            <a:endParaRPr lang="en-GB" altLang="sr-Latn-RS" sz="2800" b="1" dirty="0">
              <a:latin typeface="+mn-lt"/>
            </a:endParaRPr>
          </a:p>
        </p:txBody>
      </p:sp>
      <p:sp>
        <p:nvSpPr>
          <p:cNvPr id="33798" name="_s215072"/>
          <p:cNvSpPr>
            <a:spLocks noChangeArrowheads="1"/>
          </p:cNvSpPr>
          <p:nvPr/>
        </p:nvSpPr>
        <p:spPr bwMode="auto">
          <a:xfrm>
            <a:off x="914400" y="2743200"/>
            <a:ext cx="762000" cy="9906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0112" tIns="35056" rIns="70112" bIns="35056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latin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hr-HR" altLang="sr-Latn-RS" sz="3200" b="1"/>
              <a:t>2.</a:t>
            </a:r>
            <a:endParaRPr kumimoji="1" lang="en-US" altLang="sr-Latn-RS" sz="3200" b="1">
              <a:latin typeface="Verdana" pitchFamily="34" charset="0"/>
            </a:endParaRPr>
          </a:p>
        </p:txBody>
      </p:sp>
      <p:sp>
        <p:nvSpPr>
          <p:cNvPr id="33799" name="_s215072"/>
          <p:cNvSpPr>
            <a:spLocks noChangeArrowheads="1"/>
          </p:cNvSpPr>
          <p:nvPr/>
        </p:nvSpPr>
        <p:spPr bwMode="auto">
          <a:xfrm>
            <a:off x="914400" y="3962400"/>
            <a:ext cx="762000" cy="9906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0112" tIns="35056" rIns="70112" bIns="35056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latin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hr-HR" altLang="sr-Latn-RS" sz="3200" b="1"/>
              <a:t>3.</a:t>
            </a:r>
            <a:endParaRPr kumimoji="1" lang="en-US" altLang="sr-Latn-RS" sz="3200" b="1">
              <a:latin typeface="Verdana" pitchFamily="34" charset="0"/>
            </a:endParaRP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2133600" y="30480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400">
              <a:latin typeface="Times New Roman" pitchFamily="18" charset="0"/>
            </a:endParaRP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2133600" y="41910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400">
              <a:latin typeface="Times New Roman" pitchFamily="18" charset="0"/>
            </a:endParaRP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3810000" y="4094956"/>
            <a:ext cx="4649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hr-HR" altLang="sr-Latn-RS" sz="2800" b="1" dirty="0">
                <a:latin typeface="+mn-lt"/>
              </a:rPr>
              <a:t>Ublažiti emocionalne reakcije</a:t>
            </a:r>
            <a:endParaRPr lang="en-GB" altLang="sr-Latn-RS" sz="2800" b="1" dirty="0">
              <a:latin typeface="+mn-lt"/>
            </a:endParaRP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3810000" y="2951956"/>
            <a:ext cx="42148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hr-HR" altLang="sr-Latn-RS" sz="2800" b="1" dirty="0">
                <a:latin typeface="+mn-lt"/>
              </a:rPr>
              <a:t>Ublažiti tjelesne reakcije</a:t>
            </a:r>
            <a:endParaRPr lang="en-GB" altLang="sr-Latn-RS" sz="2800" b="1" dirty="0">
              <a:latin typeface="+mn-lt"/>
            </a:endParaRPr>
          </a:p>
        </p:txBody>
      </p:sp>
      <p:pic>
        <p:nvPicPr>
          <p:cNvPr id="12" name="Picture 5" descr="http://i.ytimg.com/vi/vzrjEP5MOT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5"/>
          <a:stretch>
            <a:fillRect/>
          </a:stretch>
        </p:blipFill>
        <p:spPr bwMode="auto">
          <a:xfrm>
            <a:off x="6732240" y="52718"/>
            <a:ext cx="2136192" cy="207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66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7467600" cy="762000"/>
          </a:xfrm>
        </p:spPr>
        <p:txBody>
          <a:bodyPr/>
          <a:lstStyle/>
          <a:p>
            <a:pPr eaLnBrk="1" hangingPunct="1"/>
            <a:r>
              <a:rPr lang="hr-HR" altLang="sr-Latn-RS" b="1" dirty="0">
                <a:solidFill>
                  <a:srgbClr val="006600"/>
                </a:solidFill>
              </a:rPr>
              <a:t>1.</a:t>
            </a:r>
            <a:r>
              <a:rPr lang="hr-HR" altLang="sr-Latn-RS" dirty="0">
                <a:solidFill>
                  <a:srgbClr val="006600"/>
                </a:solidFill>
              </a:rPr>
              <a:t> </a:t>
            </a:r>
            <a:r>
              <a:rPr lang="hr-HR" altLang="sr-Latn-RS" b="1" dirty="0">
                <a:solidFill>
                  <a:srgbClr val="006600"/>
                </a:solidFill>
              </a:rPr>
              <a:t>Uklonite stresore</a:t>
            </a:r>
            <a:endParaRPr lang="en-GB" altLang="sr-Latn-RS" b="1" dirty="0">
              <a:solidFill>
                <a:srgbClr val="0066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3329278" cy="471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4947862" y="2636912"/>
            <a:ext cx="3528392" cy="223224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Sada kad smo svi doma stavim par </a:t>
            </a:r>
            <a:r>
              <a:rPr lang="hr-HR" sz="2400" b="1" i="1" dirty="0" err="1">
                <a:solidFill>
                  <a:schemeClr val="tx1"/>
                </a:solidFill>
              </a:rPr>
              <a:t>normabela</a:t>
            </a:r>
            <a:r>
              <a:rPr lang="hr-HR" sz="2400" b="1" dirty="0">
                <a:solidFill>
                  <a:schemeClr val="tx1"/>
                </a:solidFill>
              </a:rPr>
              <a:t> u juhu da se ne svađamo.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49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462963" cy="38814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sr-Latn-RS" sz="2600" b="1">
                <a:cs typeface="Arial" pitchFamily="34" charset="0"/>
              </a:rPr>
              <a:t>Zamislite kako stojite u blizini planinskog potoka.</a:t>
            </a:r>
            <a:br>
              <a:rPr lang="en-US" altLang="sr-Latn-RS" sz="2600" b="1">
                <a:cs typeface="Arial" pitchFamily="34" charset="0"/>
              </a:rPr>
            </a:br>
            <a:r>
              <a:rPr lang="en-US" altLang="sr-Latn-RS" sz="2600" b="1">
                <a:cs typeface="Arial" pitchFamily="34" charset="0"/>
              </a:rPr>
              <a:t>Čuje se cvrkut ptica, miri</a:t>
            </a:r>
            <a:r>
              <a:rPr lang="hr-HR" altLang="sr-Latn-RS" sz="2600" b="1"/>
              <a:t>š</a:t>
            </a:r>
            <a:r>
              <a:rPr lang="en-US" altLang="sr-Latn-RS" sz="2600" b="1">
                <a:cs typeface="Arial" pitchFamily="34" charset="0"/>
              </a:rPr>
              <a:t>e  cvijeće, duboko udi</a:t>
            </a:r>
            <a:r>
              <a:rPr lang="hr-HR" altLang="sr-Latn-RS" sz="2600" b="1"/>
              <a:t>š</a:t>
            </a:r>
            <a:r>
              <a:rPr lang="en-US" altLang="sr-Latn-RS" sz="2600" b="1">
                <a:cs typeface="Arial" pitchFamily="34" charset="0"/>
              </a:rPr>
              <a:t>ete čisti, svje</a:t>
            </a:r>
            <a:r>
              <a:rPr lang="hr-HR" altLang="sr-Latn-RS" sz="2600" b="1"/>
              <a:t>ži,</a:t>
            </a:r>
            <a:r>
              <a:rPr lang="en-US" altLang="sr-Latn-RS" sz="2600" b="1">
                <a:cs typeface="Arial" pitchFamily="34" charset="0"/>
              </a:rPr>
              <a:t> planinski zrak.</a:t>
            </a:r>
            <a:br>
              <a:rPr lang="en-US" altLang="sr-Latn-RS" sz="2600" b="1">
                <a:cs typeface="Arial" pitchFamily="34" charset="0"/>
              </a:rPr>
            </a:br>
            <a:r>
              <a:rPr lang="en-US" altLang="sr-Latn-RS" sz="2600" b="1">
                <a:cs typeface="Arial" pitchFamily="34" charset="0"/>
              </a:rPr>
              <a:t>Nitko i ni</a:t>
            </a:r>
            <a:r>
              <a:rPr lang="hr-HR" altLang="sr-Latn-RS" sz="2600" b="1"/>
              <a:t>š</a:t>
            </a:r>
            <a:r>
              <a:rPr lang="en-US" altLang="sr-Latn-RS" sz="2600" b="1">
                <a:cs typeface="Arial" pitchFamily="34" charset="0"/>
              </a:rPr>
              <a:t>ta vas ne mo</a:t>
            </a:r>
            <a:r>
              <a:rPr lang="hr-HR" altLang="sr-Latn-RS" sz="2600" b="1"/>
              <a:t>ž</a:t>
            </a:r>
            <a:r>
              <a:rPr lang="en-US" altLang="sr-Latn-RS" sz="2600" b="1">
                <a:cs typeface="Arial" pitchFamily="34" charset="0"/>
              </a:rPr>
              <a:t>e uznemiriti.</a:t>
            </a:r>
            <a:br>
              <a:rPr lang="en-US" altLang="sr-Latn-RS" sz="2600" b="1">
                <a:cs typeface="Arial" pitchFamily="34" charset="0"/>
              </a:rPr>
            </a:br>
            <a:r>
              <a:rPr lang="en-US" altLang="sr-Latn-RS" sz="2600" b="1">
                <a:cs typeface="Arial" pitchFamily="34" charset="0"/>
              </a:rPr>
              <a:t>Ovo je samo va</a:t>
            </a:r>
            <a:r>
              <a:rPr lang="hr-HR" altLang="sr-Latn-RS" sz="2600" b="1"/>
              <a:t>š</a:t>
            </a:r>
            <a:r>
              <a:rPr lang="en-US" altLang="sr-Latn-RS" sz="2600" b="1">
                <a:cs typeface="Arial" pitchFamily="34" charset="0"/>
              </a:rPr>
              <a:t>e skriveno mjesto.</a:t>
            </a:r>
            <a:br>
              <a:rPr lang="en-US" altLang="sr-Latn-RS" sz="2600" b="1">
                <a:cs typeface="Arial" pitchFamily="34" charset="0"/>
              </a:rPr>
            </a:br>
            <a:r>
              <a:rPr lang="en-US" altLang="sr-Latn-RS" sz="2600" b="1">
                <a:cs typeface="Arial" pitchFamily="34" charset="0"/>
              </a:rPr>
              <a:t>Slu</a:t>
            </a:r>
            <a:r>
              <a:rPr lang="hr-HR" altLang="sr-Latn-RS" sz="2600" b="1"/>
              <a:t>š</a:t>
            </a:r>
            <a:r>
              <a:rPr lang="en-US" altLang="sr-Latn-RS" sz="2600" b="1">
                <a:cs typeface="Arial" pitchFamily="34" charset="0"/>
              </a:rPr>
              <a:t>ate umirujući zvuk potočića i blagog vodopada koji  ispunjavaju  </a:t>
            </a:r>
            <a:r>
              <a:rPr lang="hr-HR" altLang="sr-Latn-RS" sz="2600" b="1"/>
              <a:t>š</a:t>
            </a:r>
            <a:r>
              <a:rPr lang="en-US" altLang="sr-Latn-RS" sz="2600" b="1">
                <a:cs typeface="Arial" pitchFamily="34" charset="0"/>
              </a:rPr>
              <a:t>umu.</a:t>
            </a:r>
            <a:br>
              <a:rPr lang="en-US" altLang="sr-Latn-RS" sz="2600" b="1">
                <a:cs typeface="Arial" pitchFamily="34" charset="0"/>
              </a:rPr>
            </a:br>
            <a:r>
              <a:rPr lang="en-US" altLang="sr-Latn-RS" sz="2600" b="1">
                <a:cs typeface="Arial" pitchFamily="34" charset="0"/>
              </a:rPr>
              <a:t>Potpuno ste izolirani od ostatka svijeta.</a:t>
            </a:r>
            <a:br>
              <a:rPr lang="en-US" altLang="sr-Latn-RS" sz="2600" b="1">
                <a:cs typeface="Arial" pitchFamily="34" charset="0"/>
              </a:rPr>
            </a:br>
            <a:r>
              <a:rPr lang="en-US" altLang="sr-Latn-RS" sz="2600" b="1">
                <a:cs typeface="Arial" pitchFamily="34" charset="0"/>
              </a:rPr>
              <a:t>Voda je kristalno bistra i čista.</a:t>
            </a:r>
            <a:endParaRPr lang="hr-HR" altLang="sr-Latn-RS" sz="2600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br>
              <a:rPr lang="en-US" altLang="sr-Latn-RS" sz="2600" b="1">
                <a:cs typeface="Arial" pitchFamily="34" charset="0"/>
              </a:rPr>
            </a:br>
            <a:br>
              <a:rPr lang="en-US" altLang="sr-Latn-RS" sz="2600" b="1">
                <a:cs typeface="Arial" pitchFamily="34" charset="0"/>
              </a:rPr>
            </a:br>
            <a:br>
              <a:rPr lang="en-US" altLang="sr-Latn-RS" sz="2600"/>
            </a:br>
            <a:br>
              <a:rPr lang="en-US" altLang="sr-Latn-RS" sz="2600"/>
            </a:br>
            <a:endParaRPr lang="en-US" altLang="sr-Latn-RS" sz="260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85800" y="48768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sr-Latn-RS" sz="2400">
              <a:latin typeface="Times New Roman" pitchFamily="18" charset="0"/>
            </a:endParaRPr>
          </a:p>
        </p:txBody>
      </p:sp>
      <p:sp>
        <p:nvSpPr>
          <p:cNvPr id="1182724" name="Text Box 4"/>
          <p:cNvSpPr txBox="1">
            <a:spLocks noChangeArrowheads="1"/>
          </p:cNvSpPr>
          <p:nvPr/>
        </p:nvSpPr>
        <p:spPr bwMode="auto">
          <a:xfrm>
            <a:off x="685800" y="4953000"/>
            <a:ext cx="655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800" b="1">
                <a:cs typeface="Arial" pitchFamily="34" charset="0"/>
              </a:rPr>
              <a:t>Jasno raspoznajete lice osobe čiju glavu držite pod vodom...</a:t>
            </a:r>
          </a:p>
        </p:txBody>
      </p:sp>
    </p:spTree>
    <p:extLst>
      <p:ext uri="{BB962C8B-B14F-4D97-AF65-F5344CB8AC3E}">
        <p14:creationId xmlns:p14="http://schemas.microsoft.com/office/powerpoint/2010/main" val="952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2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2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2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2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2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2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2722" grpId="0" build="p" autoUpdateAnimBg="0"/>
      <p:bldP spid="118272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7543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hr-HR" altLang="sr-Latn-RS" sz="2600" b="1"/>
              <a:t>Nije pod mojom kontrolom a mislim da jest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hr-HR" altLang="sr-Latn-RS" sz="2600" b="1"/>
              <a:t>Pod mojom kontrolom je, a mislim da nije</a:t>
            </a:r>
            <a:endParaRPr lang="en-GB" altLang="sr-Latn-RS" sz="2600" b="1"/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2209800" y="457200"/>
            <a:ext cx="3886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r-HR" altLang="sr-Latn-RS" sz="3600" b="1" dirty="0">
                <a:solidFill>
                  <a:schemeClr val="tx2"/>
                </a:solidFill>
                <a:latin typeface="+mj-lt"/>
              </a:rPr>
              <a:t>Dvije pogreške</a:t>
            </a:r>
            <a:endParaRPr lang="en-GB" altLang="sr-Latn-RS" sz="3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5844" name="Picture 5" descr="extreme_spo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b="15364"/>
          <a:stretch>
            <a:fillRect/>
          </a:stretch>
        </p:blipFill>
        <p:spPr bwMode="auto">
          <a:xfrm>
            <a:off x="1692275" y="2781300"/>
            <a:ext cx="54514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775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49250"/>
            <a:ext cx="7467600" cy="1311275"/>
          </a:xfrm>
        </p:spPr>
        <p:txBody>
          <a:bodyPr/>
          <a:lstStyle/>
          <a:p>
            <a:pPr eaLnBrk="1" hangingPunct="1"/>
            <a:r>
              <a:rPr lang="hr-HR" altLang="sr-Latn-RS" sz="3800" b="1" dirty="0">
                <a:solidFill>
                  <a:srgbClr val="006600"/>
                </a:solidFill>
              </a:rPr>
              <a:t>2</a:t>
            </a:r>
            <a:r>
              <a:rPr lang="hr-HR" altLang="sr-Latn-RS" sz="3800" dirty="0">
                <a:solidFill>
                  <a:srgbClr val="006600"/>
                </a:solidFill>
              </a:rPr>
              <a:t>. </a:t>
            </a:r>
            <a:r>
              <a:rPr lang="hr-HR" altLang="sr-Latn-RS" sz="3800" b="1" dirty="0">
                <a:solidFill>
                  <a:srgbClr val="006600"/>
                </a:solidFill>
              </a:rPr>
              <a:t>Ublažite tjelesne reakcije</a:t>
            </a:r>
            <a:endParaRPr lang="en-GB" altLang="sr-Latn-RS" sz="3800" b="1" dirty="0">
              <a:solidFill>
                <a:srgbClr val="006600"/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914400" y="2133600"/>
            <a:ext cx="670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hr-HR" altLang="sr-Latn-RS" sz="2400" b="1" dirty="0"/>
              <a:t>  </a:t>
            </a:r>
            <a:r>
              <a:rPr lang="hr-HR" altLang="sr-Latn-RS" sz="2800" b="1" dirty="0">
                <a:latin typeface="+mn-lt"/>
              </a:rPr>
              <a:t>tjelesno vježbanje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hr-HR" altLang="sr-Latn-RS" sz="2800" b="1" dirty="0">
                <a:latin typeface="+mn-lt"/>
              </a:rPr>
              <a:t> duboko disanje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hr-HR" altLang="sr-Latn-RS" sz="2800" b="1" dirty="0">
                <a:latin typeface="+mn-lt"/>
              </a:rPr>
              <a:t> relaksacija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hr-HR" altLang="sr-Latn-RS" sz="2800" b="1" dirty="0">
                <a:latin typeface="+mn-lt"/>
              </a:rPr>
              <a:t> meditacija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hr-HR" altLang="sr-Latn-RS" sz="2800" b="1" dirty="0">
                <a:latin typeface="+mn-lt"/>
              </a:rPr>
              <a:t> joga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hr-HR" altLang="sr-Latn-RS" sz="2800" b="1" dirty="0">
                <a:latin typeface="+mn-lt"/>
              </a:rPr>
              <a:t> autogeni trening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hr-HR" altLang="sr-Latn-RS" sz="2400" dirty="0">
                <a:cs typeface="Times New Roman" pitchFamily="18" charset="0"/>
              </a:rPr>
              <a:t> </a:t>
            </a:r>
            <a:endParaRPr lang="en-GB" altLang="sr-Latn-RS" sz="2400" dirty="0">
              <a:cs typeface="Times New Roman" pitchFamily="18" charset="0"/>
            </a:endParaRPr>
          </a:p>
        </p:txBody>
      </p:sp>
      <p:pic>
        <p:nvPicPr>
          <p:cNvPr id="36868" name="Picture 6" descr="_vj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38045"/>
            <a:ext cx="31607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7230871" y="5786435"/>
            <a:ext cx="1072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b="1" dirty="0"/>
              <a:t>Ljubica </a:t>
            </a:r>
            <a:r>
              <a:rPr lang="hr-HR" sz="1100" b="1" dirty="0" err="1"/>
              <a:t>Heidler</a:t>
            </a:r>
            <a:endParaRPr lang="hr-HR" sz="1100" b="1" dirty="0"/>
          </a:p>
        </p:txBody>
      </p:sp>
    </p:spTree>
    <p:extLst>
      <p:ext uri="{BB962C8B-B14F-4D97-AF65-F5344CB8AC3E}">
        <p14:creationId xmlns:p14="http://schemas.microsoft.com/office/powerpoint/2010/main" val="1110266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 sauna pomaže…</a:t>
            </a:r>
          </a:p>
        </p:txBody>
      </p:sp>
      <p:pic>
        <p:nvPicPr>
          <p:cNvPr id="4" name="Saun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70963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3063"/>
            <a:ext cx="8229600" cy="1044575"/>
          </a:xfrm>
        </p:spPr>
        <p:txBody>
          <a:bodyPr/>
          <a:lstStyle/>
          <a:p>
            <a:pPr eaLnBrk="1" hangingPunct="1"/>
            <a:r>
              <a:rPr lang="hr-HR" altLang="sr-Latn-RS" sz="3800" b="1">
                <a:solidFill>
                  <a:srgbClr val="006600"/>
                </a:solidFill>
              </a:rPr>
              <a:t>3. Ublažite emocionalne reakcije</a:t>
            </a:r>
            <a:endParaRPr lang="en-US" altLang="sr-Latn-RS" sz="3800" b="1">
              <a:solidFill>
                <a:srgbClr val="0066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7013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hr-HR" altLang="sr-Latn-RS" sz="2400" b="1" dirty="0">
                <a:latin typeface="Arial" pitchFamily="34" charset="0"/>
              </a:rPr>
              <a:t>Problemi su dio života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hr-HR" altLang="sr-Latn-RS" sz="2400" b="1" dirty="0">
                <a:latin typeface="Arial" pitchFamily="34" charset="0"/>
              </a:rPr>
              <a:t>Problemi su korisni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hr-HR" altLang="sr-Latn-RS" sz="2400" b="1" dirty="0">
                <a:latin typeface="Arial" pitchFamily="34" charset="0"/>
              </a:rPr>
              <a:t>Promijenite perspektivu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hr-HR" altLang="sr-Latn-RS" sz="2400" b="1" dirty="0">
                <a:latin typeface="Arial" pitchFamily="34" charset="0"/>
              </a:rPr>
              <a:t>Uočite pozitivno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hr-HR" altLang="sr-Latn-RS" sz="2400" b="1" dirty="0">
                <a:latin typeface="Arial" pitchFamily="34" charset="0"/>
              </a:rPr>
              <a:t>Što vam je donio neuspjeh?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hr-HR" altLang="sr-Latn-RS" sz="2400" b="1" dirty="0">
                <a:latin typeface="Arial" pitchFamily="34" charset="0"/>
              </a:rPr>
              <a:t>A gdje je humor?</a:t>
            </a:r>
            <a:endParaRPr lang="en-US" altLang="sr-Latn-RS" sz="2400" b="1" dirty="0">
              <a:latin typeface="Arial" pitchFamily="34" charset="0"/>
            </a:endParaRPr>
          </a:p>
        </p:txBody>
      </p:sp>
      <p:pic>
        <p:nvPicPr>
          <p:cNvPr id="38916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" b="56"/>
          <a:stretch>
            <a:fillRect/>
          </a:stretch>
        </p:blipFill>
        <p:spPr>
          <a:xfrm>
            <a:off x="5054600" y="1600200"/>
            <a:ext cx="3225800" cy="4530725"/>
          </a:xfrm>
          <a:noFill/>
        </p:spPr>
      </p:pic>
      <p:sp>
        <p:nvSpPr>
          <p:cNvPr id="38917" name="Oval 1"/>
          <p:cNvSpPr>
            <a:spLocks noChangeArrowheads="1"/>
          </p:cNvSpPr>
          <p:nvPr/>
        </p:nvSpPr>
        <p:spPr bwMode="auto">
          <a:xfrm>
            <a:off x="7019925" y="1844675"/>
            <a:ext cx="936625" cy="5762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Times New Roman" pitchFamily="18" charset="0"/>
              </a:rPr>
              <a:t>sr...</a:t>
            </a:r>
          </a:p>
        </p:txBody>
      </p:sp>
    </p:spTree>
    <p:extLst>
      <p:ext uri="{BB962C8B-B14F-4D97-AF65-F5344CB8AC3E}">
        <p14:creationId xmlns:p14="http://schemas.microsoft.com/office/powerpoint/2010/main" val="21253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55650" y="2565400"/>
            <a:ext cx="1584325" cy="523875"/>
          </a:xfrm>
          <a:prstGeom prst="rect">
            <a:avLst/>
          </a:prstGeom>
          <a:noFill/>
          <a:ln w="254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2800" b="1">
                <a:solidFill>
                  <a:srgbClr val="0B0D0D"/>
                </a:solidFill>
                <a:latin typeface="Arial" pitchFamily="34" charset="0"/>
              </a:rPr>
              <a:t>događaj</a:t>
            </a:r>
            <a:endParaRPr lang="en-US" altLang="sr-Latn-RS" sz="2800" b="1">
              <a:solidFill>
                <a:srgbClr val="0B0D0D"/>
              </a:solidFill>
              <a:latin typeface="Arial" pitchFamily="34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348038" y="2457450"/>
            <a:ext cx="2447925" cy="971550"/>
          </a:xfrm>
          <a:prstGeom prst="rect">
            <a:avLst/>
          </a:prstGeom>
          <a:noFill/>
          <a:ln w="254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2800" b="1">
                <a:solidFill>
                  <a:srgbClr val="0B0D0D"/>
                </a:solidFill>
                <a:latin typeface="Arial" pitchFamily="34" charset="0"/>
              </a:rPr>
              <a:t>interpretacija događaja</a:t>
            </a:r>
            <a:endParaRPr lang="en-US" altLang="sr-Latn-RS" sz="2800" b="1">
              <a:solidFill>
                <a:srgbClr val="0B0D0D"/>
              </a:solidFill>
              <a:latin typeface="Arial" pitchFamily="34" charset="0"/>
            </a:endParaRP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6588125" y="2636838"/>
            <a:ext cx="2232025" cy="523875"/>
          </a:xfrm>
          <a:prstGeom prst="rect">
            <a:avLst/>
          </a:prstGeom>
          <a:noFill/>
          <a:ln w="254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2800" b="1">
                <a:solidFill>
                  <a:srgbClr val="0B0D0D"/>
                </a:solidFill>
                <a:latin typeface="Arial" pitchFamily="34" charset="0"/>
              </a:rPr>
              <a:t>ponašanje</a:t>
            </a:r>
            <a:endParaRPr lang="en-US" altLang="sr-Latn-RS" sz="2800" b="1">
              <a:solidFill>
                <a:srgbClr val="0B0D0D"/>
              </a:solidFill>
              <a:latin typeface="Arial" pitchFamily="34" charset="0"/>
            </a:endParaRPr>
          </a:p>
        </p:txBody>
      </p:sp>
      <p:sp>
        <p:nvSpPr>
          <p:cNvPr id="12294" name="AutoShape 9"/>
          <p:cNvSpPr>
            <a:spLocks noChangeArrowheads="1"/>
          </p:cNvSpPr>
          <p:nvPr/>
        </p:nvSpPr>
        <p:spPr bwMode="auto">
          <a:xfrm>
            <a:off x="2555875" y="2781300"/>
            <a:ext cx="503238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1800">
              <a:latin typeface="Arial" pitchFamily="34" charset="0"/>
            </a:endParaRPr>
          </a:p>
        </p:txBody>
      </p:sp>
      <p:sp>
        <p:nvSpPr>
          <p:cNvPr id="12295" name="AutoShape 10"/>
          <p:cNvSpPr>
            <a:spLocks noChangeArrowheads="1"/>
          </p:cNvSpPr>
          <p:nvPr/>
        </p:nvSpPr>
        <p:spPr bwMode="auto">
          <a:xfrm>
            <a:off x="5940425" y="2781300"/>
            <a:ext cx="503238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1800">
              <a:latin typeface="Arial" pitchFamily="34" charset="0"/>
            </a:endParaRPr>
          </a:p>
        </p:txBody>
      </p:sp>
      <p:pic>
        <p:nvPicPr>
          <p:cNvPr id="3074" name="Picture 2" descr="Slikovni rezultat za th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"/>
          <a:stretch>
            <a:fillRect/>
          </a:stretch>
        </p:blipFill>
        <p:spPr bwMode="auto">
          <a:xfrm>
            <a:off x="2643188" y="3644900"/>
            <a:ext cx="4110037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0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Gdje je svinja?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8100" y="1538288"/>
            <a:ext cx="6769100" cy="4011612"/>
          </a:xfrm>
        </p:spPr>
      </p:pic>
    </p:spTree>
    <p:extLst>
      <p:ext uri="{BB962C8B-B14F-4D97-AF65-F5344CB8AC3E}">
        <p14:creationId xmlns:p14="http://schemas.microsoft.com/office/powerpoint/2010/main" val="2110622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-53975"/>
            <a:ext cx="6888162" cy="688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850" y="160338"/>
            <a:ext cx="6551613" cy="50403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600" b="1" kern="1300" spc="150" dirty="0">
                <a:solidFill>
                  <a:schemeClr val="tx1"/>
                </a:solidFill>
                <a:latin typeface="Kristen ITC" panose="03050502040202030202" pitchFamily="66" charset="0"/>
              </a:rPr>
              <a:t>Bože, daj mi smirenosti da prihvatim ljude koje ne mogu promijeniti; snage da promijenim one koje mogu i mudrosti da </a:t>
            </a:r>
          </a:p>
          <a:p>
            <a:pPr algn="ctr">
              <a:defRPr/>
            </a:pPr>
            <a:endParaRPr lang="hr-HR" sz="3600" b="1" kern="1300" spc="150" dirty="0">
              <a:solidFill>
                <a:schemeClr val="tx1"/>
              </a:solidFill>
              <a:latin typeface="Kristen ITC" panose="03050502040202030202" pitchFamily="66" charset="0"/>
            </a:endParaRPr>
          </a:p>
          <a:p>
            <a:pPr algn="ctr">
              <a:defRPr/>
            </a:pPr>
            <a:r>
              <a:rPr lang="hr-HR" sz="4000" b="1" kern="1300" spc="150" dirty="0">
                <a:solidFill>
                  <a:schemeClr val="tx1"/>
                </a:solidFill>
                <a:latin typeface="Kristen ITC" panose="03050502040202030202" pitchFamily="66" charset="0"/>
              </a:rPr>
              <a:t>shvatim kako sam to ja. </a:t>
            </a:r>
          </a:p>
        </p:txBody>
      </p:sp>
    </p:spTree>
    <p:extLst>
      <p:ext uri="{BB962C8B-B14F-4D97-AF65-F5344CB8AC3E}">
        <p14:creationId xmlns:p14="http://schemas.microsoft.com/office/powerpoint/2010/main" val="306283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Nakon samoizolacije bit ću…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hr-HR" dirty="0"/>
              <a:t>20 kg teža</a:t>
            </a:r>
          </a:p>
          <a:p>
            <a:pPr marL="514350" indent="-514350">
              <a:buAutoNum type="alphaLcParenR"/>
            </a:pPr>
            <a:r>
              <a:rPr lang="hr-HR" dirty="0"/>
              <a:t>alkoholičarka</a:t>
            </a:r>
          </a:p>
          <a:p>
            <a:pPr marL="514350" indent="-514350">
              <a:buAutoNum type="alphaLcParenR"/>
            </a:pPr>
            <a:r>
              <a:rPr lang="hr-HR" dirty="0"/>
              <a:t>razvedena</a:t>
            </a:r>
          </a:p>
          <a:p>
            <a:pPr marL="514350" indent="-514350">
              <a:buAutoNum type="alphaLcParenR"/>
            </a:pPr>
            <a:r>
              <a:rPr lang="hr-HR" dirty="0"/>
              <a:t>trudna</a:t>
            </a:r>
          </a:p>
          <a:p>
            <a:pPr marL="514350" indent="-514350">
              <a:buAutoNum type="alphaLcParenR"/>
            </a:pPr>
            <a:r>
              <a:rPr lang="hr-HR" dirty="0"/>
              <a:t>u </a:t>
            </a:r>
            <a:r>
              <a:rPr lang="hr-HR" dirty="0" err="1"/>
              <a:t>Vrapču</a:t>
            </a:r>
            <a:endParaRPr lang="hr-HR" dirty="0"/>
          </a:p>
          <a:p>
            <a:pPr marL="514350" indent="-514350">
              <a:buAutoNum type="alphaLcParenR"/>
            </a:pPr>
            <a:endParaRPr lang="hr-HR" dirty="0"/>
          </a:p>
          <a:p>
            <a:pPr marL="514350" indent="-514350">
              <a:buAutoNum type="alphaLcParenR"/>
            </a:pPr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44824"/>
            <a:ext cx="3670963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7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5809828" cy="578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1691680" y="5354403"/>
            <a:ext cx="54006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Vaša najveća snaga je vaš način razmišljanja</a:t>
            </a:r>
          </a:p>
        </p:txBody>
      </p:sp>
    </p:spTree>
    <p:extLst>
      <p:ext uri="{BB962C8B-B14F-4D97-AF65-F5344CB8AC3E}">
        <p14:creationId xmlns:p14="http://schemas.microsoft.com/office/powerpoint/2010/main" val="403457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113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725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Što je humor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/>
          <a:lstStyle/>
          <a:p>
            <a:pPr marL="0" indent="0">
              <a:buNone/>
            </a:pPr>
            <a:r>
              <a:rPr lang="hr-HR" altLang="sr-Latn-RS" b="1" dirty="0"/>
              <a:t>1. prepoznavanje neskladnosti, uživanje u njima i njihovo stvaranje </a:t>
            </a:r>
          </a:p>
          <a:p>
            <a:endParaRPr lang="hr-HR" altLang="sr-Latn-RS" dirty="0"/>
          </a:p>
        </p:txBody>
      </p:sp>
      <p:pic>
        <p:nvPicPr>
          <p:cNvPr id="4" name="Content Placeholder 3" descr="C:\Users\Miljkovic\AppData\Local\Microsoft\Windows\INetCache\Content.Word\c2154b57-69fd-45ed-b8e1-aaa7038babd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20649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737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 marL="457200" lvl="1" indent="0">
              <a:buFontTx/>
              <a:buNone/>
              <a:defRPr/>
            </a:pPr>
            <a:r>
              <a:rPr lang="hr-HR" b="1" dirty="0"/>
              <a:t>Stani uz stablo i pišaj.</a:t>
            </a:r>
          </a:p>
          <a:p>
            <a:pPr lvl="1">
              <a:defRPr/>
            </a:pPr>
            <a:r>
              <a:rPr lang="hr-HR" b="1" dirty="0"/>
              <a:t>Ako se brzo počnu skupljati mravi, šećer.</a:t>
            </a:r>
            <a:endParaRPr lang="hr-HR" dirty="0"/>
          </a:p>
          <a:p>
            <a:pPr lvl="1">
              <a:defRPr/>
            </a:pPr>
            <a:r>
              <a:rPr lang="hr-HR" b="1" dirty="0"/>
              <a:t>Ako se prebrzo suši, sol.</a:t>
            </a:r>
          </a:p>
          <a:p>
            <a:pPr lvl="1">
              <a:defRPr/>
            </a:pPr>
            <a:r>
              <a:rPr lang="hr-HR" b="1" dirty="0"/>
              <a:t>Ako ima miris po mesu, kolesterol.</a:t>
            </a:r>
            <a:endParaRPr lang="hr-HR" dirty="0"/>
          </a:p>
          <a:p>
            <a:pPr lvl="1">
              <a:defRPr/>
            </a:pPr>
            <a:r>
              <a:rPr lang="hr-HR" b="1" dirty="0"/>
              <a:t>Ako si zaboravio otkopčati hlače, Alzheimer.</a:t>
            </a:r>
            <a:endParaRPr lang="hr-HR" dirty="0"/>
          </a:p>
          <a:p>
            <a:pPr lvl="1">
              <a:defRPr/>
            </a:pPr>
            <a:r>
              <a:rPr lang="hr-HR" b="1" dirty="0"/>
              <a:t>Ako teško nanišaniš stablo, Parkins.</a:t>
            </a:r>
            <a:endParaRPr lang="hr-HR" dirty="0"/>
          </a:p>
          <a:p>
            <a:pPr lvl="1">
              <a:defRPr/>
            </a:pPr>
            <a:r>
              <a:rPr lang="hr-HR" b="1" dirty="0"/>
              <a:t>Ako si pišaš po cipelama, prostata.</a:t>
            </a:r>
            <a:endParaRPr lang="hr-HR" dirty="0"/>
          </a:p>
          <a:p>
            <a:pPr lvl="1">
              <a:defRPr/>
            </a:pPr>
            <a:r>
              <a:rPr lang="hr-HR" b="1" dirty="0"/>
              <a:t>Ako do tebe ne dopire nikakav miris mokraće, definitivno kovid! </a:t>
            </a:r>
            <a:endParaRPr lang="hr-HR" dirty="0"/>
          </a:p>
          <a:p>
            <a:pPr>
              <a:defRPr/>
            </a:pPr>
            <a:endParaRPr lang="hr-HR" sz="2800" b="1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Besplatni test mokraće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" y="0"/>
            <a:ext cx="1317526" cy="131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416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hr-HR" altLang="sr-Latn-RS" dirty="0"/>
              <a:t>Što je humor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517632" cy="4525963"/>
          </a:xfrm>
        </p:spPr>
        <p:txBody>
          <a:bodyPr/>
          <a:lstStyle/>
          <a:p>
            <a:pPr marL="0" indent="0">
              <a:buNone/>
            </a:pPr>
            <a:r>
              <a:rPr lang="hr-HR" altLang="sr-Latn-RS" b="1" dirty="0"/>
              <a:t>2. stav koji omogućuje da se na životne nedaće gleda s one svjetlije strane i tako se održi dobro raspoloženje</a:t>
            </a:r>
          </a:p>
          <a:p>
            <a:endParaRPr lang="hr-HR" altLang="sr-Latn-RS" b="1" dirty="0"/>
          </a:p>
          <a:p>
            <a:endParaRPr lang="hr-HR" altLang="sr-Latn-R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5942013" cy="418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6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Što je humor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altLang="sr-Latn-RS" b="1" dirty="0"/>
              <a:t>3. sposobnost da se nasmije druge</a:t>
            </a:r>
          </a:p>
          <a:p>
            <a:endParaRPr lang="hr-HR" altLang="sr-Latn-RS" b="1" dirty="0"/>
          </a:p>
          <a:p>
            <a:endParaRPr lang="hr-HR" altLang="sr-Latn-RS" dirty="0"/>
          </a:p>
        </p:txBody>
      </p:sp>
      <p:pic>
        <p:nvPicPr>
          <p:cNvPr id="6" name="Picture 2" descr="C:\Users\Miljkovic\Saved Games\Documents\Saved Games\Documents\Dubravka\KNJIGE\humor 2\IMG_5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1"/>
          <a:stretch>
            <a:fillRect/>
          </a:stretch>
        </p:blipFill>
        <p:spPr bwMode="auto">
          <a:xfrm>
            <a:off x="2044700" y="3284984"/>
            <a:ext cx="4975225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/>
          <p:nvPr/>
        </p:nvSpPr>
        <p:spPr>
          <a:xfrm>
            <a:off x="2051050" y="2492822"/>
            <a:ext cx="4968875" cy="792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i="1" dirty="0">
                <a:solidFill>
                  <a:schemeClr val="tx1"/>
                </a:solidFill>
              </a:rPr>
              <a:t>Sve što tražiš već je u tebi…</a:t>
            </a:r>
          </a:p>
        </p:txBody>
      </p:sp>
    </p:spTree>
    <p:extLst>
      <p:ext uri="{BB962C8B-B14F-4D97-AF65-F5344CB8AC3E}">
        <p14:creationId xmlns:p14="http://schemas.microsoft.com/office/powerpoint/2010/main" val="1573314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4000" b="1">
                <a:cs typeface="Times New Roman" pitchFamily="18" charset="0"/>
              </a:rPr>
              <a:t>Znate li da</a:t>
            </a:r>
            <a:r>
              <a:rPr lang="en-US" altLang="sr-Latn-RS" sz="4000" b="1">
                <a:cs typeface="Times New Roman" pitchFamily="18" charset="0"/>
              </a:rPr>
              <a:t>….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539750" y="1557338"/>
            <a:ext cx="8280400" cy="4535487"/>
          </a:xfrm>
        </p:spPr>
        <p:txBody>
          <a:bodyPr/>
          <a:lstStyle/>
          <a:p>
            <a:endParaRPr lang="hr-HR" altLang="sr-Latn-RS" sz="2700" dirty="0"/>
          </a:p>
          <a:p>
            <a:r>
              <a:rPr lang="hr-HR" altLang="sr-Latn-RS" sz="2800" b="1" dirty="0">
                <a:cs typeface="Times New Roman" pitchFamily="18" charset="0"/>
              </a:rPr>
              <a:t>Prosječni </a:t>
            </a:r>
            <a:r>
              <a:rPr lang="hr-HR" altLang="sr-Latn-RS" sz="2800" b="1" dirty="0" err="1">
                <a:cs typeface="Times New Roman" pitchFamily="18" charset="0"/>
              </a:rPr>
              <a:t>predškolac</a:t>
            </a:r>
            <a:r>
              <a:rPr lang="hr-HR" altLang="sr-Latn-RS" sz="2800" b="1" dirty="0">
                <a:cs typeface="Times New Roman" pitchFamily="18" charset="0"/>
              </a:rPr>
              <a:t> nasmije se ili nasmiješi 400 puta dnevno! </a:t>
            </a:r>
          </a:p>
          <a:p>
            <a:r>
              <a:rPr lang="hr-HR" altLang="sr-Latn-RS" sz="2800" b="1" dirty="0">
                <a:cs typeface="Times New Roman" pitchFamily="18" charset="0"/>
              </a:rPr>
              <a:t>Do 35. godine broj se smanji na 15</a:t>
            </a:r>
            <a:endParaRPr lang="en-US" altLang="sr-Latn-RS" sz="2800" b="1" dirty="0">
              <a:cs typeface="Times New Roman" pitchFamily="18" charset="0"/>
            </a:endParaRPr>
          </a:p>
          <a:p>
            <a:r>
              <a:rPr lang="hr-HR" altLang="sr-Latn-RS" sz="2800" b="1" dirty="0">
                <a:cs typeface="Times New Roman" pitchFamily="18" charset="0"/>
              </a:rPr>
              <a:t>Svaki put kad se nasmijete, potrošite 3.5 kalorije</a:t>
            </a:r>
            <a:endParaRPr lang="en-US" altLang="sr-Latn-RS" sz="2800" b="1" dirty="0"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en-US" altLang="sr-Latn-RS" sz="2700" dirty="0"/>
          </a:p>
          <a:p>
            <a:endParaRPr lang="en-US" altLang="sr-Latn-RS" sz="2700" dirty="0"/>
          </a:p>
        </p:txBody>
      </p:sp>
    </p:spTree>
    <p:extLst>
      <p:ext uri="{BB962C8B-B14F-4D97-AF65-F5344CB8AC3E}">
        <p14:creationId xmlns:p14="http://schemas.microsoft.com/office/powerpoint/2010/main" val="2315298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Kako zamišljate sliku?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1331641" y="5445125"/>
            <a:ext cx="5920060" cy="792163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/>
              <a:t>Zna li se išta… kad će djeca u školu???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2"/>
          <a:stretch/>
        </p:blipFill>
        <p:spPr bwMode="auto">
          <a:xfrm>
            <a:off x="2123728" y="1596653"/>
            <a:ext cx="4583336" cy="38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" y="0"/>
            <a:ext cx="1317526" cy="131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8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Kako zamišljate sliku?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1799716" y="5080339"/>
            <a:ext cx="5616575" cy="792163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/>
              <a:t>Djeca se nakon korone vratila u školske klupe</a:t>
            </a:r>
          </a:p>
        </p:txBody>
      </p:sp>
      <p:pic>
        <p:nvPicPr>
          <p:cNvPr id="5" name="Picture 75" descr="C:\Users\Miljkovic\AppData\Local\Microsoft\Windows\INetCache\Content.Word\6111788a-fbcf-4a35-80b2-b02b325da08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9"/>
          <a:stretch/>
        </p:blipFill>
        <p:spPr bwMode="auto">
          <a:xfrm>
            <a:off x="2339752" y="1556792"/>
            <a:ext cx="4536504" cy="350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" y="0"/>
            <a:ext cx="1317526" cy="131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2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Malo povijesti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i="1" dirty="0"/>
              <a:t>Humor</a:t>
            </a:r>
            <a:r>
              <a:rPr lang="hr-HR" altLang="sr-Latn-RS" dirty="0"/>
              <a:t> = tjelesna tekućina</a:t>
            </a:r>
          </a:p>
          <a:p>
            <a:r>
              <a:rPr lang="hr-HR" altLang="sr-Latn-RS" dirty="0"/>
              <a:t>Mješavina humora = sklonost bolestima, izgled i temperament:</a:t>
            </a:r>
          </a:p>
          <a:p>
            <a:pPr marL="0" indent="0">
              <a:buNone/>
            </a:pPr>
            <a:r>
              <a:rPr lang="hr-HR" altLang="sr-Latn-RS" dirty="0"/>
              <a:t> </a:t>
            </a:r>
          </a:p>
          <a:p>
            <a:r>
              <a:rPr lang="hr-HR" altLang="sr-Latn-RS" dirty="0"/>
              <a:t>Sangvinik		krv </a:t>
            </a:r>
          </a:p>
          <a:p>
            <a:r>
              <a:rPr lang="hr-HR" altLang="sr-Latn-RS" dirty="0"/>
              <a:t>Melanholik		plazma</a:t>
            </a:r>
          </a:p>
          <a:p>
            <a:r>
              <a:rPr lang="hr-HR" altLang="sr-Latn-RS" dirty="0"/>
              <a:t>Flegmatik		crna žuč</a:t>
            </a:r>
          </a:p>
          <a:p>
            <a:r>
              <a:rPr lang="hr-HR" altLang="sr-Latn-RS" dirty="0"/>
              <a:t>Kolerik 			žuta žuč</a:t>
            </a:r>
          </a:p>
        </p:txBody>
      </p:sp>
    </p:spTree>
    <p:extLst>
      <p:ext uri="{BB962C8B-B14F-4D97-AF65-F5344CB8AC3E}">
        <p14:creationId xmlns:p14="http://schemas.microsoft.com/office/powerpoint/2010/main" val="84028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8640"/>
            <a:ext cx="8229600" cy="4525963"/>
          </a:xfrm>
        </p:spPr>
        <p:txBody>
          <a:bodyPr/>
          <a:lstStyle/>
          <a:p>
            <a:pPr lvl="0"/>
            <a:r>
              <a:rPr lang="hr-HR" sz="2800" b="1" dirty="0"/>
              <a:t>2000.: Mišja groznica će nas ubiti.</a:t>
            </a:r>
          </a:p>
          <a:p>
            <a:pPr lvl="0"/>
            <a:r>
              <a:rPr lang="hr-HR" sz="2800" b="1" dirty="0"/>
              <a:t>2002.: Virus zapadnog Nila će nas ubiti.</a:t>
            </a:r>
          </a:p>
          <a:p>
            <a:pPr lvl="0"/>
            <a:r>
              <a:rPr lang="hr-HR" sz="2800" b="1" dirty="0"/>
              <a:t>2004.: Sars će nas ubiti.</a:t>
            </a:r>
          </a:p>
          <a:p>
            <a:pPr lvl="0"/>
            <a:r>
              <a:rPr lang="hr-HR" sz="2800" b="1" dirty="0"/>
              <a:t>2005.: Ptičja gripa će nas ubiti.</a:t>
            </a:r>
          </a:p>
          <a:p>
            <a:pPr lvl="0"/>
            <a:r>
              <a:rPr lang="hr-HR" sz="2800" b="1" dirty="0"/>
              <a:t>2006.. Kravlje ludilo će nas ubiti.</a:t>
            </a:r>
          </a:p>
          <a:p>
            <a:pPr lvl="0"/>
            <a:r>
              <a:rPr lang="hr-HR" sz="2800" b="1" dirty="0"/>
              <a:t>2009.: Svinjska gripa će nas ubiti.</a:t>
            </a:r>
          </a:p>
          <a:p>
            <a:pPr lvl="0"/>
            <a:r>
              <a:rPr lang="hr-HR" sz="2800" b="1" dirty="0"/>
              <a:t>2014.: Ebola će nas ubiti.</a:t>
            </a:r>
          </a:p>
          <a:p>
            <a:pPr lvl="0"/>
            <a:r>
              <a:rPr lang="hr-HR" sz="2800" b="1" dirty="0"/>
              <a:t>2016.: Zika će nas ubiti.</a:t>
            </a:r>
          </a:p>
          <a:p>
            <a:pPr lvl="0"/>
            <a:r>
              <a:rPr lang="hr-HR" sz="2800" b="1" dirty="0"/>
              <a:t>2019.: Korona će nas ubiti.</a:t>
            </a:r>
          </a:p>
          <a:p>
            <a:pPr lvl="0"/>
            <a:r>
              <a:rPr lang="hr-HR" sz="2800" b="1" dirty="0"/>
              <a:t>2020.: Potres će nas ubiti.</a:t>
            </a:r>
          </a:p>
          <a:p>
            <a:r>
              <a:rPr lang="hr-HR" sz="2800" b="1" dirty="0"/>
              <a:t>2022.: </a:t>
            </a:r>
            <a:r>
              <a:rPr lang="hr-HR" sz="2800" b="1" dirty="0" err="1"/>
              <a:t>Dron</a:t>
            </a:r>
            <a:r>
              <a:rPr lang="hr-HR" sz="2800" b="1" dirty="0"/>
              <a:t> će nas ubiti.</a:t>
            </a:r>
          </a:p>
          <a:p>
            <a:r>
              <a:rPr lang="hr-HR" sz="2800" b="1" dirty="0"/>
              <a:t>2022.: Rat će nas ubiti.</a:t>
            </a:r>
          </a:p>
          <a:p>
            <a:pPr marL="0" indent="0">
              <a:buNone/>
            </a:pPr>
            <a:r>
              <a:rPr lang="hr-HR" sz="2800" b="1" dirty="0"/>
              <a:t>Dobro smo i živi uz sav taj stres! 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25121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Slikovni rezultat za temperament+sat on a 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3374"/>
            <a:ext cx="4572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90872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kolerik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0549" y="2492895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flegmatik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6176" y="37890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melanholik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6176" y="544522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sangvinik</a:t>
            </a:r>
          </a:p>
        </p:txBody>
      </p:sp>
    </p:spTree>
    <p:extLst>
      <p:ext uri="{BB962C8B-B14F-4D97-AF65-F5344CB8AC3E}">
        <p14:creationId xmlns:p14="http://schemas.microsoft.com/office/powerpoint/2010/main" val="17335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Neravnoteža humora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6682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hr-HR" dirty="0"/>
              <a:t>= uzrok svih mogućih patologija i promjena raspoloženja </a:t>
            </a:r>
          </a:p>
          <a:p>
            <a:pPr>
              <a:defRPr/>
            </a:pPr>
            <a:r>
              <a:rPr lang="hr-HR" dirty="0"/>
              <a:t>Pozitivno raspoloženje = </a:t>
            </a:r>
            <a:r>
              <a:rPr lang="hr-HR" i="1" dirty="0"/>
              <a:t>dobar humor</a:t>
            </a:r>
            <a:endParaRPr lang="hr-HR" dirty="0"/>
          </a:p>
          <a:p>
            <a:pPr>
              <a:defRPr/>
            </a:pPr>
            <a:r>
              <a:rPr lang="hr-HR" dirty="0"/>
              <a:t>Negativno raspoloženje = </a:t>
            </a:r>
            <a:r>
              <a:rPr lang="hr-HR" i="1" dirty="0"/>
              <a:t>loš humor</a:t>
            </a:r>
          </a:p>
          <a:p>
            <a:pPr>
              <a:defRPr/>
            </a:pPr>
            <a:endParaRPr lang="hr-HR" i="1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3529013"/>
            <a:ext cx="4341812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611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i="1"/>
              <a:t>Smijeh je odličan lijek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6100" y="1628775"/>
            <a:ext cx="4537075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hr-HR" b="1" dirty="0"/>
              <a:t>Philippus Aureolus Theophrastus Bombastus von Hohenheim </a:t>
            </a:r>
            <a:r>
              <a:rPr lang="hr-HR" sz="2000" dirty="0"/>
              <a:t>(1493. – 1541.)</a:t>
            </a:r>
          </a:p>
          <a:p>
            <a:pPr marL="0" indent="0">
              <a:buFont typeface="Arial" charset="0"/>
              <a:buNone/>
              <a:defRPr/>
            </a:pPr>
            <a:r>
              <a:rPr lang="hr-HR" dirty="0"/>
              <a:t>švicarski liječnik, botaničar, (al)kemičar, filozof, astrolog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790575" y="1628775"/>
            <a:ext cx="3394075" cy="423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64"/>
          <a:stretch/>
        </p:blipFill>
        <p:spPr bwMode="auto">
          <a:xfrm>
            <a:off x="790575" y="5858933"/>
            <a:ext cx="3394075" cy="29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97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Poč. 17. st.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/>
              <a:t>dobar humor: osobina onoga tko ima naviku biti veseo </a:t>
            </a:r>
          </a:p>
          <a:p>
            <a:r>
              <a:rPr lang="hr-HR" altLang="sr-Latn-RS"/>
              <a:t>društveno je prihvatljivo smijati se osobama s tjelesnim i psihičkim nedostacima </a:t>
            </a:r>
          </a:p>
          <a:p>
            <a:endParaRPr lang="hr-HR" altLang="sr-Latn-RS"/>
          </a:p>
        </p:txBody>
      </p:sp>
      <p:pic>
        <p:nvPicPr>
          <p:cNvPr id="3074" name="Picture 2" descr="Pin on Ugly c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05064"/>
            <a:ext cx="2448272" cy="26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636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5163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hr-HR" i="1" dirty="0"/>
              <a:t>Depresija je kad kupiš hula-hop da ga vrtiš a on ti – taman!</a:t>
            </a:r>
            <a:endParaRPr lang="hr-HR" dirty="0"/>
          </a:p>
          <a:p>
            <a:pPr>
              <a:defRPr/>
            </a:pPr>
            <a:endParaRPr lang="hr-HR" dirty="0"/>
          </a:p>
        </p:txBody>
      </p:sp>
      <p:pic>
        <p:nvPicPr>
          <p:cNvPr id="27651" name="Picture 4" descr="http://www.penera.pl/upload/images/a4015445bbc4bcf44b6f60f9d4291e45_przez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"/>
          <a:stretch>
            <a:fillRect/>
          </a:stretch>
        </p:blipFill>
        <p:spPr bwMode="auto">
          <a:xfrm>
            <a:off x="4932363" y="1557338"/>
            <a:ext cx="381000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289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18. st.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/>
              <a:t>(Utjecaj humanističkih pokreta) </a:t>
            </a:r>
          </a:p>
          <a:p>
            <a:r>
              <a:rPr lang="hr-HR" altLang="sr-Latn-RS" dirty="0"/>
              <a:t>smijanje i ismijavanje = agresivno</a:t>
            </a:r>
          </a:p>
          <a:p>
            <a:pPr marL="0" indent="0">
              <a:buNone/>
            </a:pPr>
            <a:r>
              <a:rPr lang="hr-HR" altLang="sr-Latn-RS" dirty="0"/>
              <a:t>                                           = prostačko</a:t>
            </a:r>
          </a:p>
          <a:p>
            <a:pPr marL="0" indent="0">
              <a:buNone/>
            </a:pPr>
            <a:r>
              <a:rPr lang="hr-HR" altLang="sr-Latn-RS" dirty="0"/>
              <a:t>                                           = vulgarno</a:t>
            </a:r>
          </a:p>
          <a:p>
            <a:r>
              <a:rPr lang="hr-HR" altLang="sr-Latn-RS" b="1" dirty="0"/>
              <a:t>humor = tolerantno i dobrohotno zabavljanje na račun ljudske (svoje) nesavršenosti</a:t>
            </a:r>
          </a:p>
          <a:p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9818033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Pristupi u proučavanju humora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25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hr-HR" b="1" dirty="0"/>
              <a:t>reakcije ljudi (pojedinaca, grupa ili čak nacija) na šale i viceve</a:t>
            </a:r>
          </a:p>
          <a:p>
            <a:pPr marL="0" indent="0">
              <a:buFont typeface="Arial" charset="0"/>
              <a:buNone/>
              <a:defRPr/>
            </a:pPr>
            <a:endParaRPr lang="hr-H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4245997" cy="41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634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Pristupi u proučavanju humora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268413"/>
            <a:ext cx="82296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r-HR" b="1" dirty="0"/>
              <a:t>2. smiješni sadržaji: što je to što nešto čini smiješnim </a:t>
            </a:r>
          </a:p>
          <a:p>
            <a:pPr>
              <a:defRPr/>
            </a:pPr>
            <a:endParaRPr lang="hr-HR" b="1" dirty="0"/>
          </a:p>
        </p:txBody>
      </p:sp>
      <p:pic>
        <p:nvPicPr>
          <p:cNvPr id="4" name="Picture 2" descr="Fotografija Šale, pitalice, anegdot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8"/>
          <a:stretch/>
        </p:blipFill>
        <p:spPr bwMode="auto">
          <a:xfrm>
            <a:off x="3419475" y="2974975"/>
            <a:ext cx="3332389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otografija Šale, pitalice, anegdot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6"/>
          <a:stretch/>
        </p:blipFill>
        <p:spPr bwMode="auto">
          <a:xfrm>
            <a:off x="6720475" y="2974975"/>
            <a:ext cx="1952171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81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Pristupi u proučavanju humora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r-HR" altLang="sr-Latn-RS" b="1" dirty="0"/>
              <a:t>3. smisao za humor kao osobina ličnosti: </a:t>
            </a:r>
          </a:p>
          <a:p>
            <a:pPr lvl="1">
              <a:defRPr/>
            </a:pPr>
            <a:endParaRPr lang="hr-HR" altLang="sr-Latn-RS" b="1" dirty="0"/>
          </a:p>
        </p:txBody>
      </p:sp>
      <p:sp>
        <p:nvSpPr>
          <p:cNvPr id="2" name="TekstniOkvir 1"/>
          <p:cNvSpPr txBox="1"/>
          <p:nvPr/>
        </p:nvSpPr>
        <p:spPr>
          <a:xfrm>
            <a:off x="467544" y="2564904"/>
            <a:ext cx="806489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Kako biste sami sebe ocijenili - s obzirom na raspon različitih situacija koje bi vam mogle biti smiješne?</a:t>
            </a:r>
          </a:p>
          <a:p>
            <a:r>
              <a:rPr lang="hr-HR" sz="2000" dirty="0"/>
              <a:t>	a) To mi baš nije izražena osobina</a:t>
            </a:r>
          </a:p>
          <a:p>
            <a:r>
              <a:rPr lang="hr-HR" sz="2000" dirty="0"/>
              <a:t>	b) Manje od prosjeka</a:t>
            </a:r>
          </a:p>
          <a:p>
            <a:r>
              <a:rPr lang="hr-HR" sz="2000" dirty="0"/>
              <a:t>	c) Prosječno</a:t>
            </a:r>
          </a:p>
          <a:p>
            <a:r>
              <a:rPr lang="hr-HR" sz="2000" dirty="0"/>
              <a:t>	d) Iznad prosjeka</a:t>
            </a:r>
          </a:p>
          <a:p>
            <a:r>
              <a:rPr lang="hr-HR" sz="2000" dirty="0"/>
              <a:t>	e) To mi je jedna od najizraženijih osobina</a:t>
            </a:r>
          </a:p>
          <a:p>
            <a:endParaRPr lang="hr-H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t="5069" r="18071" b="8437"/>
          <a:stretch/>
        </p:blipFill>
        <p:spPr bwMode="auto">
          <a:xfrm>
            <a:off x="6444208" y="3213692"/>
            <a:ext cx="2160240" cy="32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4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620713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hr-HR" b="1" i="1" dirty="0"/>
              <a:t>Ne uzimajte život preozbiljno jer se nikad iz njega nećete izvući živi.</a:t>
            </a:r>
          </a:p>
          <a:p>
            <a:pPr marL="0" indent="0">
              <a:buFont typeface="Arial" charset="0"/>
              <a:buNone/>
              <a:defRPr/>
            </a:pPr>
            <a:r>
              <a:rPr lang="hr-HR" sz="2400" dirty="0"/>
              <a:t>Andre Maurois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36867" name="Picture 2" descr="C:\Users\Miljkovic\Saved Games\Documents\Pictures\Vukajlija\image022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16088"/>
            <a:ext cx="4437062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4042792" cy="4525963"/>
          </a:xfrm>
        </p:spPr>
        <p:txBody>
          <a:bodyPr/>
          <a:lstStyle/>
          <a:p>
            <a:r>
              <a:rPr lang="hr-HR" b="1" dirty="0"/>
              <a:t>Ponekad se pitam: događa li se sve ovo zato jer nisam proslijedio poruku desetorici ljudi.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517591" cy="514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r>
              <a:rPr lang="hr-HR" altLang="sr-Latn-RS"/>
              <a:t>Čemu se smijemo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>
          <a:xfrm>
            <a:off x="317500" y="981075"/>
            <a:ext cx="8229600" cy="4525963"/>
          </a:xfrm>
        </p:spPr>
        <p:txBody>
          <a:bodyPr/>
          <a:lstStyle/>
          <a:p>
            <a:r>
              <a:rPr lang="hr-HR" altLang="sr-Latn-RS" i="1"/>
              <a:t>apsurd, nonsens</a:t>
            </a:r>
            <a:r>
              <a:rPr lang="hr-HR" altLang="sr-Latn-RS"/>
              <a:t>: od dvije krave koje idu ulicom, pa jedna kaže: </a:t>
            </a:r>
            <a:r>
              <a:rPr lang="hr-HR" altLang="sr-Latn-RS" i="1"/>
              <a:t>Muuu</a:t>
            </a:r>
            <a:r>
              <a:rPr lang="hr-HR" altLang="sr-Latn-RS"/>
              <a:t>... A druga pukne od smijeha, do - Monty Paytona</a:t>
            </a:r>
          </a:p>
          <a:p>
            <a:endParaRPr lang="hr-HR" altLang="sr-Latn-RS"/>
          </a:p>
          <a:p>
            <a:endParaRPr lang="hr-HR" altLang="sr-Latn-RS"/>
          </a:p>
        </p:txBody>
      </p:sp>
      <p:pic>
        <p:nvPicPr>
          <p:cNvPr id="37892" name="Picture 2" descr="C:\Users\Miljkovic\Saved Games\Documents\Pictures\Vukajlija\image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" b="-20"/>
          <a:stretch>
            <a:fillRect/>
          </a:stretch>
        </p:blipFill>
        <p:spPr bwMode="auto">
          <a:xfrm>
            <a:off x="323850" y="2924175"/>
            <a:ext cx="50165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435600" y="4005263"/>
            <a:ext cx="3457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>
                <a:latin typeface="Arial" charset="0"/>
              </a:rPr>
              <a:t>Na Zapadu ovo zovu </a:t>
            </a:r>
            <a:r>
              <a:rPr lang="hr-HR" altLang="sr-Latn-RS" sz="2400" b="1" i="1">
                <a:latin typeface="Arial" charset="0"/>
              </a:rPr>
              <a:t>priroda;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>
                <a:latin typeface="Arial" charset="0"/>
              </a:rPr>
              <a:t>kod nas je </a:t>
            </a:r>
            <a:r>
              <a:rPr lang="hr-HR" altLang="sr-Latn-RS" sz="2400" b="1" i="1">
                <a:latin typeface="Arial" charset="0"/>
              </a:rPr>
              <a:t>vukojebina</a:t>
            </a:r>
          </a:p>
        </p:txBody>
      </p:sp>
    </p:spTree>
    <p:extLst>
      <p:ext uri="{BB962C8B-B14F-4D97-AF65-F5344CB8AC3E}">
        <p14:creationId xmlns:p14="http://schemas.microsoft.com/office/powerpoint/2010/main" val="238010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ljkovic\Saved Games\Documents\Saved Games\Documents\Dubravka\KNJIGE\teorija odgoja\pic308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/>
          <a:stretch/>
        </p:blipFill>
        <p:spPr bwMode="auto">
          <a:xfrm>
            <a:off x="1860136" y="318655"/>
            <a:ext cx="5376159" cy="64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051720" y="468435"/>
            <a:ext cx="3095809" cy="11661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2400" b="1" i="1" dirty="0">
                <a:solidFill>
                  <a:prstClr val="black"/>
                </a:solidFill>
              </a:rPr>
              <a:t>Ma daj, molim te!! Štap ti je ravno ispred!</a:t>
            </a:r>
            <a:r>
              <a:rPr lang="hr-HR" sz="2400" b="1" i="1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092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Čemu se smijemo</a:t>
            </a:r>
          </a:p>
        </p:txBody>
      </p:sp>
      <p:sp>
        <p:nvSpPr>
          <p:cNvPr id="419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i="1"/>
              <a:t>Seksi </a:t>
            </a:r>
            <a:r>
              <a:rPr lang="hr-HR" altLang="sr-Latn-RS"/>
              <a:t>šale</a:t>
            </a:r>
          </a:p>
          <a:p>
            <a:endParaRPr lang="hr-HR" altLang="sr-Latn-RS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9"/>
          <a:stretch>
            <a:fillRect/>
          </a:stretch>
        </p:blipFill>
        <p:spPr bwMode="auto">
          <a:xfrm>
            <a:off x="3276600" y="1628775"/>
            <a:ext cx="42799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6668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Čemu se smijemo</a:t>
            </a:r>
          </a:p>
        </p:txBody>
      </p:sp>
      <p:sp>
        <p:nvSpPr>
          <p:cNvPr id="4301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i="1"/>
              <a:t>Seksi </a:t>
            </a:r>
            <a:r>
              <a:rPr lang="hr-HR" altLang="sr-Latn-RS"/>
              <a:t>šale</a:t>
            </a:r>
          </a:p>
          <a:p>
            <a:endParaRPr lang="hr-HR" altLang="sr-Latn-RS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28775"/>
            <a:ext cx="42799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2341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Čemu se smijemo</a:t>
            </a:r>
          </a:p>
        </p:txBody>
      </p:sp>
      <p:sp>
        <p:nvSpPr>
          <p:cNvPr id="4403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i="1"/>
              <a:t>različiti oblici otvorene fizičke agresije </a:t>
            </a:r>
            <a:r>
              <a:rPr lang="hr-HR" altLang="sr-Latn-RS"/>
              <a:t>(crtani filmovi)</a:t>
            </a:r>
          </a:p>
          <a:p>
            <a:endParaRPr lang="hr-HR" altLang="sr-Latn-RS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" b="57"/>
          <a:stretch>
            <a:fillRect/>
          </a:stretch>
        </p:blipFill>
        <p:spPr bwMode="auto">
          <a:xfrm>
            <a:off x="2627784" y="2276872"/>
            <a:ext cx="5360640" cy="4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9844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Čemu se smijemo</a:t>
            </a:r>
          </a:p>
        </p:txBody>
      </p:sp>
      <p:sp>
        <p:nvSpPr>
          <p:cNvPr id="4505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i="1"/>
              <a:t>satira</a:t>
            </a:r>
            <a:r>
              <a:rPr lang="hr-HR" altLang="sr-Latn-RS"/>
              <a:t>: vicevi o policajcima, plavušama, političarima...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632920" cy="363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8" b="32187"/>
          <a:stretch/>
        </p:blipFill>
        <p:spPr bwMode="auto">
          <a:xfrm>
            <a:off x="5076056" y="3284984"/>
            <a:ext cx="3168351" cy="249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31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14043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266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Muško – ženske razlike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Muškarci se više smiju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Agresiji</a:t>
            </a:r>
          </a:p>
          <a:p>
            <a:r>
              <a:rPr lang="hr-HR" dirty="0"/>
              <a:t>Seksi šalama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Nema razlike u smijanju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Apsurdu</a:t>
            </a:r>
          </a:p>
          <a:p>
            <a:r>
              <a:rPr lang="hr-HR" dirty="0"/>
              <a:t>Satiri</a:t>
            </a:r>
          </a:p>
          <a:p>
            <a:endParaRPr lang="hr-HR" dirty="0"/>
          </a:p>
        </p:txBody>
      </p:sp>
      <p:pic>
        <p:nvPicPr>
          <p:cNvPr id="5122" name="Picture 2" descr="C:\Users\Miljkovic\AppData\Local\Microsoft\Windows\INetCache\IE\YDHJBCSB\question_mark_PNG5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285293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ljkovic\Saved Games\Documents\Saved Games\Documents\Dubravka\KNJIGE\humor 2\1dd71fcd-ab16-4aa7-aeac-6441718da31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830107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2532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80395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07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2609"/>
            <a:ext cx="6840760" cy="64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7051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42211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3297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4"/>
          <a:stretch/>
        </p:blipFill>
        <p:spPr bwMode="auto">
          <a:xfrm>
            <a:off x="1331640" y="836712"/>
            <a:ext cx="6122814" cy="50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5779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1"/>
          <a:stretch/>
        </p:blipFill>
        <p:spPr bwMode="auto">
          <a:xfrm>
            <a:off x="1763688" y="908720"/>
            <a:ext cx="5577483" cy="483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8866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tografija Ekskluzi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51"/>
          <a:stretch>
            <a:fillRect/>
          </a:stretch>
        </p:blipFill>
        <p:spPr bwMode="auto">
          <a:xfrm>
            <a:off x="1403350" y="188913"/>
            <a:ext cx="662463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5433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tografija Ekskluzi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624638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2547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grafija Ekskluzi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624638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Fotografija Ekskluzi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2" r="68700" b="5762"/>
          <a:stretch>
            <a:fillRect/>
          </a:stretch>
        </p:blipFill>
        <p:spPr bwMode="auto">
          <a:xfrm>
            <a:off x="1403350" y="3987800"/>
            <a:ext cx="20732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Fotografija Ekskluziv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2" r="68700" b="5762"/>
          <a:stretch>
            <a:fillRect/>
          </a:stretch>
        </p:blipFill>
        <p:spPr bwMode="auto">
          <a:xfrm>
            <a:off x="3563938" y="4005263"/>
            <a:ext cx="2303462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6952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ljkovic\Saved Games\Documents\Saved Games\Documents\Dubravka\KNJIGE\karantena\IMG-20200306-WA002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64704"/>
            <a:ext cx="48672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kvir 3"/>
          <p:cNvSpPr/>
          <p:nvPr/>
        </p:nvSpPr>
        <p:spPr>
          <a:xfrm>
            <a:off x="5364088" y="620688"/>
            <a:ext cx="3432854" cy="2160240"/>
          </a:xfrm>
          <a:prstGeom prst="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5796136" y="996351"/>
            <a:ext cx="2664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- Čujem, umro ti je muž. </a:t>
            </a:r>
          </a:p>
          <a:p>
            <a:r>
              <a:rPr lang="hr-HR" b="1" dirty="0"/>
              <a:t>- Da. </a:t>
            </a:r>
          </a:p>
          <a:p>
            <a:r>
              <a:rPr lang="hr-HR" b="1" dirty="0"/>
              <a:t>- </a:t>
            </a:r>
            <a:r>
              <a:rPr lang="hr-HR" b="1" dirty="0" err="1"/>
              <a:t>Jel</a:t>
            </a:r>
            <a:r>
              <a:rPr lang="hr-HR" b="1" dirty="0"/>
              <a:t>' se dugo mučio?</a:t>
            </a:r>
          </a:p>
          <a:p>
            <a:r>
              <a:rPr lang="hr-HR" b="1" dirty="0"/>
              <a:t>- Nije, bili smo samo godinu dana u braku.</a:t>
            </a:r>
          </a:p>
        </p:txBody>
      </p:sp>
      <p:sp>
        <p:nvSpPr>
          <p:cNvPr id="6" name="Okvir 5"/>
          <p:cNvSpPr/>
          <p:nvPr/>
        </p:nvSpPr>
        <p:spPr>
          <a:xfrm>
            <a:off x="5364088" y="3212976"/>
            <a:ext cx="3432854" cy="2232248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724128" y="3573016"/>
            <a:ext cx="2736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/>
              <a:t>Muž mi je greškom progutao paracetamol; </a:t>
            </a:r>
            <a:r>
              <a:rPr lang="hr-HR" b="1" dirty="0" err="1"/>
              <a:t>šta</a:t>
            </a:r>
            <a:r>
              <a:rPr lang="hr-HR" b="1" dirty="0"/>
              <a:t> da radim? – Zadajte mu glavobolju; nema smisla bez veze rasipati lijekove. </a:t>
            </a:r>
          </a:p>
        </p:txBody>
      </p:sp>
    </p:spTree>
    <p:extLst>
      <p:ext uri="{BB962C8B-B14F-4D97-AF65-F5344CB8AC3E}">
        <p14:creationId xmlns:p14="http://schemas.microsoft.com/office/powerpoint/2010/main" val="170660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he Differences Between Men and Wo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r="2340" b="63562"/>
          <a:stretch>
            <a:fillRect/>
          </a:stretch>
        </p:blipFill>
        <p:spPr bwMode="auto">
          <a:xfrm>
            <a:off x="395288" y="1758950"/>
            <a:ext cx="4516437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Kako ONA bira šampon</a:t>
            </a:r>
          </a:p>
        </p:txBody>
      </p:sp>
      <p:sp>
        <p:nvSpPr>
          <p:cNvPr id="46084" name="TextBox 2"/>
          <p:cNvSpPr txBox="1">
            <a:spLocks noChangeArrowheads="1"/>
          </p:cNvSpPr>
          <p:nvPr/>
        </p:nvSpPr>
        <p:spPr bwMode="auto">
          <a:xfrm>
            <a:off x="5076825" y="1989138"/>
            <a:ext cx="187166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Djelotvornost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Brand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Miris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Kakav je za kosu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Sastojci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Boja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Kvaliteta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Dizajn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Preporuke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Ocjene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Količina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Popularnost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876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he Differences Between Men and Wo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77" r="-51" b="38"/>
          <a:stretch>
            <a:fillRect/>
          </a:stretch>
        </p:blipFill>
        <p:spPr bwMode="auto">
          <a:xfrm>
            <a:off x="611188" y="1687513"/>
            <a:ext cx="43084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Kako ON bira šampon</a:t>
            </a:r>
          </a:p>
        </p:txBody>
      </p:sp>
      <p:sp>
        <p:nvSpPr>
          <p:cNvPr id="47108" name="TextBox 2"/>
          <p:cNvSpPr txBox="1">
            <a:spLocks noChangeArrowheads="1"/>
          </p:cNvSpPr>
          <p:nvPr/>
        </p:nvSpPr>
        <p:spPr bwMode="auto">
          <a:xfrm>
            <a:off x="5076825" y="2205038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Arial" charset="0"/>
              </a:rPr>
              <a:t>Piše </a:t>
            </a:r>
            <a:r>
              <a:rPr lang="hr-HR" altLang="sr-Latn-RS" sz="1800" b="1" i="1">
                <a:latin typeface="Arial" charset="0"/>
              </a:rPr>
              <a:t>šampon</a:t>
            </a:r>
          </a:p>
        </p:txBody>
      </p:sp>
    </p:spTree>
    <p:extLst>
      <p:ext uri="{BB962C8B-B14F-4D97-AF65-F5344CB8AC3E}">
        <p14:creationId xmlns:p14="http://schemas.microsoft.com/office/powerpoint/2010/main" val="13713766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Smijeh 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4038600" cy="4525962"/>
          </a:xfrm>
        </p:spPr>
        <p:txBody>
          <a:bodyPr/>
          <a:lstStyle/>
          <a:p>
            <a:r>
              <a:rPr lang="hr-HR" altLang="sr-Latn-RS"/>
              <a:t>zagrijava</a:t>
            </a:r>
          </a:p>
          <a:p>
            <a:r>
              <a:rPr lang="hr-HR" altLang="sr-Latn-RS"/>
              <a:t>ne deblja</a:t>
            </a:r>
          </a:p>
          <a:p>
            <a:r>
              <a:rPr lang="hr-HR" altLang="sr-Latn-RS"/>
              <a:t>nije kancerogen: </a:t>
            </a:r>
          </a:p>
          <a:p>
            <a:pPr lvl="1"/>
            <a:r>
              <a:rPr lang="hr-HR" altLang="sr-Latn-RS"/>
              <a:t>iz prirodnih je sastojak</a:t>
            </a:r>
          </a:p>
          <a:p>
            <a:pPr lvl="1"/>
            <a:r>
              <a:rPr lang="hr-HR" altLang="sr-Latn-RS"/>
              <a:t>bez GM dodataka</a:t>
            </a:r>
          </a:p>
          <a:p>
            <a:pPr lvl="1"/>
            <a:r>
              <a:rPr lang="hr-HR" altLang="sr-Latn-RS"/>
              <a:t>bez pesticida</a:t>
            </a:r>
          </a:p>
          <a:p>
            <a:r>
              <a:rPr lang="hr-HR" altLang="sr-Latn-RS"/>
              <a:t>bez kolesterola</a:t>
            </a:r>
          </a:p>
          <a:p>
            <a:r>
              <a:rPr lang="hr-HR" altLang="sr-Latn-RS"/>
              <a:t>ne treba baterije</a:t>
            </a:r>
          </a:p>
          <a:p>
            <a:r>
              <a:rPr lang="hr-HR" altLang="sr-Latn-RS"/>
              <a:t>samoobnavljajući je</a:t>
            </a:r>
          </a:p>
          <a:p>
            <a:endParaRPr lang="hr-HR" altLang="sr-Latn-RS"/>
          </a:p>
          <a:p>
            <a:endParaRPr lang="hr-HR" altLang="sr-Latn-RS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268413"/>
            <a:ext cx="4038600" cy="4525962"/>
          </a:xfrm>
        </p:spPr>
        <p:txBody>
          <a:bodyPr/>
          <a:lstStyle/>
          <a:p>
            <a:r>
              <a:rPr lang="hr-HR" altLang="sr-Latn-RS"/>
              <a:t>siguran u svim vremenskim uvjetima</a:t>
            </a:r>
          </a:p>
          <a:p>
            <a:r>
              <a:rPr lang="hr-HR" altLang="sr-Latn-RS"/>
              <a:t>osobito dobar u hladnim i depresivnim danima </a:t>
            </a:r>
          </a:p>
          <a:p>
            <a:endParaRPr lang="hr-HR" altLang="sr-Latn-R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4205287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13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b="1"/>
              <a:t>Sadržaj</a:t>
            </a:r>
            <a:endParaRPr lang="en-US" altLang="sr-Latn-RS" b="1"/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  <a:noFill/>
        </p:spPr>
        <p:txBody>
          <a:bodyPr/>
          <a:lstStyle/>
          <a:p>
            <a:r>
              <a:rPr lang="hr-HR" altLang="sr-Latn-RS" sz="2400" b="1" dirty="0"/>
              <a:t>Što je stres</a:t>
            </a:r>
          </a:p>
          <a:p>
            <a:r>
              <a:rPr lang="hr-HR" altLang="sr-Latn-RS" sz="2400" b="1" dirty="0"/>
              <a:t>Važnost upravljanja stresom</a:t>
            </a:r>
          </a:p>
          <a:p>
            <a:r>
              <a:rPr lang="hr-HR" altLang="sr-Latn-RS" sz="2400" b="1" dirty="0"/>
              <a:t>Simptomi i posljedice stresa</a:t>
            </a:r>
          </a:p>
          <a:p>
            <a:r>
              <a:rPr lang="hr-HR" altLang="sr-Latn-RS" sz="2400" b="1" dirty="0"/>
              <a:t>Stresori u poslu ravnatelja</a:t>
            </a:r>
          </a:p>
          <a:p>
            <a:r>
              <a:rPr lang="hr-HR" altLang="sr-Latn-RS" sz="2400" b="1" dirty="0"/>
              <a:t>Tip ličnosti sklon stresu</a:t>
            </a:r>
          </a:p>
          <a:p>
            <a:r>
              <a:rPr lang="hr-HR" altLang="sr-Latn-RS" sz="2400" b="1" dirty="0"/>
              <a:t>Tehnike za upravljanje stresom</a:t>
            </a:r>
            <a:r>
              <a:rPr lang="hr-HR" altLang="sr-Latn-RS" sz="2400" dirty="0"/>
              <a:t> </a:t>
            </a:r>
          </a:p>
        </p:txBody>
      </p:sp>
      <p:sp>
        <p:nvSpPr>
          <p:cNvPr id="2" name="Rezervirano mjesto sadržaja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sz="2400" b="1" dirty="0"/>
              <a:t>Što je humor</a:t>
            </a:r>
          </a:p>
          <a:p>
            <a:r>
              <a:rPr lang="hr-HR" sz="2400" b="1" dirty="0"/>
              <a:t>Pristupi proučavanju humora</a:t>
            </a:r>
          </a:p>
          <a:p>
            <a:r>
              <a:rPr lang="hr-HR" sz="2400" b="1" dirty="0"/>
              <a:t>Čemu se smijemo</a:t>
            </a:r>
          </a:p>
          <a:p>
            <a:r>
              <a:rPr lang="hr-HR" sz="2400" b="1" dirty="0"/>
              <a:t>Pozitivne posljedice smijeha</a:t>
            </a:r>
          </a:p>
        </p:txBody>
      </p:sp>
      <p:pic>
        <p:nvPicPr>
          <p:cNvPr id="6148" name="Picture 5" descr="https://encrypted-tbn0.gstatic.com/images?q=tbn:ANd9GcSQRNEqcYmwvavkchVw8YyAEu6aD7mZkEkY2s5VliBZxytmRpMe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97152"/>
            <a:ext cx="1665758" cy="16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184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 b="1"/>
              <a:t>Muke po passwordu</a:t>
            </a:r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altLang="sr-Latn-RS" sz="2800" b="1" dirty="0"/>
              <a:t>Upišite svoj </a:t>
            </a:r>
            <a:r>
              <a:rPr lang="hr-HR" altLang="sr-Latn-RS" sz="2800" b="1" dirty="0" err="1"/>
              <a:t>password</a:t>
            </a:r>
            <a:endParaRPr lang="hr-HR" altLang="sr-Latn-RS" sz="2800" b="1" dirty="0"/>
          </a:p>
          <a:p>
            <a:pPr eaLnBrk="1" hangingPunct="1"/>
            <a:r>
              <a:rPr lang="hr-HR" altLang="sr-Latn-RS" sz="2800" b="1" dirty="0">
                <a:solidFill>
                  <a:srgbClr val="FF0000"/>
                </a:solidFill>
              </a:rPr>
              <a:t>sarma</a:t>
            </a:r>
          </a:p>
          <a:p>
            <a:pPr eaLnBrk="1" hangingPunct="1"/>
            <a:r>
              <a:rPr lang="hr-HR" altLang="sr-Latn-RS" sz="2800" b="1" dirty="0"/>
              <a:t>Žao nam je, </a:t>
            </a:r>
            <a:r>
              <a:rPr lang="hr-HR" altLang="sr-Latn-RS" sz="2800" b="1" dirty="0" err="1"/>
              <a:t>password</a:t>
            </a:r>
            <a:r>
              <a:rPr lang="hr-HR" altLang="sr-Latn-RS" sz="2800" b="1" dirty="0"/>
              <a:t> mora imati više od 8 znakova</a:t>
            </a:r>
          </a:p>
          <a:p>
            <a:pPr eaLnBrk="1" hangingPunct="1"/>
            <a:r>
              <a:rPr lang="hr-HR" altLang="sr-Latn-RS" sz="2800" b="1" dirty="0">
                <a:solidFill>
                  <a:srgbClr val="FF0000"/>
                </a:solidFill>
              </a:rPr>
              <a:t>kuhana sarma</a:t>
            </a:r>
          </a:p>
          <a:p>
            <a:pPr eaLnBrk="1" hangingPunct="1"/>
            <a:r>
              <a:rPr lang="hr-HR" altLang="sr-Latn-RS" sz="2800" b="1" dirty="0"/>
              <a:t>Žao nam je, </a:t>
            </a:r>
            <a:r>
              <a:rPr lang="hr-HR" altLang="sr-Latn-RS" sz="2800" b="1" dirty="0" err="1"/>
              <a:t>password</a:t>
            </a:r>
            <a:r>
              <a:rPr lang="hr-HR" altLang="sr-Latn-RS" sz="2800" b="1" dirty="0"/>
              <a:t> mora imati bar jednu brojku</a:t>
            </a:r>
          </a:p>
          <a:p>
            <a:pPr eaLnBrk="1" hangingPunct="1"/>
            <a:r>
              <a:rPr lang="hr-HR" altLang="sr-Latn-RS" sz="2800" b="1" dirty="0">
                <a:solidFill>
                  <a:srgbClr val="FF0000"/>
                </a:solidFill>
              </a:rPr>
              <a:t>1 kuhana sarma</a:t>
            </a:r>
          </a:p>
          <a:p>
            <a:pPr eaLnBrk="1" hangingPunct="1"/>
            <a:r>
              <a:rPr lang="hr-HR" altLang="sr-Latn-RS" sz="2800" b="1" dirty="0"/>
              <a:t>Žao nam je, </a:t>
            </a:r>
            <a:r>
              <a:rPr lang="hr-HR" altLang="sr-Latn-RS" sz="2800" b="1" dirty="0" err="1"/>
              <a:t>password</a:t>
            </a:r>
            <a:r>
              <a:rPr lang="hr-HR" altLang="sr-Latn-RS" sz="2800" b="1" dirty="0"/>
              <a:t> ne smije imati razmake</a:t>
            </a:r>
          </a:p>
          <a:p>
            <a:pPr eaLnBrk="1" hangingPunct="1"/>
            <a:r>
              <a:rPr lang="hr-HR" altLang="sr-Latn-RS" sz="2800" b="1" dirty="0">
                <a:solidFill>
                  <a:srgbClr val="FF0000"/>
                </a:solidFill>
              </a:rPr>
              <a:t>5jebenihkuhanihsarmi</a:t>
            </a:r>
          </a:p>
          <a:p>
            <a:pPr eaLnBrk="1" hangingPunct="1"/>
            <a:r>
              <a:rPr lang="hr-HR" altLang="sr-Latn-RS" sz="2800" b="1" dirty="0"/>
              <a:t>Žao nam je, </a:t>
            </a:r>
            <a:r>
              <a:rPr lang="hr-HR" altLang="sr-Latn-RS" sz="2800" b="1" dirty="0" err="1"/>
              <a:t>password</a:t>
            </a:r>
            <a:r>
              <a:rPr lang="hr-HR" altLang="sr-Latn-RS" sz="2800" b="1" dirty="0"/>
              <a:t> mora imati bar jedno veliko slovo</a:t>
            </a:r>
          </a:p>
          <a:p>
            <a:pPr eaLnBrk="1" hangingPunct="1"/>
            <a:endParaRPr lang="hr-HR" altLang="sr-Latn-R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/>
            <a:r>
              <a:rPr lang="hr-HR" altLang="sr-Latn-RS" sz="2800" b="1" dirty="0">
                <a:solidFill>
                  <a:srgbClr val="FF0000"/>
                </a:solidFill>
              </a:rPr>
              <a:t>5jebenihKUHANIHsarmi</a:t>
            </a:r>
          </a:p>
          <a:p>
            <a:pPr eaLnBrk="1" hangingPunct="1"/>
            <a:r>
              <a:rPr lang="hr-HR" altLang="sr-Latn-RS" sz="2800" b="1" dirty="0"/>
              <a:t>Žao nam je, </a:t>
            </a:r>
            <a:r>
              <a:rPr lang="hr-HR" altLang="sr-Latn-RS" sz="2800" b="1" dirty="0" err="1"/>
              <a:t>password</a:t>
            </a:r>
            <a:r>
              <a:rPr lang="hr-HR" altLang="sr-Latn-RS" sz="2800" b="1" dirty="0"/>
              <a:t> ne smije imati više od jednog velikog slova uzastopce</a:t>
            </a:r>
          </a:p>
          <a:p>
            <a:pPr eaLnBrk="1" hangingPunct="1"/>
            <a:r>
              <a:rPr lang="hr-HR" altLang="sr-Latn-RS" sz="2800" b="1" dirty="0">
                <a:solidFill>
                  <a:srgbClr val="FF0000"/>
                </a:solidFill>
              </a:rPr>
              <a:t>5jebenihKuhanihsarmi, i da se nosiš u </a:t>
            </a:r>
            <a:r>
              <a:rPr lang="hr-HR" altLang="sr-Latn-RS" sz="2800" b="1" dirty="0" err="1">
                <a:solidFill>
                  <a:srgbClr val="FF0000"/>
                </a:solidFill>
              </a:rPr>
              <a:t>pi</a:t>
            </a:r>
            <a:r>
              <a:rPr lang="hr-HR" altLang="sr-Latn-RS" sz="2800" b="1" dirty="0">
                <a:solidFill>
                  <a:srgbClr val="FF0000"/>
                </a:solidFill>
              </a:rPr>
              <a:t>*</a:t>
            </a:r>
            <a:r>
              <a:rPr lang="hr-HR" altLang="sr-Latn-RS" sz="2800" b="1" dirty="0" err="1">
                <a:solidFill>
                  <a:srgbClr val="FF0000"/>
                </a:solidFill>
              </a:rPr>
              <a:t>du</a:t>
            </a:r>
            <a:r>
              <a:rPr lang="hr-HR" altLang="sr-Latn-RS" sz="2800" b="1" dirty="0">
                <a:solidFill>
                  <a:srgbClr val="FF0000"/>
                </a:solidFill>
              </a:rPr>
              <a:t> materinu govno jedno</a:t>
            </a:r>
          </a:p>
          <a:p>
            <a:pPr eaLnBrk="1" hangingPunct="1"/>
            <a:r>
              <a:rPr lang="hr-HR" altLang="sr-Latn-RS" sz="2800" b="1" dirty="0"/>
              <a:t>Žao nam je, </a:t>
            </a:r>
            <a:r>
              <a:rPr lang="hr-HR" altLang="sr-Latn-RS" sz="2800" b="1" dirty="0" err="1"/>
              <a:t>password</a:t>
            </a:r>
            <a:r>
              <a:rPr lang="hr-HR" altLang="sr-Latn-RS" sz="2800" b="1" dirty="0"/>
              <a:t> ne smije imati interpunkcijske znakove</a:t>
            </a:r>
          </a:p>
          <a:p>
            <a:pPr eaLnBrk="1" hangingPunct="1"/>
            <a:r>
              <a:rPr lang="hr-HR" altLang="sr-Latn-RS" sz="2800" b="1" dirty="0">
                <a:solidFill>
                  <a:srgbClr val="FF0000"/>
                </a:solidFill>
              </a:rPr>
              <a:t>5jebenihKuhanihsarminabijemtenak*</a:t>
            </a:r>
            <a:r>
              <a:rPr lang="hr-HR" altLang="sr-Latn-RS" sz="2800" b="1" dirty="0" err="1">
                <a:solidFill>
                  <a:srgbClr val="FF0000"/>
                </a:solidFill>
              </a:rPr>
              <a:t>racitebeitvojpasswordmamicutije</a:t>
            </a:r>
            <a:r>
              <a:rPr lang="hr-HR" altLang="sr-Latn-RS" sz="2800" b="1" dirty="0">
                <a:solidFill>
                  <a:srgbClr val="FF0000"/>
                </a:solidFill>
              </a:rPr>
              <a:t>*</a:t>
            </a:r>
            <a:r>
              <a:rPr lang="hr-HR" altLang="sr-Latn-RS" sz="2800" b="1" dirty="0" err="1">
                <a:solidFill>
                  <a:srgbClr val="FF0000"/>
                </a:solidFill>
              </a:rPr>
              <a:t>emkretenčino</a:t>
            </a:r>
            <a:endParaRPr lang="hr-HR" altLang="sr-Latn-RS" sz="2800" b="1" dirty="0">
              <a:solidFill>
                <a:srgbClr val="FF0000"/>
              </a:solidFill>
            </a:endParaRPr>
          </a:p>
          <a:p>
            <a:pPr eaLnBrk="1" hangingPunct="1"/>
            <a:r>
              <a:rPr lang="hr-HR" altLang="sr-Latn-RS" sz="2800" b="1" dirty="0"/>
              <a:t>Žao nam je, taj </a:t>
            </a:r>
            <a:r>
              <a:rPr lang="hr-HR" altLang="sr-Latn-RS" sz="2800" b="1" dirty="0" err="1"/>
              <a:t>password</a:t>
            </a:r>
            <a:r>
              <a:rPr lang="hr-HR" altLang="sr-Latn-RS" sz="2800" b="1" dirty="0"/>
              <a:t> se već koristi…</a:t>
            </a:r>
          </a:p>
          <a:p>
            <a:pPr eaLnBrk="1" hangingPunct="1"/>
            <a:endParaRPr lang="hr-HR" altLang="sr-Latn-R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8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hr-HR" b="1" dirty="0">
                <a:cs typeface="Times New Roman" pitchFamily="18" charset="0"/>
              </a:rPr>
              <a:t>Pomaže li nam humor?</a:t>
            </a:r>
          </a:p>
          <a:p>
            <a:pPr marL="0" indent="0">
              <a:buFont typeface="Arial" charset="0"/>
              <a:buNone/>
              <a:defRPr/>
            </a:pPr>
            <a:endParaRPr lang="hr-HR" b="1" dirty="0">
              <a:cs typeface="Times New Roman" pitchFamily="18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hr-HR" b="1" dirty="0">
                <a:cs typeface="Times New Roman" pitchFamily="18" charset="0"/>
              </a:rPr>
              <a:t>2.   Ako pomaže, kako?</a:t>
            </a:r>
          </a:p>
          <a:p>
            <a:pPr marL="534988" indent="357188">
              <a:defRPr/>
            </a:pPr>
            <a:r>
              <a:rPr lang="hr-HR" b="1" dirty="0">
                <a:cs typeface="Times New Roman" pitchFamily="18" charset="0"/>
              </a:rPr>
              <a:t>Smisao za humor</a:t>
            </a:r>
          </a:p>
          <a:p>
            <a:pPr marL="534988" indent="357188">
              <a:defRPr/>
            </a:pPr>
            <a:r>
              <a:rPr lang="hr-HR" b="1" dirty="0">
                <a:cs typeface="Times New Roman" pitchFamily="18" charset="0"/>
              </a:rPr>
              <a:t>Smijanje</a:t>
            </a:r>
          </a:p>
          <a:p>
            <a:pPr marL="534988" indent="0">
              <a:buFont typeface="Arial" charset="0"/>
              <a:buNone/>
              <a:defRPr/>
            </a:pP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31" name="Picture 5" descr="C:\Users\Miljkovic\AppData\Local\Microsoft\Windows\INetCache\IE\AH6LPM9O\1024px-Red_question_mark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341313"/>
            <a:ext cx="16287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C:\Users\Miljkovic\AppData\Local\Microsoft\Windows\INetCache\IE\AH6LPM9O\1024px-Red_question_mark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41313"/>
            <a:ext cx="16287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7" descr="Slikovni rezultat za mr bean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1970088"/>
            <a:ext cx="25431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1943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 b="1"/>
              <a:t>Pozitivne posljedice humora</a:t>
            </a:r>
          </a:p>
        </p:txBody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altLang="sr-Latn-RS" sz="3600" b="1" dirty="0"/>
              <a:t>Mentalno zdravlje</a:t>
            </a:r>
          </a:p>
          <a:p>
            <a:pPr eaLnBrk="1" hangingPunct="1"/>
            <a:r>
              <a:rPr lang="hr-HR" altLang="sr-Latn-RS" sz="3600" b="1" dirty="0"/>
              <a:t>Tjelesno zdravlje</a:t>
            </a:r>
          </a:p>
        </p:txBody>
      </p:sp>
      <p:pic>
        <p:nvPicPr>
          <p:cNvPr id="74756" name="Picture 6" descr="Slikovni rezultat za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141663"/>
            <a:ext cx="73342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2147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 b="1" dirty="0"/>
              <a:t>Mentalno zdravlje</a:t>
            </a:r>
          </a:p>
        </p:txBody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r-HR" altLang="sr-Latn-RS" sz="3600" b="1"/>
              <a:t>Po</a:t>
            </a:r>
            <a:r>
              <a:rPr lang="sr-Latn-RS" altLang="sr-Latn-RS" sz="3600" b="1"/>
              <a:t>većava količinu endorfina</a:t>
            </a:r>
          </a:p>
          <a:p>
            <a:pPr eaLnBrk="1" hangingPunct="1">
              <a:spcBef>
                <a:spcPct val="0"/>
              </a:spcBef>
            </a:pPr>
            <a:r>
              <a:rPr lang="sr-Latn-RS" altLang="sr-Latn-RS" sz="3600" b="1"/>
              <a:t>Poboljšava raspoloženje</a:t>
            </a:r>
          </a:p>
          <a:p>
            <a:pPr eaLnBrk="1" hangingPunct="1">
              <a:spcBef>
                <a:spcPct val="0"/>
              </a:spcBef>
            </a:pPr>
            <a:r>
              <a:rPr lang="sr-Latn-RS" altLang="sr-Latn-RS" sz="3600" b="1"/>
              <a:t>Smanjuje depresivnost</a:t>
            </a:r>
            <a:endParaRPr lang="hr-HR" altLang="sr-Latn-RS" sz="3600" b="1"/>
          </a:p>
          <a:p>
            <a:pPr eaLnBrk="1" hangingPunct="1">
              <a:spcBef>
                <a:spcPct val="0"/>
              </a:spcBef>
            </a:pPr>
            <a:r>
              <a:rPr lang="hr-HR" altLang="sr-Latn-RS" sz="3600" b="1"/>
              <a:t>Jača socijalne veze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z="3600" b="1"/>
              <a:t>Poboljšava prijateljski i </a:t>
            </a:r>
            <a:r>
              <a:rPr lang="sr-Latn-RS" altLang="sr-Latn-RS" sz="3600" b="1"/>
              <a:t>bračni (partnerski) odnos</a:t>
            </a:r>
            <a:endParaRPr lang="hr-HR" altLang="sr-Latn-RS" sz="3600" b="1"/>
          </a:p>
          <a:p>
            <a:pPr eaLnBrk="1" hangingPunct="1"/>
            <a:endParaRPr lang="hr-HR" altLang="sr-Latn-RS" sz="2400">
              <a:latin typeface="Times New Roman" pitchFamily="18" charset="0"/>
            </a:endParaRPr>
          </a:p>
          <a:p>
            <a:pPr eaLnBrk="1" hangingPunct="1"/>
            <a:endParaRPr lang="hr-HR" altLang="sr-Latn-RS" sz="2400">
              <a:latin typeface="Times New Roman" pitchFamily="18" charset="0"/>
            </a:endParaRPr>
          </a:p>
        </p:txBody>
      </p:sp>
      <p:pic>
        <p:nvPicPr>
          <p:cNvPr id="75780" name="Picture 5" descr="Slikovni rezultat za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08500"/>
            <a:ext cx="376237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2424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4000" b="1" dirty="0"/>
              <a:t>Smijeh i tjelesno zdravlje</a:t>
            </a:r>
          </a:p>
        </p:txBody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2549525"/>
          </a:xfrm>
        </p:spPr>
        <p:txBody>
          <a:bodyPr/>
          <a:lstStyle/>
          <a:p>
            <a:r>
              <a:rPr lang="hr-HR" altLang="sr-Latn-RS" sz="2400" b="1" dirty="0">
                <a:cs typeface="Times New Roman" pitchFamily="18" charset="0"/>
              </a:rPr>
              <a:t>Povećava toleranciju na bol</a:t>
            </a:r>
          </a:p>
          <a:p>
            <a:r>
              <a:rPr lang="hr-HR" altLang="sr-Latn-RS" sz="2400" b="1" dirty="0">
                <a:cs typeface="Times New Roman" pitchFamily="18" charset="0"/>
              </a:rPr>
              <a:t>Reguliranje krvnog tlaka</a:t>
            </a:r>
          </a:p>
          <a:p>
            <a:r>
              <a:rPr lang="hr-HR" altLang="sr-Latn-RS" sz="2400" b="1" dirty="0">
                <a:cs typeface="Times New Roman" pitchFamily="18" charset="0"/>
              </a:rPr>
              <a:t>Antiupalno djelovanje koje štiti kardiovaskularni sustav</a:t>
            </a:r>
          </a:p>
          <a:p>
            <a:r>
              <a:rPr lang="hr-HR" altLang="sr-Latn-RS" sz="2400" b="1" dirty="0">
                <a:cs typeface="Times New Roman" pitchFamily="18" charset="0"/>
              </a:rPr>
              <a:t>Poboljšanje imunološkog sustava</a:t>
            </a:r>
          </a:p>
          <a:p>
            <a:r>
              <a:rPr lang="hr-HR" altLang="sr-Latn-RS" sz="2400" b="1" dirty="0">
                <a:cs typeface="Times New Roman" pitchFamily="18" charset="0"/>
              </a:rPr>
              <a:t>Duže preživljavanje kod nekih bolesti</a:t>
            </a:r>
          </a:p>
          <a:p>
            <a:endParaRPr lang="hr-HR" altLang="sr-Latn-RS" sz="2400" dirty="0">
              <a:latin typeface="Times New Roman" pitchFamily="18" charset="0"/>
            </a:endParaRPr>
          </a:p>
        </p:txBody>
      </p: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2987675" y="5229225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r-HR" altLang="sr-Latn-RS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Kratkotrajni učinci</a:t>
            </a:r>
          </a:p>
        </p:txBody>
      </p:sp>
      <p:sp>
        <p:nvSpPr>
          <p:cNvPr id="3" name="Down Arrow 2"/>
          <p:cNvSpPr/>
          <p:nvPr/>
        </p:nvSpPr>
        <p:spPr>
          <a:xfrm>
            <a:off x="3995738" y="4292600"/>
            <a:ext cx="396875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prstClr val="white"/>
              </a:solidFill>
            </a:endParaRPr>
          </a:p>
        </p:txBody>
      </p:sp>
      <p:pic>
        <p:nvPicPr>
          <p:cNvPr id="80902" name="Picture 7" descr="Slikovni rezultat za physical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71938"/>
            <a:ext cx="2828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6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>
                <a:cs typeface="Times New Roman" pitchFamily="18" charset="0"/>
              </a:rPr>
              <a:t>Primjena humora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altLang="sr-Latn-RS" sz="2400" b="1">
                <a:cs typeface="Times New Roman" pitchFamily="18" charset="0"/>
              </a:rPr>
              <a:t>u terapiji i savjetovanju</a:t>
            </a:r>
          </a:p>
          <a:p>
            <a:pPr eaLnBrk="1" hangingPunct="1"/>
            <a:r>
              <a:rPr lang="hr-HR" altLang="sr-Latn-RS" sz="2400" b="1">
                <a:cs typeface="Times New Roman" pitchFamily="18" charset="0"/>
              </a:rPr>
              <a:t>u obrazovanju</a:t>
            </a:r>
          </a:p>
          <a:p>
            <a:pPr eaLnBrk="1" hangingPunct="1"/>
            <a:r>
              <a:rPr lang="hr-HR" altLang="sr-Latn-RS" sz="2400" b="1">
                <a:cs typeface="Times New Roman" pitchFamily="18" charset="0"/>
              </a:rPr>
              <a:t>na radnome mjestu</a:t>
            </a:r>
          </a:p>
        </p:txBody>
      </p:sp>
      <p:pic>
        <p:nvPicPr>
          <p:cNvPr id="86020" name="Picture 3" descr="ed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" b="-168"/>
          <a:stretch>
            <a:fillRect/>
          </a:stretch>
        </p:blipFill>
        <p:spPr bwMode="auto">
          <a:xfrm>
            <a:off x="3708400" y="2060575"/>
            <a:ext cx="4640263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4"/>
          <p:cNvSpPr txBox="1">
            <a:spLocks noChangeArrowheads="1"/>
          </p:cNvSpPr>
          <p:nvPr/>
        </p:nvSpPr>
        <p:spPr bwMode="auto">
          <a:xfrm>
            <a:off x="2825750" y="5589588"/>
            <a:ext cx="6323013" cy="1200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r-HR" altLang="sr-Latn-RS" sz="2400" b="1" i="1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- Znate li što tu držim? Ne, nije nikakva životinja…to je zadnji student koji je prepisivao na ispitu.</a:t>
            </a:r>
            <a:endParaRPr lang="en-GB" altLang="sr-Latn-RS" sz="2400" b="1" i="1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3928" y="2348880"/>
            <a:ext cx="194421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dirty="0">
                <a:solidFill>
                  <a:prstClr val="black"/>
                </a:solidFill>
                <a:latin typeface="Arial Black" panose="020B0A04020102020204" pitchFamily="34" charset="0"/>
              </a:rPr>
              <a:t>Biologija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dirty="0">
                <a:solidFill>
                  <a:prstClr val="black"/>
                </a:solidFill>
                <a:latin typeface="Arial Black" panose="020B0A04020102020204" pitchFamily="34" charset="0"/>
              </a:rPr>
              <a:t>- ispit -</a:t>
            </a:r>
          </a:p>
        </p:txBody>
      </p:sp>
    </p:spTree>
    <p:extLst>
      <p:ext uri="{BB962C8B-B14F-4D97-AF65-F5344CB8AC3E}">
        <p14:creationId xmlns:p14="http://schemas.microsoft.com/office/powerpoint/2010/main" val="153521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47938"/>
            <a:ext cx="4038600" cy="2628900"/>
          </a:xfrm>
        </p:spPr>
      </p:pic>
      <p:pic>
        <p:nvPicPr>
          <p:cNvPr id="880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3532187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4149725"/>
            <a:ext cx="4038600" cy="2359025"/>
          </a:xfrm>
        </p:spPr>
      </p:pic>
      <p:pic>
        <p:nvPicPr>
          <p:cNvPr id="8806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206057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9625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3"/>
          <a:stretch/>
        </p:blipFill>
        <p:spPr bwMode="auto">
          <a:xfrm>
            <a:off x="1763688" y="332657"/>
            <a:ext cx="5964439" cy="45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7"/>
          <a:stretch/>
        </p:blipFill>
        <p:spPr bwMode="auto">
          <a:xfrm>
            <a:off x="1763688" y="4776186"/>
            <a:ext cx="5964439" cy="137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9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Terapija smijanjem</a:t>
            </a:r>
          </a:p>
        </p:txBody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sz="2400" b="1"/>
              <a:t>Klubovi smijanja</a:t>
            </a:r>
          </a:p>
          <a:p>
            <a:r>
              <a:rPr lang="hr-HR" altLang="sr-Latn-RS" sz="2400" b="1"/>
              <a:t>Ne temelji se na humorističkom sadržaju </a:t>
            </a:r>
          </a:p>
          <a:p>
            <a:r>
              <a:rPr lang="hr-HR" altLang="sr-Latn-RS" sz="2400" b="1"/>
              <a:t>Članovi sjede u krug i pokušavaju se smijati </a:t>
            </a:r>
          </a:p>
          <a:p>
            <a:endParaRPr lang="hr-HR" altLang="sr-Latn-RS" sz="2400">
              <a:latin typeface="Times New Roman" pitchFamily="18" charset="0"/>
            </a:endParaRPr>
          </a:p>
        </p:txBody>
      </p:sp>
      <p:pic>
        <p:nvPicPr>
          <p:cNvPr id="89092" name="Picture 5" descr="Slikovni rezultat za laughing workshop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4"/>
          <a:stretch>
            <a:fillRect/>
          </a:stretch>
        </p:blipFill>
        <p:spPr bwMode="auto">
          <a:xfrm>
            <a:off x="539552" y="3213100"/>
            <a:ext cx="38957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Miljkovic\AppData\Local\Microsoft\Windows\INetCache\IE\AH6LPM9O\emoticon-1659233_960_72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88196"/>
            <a:ext cx="4018210" cy="267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658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467600" cy="701675"/>
          </a:xfrm>
        </p:spPr>
        <p:txBody>
          <a:bodyPr/>
          <a:lstStyle/>
          <a:p>
            <a:pPr eaLnBrk="1" hangingPunct="1"/>
            <a:r>
              <a:rPr lang="hr-HR" altLang="sr-Latn-RS" sz="3800" b="1">
                <a:solidFill>
                  <a:srgbClr val="006600"/>
                </a:solidFill>
              </a:rPr>
              <a:t>Što je stres?</a:t>
            </a:r>
            <a:endParaRPr lang="en-GB" altLang="sr-Latn-RS" sz="3800" b="1">
              <a:solidFill>
                <a:srgbClr val="0066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057400"/>
            <a:ext cx="4495800" cy="99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hr-HR" altLang="sr-Latn-RS" b="1" dirty="0"/>
              <a:t>Stres =  </a:t>
            </a:r>
            <a:r>
              <a:rPr lang="hr-HR" altLang="sr-Latn-RS" sz="4700" b="1" dirty="0"/>
              <a:t>zahtjevi</a:t>
            </a:r>
            <a:r>
              <a:rPr lang="hr-HR" altLang="sr-Latn-RS" b="1" dirty="0"/>
              <a:t>  </a:t>
            </a:r>
            <a:r>
              <a:rPr lang="hr-HR" altLang="sr-Latn-RS" sz="4800" b="1" dirty="0"/>
              <a:t>&gt;</a:t>
            </a:r>
            <a:endParaRPr lang="en-GB" altLang="sr-Latn-RS" sz="4800" b="1" dirty="0"/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4139952" y="2132856"/>
            <a:ext cx="419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r-HR" altLang="sr-Latn-RS" sz="2400" b="1" dirty="0"/>
              <a:t>naša procjena sposobnosti suočavanja</a:t>
            </a:r>
            <a:endParaRPr lang="en-GB" altLang="sr-Latn-RS" sz="2400" b="1" dirty="0"/>
          </a:p>
        </p:txBody>
      </p:sp>
      <p:pic>
        <p:nvPicPr>
          <p:cNvPr id="7173" name="Picture 7" descr="http://images.elephantjournal.com/wp-content/uploads/2012/10/st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357563"/>
            <a:ext cx="44767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5290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/>
              <a:t>Humor na poslu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r-HR" altLang="sr-Latn-RS" sz="2800" b="1" dirty="0">
                <a:cs typeface="Times New Roman" pitchFamily="18" charset="0"/>
              </a:rPr>
              <a:t>Oglasna humoristička ploča</a:t>
            </a:r>
          </a:p>
          <a:p>
            <a:pPr eaLnBrk="1" hangingPunct="1"/>
            <a:r>
              <a:rPr lang="hr-HR" altLang="sr-Latn-RS" sz="2800" b="1" dirty="0">
                <a:cs typeface="Times New Roman" pitchFamily="18" charset="0"/>
              </a:rPr>
              <a:t>Tematski vicevi</a:t>
            </a:r>
          </a:p>
          <a:p>
            <a:pPr eaLnBrk="1" hangingPunct="1"/>
            <a:r>
              <a:rPr lang="hr-HR" altLang="sr-Latn-RS" sz="2800" b="1" dirty="0">
                <a:cs typeface="Times New Roman" pitchFamily="18" charset="0"/>
              </a:rPr>
              <a:t>(Dan neobičnog odijevanja) </a:t>
            </a:r>
          </a:p>
          <a:p>
            <a:pPr eaLnBrk="1" hangingPunct="1"/>
            <a:r>
              <a:rPr lang="hr-HR" altLang="sr-Latn-RS" sz="2800" b="1" i="1" dirty="0">
                <a:cs typeface="Times New Roman" pitchFamily="18" charset="0"/>
              </a:rPr>
              <a:t>Kad nisam u zemlju propao </a:t>
            </a:r>
            <a:r>
              <a:rPr lang="hr-HR" altLang="sr-Latn-RS" sz="2800" b="1" dirty="0">
                <a:cs typeface="Times New Roman" pitchFamily="18" charset="0"/>
              </a:rPr>
              <a:t>- natjecanje</a:t>
            </a:r>
          </a:p>
          <a:p>
            <a:pPr eaLnBrk="1" hangingPunct="1"/>
            <a:endParaRPr lang="hr-HR" altLang="sr-Latn-RS" dirty="0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49725"/>
            <a:ext cx="269398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5262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 posl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692696"/>
            <a:ext cx="6335712" cy="4525963"/>
          </a:xfrm>
        </p:spPr>
      </p:pic>
    </p:spTree>
    <p:extLst>
      <p:ext uri="{BB962C8B-B14F-4D97-AF65-F5344CB8AC3E}">
        <p14:creationId xmlns:p14="http://schemas.microsoft.com/office/powerpoint/2010/main" val="79081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Uvodna predavanja održat će prof.dr.sc. Z. Z., prof.dr.sc.Dubravka Miljković i prof.dr.sc. A. B., </a:t>
            </a:r>
            <a:r>
              <a:rPr lang="hr-HR" b="1" dirty="0"/>
              <a:t>a nakon njih slijedi čitav niz zanimljivih predavanja i radionica</a:t>
            </a:r>
            <a:r>
              <a:rPr lang="hr-HR" dirty="0"/>
              <a:t>...</a:t>
            </a:r>
          </a:p>
          <a:p>
            <a:endParaRPr lang="hr-HR" dirty="0"/>
          </a:p>
          <a:p>
            <a:pPr marL="0" indent="0">
              <a:buNone/>
            </a:pPr>
            <a:endParaRPr lang="hr-HR" sz="2400" dirty="0">
              <a:hlinkClick r:id="rId2"/>
            </a:endParaRPr>
          </a:p>
          <a:p>
            <a:pPr marL="0" indent="0">
              <a:buNone/>
            </a:pPr>
            <a:endParaRPr lang="hr-HR" sz="2400" dirty="0">
              <a:hlinkClick r:id="rId2"/>
            </a:endParaRPr>
          </a:p>
          <a:p>
            <a:pPr marL="0" indent="0">
              <a:buNone/>
            </a:pPr>
            <a:r>
              <a:rPr lang="hr-HR" sz="2400" dirty="0">
                <a:hlinkClick r:id="rId2"/>
              </a:rPr>
              <a:t>https://www.psihologija.hr/vijesti/clanak/psihospancir-2019-ovdje-je-raspored-spanciranja.html</a:t>
            </a:r>
            <a:endParaRPr lang="hr-HR" sz="2400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64390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r>
              <a:rPr lang="hr-HR" altLang="sr-Latn-RS" sz="3600" b="1" dirty="0"/>
              <a:t>Što činiti?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sz="3600" b="1" dirty="0">
                <a:latin typeface="+mj-lt"/>
                <a:ea typeface="+mj-ea"/>
                <a:cs typeface="+mj-cs"/>
              </a:rPr>
              <a:t>Tražite humor, pa ćete ga i naći</a:t>
            </a:r>
          </a:p>
          <a:p>
            <a:pPr>
              <a:defRPr/>
            </a:pPr>
            <a:r>
              <a:rPr lang="hr-HR" altLang="sr-Latn-RS" sz="3600" b="1" dirty="0">
                <a:latin typeface="+mj-lt"/>
                <a:ea typeface="+mj-ea"/>
                <a:cs typeface="+mj-cs"/>
              </a:rPr>
              <a:t>Skupljajte dobre viceve, crteže, šale...</a:t>
            </a:r>
          </a:p>
          <a:p>
            <a:pPr>
              <a:defRPr/>
            </a:pPr>
            <a:r>
              <a:rPr lang="hr-HR" altLang="sr-Latn-RS" sz="3600" b="1" dirty="0">
                <a:latin typeface="+mj-lt"/>
                <a:ea typeface="+mj-ea"/>
                <a:cs typeface="+mj-cs"/>
              </a:rPr>
              <a:t>Kad čujete neki dobar vic, isti ga dan ispričajte barem pet puta</a:t>
            </a:r>
          </a:p>
          <a:p>
            <a:pPr>
              <a:defRPr/>
            </a:pPr>
            <a:r>
              <a:rPr lang="hr-HR" altLang="sr-Latn-RS" sz="3600" b="1" dirty="0">
                <a:latin typeface="+mj-lt"/>
                <a:ea typeface="+mj-ea"/>
                <a:cs typeface="+mj-cs"/>
              </a:rPr>
              <a:t>Družite se s ljudima koji se vole smijati   </a:t>
            </a:r>
          </a:p>
          <a:p>
            <a:pPr>
              <a:defRPr/>
            </a:pP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67182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95467"/>
            <a:ext cx="3430685" cy="48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2987824" y="54452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>
                <a:solidFill>
                  <a:prstClr val="black"/>
                </a:solidFill>
                <a:latin typeface="Arial" charset="0"/>
                <a:cs typeface="Arial" charset="0"/>
              </a:rPr>
              <a:t>Cijena: 69,99 kn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315481" y="5797729"/>
            <a:ext cx="15049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prstClr val="black"/>
                </a:solidFill>
                <a:latin typeface="Arial" charset="0"/>
                <a:hlinkClick r:id="rId3"/>
              </a:rPr>
              <a:t>www.iep.hr</a:t>
            </a:r>
            <a:endParaRPr lang="hr-HR" altLang="sr-Latn-RS" sz="1800" b="1" dirty="0">
              <a:solidFill>
                <a:prstClr val="black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800" b="1" dirty="0">
              <a:solidFill>
                <a:prstClr val="black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hr-HR" sz="4000" dirty="0"/>
              <a:t>Skupljajte dobre viceve, crteže, </a:t>
            </a:r>
            <a:r>
              <a:rPr lang="hr-HR" sz="4000" dirty="0" err="1"/>
              <a:t>šale..</a:t>
            </a:r>
            <a:r>
              <a:rPr lang="hr-HR" sz="4000" dirty="0"/>
              <a:t>.</a:t>
            </a:r>
            <a:br>
              <a:rPr lang="hr-HR" sz="4000" dirty="0"/>
            </a:b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7375862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Miljkovic\AppData\Local\Microsoft\Windows\INetCache\Content.Word\4d189007-d11b-4642-8984-1409f5544e0c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"/>
          <a:stretch/>
        </p:blipFill>
        <p:spPr bwMode="auto">
          <a:xfrm>
            <a:off x="1979712" y="836712"/>
            <a:ext cx="5616624" cy="5544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50458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171844" cy="636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3764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C:\Users\Miljkovic\Saved Games\Documents\Saved Games\Documents\Dubravka\KNJIGE\karantena\PHOTO-2020-06-28-15-28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661248" cy="507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581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Miljkovic\AppData\Local\Microsoft\Windows\INetCache\Content.Word\Image-1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1"/>
          <a:stretch/>
        </p:blipFill>
        <p:spPr bwMode="auto">
          <a:xfrm>
            <a:off x="1763688" y="1412776"/>
            <a:ext cx="6552727" cy="4916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8021" y="476672"/>
            <a:ext cx="5976664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115000"/>
              </a:lnSpc>
              <a:spcBef>
                <a:spcPct val="0"/>
              </a:spcBef>
            </a:pPr>
            <a:r>
              <a:rPr lang="hr-HR" sz="2400" b="1" i="1" dirty="0">
                <a:solidFill>
                  <a:srgbClr val="1F497D"/>
                </a:solidFill>
                <a:latin typeface="Times New Roman"/>
                <a:ea typeface="Calibri"/>
              </a:rPr>
              <a:t>- Kao ekspert u području rekao sam mu da jako preporučujem nošenje maske, ali on stalno baljezga o svojim pravima.</a:t>
            </a:r>
            <a:endParaRPr lang="hr-HR" sz="2400" dirty="0">
              <a:solidFill>
                <a:prstClr val="white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3233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6805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4223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33116</TotalTime>
  <Words>2134</Words>
  <Application>Microsoft Office PowerPoint</Application>
  <PresentationFormat>On-screen Show (4:3)</PresentationFormat>
  <Paragraphs>399</Paragraphs>
  <Slides>121</Slides>
  <Notes>0</Notes>
  <HiddenSlides>4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1" baseType="lpstr">
      <vt:lpstr>Arial</vt:lpstr>
      <vt:lpstr>Arial Black</vt:lpstr>
      <vt:lpstr>Calibri</vt:lpstr>
      <vt:lpstr>Comic Sans MS</vt:lpstr>
      <vt:lpstr>Ink Free</vt:lpstr>
      <vt:lpstr>Kristen ITC</vt:lpstr>
      <vt:lpstr>Times New Roman</vt:lpstr>
      <vt:lpstr>Verdana</vt:lpstr>
      <vt:lpstr>Wingdings</vt:lpstr>
      <vt:lpstr>1_Office Theme</vt:lpstr>
      <vt:lpstr>Humorom protiv stresa  u ravnateljskom poslu</vt:lpstr>
      <vt:lpstr>Streso -</vt:lpstr>
      <vt:lpstr>PowerPoint Presentation</vt:lpstr>
      <vt:lpstr>Nakon samoizolacije bit ću…</vt:lpstr>
      <vt:lpstr>PowerPoint Presentation</vt:lpstr>
      <vt:lpstr>PowerPoint Presentation</vt:lpstr>
      <vt:lpstr>PowerPoint Presentation</vt:lpstr>
      <vt:lpstr>Sadržaj</vt:lpstr>
      <vt:lpstr>Što je stres?</vt:lpstr>
      <vt:lpstr>Hans Selye mađarski endokrinolog (1907.-1982.)</vt:lpstr>
      <vt:lpstr>PowerPoint Presentation</vt:lpstr>
      <vt:lpstr>PowerPoint Presentation</vt:lpstr>
      <vt:lpstr>PowerPoint Presentation</vt:lpstr>
      <vt:lpstr>U kojem dijelu tijela osjećate stres?</vt:lpstr>
      <vt:lpstr>Simptomi stresa</vt:lpstr>
      <vt:lpstr>Simptomi stresa</vt:lpstr>
      <vt:lpstr>Simptomi stresa</vt:lpstr>
      <vt:lpstr>Simptomi stresa</vt:lpstr>
      <vt:lpstr>Simptomi stresa</vt:lpstr>
      <vt:lpstr>PowerPoint Presentation</vt:lpstr>
      <vt:lpstr>Bolesti povezane sa stresom</vt:lpstr>
      <vt:lpstr>Stresori u poslu ravnatelja,- ice</vt:lpstr>
      <vt:lpstr>Zašto zebre (ipak) nemaju čir na želucu?</vt:lpstr>
      <vt:lpstr>Ispušite se - na putu kući</vt:lpstr>
      <vt:lpstr>Razina pojedinca</vt:lpstr>
      <vt:lpstr>Da li svojim ponašanjem izazivate stres kod svojih učitelja? </vt:lpstr>
      <vt:lpstr>Zanemarivanje pozitivnog</vt:lpstr>
      <vt:lpstr>Osobe sklone stresu</vt:lpstr>
      <vt:lpstr>Osobe sklone stresu</vt:lpstr>
      <vt:lpstr>Što učiniti?</vt:lpstr>
      <vt:lpstr>1. Uklonite stresore</vt:lpstr>
      <vt:lpstr>PowerPoint Presentation</vt:lpstr>
      <vt:lpstr>PowerPoint Presentation</vt:lpstr>
      <vt:lpstr>2. Ublažite tjelesne reakcije</vt:lpstr>
      <vt:lpstr>I sauna pomaže…</vt:lpstr>
      <vt:lpstr>3. Ublažite emocionalne reakcije</vt:lpstr>
      <vt:lpstr>PowerPoint Presentation</vt:lpstr>
      <vt:lpstr>Gdje je svinja?</vt:lpstr>
      <vt:lpstr>PowerPoint Presentation</vt:lpstr>
      <vt:lpstr>PowerPoint Presentation</vt:lpstr>
      <vt:lpstr>PowerPoint Presentation</vt:lpstr>
      <vt:lpstr>Što je humor</vt:lpstr>
      <vt:lpstr>Besplatni test mokraće</vt:lpstr>
      <vt:lpstr>Što je humor</vt:lpstr>
      <vt:lpstr>Što je humor</vt:lpstr>
      <vt:lpstr>Znate li da….</vt:lpstr>
      <vt:lpstr>Kako zamišljate sliku?</vt:lpstr>
      <vt:lpstr>Kako zamišljate sliku?</vt:lpstr>
      <vt:lpstr>Malo povijesti</vt:lpstr>
      <vt:lpstr>PowerPoint Presentation</vt:lpstr>
      <vt:lpstr>Neravnoteža humora </vt:lpstr>
      <vt:lpstr>Smijeh je odličan lijek</vt:lpstr>
      <vt:lpstr>Poč. 17. st. </vt:lpstr>
      <vt:lpstr>PowerPoint Presentation</vt:lpstr>
      <vt:lpstr>18. st. </vt:lpstr>
      <vt:lpstr>Pristupi u proučavanju humora</vt:lpstr>
      <vt:lpstr>Pristupi u proučavanju humora</vt:lpstr>
      <vt:lpstr>Pristupi u proučavanju humora</vt:lpstr>
      <vt:lpstr>PowerPoint Presentation</vt:lpstr>
      <vt:lpstr>Čemu se smijemo</vt:lpstr>
      <vt:lpstr>PowerPoint Presentation</vt:lpstr>
      <vt:lpstr>Čemu se smijemo</vt:lpstr>
      <vt:lpstr>Čemu se smijemo</vt:lpstr>
      <vt:lpstr>Čemu se smijemo</vt:lpstr>
      <vt:lpstr>Čemu se smijemo</vt:lpstr>
      <vt:lpstr>PowerPoint Presentation</vt:lpstr>
      <vt:lpstr>Muško – ženske razlike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Kako ONA bira šampon</vt:lpstr>
      <vt:lpstr>Kako ON bira šampon</vt:lpstr>
      <vt:lpstr>Smijeh </vt:lpstr>
      <vt:lpstr>Muke po passwordu</vt:lpstr>
      <vt:lpstr>PowerPoint Presentation</vt:lpstr>
      <vt:lpstr>PowerPoint Presentation</vt:lpstr>
      <vt:lpstr>Pozitivne posljedice humora</vt:lpstr>
      <vt:lpstr>Mentalno zdravlje</vt:lpstr>
      <vt:lpstr>Smijeh i tjelesno zdravlje</vt:lpstr>
      <vt:lpstr>Primjena humora</vt:lpstr>
      <vt:lpstr>PowerPoint Presentation</vt:lpstr>
      <vt:lpstr>PowerPoint Presentation</vt:lpstr>
      <vt:lpstr>Terapija smijanjem</vt:lpstr>
      <vt:lpstr>Humor na poslu</vt:lpstr>
      <vt:lpstr>PowerPoint Presentation</vt:lpstr>
      <vt:lpstr>PowerPoint Presentation</vt:lpstr>
      <vt:lpstr>Što činiti?</vt:lpstr>
      <vt:lpstr>Skupljajte dobre viceve, crteže, šale...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Zaključak</vt:lpstr>
      <vt:lpstr>Streso -</vt:lpstr>
      <vt:lpstr>PowerPoint Presentation</vt:lpstr>
      <vt:lpstr>Hvala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</dc:creator>
  <cp:lastModifiedBy>KONGRES</cp:lastModifiedBy>
  <cp:revision>104</cp:revision>
  <dcterms:created xsi:type="dcterms:W3CDTF">2021-10-20T18:10:54Z</dcterms:created>
  <dcterms:modified xsi:type="dcterms:W3CDTF">2022-05-03T12:53:23Z</dcterms:modified>
</cp:coreProperties>
</file>