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888" r:id="rId2"/>
  </p:sldMasterIdLst>
  <p:notesMasterIdLst>
    <p:notesMasterId r:id="rId23"/>
  </p:notesMasterIdLst>
  <p:sldIdLst>
    <p:sldId id="257" r:id="rId3"/>
    <p:sldId id="286" r:id="rId4"/>
    <p:sldId id="285" r:id="rId5"/>
    <p:sldId id="289" r:id="rId6"/>
    <p:sldId id="288" r:id="rId7"/>
    <p:sldId id="290" r:id="rId8"/>
    <p:sldId id="291" r:id="rId9"/>
    <p:sldId id="292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258" r:id="rId18"/>
    <p:sldId id="303" r:id="rId19"/>
    <p:sldId id="304" r:id="rId20"/>
    <p:sldId id="305" r:id="rId21"/>
    <p:sldId id="310" r:id="rId22"/>
  </p:sldIdLst>
  <p:sldSz cx="12192000" cy="6858000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73315-C125-402D-AA01-61A3F33D0FB7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CE45A-C4FA-4EB3-BEF0-D744996454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2413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B11F1-FF86-4B8D-972B-F14ADC8D6436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797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0A92-973B-4B65-9C73-C7B23C23EBA2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55F7-BFD7-40A3-990C-A8D31FB5AF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0534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0A92-973B-4B65-9C73-C7B23C23EBA2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55F7-BFD7-40A3-990C-A8D31FB5AF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817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0A92-973B-4B65-9C73-C7B23C23EBA2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55F7-BFD7-40A3-990C-A8D31FB5AF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7119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BC1B-95A2-458A-ADA7-18C2352E5EF7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AD41-C9DA-4BF2-87E3-26420C7135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160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BC1B-95A2-458A-ADA7-18C2352E5EF7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AD41-C9DA-4BF2-87E3-26420C7135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0869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BC1B-95A2-458A-ADA7-18C2352E5EF7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AD41-C9DA-4BF2-87E3-26420C7135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135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BC1B-95A2-458A-ADA7-18C2352E5EF7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AD41-C9DA-4BF2-87E3-26420C7135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9990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BC1B-95A2-458A-ADA7-18C2352E5EF7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AD41-C9DA-4BF2-87E3-26420C7135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373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BC1B-95A2-458A-ADA7-18C2352E5EF7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AD41-C9DA-4BF2-87E3-26420C7135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8531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BC1B-95A2-458A-ADA7-18C2352E5EF7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AD41-C9DA-4BF2-87E3-26420C7135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9876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BC1B-95A2-458A-ADA7-18C2352E5EF7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AD41-C9DA-4BF2-87E3-26420C7135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313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0A92-973B-4B65-9C73-C7B23C23EBA2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55F7-BFD7-40A3-990C-A8D31FB5AF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4660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BC1B-95A2-458A-ADA7-18C2352E5EF7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AD41-C9DA-4BF2-87E3-26420C7135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6707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BC1B-95A2-458A-ADA7-18C2352E5EF7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AD41-C9DA-4BF2-87E3-26420C7135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2270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BC1B-95A2-458A-ADA7-18C2352E5EF7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AD41-C9DA-4BF2-87E3-26420C7135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307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0A92-973B-4B65-9C73-C7B23C23EBA2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55F7-BFD7-40A3-990C-A8D31FB5AF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8065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0A92-973B-4B65-9C73-C7B23C23EBA2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55F7-BFD7-40A3-990C-A8D31FB5AF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590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0A92-973B-4B65-9C73-C7B23C23EBA2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55F7-BFD7-40A3-990C-A8D31FB5AF7C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993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0A92-973B-4B65-9C73-C7B23C23EBA2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55F7-BFD7-40A3-990C-A8D31FB5AF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8736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0A92-973B-4B65-9C73-C7B23C23EBA2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55F7-BFD7-40A3-990C-A8D31FB5AF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502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0A92-973B-4B65-9C73-C7B23C23EBA2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55F7-BFD7-40A3-990C-A8D31FB5AF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42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72C0A92-973B-4B65-9C73-C7B23C23EBA2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55F7-BFD7-40A3-990C-A8D31FB5AF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655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72C0A92-973B-4B65-9C73-C7B23C23EBA2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A6355F7-BFD7-40A3-990C-A8D31FB5AF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245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EBC1B-95A2-458A-ADA7-18C2352E5EF7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9AD41-C9DA-4BF2-87E3-26420C7135F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890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5" Type="http://schemas.openxmlformats.org/officeDocument/2006/relationships/image" Target="../media/image14.jp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9576" y="2708920"/>
            <a:ext cx="7702624" cy="2736304"/>
          </a:xfrm>
        </p:spPr>
        <p:txBody>
          <a:bodyPr>
            <a:noAutofit/>
          </a:bodyPr>
          <a:lstStyle/>
          <a:p>
            <a:br>
              <a:rPr lang="hr-BA" sz="3200" b="1" dirty="0">
                <a:solidFill>
                  <a:srgbClr val="0000FF"/>
                </a:solidFill>
              </a:rPr>
            </a:br>
            <a:br>
              <a:rPr lang="hr-BA" sz="3200" b="1" dirty="0">
                <a:solidFill>
                  <a:srgbClr val="0000FF"/>
                </a:solidFill>
              </a:rPr>
            </a:br>
            <a:r>
              <a:rPr lang="hr-HR" sz="32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Profesionalizacija - </a:t>
            </a:r>
            <a:br>
              <a:rPr lang="hr-HR" sz="32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hr-HR" sz="32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Budućnost hrvatskog školstva</a:t>
            </a:r>
            <a:br>
              <a:rPr lang="hr-HR" sz="32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br>
              <a:rPr lang="hr-BA" sz="3200" dirty="0"/>
            </a:br>
            <a:endParaRPr lang="hr-BA" sz="2800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584" y="5373216"/>
            <a:ext cx="7200800" cy="792088"/>
          </a:xfrm>
        </p:spPr>
        <p:txBody>
          <a:bodyPr>
            <a:normAutofit/>
          </a:bodyPr>
          <a:lstStyle/>
          <a:p>
            <a:endParaRPr lang="hr-BA" sz="2400" b="1" dirty="0">
              <a:solidFill>
                <a:schemeClr val="tx1"/>
              </a:solidFill>
            </a:endParaRPr>
          </a:p>
          <a:p>
            <a:endParaRPr lang="hr-BA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2778" y="901750"/>
            <a:ext cx="89762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  </a:t>
            </a:r>
            <a:r>
              <a:rPr lang="hr-HR" sz="3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PROFESIONALNI ODNOS PREMA    RAVNATELJSKOM POSLU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BA" dirty="0"/>
          </a:p>
        </p:txBody>
      </p:sp>
      <p:sp>
        <p:nvSpPr>
          <p:cNvPr id="9" name="Rectangle 8"/>
          <p:cNvSpPr/>
          <p:nvPr/>
        </p:nvSpPr>
        <p:spPr>
          <a:xfrm>
            <a:off x="2279576" y="2132856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BA" sz="3200" b="1" dirty="0">
                <a:solidFill>
                  <a:srgbClr val="FF0000"/>
                </a:solidFill>
              </a:rPr>
              <a:t> </a:t>
            </a:r>
            <a:br>
              <a:rPr lang="hr-BA" sz="3200" b="1" dirty="0">
                <a:solidFill>
                  <a:srgbClr val="FF0000"/>
                </a:solidFill>
              </a:rPr>
            </a:br>
            <a:endParaRPr lang="hr-BA" sz="32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24DAE3-C4D0-4E44-8BA0-9AEF91321743}"/>
              </a:ext>
            </a:extLst>
          </p:cNvPr>
          <p:cNvSpPr/>
          <p:nvPr/>
        </p:nvSpPr>
        <p:spPr>
          <a:xfrm>
            <a:off x="2975992" y="576926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dr. </a:t>
            </a:r>
            <a:r>
              <a:rPr lang="hr-HR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sc</a:t>
            </a:r>
            <a:r>
              <a:rPr lang="hr-HR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Oleg Đaković</a:t>
            </a:r>
          </a:p>
          <a:p>
            <a:pPr algn="ctr"/>
            <a:r>
              <a:rPr lang="hr-HR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Mali Lošinj, 3. – 5. svibnja 2022.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5EDFD-3345-4B23-9C6F-C87439079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507" y="2130804"/>
            <a:ext cx="4000078" cy="2018394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hr-HR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Pitanje autonomije rada ustanove (ravnatelja)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FDC32-6F58-4C7A-BA54-24F9EB213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8679" y="369116"/>
            <a:ext cx="5998128" cy="6056851"/>
          </a:xfrm>
        </p:spPr>
        <p:txBody>
          <a:bodyPr anchor="ctr">
            <a:normAutofit/>
          </a:bodyPr>
          <a:lstStyle/>
          <a:p>
            <a:pPr lvl="0" algn="ctr">
              <a:lnSpc>
                <a:spcPct val="90000"/>
              </a:lnSpc>
              <a:buClrTx/>
              <a:buNone/>
            </a:pPr>
            <a:r>
              <a:rPr lang="hr-HR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    USTANOVE (RAVNATELJI)     NEMAJU AUTONOMIJE: </a:t>
            </a:r>
          </a:p>
          <a:p>
            <a:pPr lvl="0">
              <a:lnSpc>
                <a:spcPct val="90000"/>
              </a:lnSpc>
              <a:buClrTx/>
              <a:buNone/>
            </a:pPr>
            <a:endParaRPr lang="hr-HR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lvl="0">
              <a:lnSpc>
                <a:spcPct val="90000"/>
              </a:lnSpc>
              <a:buClrTx/>
            </a:pPr>
            <a:r>
              <a:rPr lang="hr-HR" sz="2800" dirty="0">
                <a:solidFill>
                  <a:prstClr val="black"/>
                </a:solidFill>
                <a:latin typeface="Georgia" panose="02040502050405020303" pitchFamily="18" charset="0"/>
              </a:rPr>
              <a:t>u donošenju zakona i  pravilnika </a:t>
            </a:r>
          </a:p>
          <a:p>
            <a:pPr lvl="0">
              <a:lnSpc>
                <a:spcPct val="90000"/>
              </a:lnSpc>
              <a:buClrTx/>
            </a:pPr>
            <a:r>
              <a:rPr lang="hr-HR" sz="2800" dirty="0">
                <a:solidFill>
                  <a:prstClr val="black"/>
                </a:solidFill>
                <a:latin typeface="Georgia" panose="02040502050405020303" pitchFamily="18" charset="0"/>
              </a:rPr>
              <a:t>u određivanju upisne politike </a:t>
            </a:r>
          </a:p>
          <a:p>
            <a:pPr lvl="0">
              <a:lnSpc>
                <a:spcPct val="90000"/>
              </a:lnSpc>
              <a:buClrTx/>
            </a:pPr>
            <a:r>
              <a:rPr lang="hr-HR" sz="2800" dirty="0">
                <a:solidFill>
                  <a:prstClr val="black"/>
                </a:solidFill>
                <a:latin typeface="Georgia" panose="02040502050405020303" pitchFamily="18" charset="0"/>
              </a:rPr>
              <a:t>pri kreiranju i donošenju nastavnog plana i programa  </a:t>
            </a:r>
          </a:p>
          <a:p>
            <a:pPr lvl="0">
              <a:lnSpc>
                <a:spcPct val="90000"/>
              </a:lnSpc>
              <a:buClrTx/>
            </a:pPr>
            <a:r>
              <a:rPr lang="hr-HR" sz="2800" dirty="0">
                <a:solidFill>
                  <a:prstClr val="black"/>
                </a:solidFill>
                <a:latin typeface="Georgia" panose="02040502050405020303" pitchFamily="18" charset="0"/>
              </a:rPr>
              <a:t>u određivanju broja učenika u razrednom odjelu</a:t>
            </a:r>
          </a:p>
          <a:p>
            <a:pPr lvl="0">
              <a:lnSpc>
                <a:spcPct val="90000"/>
              </a:lnSpc>
              <a:buClrTx/>
            </a:pPr>
            <a:r>
              <a:rPr lang="hr-HR" sz="2800" dirty="0">
                <a:solidFill>
                  <a:prstClr val="black"/>
                </a:solidFill>
                <a:latin typeface="Georgia" panose="02040502050405020303" pitchFamily="18" charset="0"/>
              </a:rPr>
              <a:t>u zapošljavanju</a:t>
            </a:r>
          </a:p>
          <a:p>
            <a:pPr>
              <a:lnSpc>
                <a:spcPct val="90000"/>
              </a:lnSpc>
            </a:pPr>
            <a:endParaRPr lang="hr-HR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B3939F-5CE2-4094-BAD6-B1227FC48396}"/>
              </a:ext>
            </a:extLst>
          </p:cNvPr>
          <p:cNvSpPr/>
          <p:nvPr/>
        </p:nvSpPr>
        <p:spPr>
          <a:xfrm>
            <a:off x="1006679" y="6156662"/>
            <a:ext cx="316686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dr. </a:t>
            </a:r>
            <a:r>
              <a:rPr kumimoji="0" lang="hr-H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sc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. Oleg Đaković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Mali Lošinj, 3. – 5. svibnja 2022.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28BB809-F884-4C7F-A8CB-941629DA5AF0}"/>
              </a:ext>
            </a:extLst>
          </p:cNvPr>
          <p:cNvSpPr txBox="1">
            <a:spLocks/>
          </p:cNvSpPr>
          <p:nvPr/>
        </p:nvSpPr>
        <p:spPr>
          <a:xfrm>
            <a:off x="11409027" y="6627303"/>
            <a:ext cx="782973" cy="230697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hr-BA" sz="1400" b="1" i="0" u="none" strike="noStrike" kern="1200" cap="all" spc="2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10/20</a:t>
            </a:r>
            <a:endParaRPr kumimoji="0" lang="hr-BA" sz="1200" b="1" i="0" u="none" strike="noStrike" kern="1200" cap="all" spc="2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hr-BA" sz="2400" b="1" i="0" u="none" strike="noStrike" kern="1200" cap="all" spc="2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hr-BA" sz="1600" b="1" i="0" u="none" strike="noStrike" kern="1200" cap="all" spc="2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519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5EDFD-3345-4B23-9C6F-C87439079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804" y="131875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FF0000"/>
                </a:solidFill>
                <a:latin typeface="Georgia" panose="02040502050405020303" pitchFamily="18" charset="0"/>
              </a:rPr>
              <a:t>Pitanje autonomije rada ustanove (ravnatelja)</a:t>
            </a:r>
            <a:endParaRPr lang="hr-HR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FDC32-6F58-4C7A-BA54-24F9EB213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1963" y="1508048"/>
            <a:ext cx="9390358" cy="4289248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  <a:defRPr/>
            </a:pPr>
            <a:r>
              <a:rPr lang="it-IT" sz="28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Sustav</a:t>
            </a:r>
            <a:r>
              <a:rPr lang="it-IT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je </a:t>
            </a:r>
            <a:r>
              <a:rPr lang="it-IT" sz="28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visokocentraliziran</a:t>
            </a:r>
            <a:r>
              <a:rPr lang="it-IT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it-IT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(model </a:t>
            </a:r>
            <a:r>
              <a:rPr lang="it-IT" sz="28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kontrole</a:t>
            </a:r>
            <a:r>
              <a:rPr lang="it-IT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it-IT" sz="28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kvalitete</a:t>
            </a:r>
            <a:r>
              <a:rPr lang="it-IT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)</a:t>
            </a:r>
            <a:r>
              <a:rPr lang="hr-HR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hr-HR" sz="28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p</a:t>
            </a:r>
            <a:r>
              <a:rPr lang="hr-HR" sz="2800" b="1" dirty="0" err="1">
                <a:solidFill>
                  <a:srgbClr val="FF0000"/>
                </a:solidFill>
                <a:latin typeface="Georgia" panose="02040502050405020303" pitchFamily="18" charset="0"/>
                <a:cs typeface="Calibri" pitchFamily="34" charset="0"/>
              </a:rPr>
              <a:t>renormiranost</a:t>
            </a:r>
            <a:r>
              <a:rPr lang="hr-HR" sz="2800" b="1" dirty="0">
                <a:solidFill>
                  <a:srgbClr val="FF0000"/>
                </a:solidFill>
                <a:latin typeface="Georgia" panose="02040502050405020303" pitchFamily="18" charset="0"/>
                <a:cs typeface="Calibri" pitchFamily="34" charset="0"/>
              </a:rPr>
              <a:t> </a:t>
            </a:r>
            <a:r>
              <a:rPr lang="hr-HR" sz="2800" b="1" dirty="0">
                <a:solidFill>
                  <a:prstClr val="black"/>
                </a:solidFill>
                <a:latin typeface="Georgia" panose="02040502050405020303" pitchFamily="18" charset="0"/>
                <a:cs typeface="Calibri" pitchFamily="34" charset="0"/>
              </a:rPr>
              <a:t>je razvidna u svakom segmentu rada ustanove!</a:t>
            </a: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  <a:defRPr/>
            </a:pPr>
            <a:r>
              <a:rPr lang="hr-HR" sz="2800" b="1" dirty="0">
                <a:solidFill>
                  <a:prstClr val="black"/>
                </a:solidFill>
                <a:latin typeface="Georgia" panose="02040502050405020303" pitchFamily="18" charset="0"/>
                <a:cs typeface="Calibri" pitchFamily="34" charset="0"/>
              </a:rPr>
              <a:t>      	</a:t>
            </a: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  <a:defRPr/>
            </a:pPr>
            <a:r>
              <a:rPr lang="hr-HR" sz="2800" b="1" dirty="0">
                <a:solidFill>
                  <a:srgbClr val="FF0000"/>
                </a:solidFill>
                <a:latin typeface="Georgia" panose="02040502050405020303" pitchFamily="18" charset="0"/>
                <a:cs typeface="Calibri" pitchFamily="34" charset="0"/>
              </a:rPr>
              <a:t>Prava</a:t>
            </a:r>
            <a:r>
              <a:rPr lang="hr-HR" sz="2800" b="1" dirty="0">
                <a:solidFill>
                  <a:prstClr val="black"/>
                </a:solidFill>
                <a:latin typeface="Georgia" panose="02040502050405020303" pitchFamily="18" charset="0"/>
                <a:cs typeface="Calibri" pitchFamily="34" charset="0"/>
              </a:rPr>
              <a:t> su centralizirana!</a:t>
            </a: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  <a:defRPr/>
            </a:pPr>
            <a:r>
              <a:rPr lang="hr-HR" sz="2800" b="1" dirty="0">
                <a:solidFill>
                  <a:prstClr val="black"/>
                </a:solidFill>
                <a:latin typeface="Georgia" panose="02040502050405020303" pitchFamily="18" charset="0"/>
                <a:cs typeface="Calibri" pitchFamily="34" charset="0"/>
              </a:rPr>
              <a:t>	</a:t>
            </a: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  <a:defRPr/>
            </a:pPr>
            <a:r>
              <a:rPr lang="hr-HR" sz="2800" b="1" dirty="0">
                <a:solidFill>
                  <a:srgbClr val="FF0000"/>
                </a:solidFill>
                <a:latin typeface="Georgia" panose="02040502050405020303" pitchFamily="18" charset="0"/>
                <a:cs typeface="Calibri" pitchFamily="34" charset="0"/>
              </a:rPr>
              <a:t>Obveze i odgovornosti </a:t>
            </a:r>
            <a:r>
              <a:rPr lang="hr-HR" sz="2800" b="1" dirty="0">
                <a:solidFill>
                  <a:prstClr val="black"/>
                </a:solidFill>
                <a:latin typeface="Georgia" panose="02040502050405020303" pitchFamily="18" charset="0"/>
                <a:cs typeface="Calibri" pitchFamily="34" charset="0"/>
              </a:rPr>
              <a:t>ravnatelja (ustanove) su  decentralizirane!</a:t>
            </a: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  <a:defRPr/>
            </a:pPr>
            <a:endParaRPr lang="hr-HR" sz="2800" b="1" dirty="0">
              <a:solidFill>
                <a:prstClr val="black"/>
              </a:solidFill>
              <a:latin typeface="Georgia" panose="02040502050405020303" pitchFamily="18" charset="0"/>
              <a:cs typeface="Calibri" pitchFamily="34" charset="0"/>
            </a:endParaRPr>
          </a:p>
          <a:p>
            <a:pPr marL="0" lvl="0" indent="0">
              <a:lnSpc>
                <a:spcPct val="90000"/>
              </a:lnSpc>
              <a:buClrTx/>
              <a:buNone/>
            </a:pPr>
            <a:r>
              <a:rPr lang="hr-BA" sz="2800" b="1" dirty="0">
                <a:solidFill>
                  <a:srgbClr val="FF0000"/>
                </a:solidFill>
                <a:latin typeface="Georgia" panose="02040502050405020303" pitchFamily="18" charset="0"/>
                <a:cs typeface="Calibri" pitchFamily="34" charset="0"/>
              </a:rPr>
              <a:t>Primjer:</a:t>
            </a:r>
            <a:r>
              <a:rPr lang="hr-BA" sz="2800" dirty="0">
                <a:solidFill>
                  <a:prstClr val="black"/>
                </a:solidFill>
                <a:latin typeface="Georgia" panose="02040502050405020303" pitchFamily="18" charset="0"/>
                <a:cs typeface="Calibri" pitchFamily="34" charset="0"/>
              </a:rPr>
              <a:t> </a:t>
            </a:r>
            <a:r>
              <a:rPr lang="hr-BA" sz="2800" b="1" dirty="0">
                <a:solidFill>
                  <a:prstClr val="black"/>
                </a:solidFill>
                <a:latin typeface="Georgia" panose="02040502050405020303" pitchFamily="18" charset="0"/>
                <a:cs typeface="Calibri" pitchFamily="34" charset="0"/>
              </a:rPr>
              <a:t>pedagoške mjere, upisna politika</a:t>
            </a:r>
          </a:p>
          <a:p>
            <a:endParaRPr lang="hr-HR" sz="2800" dirty="0">
              <a:solidFill>
                <a:srgbClr val="40404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B3939F-5CE2-4094-BAD6-B1227FC48396}"/>
              </a:ext>
            </a:extLst>
          </p:cNvPr>
          <p:cNvSpPr/>
          <p:nvPr/>
        </p:nvSpPr>
        <p:spPr>
          <a:xfrm>
            <a:off x="2894202" y="6131765"/>
            <a:ext cx="61022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dr. </a:t>
            </a:r>
            <a:r>
              <a:rPr kumimoji="0" lang="hr-H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sc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. Oleg Đaković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Mali Lošinj, 3. – 5. svibnja 2022.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44F617F-2BF3-47FA-BE31-FBCD1F434C23}"/>
              </a:ext>
            </a:extLst>
          </p:cNvPr>
          <p:cNvSpPr txBox="1">
            <a:spLocks/>
          </p:cNvSpPr>
          <p:nvPr/>
        </p:nvSpPr>
        <p:spPr>
          <a:xfrm>
            <a:off x="11409027" y="6627303"/>
            <a:ext cx="782973" cy="230697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hr-BA" sz="1400" b="1" i="0" u="none" strike="noStrike" kern="1200" cap="all" spc="25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11/20</a:t>
            </a:r>
            <a:endParaRPr kumimoji="0" lang="hr-BA" sz="1200" b="1" i="0" u="none" strike="noStrike" kern="1200" cap="all" spc="25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hr-BA" sz="2400" b="1" i="0" u="none" strike="noStrike" kern="1200" cap="all" spc="2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hr-BA" sz="1600" b="1" i="0" u="none" strike="noStrike" kern="1200" cap="all" spc="2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502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5EDFD-3345-4B23-9C6F-C87439079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804" y="131875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PROSTOR ZA DJELOVANJE</a:t>
            </a:r>
            <a:endParaRPr lang="hr-HR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FDC32-6F58-4C7A-BA54-24F9EB213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131" y="1656138"/>
            <a:ext cx="9365190" cy="4141157"/>
          </a:xfrm>
        </p:spPr>
        <p:txBody>
          <a:bodyPr>
            <a:normAutofit/>
          </a:bodyPr>
          <a:lstStyle/>
          <a:p>
            <a:endParaRPr lang="hr-HR" sz="2800" b="1" dirty="0">
              <a:latin typeface="Calibri" pitchFamily="34" charset="0"/>
            </a:endParaRPr>
          </a:p>
          <a:p>
            <a:r>
              <a:rPr lang="hr-HR" sz="2800" b="1" dirty="0">
                <a:latin typeface="Georgia" panose="02040502050405020303" pitchFamily="18" charset="0"/>
              </a:rPr>
              <a:t>povećanje </a:t>
            </a:r>
            <a:r>
              <a:rPr lang="hr-HR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autonomije </a:t>
            </a:r>
            <a:r>
              <a:rPr lang="hr-HR" sz="2800" b="1" dirty="0">
                <a:latin typeface="Georgia" panose="02040502050405020303" pitchFamily="18" charset="0"/>
              </a:rPr>
              <a:t>ustanova i rada ravnatelja</a:t>
            </a:r>
          </a:p>
          <a:p>
            <a:r>
              <a:rPr lang="hr-HR" sz="2800" b="1" dirty="0">
                <a:latin typeface="Georgia" panose="02040502050405020303" pitchFamily="18" charset="0"/>
              </a:rPr>
              <a:t>promjena </a:t>
            </a:r>
            <a:r>
              <a:rPr lang="hr-HR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zakonskih</a:t>
            </a:r>
            <a:r>
              <a:rPr lang="hr-HR" sz="2800" b="1" dirty="0">
                <a:latin typeface="Georgia" panose="02040502050405020303" pitchFamily="18" charset="0"/>
              </a:rPr>
              <a:t> okvira (npr. licenciranje ravnatelja)</a:t>
            </a:r>
          </a:p>
          <a:p>
            <a:r>
              <a:rPr lang="hr-HR" sz="2800" b="1" dirty="0">
                <a:latin typeface="Georgia" panose="02040502050405020303" pitchFamily="18" charset="0"/>
              </a:rPr>
              <a:t>povećanje </a:t>
            </a:r>
            <a:r>
              <a:rPr lang="hr-HR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sredstava</a:t>
            </a:r>
            <a:r>
              <a:rPr lang="hr-HR" sz="2800" b="1" dirty="0">
                <a:latin typeface="Georgia" panose="02040502050405020303" pitchFamily="18" charset="0"/>
              </a:rPr>
              <a:t> za materijalne uvjete rada</a:t>
            </a:r>
          </a:p>
          <a:p>
            <a:pPr marL="0" indent="0">
              <a:buNone/>
            </a:pPr>
            <a:endParaRPr lang="hr-HR" sz="2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r-HR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Značajna uloga Udruge ravnatelja!</a:t>
            </a:r>
          </a:p>
          <a:p>
            <a:endParaRPr lang="hr-HR" sz="2800" dirty="0">
              <a:solidFill>
                <a:srgbClr val="40404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B3939F-5CE2-4094-BAD6-B1227FC48396}"/>
              </a:ext>
            </a:extLst>
          </p:cNvPr>
          <p:cNvSpPr/>
          <p:nvPr/>
        </p:nvSpPr>
        <p:spPr>
          <a:xfrm>
            <a:off x="2894202" y="6131765"/>
            <a:ext cx="61022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dr. </a:t>
            </a:r>
            <a:r>
              <a:rPr kumimoji="0" lang="hr-H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sc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. Oleg Đaković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Mali Lošinj, 3. – 5. svibnja 2022.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FB9885B-D181-42EF-B038-87DEA7E4BD8A}"/>
              </a:ext>
            </a:extLst>
          </p:cNvPr>
          <p:cNvSpPr txBox="1">
            <a:spLocks/>
          </p:cNvSpPr>
          <p:nvPr/>
        </p:nvSpPr>
        <p:spPr>
          <a:xfrm>
            <a:off x="11283193" y="6593430"/>
            <a:ext cx="908808" cy="26457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hr-BA" sz="1400" b="1" i="0" u="none" strike="noStrike" kern="1200" cap="all" spc="25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12/20</a:t>
            </a:r>
            <a:endParaRPr kumimoji="0" lang="hr-BA" sz="1200" b="1" i="0" u="none" strike="noStrike" kern="1200" cap="all" spc="25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hr-BA" sz="2400" b="1" i="0" u="none" strike="noStrike" kern="1200" cap="all" spc="2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hr-BA" sz="1600" b="1" i="0" u="none" strike="noStrike" kern="1200" cap="all" spc="2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032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5EDFD-3345-4B23-9C6F-C87439079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82" y="1644242"/>
            <a:ext cx="4009937" cy="2504956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br>
              <a:rPr lang="hr-BA" sz="24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br>
              <a:rPr lang="hr-BA" sz="24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br>
              <a:rPr lang="hr-BA" sz="24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hr-BA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Pitanja za svakog     ravnatelja   	 </a:t>
            </a:r>
            <a:br>
              <a:rPr lang="hr-BA" sz="24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br>
              <a:rPr lang="hr-BA" sz="24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endParaRPr lang="hr-HR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FDC32-6F58-4C7A-BA54-24F9EB213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571" y="209726"/>
            <a:ext cx="5763236" cy="6216242"/>
          </a:xfrm>
        </p:spPr>
        <p:txBody>
          <a:bodyPr anchor="ctr">
            <a:normAutofit fontScale="77500" lnSpcReduction="20000"/>
          </a:bodyPr>
          <a:lstStyle/>
          <a:p>
            <a:pPr>
              <a:buNone/>
            </a:pPr>
            <a:r>
              <a:rPr lang="hr-BA" sz="2800" b="1" dirty="0">
                <a:solidFill>
                  <a:srgbClr val="FF0000"/>
                </a:solidFill>
              </a:rPr>
              <a:t>         PROAKTIVNOST/INERTNOST</a:t>
            </a:r>
          </a:p>
          <a:p>
            <a:pPr>
              <a:buNone/>
            </a:pPr>
            <a:endParaRPr lang="hr-BA" sz="28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hr-BA" sz="2800" dirty="0">
                <a:solidFill>
                  <a:schemeClr val="bg1"/>
                </a:solidFill>
                <a:latin typeface="Georgia" panose="02040502050405020303" pitchFamily="18" charset="0"/>
              </a:rPr>
              <a:t>   Jesam li kao ravnatelj spreman na promjene i </a:t>
            </a:r>
            <a:r>
              <a:rPr lang="hr-BA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veći stupanj autonomije svoje ustanove</a:t>
            </a:r>
            <a:r>
              <a:rPr lang="hr-BA" sz="2800" dirty="0">
                <a:solidFill>
                  <a:schemeClr val="bg1"/>
                </a:solidFill>
                <a:latin typeface="Georgia" panose="02040502050405020303" pitchFamily="18" charset="0"/>
              </a:rPr>
              <a:t>?</a:t>
            </a:r>
          </a:p>
          <a:p>
            <a:pPr>
              <a:buNone/>
            </a:pPr>
            <a:endParaRPr lang="hr-BA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>
              <a:buNone/>
            </a:pPr>
            <a:r>
              <a:rPr lang="hr-BA" sz="2800" dirty="0">
                <a:solidFill>
                  <a:schemeClr val="bg1"/>
                </a:solidFill>
                <a:latin typeface="Georgia" panose="02040502050405020303" pitchFamily="18" charset="0"/>
              </a:rPr>
              <a:t>   Imam li </a:t>
            </a:r>
            <a:r>
              <a:rPr lang="hr-BA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partnere i suradnike </a:t>
            </a:r>
            <a:r>
              <a:rPr lang="hr-BA" sz="2800" dirty="0">
                <a:solidFill>
                  <a:schemeClr val="bg1"/>
                </a:solidFill>
                <a:latin typeface="Georgia" panose="02040502050405020303" pitchFamily="18" charset="0"/>
              </a:rPr>
              <a:t>u dionicima?</a:t>
            </a:r>
          </a:p>
          <a:p>
            <a:pPr>
              <a:buNone/>
            </a:pPr>
            <a:endParaRPr lang="hr-BA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>
              <a:buNone/>
            </a:pPr>
            <a:r>
              <a:rPr lang="hr-BA" sz="2800" dirty="0">
                <a:solidFill>
                  <a:schemeClr val="bg1"/>
                </a:solidFill>
                <a:latin typeface="Georgia" panose="02040502050405020303" pitchFamily="18" charset="0"/>
              </a:rPr>
              <a:t>   Jesam li pripremljen za nove načine </a:t>
            </a:r>
            <a:r>
              <a:rPr lang="hr-BA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upravljanja</a:t>
            </a:r>
            <a:r>
              <a:rPr lang="hr-BA" sz="2800" dirty="0">
                <a:solidFill>
                  <a:schemeClr val="bg1"/>
                </a:solidFill>
                <a:latin typeface="Georgia" panose="02040502050405020303" pitchFamily="18" charset="0"/>
              </a:rPr>
              <a:t> ustanovom?</a:t>
            </a:r>
          </a:p>
          <a:p>
            <a:pPr>
              <a:buNone/>
            </a:pPr>
            <a:endParaRPr lang="hr-BA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>
              <a:buNone/>
            </a:pPr>
            <a:r>
              <a:rPr lang="hr-BA" sz="2800" dirty="0">
                <a:solidFill>
                  <a:schemeClr val="bg1"/>
                </a:solidFill>
                <a:latin typeface="Georgia" panose="02040502050405020303" pitchFamily="18" charset="0"/>
              </a:rPr>
              <a:t>   Jesam li </a:t>
            </a:r>
            <a:r>
              <a:rPr lang="hr-BA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osposobljen</a:t>
            </a:r>
            <a:r>
              <a:rPr lang="hr-BA" sz="2800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hr-BA" sz="2800" dirty="0">
                <a:solidFill>
                  <a:schemeClr val="bg1"/>
                </a:solidFill>
                <a:latin typeface="Georgia" panose="02040502050405020303" pitchFamily="18" charset="0"/>
              </a:rPr>
              <a:t>za drukčije upravljanje i vođenje?</a:t>
            </a:r>
          </a:p>
          <a:p>
            <a:pPr>
              <a:buNone/>
            </a:pPr>
            <a:endParaRPr lang="hr-BA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>
              <a:buNone/>
            </a:pPr>
            <a:r>
              <a:rPr lang="hr-BA" sz="2800" dirty="0">
                <a:solidFill>
                  <a:schemeClr val="bg1"/>
                </a:solidFill>
                <a:latin typeface="Georgia" panose="02040502050405020303" pitchFamily="18" charset="0"/>
              </a:rPr>
              <a:t>   Jesam li dovoljno </a:t>
            </a:r>
            <a:r>
              <a:rPr lang="hr-BA" sz="28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proaktivan</a:t>
            </a:r>
            <a:r>
              <a:rPr lang="hr-BA" sz="2800" dirty="0">
                <a:solidFill>
                  <a:schemeClr val="bg1"/>
                </a:solidFill>
                <a:latin typeface="Georgia" panose="02040502050405020303" pitchFamily="18" charset="0"/>
              </a:rPr>
              <a:t> u svom ravnateljskom poslu?</a:t>
            </a:r>
          </a:p>
          <a:p>
            <a:pPr>
              <a:lnSpc>
                <a:spcPct val="90000"/>
              </a:lnSpc>
            </a:pPr>
            <a:endParaRPr lang="hr-HR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B3939F-5CE2-4094-BAD6-B1227FC48396}"/>
              </a:ext>
            </a:extLst>
          </p:cNvPr>
          <p:cNvSpPr/>
          <p:nvPr/>
        </p:nvSpPr>
        <p:spPr>
          <a:xfrm>
            <a:off x="740319" y="6156663"/>
            <a:ext cx="316686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dr. </a:t>
            </a:r>
            <a:r>
              <a:rPr kumimoji="0" lang="hr-H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sc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. Oleg Đaković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Mali Lošinj, 3. – 5. svibnja 2022.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B1C90DC-348A-4DCF-A152-D6EE8D6AACE9}"/>
              </a:ext>
            </a:extLst>
          </p:cNvPr>
          <p:cNvSpPr txBox="1">
            <a:spLocks/>
          </p:cNvSpPr>
          <p:nvPr/>
        </p:nvSpPr>
        <p:spPr>
          <a:xfrm>
            <a:off x="11350305" y="6568580"/>
            <a:ext cx="841695" cy="28942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hr-BA" sz="1400" b="1" i="0" u="none" strike="noStrike" kern="1200" cap="all" spc="2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13/20</a:t>
            </a:r>
            <a:endParaRPr kumimoji="0" lang="hr-BA" sz="1200" b="1" i="0" u="none" strike="noStrike" kern="1200" cap="all" spc="2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hr-BA" sz="2400" b="1" i="0" u="none" strike="noStrike" kern="1200" cap="all" spc="2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hr-BA" sz="1600" b="1" i="0" u="none" strike="noStrike" kern="1200" cap="all" spc="2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831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423" y="1586484"/>
            <a:ext cx="39719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hr-HR" sz="2200" dirty="0">
                <a:latin typeface="Georgia" panose="02040502050405020303" pitchFamily="18" charset="0"/>
              </a:rPr>
              <a:t>KAKO PREPOZNATI PROAKTIVNOG RAVNATELJA?</a:t>
            </a:r>
            <a:br>
              <a:rPr lang="hr-HR" sz="2200" dirty="0">
                <a:latin typeface="Georgia" panose="02040502050405020303" pitchFamily="18" charset="0"/>
              </a:rPr>
            </a:br>
            <a:r>
              <a:rPr lang="hr-HR" sz="3200" dirty="0">
                <a:latin typeface="Georgia" panose="02040502050405020303" pitchFamily="18" charset="0"/>
              </a:rPr>
              <a:t>	</a:t>
            </a:r>
            <a:br>
              <a:rPr lang="hr-HR" sz="3200" dirty="0">
                <a:latin typeface="Georgia" panose="02040502050405020303" pitchFamily="18" charset="0"/>
              </a:rPr>
            </a:br>
            <a:r>
              <a:rPr lang="hr-HR" sz="2200" b="1" dirty="0">
                <a:solidFill>
                  <a:srgbClr val="FF0000"/>
                </a:solidFill>
                <a:latin typeface="Georgia" panose="02040502050405020303" pitchFamily="18" charset="0"/>
              </a:rPr>
              <a:t>Usporedbom!</a:t>
            </a:r>
            <a:br>
              <a:rPr lang="hr-HR" sz="3200" dirty="0">
                <a:latin typeface="Georgia" panose="02040502050405020303" pitchFamily="18" charset="0"/>
              </a:rPr>
            </a:br>
            <a:r>
              <a:rPr lang="hr-HR" sz="3000" b="1" dirty="0">
                <a:solidFill>
                  <a:srgbClr val="FFFFFF"/>
                </a:solidFill>
                <a:latin typeface="Georgia" panose="02040502050405020303" pitchFamily="18" charset="0"/>
              </a:rPr>
              <a:t>                  </a:t>
            </a:r>
            <a:endParaRPr lang="hr-HR" sz="3000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0565" y="897621"/>
            <a:ext cx="5551825" cy="5276675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r-HR" sz="2400" b="1" dirty="0" err="1">
                <a:solidFill>
                  <a:srgbClr val="FF0000"/>
                </a:solidFill>
                <a:latin typeface="Georgia" panose="02040502050405020303" pitchFamily="18" charset="0"/>
                <a:cs typeface="Calibri" pitchFamily="34" charset="0"/>
              </a:rPr>
              <a:t>Proaktivni</a:t>
            </a:r>
            <a:r>
              <a:rPr lang="hr-HR" sz="2400" b="1" dirty="0">
                <a:solidFill>
                  <a:srgbClr val="FF0000"/>
                </a:solidFill>
                <a:latin typeface="Georgia" panose="02040502050405020303" pitchFamily="18" charset="0"/>
                <a:cs typeface="Calibri" pitchFamily="34" charset="0"/>
              </a:rPr>
              <a:t> ravnatelji:</a:t>
            </a:r>
          </a:p>
          <a:p>
            <a:pPr marL="457200" indent="-457200">
              <a:lnSpc>
                <a:spcPct val="90000"/>
              </a:lnSpc>
              <a:buNone/>
              <a:defRPr/>
            </a:pPr>
            <a:endParaRPr lang="hr-HR" sz="2400" dirty="0">
              <a:latin typeface="Georgia" panose="02040502050405020303" pitchFamily="18" charset="0"/>
              <a:cs typeface="Calibri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hr-HR" sz="2400" dirty="0">
                <a:latin typeface="Georgia" panose="02040502050405020303" pitchFamily="18" charset="0"/>
                <a:cs typeface="Calibri" pitchFamily="34" charset="0"/>
              </a:rPr>
              <a:t>učinkovitije koriste raspoložive prostore ustanove</a:t>
            </a:r>
          </a:p>
          <a:p>
            <a:pPr>
              <a:lnSpc>
                <a:spcPct val="90000"/>
              </a:lnSpc>
              <a:defRPr/>
            </a:pPr>
            <a:r>
              <a:rPr lang="hr-HR" sz="2400" dirty="0">
                <a:latin typeface="Georgia" panose="02040502050405020303" pitchFamily="18" charset="0"/>
                <a:cs typeface="Calibri" pitchFamily="34" charset="0"/>
              </a:rPr>
              <a:t>nude atraktivne programe i projekte</a:t>
            </a:r>
          </a:p>
          <a:p>
            <a:pPr>
              <a:lnSpc>
                <a:spcPct val="90000"/>
              </a:lnSpc>
              <a:defRPr/>
            </a:pPr>
            <a:r>
              <a:rPr lang="hr-HR" sz="2400" dirty="0">
                <a:latin typeface="Georgia" panose="02040502050405020303" pitchFamily="18" charset="0"/>
                <a:cs typeface="Calibri" pitchFamily="34" charset="0"/>
              </a:rPr>
              <a:t>koriste sredstva iz  zaklada, fondova i lokalnih projekata </a:t>
            </a:r>
          </a:p>
          <a:p>
            <a:pPr>
              <a:lnSpc>
                <a:spcPct val="90000"/>
              </a:lnSpc>
              <a:defRPr/>
            </a:pPr>
            <a:r>
              <a:rPr lang="hr-HR" sz="2400" dirty="0">
                <a:latin typeface="Georgia" panose="02040502050405020303" pitchFamily="18" charset="0"/>
                <a:cs typeface="Calibri" pitchFamily="34" charset="0"/>
              </a:rPr>
              <a:t>povlače sredstva iz europskih fondova i donacija</a:t>
            </a:r>
          </a:p>
          <a:p>
            <a:pPr>
              <a:lnSpc>
                <a:spcPct val="90000"/>
              </a:lnSpc>
              <a:defRPr/>
            </a:pPr>
            <a:r>
              <a:rPr lang="hr-HR" sz="2400" dirty="0">
                <a:latin typeface="Georgia" panose="02040502050405020303" pitchFamily="18" charset="0"/>
                <a:cs typeface="Calibri" pitchFamily="34" charset="0"/>
              </a:rPr>
              <a:t>rješavaju imovinsko-pravne poslove i sl.</a:t>
            </a:r>
            <a:endParaRPr lang="hr-HR" sz="2400" dirty="0"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</a:pPr>
            <a:endParaRPr lang="hr-HR" sz="15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CA56900-DAD1-4B5A-86F2-AB627AC1AA71}"/>
              </a:ext>
            </a:extLst>
          </p:cNvPr>
          <p:cNvSpPr txBox="1">
            <a:spLocks/>
          </p:cNvSpPr>
          <p:nvPr/>
        </p:nvSpPr>
        <p:spPr>
          <a:xfrm>
            <a:off x="11409027" y="6627303"/>
            <a:ext cx="782973" cy="230697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hr-BA" sz="1400" b="1" cap="all" spc="250" dirty="0"/>
              <a:t>14</a:t>
            </a:r>
            <a:r>
              <a:rPr kumimoji="0" lang="hr-BA" sz="1400" b="1" i="0" u="none" strike="noStrike" kern="1200" cap="all" spc="25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/20</a:t>
            </a:r>
            <a:endParaRPr kumimoji="0" lang="hr-BA" sz="1200" b="1" i="0" u="none" strike="noStrike" kern="1200" cap="all" spc="25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hr-BA" sz="2400" b="1" i="0" u="none" strike="noStrike" kern="1200" cap="all" spc="2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hr-BA" sz="1600" b="1" i="0" u="none" strike="noStrike" kern="1200" cap="all" spc="2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473A1A-165B-47AE-B99C-BFD2D4C76DA9}"/>
              </a:ext>
            </a:extLst>
          </p:cNvPr>
          <p:cNvSpPr/>
          <p:nvPr/>
        </p:nvSpPr>
        <p:spPr>
          <a:xfrm>
            <a:off x="5360564" y="6063526"/>
            <a:ext cx="316686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dr. </a:t>
            </a:r>
            <a:r>
              <a:rPr kumimoji="0" lang="hr-H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sc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. Oleg Đaković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Mali Lošinj, 3. – 5. svibnja 2022.</a:t>
            </a:r>
          </a:p>
        </p:txBody>
      </p:sp>
    </p:spTree>
    <p:extLst>
      <p:ext uri="{BB962C8B-B14F-4D97-AF65-F5344CB8AC3E}">
        <p14:creationId xmlns:p14="http://schemas.microsoft.com/office/powerpoint/2010/main" val="703808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5EDFD-3345-4B23-9C6F-C87439079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804" y="131875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PITANJA ZA SAMOVREDNOVANJE</a:t>
            </a:r>
            <a:endParaRPr lang="hr-HR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FDC32-6F58-4C7A-BA54-24F9EB213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5853" y="1060704"/>
            <a:ext cx="9306468" cy="4736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800" b="1" dirty="0">
              <a:latin typeface="Calibri" pitchFamily="34" charset="0"/>
            </a:endParaRPr>
          </a:p>
          <a:p>
            <a:r>
              <a:rPr lang="hr-HR" sz="3200" dirty="0">
                <a:solidFill>
                  <a:schemeClr val="tx1"/>
                </a:solidFill>
                <a:latin typeface="Georgia" panose="02040502050405020303" pitchFamily="18" charset="0"/>
              </a:rPr>
              <a:t>Kako rješavam svakodnevne probleme i podnosim li pritiske koji dolaze sa svih strana?</a:t>
            </a:r>
          </a:p>
          <a:p>
            <a:endParaRPr lang="hr-HR" sz="32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hr-HR" sz="3200" dirty="0">
                <a:solidFill>
                  <a:schemeClr val="tx1"/>
                </a:solidFill>
                <a:latin typeface="Georgia" panose="02040502050405020303" pitchFamily="18" charset="0"/>
              </a:rPr>
              <a:t>Jesam li uspješan u tome?</a:t>
            </a:r>
          </a:p>
          <a:p>
            <a:endParaRPr lang="hr-HR" sz="32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hr-HR" sz="3200" dirty="0">
                <a:solidFill>
                  <a:schemeClr val="tx1"/>
                </a:solidFill>
                <a:latin typeface="Georgia" panose="02040502050405020303" pitchFamily="18" charset="0"/>
              </a:rPr>
              <a:t>Koji su moji prioriteti?</a:t>
            </a:r>
          </a:p>
          <a:p>
            <a:endParaRPr lang="hr-HR" sz="2800" dirty="0">
              <a:solidFill>
                <a:srgbClr val="40404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B3939F-5CE2-4094-BAD6-B1227FC48396}"/>
              </a:ext>
            </a:extLst>
          </p:cNvPr>
          <p:cNvSpPr/>
          <p:nvPr/>
        </p:nvSpPr>
        <p:spPr>
          <a:xfrm>
            <a:off x="2894202" y="6131765"/>
            <a:ext cx="61022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dr. </a:t>
            </a:r>
            <a:r>
              <a:rPr kumimoji="0" lang="hr-H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sc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. Oleg Đaković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Mali Lošinj, 3. – 5. svibnja 2022.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A7E27AB-C4A9-4F11-BCB9-2086F64C2C9B}"/>
              </a:ext>
            </a:extLst>
          </p:cNvPr>
          <p:cNvSpPr txBox="1">
            <a:spLocks/>
          </p:cNvSpPr>
          <p:nvPr/>
        </p:nvSpPr>
        <p:spPr>
          <a:xfrm>
            <a:off x="11409027" y="6627303"/>
            <a:ext cx="782973" cy="230697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hr-BA" sz="1400" b="1" i="0" u="none" strike="noStrike" kern="1200" cap="all" spc="25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15/20</a:t>
            </a:r>
            <a:endParaRPr kumimoji="0" lang="hr-BA" sz="1200" b="1" i="0" u="none" strike="noStrike" kern="1200" cap="all" spc="25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hr-BA" sz="2400" b="1" i="0" u="none" strike="noStrike" kern="1200" cap="all" spc="2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hr-BA" sz="1600" b="1" i="0" u="none" strike="noStrike" kern="1200" cap="all" spc="2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731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13000"/>
              </a:lnSpc>
              <a:spcAft>
                <a:spcPts val="1100"/>
              </a:spcAft>
              <a:defRPr/>
            </a:pPr>
            <a:endParaRPr lang="en-GB" dirty="0">
              <a:latin typeface="British Council Sans Black"/>
              <a:cs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43432" y="333959"/>
            <a:ext cx="11417188" cy="32747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5006" y="3606681"/>
            <a:ext cx="11434039" cy="3140606"/>
          </a:xfrm>
          <a:prstGeom prst="rect">
            <a:avLst/>
          </a:prstGeom>
          <a:solidFill>
            <a:srgbClr val="FFFF99">
              <a:alpha val="6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 rot="3435505">
            <a:off x="3892999" y="1827493"/>
            <a:ext cx="1368425" cy="431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9584" y="2292213"/>
            <a:ext cx="19734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 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RAVNATELJ</a:t>
            </a:r>
            <a:endParaRPr kumimoji="0" lang="hr-B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 rot="5400000">
            <a:off x="5786049" y="1907690"/>
            <a:ext cx="631575" cy="27951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/>
          <a:srcRect l="20078" t="26660" r="60431" b="63005"/>
          <a:stretch>
            <a:fillRect/>
          </a:stretch>
        </p:blipFill>
        <p:spPr bwMode="auto">
          <a:xfrm>
            <a:off x="1256765" y="2708669"/>
            <a:ext cx="2051720" cy="87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0" descr="ncvv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56104" y="2466232"/>
            <a:ext cx="1644650" cy="777875"/>
          </a:xfrm>
          <a:prstGeom prst="rect">
            <a:avLst/>
          </a:prstGeom>
          <a:noFill/>
        </p:spPr>
      </p:pic>
      <p:sp>
        <p:nvSpPr>
          <p:cNvPr id="17" name="AutoShape 8"/>
          <p:cNvSpPr>
            <a:spLocks noChangeArrowheads="1"/>
          </p:cNvSpPr>
          <p:nvPr/>
        </p:nvSpPr>
        <p:spPr bwMode="auto">
          <a:xfrm rot="8155515">
            <a:off x="7603019" y="2028432"/>
            <a:ext cx="1083272" cy="341559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 rot="10800000">
            <a:off x="7911003" y="3036356"/>
            <a:ext cx="1421428" cy="36099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 rot="790650">
            <a:off x="3572972" y="3171179"/>
            <a:ext cx="1081087" cy="431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 rot="20778847">
            <a:off x="2608064" y="3903846"/>
            <a:ext cx="1368425" cy="431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9223490" y="3760647"/>
            <a:ext cx="1968323" cy="1345863"/>
            <a:chOff x="3742" y="2432"/>
            <a:chExt cx="1810" cy="1091"/>
          </a:xfrm>
        </p:grpSpPr>
        <p:pic>
          <p:nvPicPr>
            <p:cNvPr id="33" name="Picture 27" descr="get_slika_varijacija"/>
            <p:cNvPicPr>
              <a:picLocks noChangeAspect="1" noChangeArrowheads="1"/>
            </p:cNvPicPr>
            <p:nvPr/>
          </p:nvPicPr>
          <p:blipFill>
            <a:blip r:embed="rId5" cstate="print"/>
            <a:srcRect t="10066"/>
            <a:stretch>
              <a:fillRect/>
            </a:stretch>
          </p:blipFill>
          <p:spPr bwMode="auto">
            <a:xfrm>
              <a:off x="4785" y="2478"/>
              <a:ext cx="767" cy="1045"/>
            </a:xfrm>
            <a:prstGeom prst="rect">
              <a:avLst/>
            </a:prstGeom>
            <a:noFill/>
          </p:spPr>
        </p:pic>
        <p:sp>
          <p:nvSpPr>
            <p:cNvPr id="34" name="AutoShape 28"/>
            <p:cNvSpPr>
              <a:spLocks noChangeArrowheads="1"/>
            </p:cNvSpPr>
            <p:nvPr/>
          </p:nvSpPr>
          <p:spPr bwMode="auto">
            <a:xfrm rot="10800000">
              <a:off x="3742" y="2432"/>
              <a:ext cx="862" cy="27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5235098" y="1421201"/>
            <a:ext cx="1514933" cy="376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    OSNIVAČI</a:t>
            </a:r>
            <a:endParaRPr kumimoji="0" lang="hr-BA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452320" y="1268760"/>
            <a:ext cx="2077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PRAVOBRANITELJI</a:t>
            </a:r>
            <a:endParaRPr kumimoji="0" lang="hr-B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73996" y="1978559"/>
            <a:ext cx="1080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MZO</a:t>
            </a:r>
            <a:endParaRPr kumimoji="0" lang="hr-B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83599" y="6152654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SINDIKATI</a:t>
            </a:r>
            <a:endParaRPr kumimoji="0" lang="hr-B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959206" y="5890707"/>
            <a:ext cx="12234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IZDAVAČI</a:t>
            </a:r>
            <a:endParaRPr kumimoji="0" lang="hr-B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85" name="Subtitle 2"/>
          <p:cNvSpPr txBox="1">
            <a:spLocks/>
          </p:cNvSpPr>
          <p:nvPr/>
        </p:nvSpPr>
        <p:spPr>
          <a:xfrm>
            <a:off x="8243392" y="6425952"/>
            <a:ext cx="900608" cy="43204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 2"/>
              <a:buNone/>
              <a:tabLst/>
              <a:defRPr/>
            </a:pPr>
            <a:endParaRPr kumimoji="0" lang="hr-BA" sz="2400" b="1" i="0" u="none" strike="noStrike" kern="1200" cap="all" spc="2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85000"/>
              <a:buFont typeface="Wingdings 2"/>
              <a:buNone/>
              <a:tabLst/>
              <a:defRPr/>
            </a:pPr>
            <a:endParaRPr kumimoji="0" lang="hr-BA" sz="1600" b="1" i="0" u="none" strike="noStrike" kern="1200" cap="all" spc="2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6" name="Picture 85" descr="U:\My Documents\My Pictures\Poduzetništvo djece\images (2).jpg">
            <a:extLst>
              <a:ext uri="{FF2B5EF4-FFF2-40B4-BE49-F238E27FC236}">
                <a16:creationId xmlns:a16="http://schemas.microsoft.com/office/drawing/2014/main" id="{2C190D8A-6BAE-4E69-9AFC-B00E3BE62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7354" y="2751103"/>
            <a:ext cx="2984321" cy="1729472"/>
          </a:xfrm>
          <a:prstGeom prst="rect">
            <a:avLst/>
          </a:prstGeom>
          <a:noFill/>
        </p:spPr>
      </p:pic>
      <p:pic>
        <p:nvPicPr>
          <p:cNvPr id="45" name="Picture 38">
            <a:extLst>
              <a:ext uri="{FF2B5EF4-FFF2-40B4-BE49-F238E27FC236}">
                <a16:creationId xmlns:a16="http://schemas.microsoft.com/office/drawing/2014/main" id="{D1601DA2-8127-4CC9-B47E-237650EF1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27760" t="10335" r="26172" b="6250"/>
          <a:stretch>
            <a:fillRect/>
          </a:stretch>
        </p:blipFill>
        <p:spPr bwMode="auto">
          <a:xfrm>
            <a:off x="2203916" y="602580"/>
            <a:ext cx="8445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2" descr="Untitled">
            <a:extLst>
              <a:ext uri="{FF2B5EF4-FFF2-40B4-BE49-F238E27FC236}">
                <a16:creationId xmlns:a16="http://schemas.microsoft.com/office/drawing/2014/main" id="{275A178B-0634-4F89-BA9A-FA743DF6D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363" y="602581"/>
            <a:ext cx="859331" cy="121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stitut pravobranitelja za djecu treba biti neovisan | Pametno">
            <a:extLst>
              <a:ext uri="{FF2B5EF4-FFF2-40B4-BE49-F238E27FC236}">
                <a16:creationId xmlns:a16="http://schemas.microsoft.com/office/drawing/2014/main" id="{A1E4F12D-26C4-4EB6-A258-6B2D4C3BD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881" y="916720"/>
            <a:ext cx="1243298" cy="90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Francuski fakulteti - Wish mama">
            <a:extLst>
              <a:ext uri="{FF2B5EF4-FFF2-40B4-BE49-F238E27FC236}">
                <a16:creationId xmlns:a16="http://schemas.microsoft.com/office/drawing/2014/main" id="{54A589F2-881F-46F6-8728-0AAAA74F8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73" y="4069651"/>
            <a:ext cx="1646596" cy="78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C963E9FF-3425-4FCF-A38A-EA33EBDFF6B1}"/>
              </a:ext>
            </a:extLst>
          </p:cNvPr>
          <p:cNvSpPr/>
          <p:nvPr/>
        </p:nvSpPr>
        <p:spPr>
          <a:xfrm>
            <a:off x="914473" y="4991955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FAKULTETI</a:t>
            </a:r>
            <a:endParaRPr kumimoji="0" lang="hr-B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2" name="AutoShape 20" descr="Ministarstvo znanosti i obrazovanja - Prosvjetna inspekcija">
            <a:extLst>
              <a:ext uri="{FF2B5EF4-FFF2-40B4-BE49-F238E27FC236}">
                <a16:creationId xmlns:a16="http://schemas.microsoft.com/office/drawing/2014/main" id="{9C6F5C50-51FA-4DEE-B732-3CF71E8CA1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4ED9DB-5BCC-4507-A854-A562B73DB3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272942"/>
            <a:ext cx="1221760" cy="974354"/>
          </a:xfrm>
          <a:prstGeom prst="rect">
            <a:avLst/>
          </a:prstGeom>
        </p:spPr>
      </p:pic>
      <p:pic>
        <p:nvPicPr>
          <p:cNvPr id="47" name="Picture 6" descr="Inicijativa roditelja 0-24 - Home | Facebook">
            <a:extLst>
              <a:ext uri="{FF2B5EF4-FFF2-40B4-BE49-F238E27FC236}">
                <a16:creationId xmlns:a16="http://schemas.microsoft.com/office/drawing/2014/main" id="{FD542DDF-8FD6-4613-98A4-F20FEA289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128" y="5121214"/>
            <a:ext cx="1460502" cy="146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AutoShape 19">
            <a:extLst>
              <a:ext uri="{FF2B5EF4-FFF2-40B4-BE49-F238E27FC236}">
                <a16:creationId xmlns:a16="http://schemas.microsoft.com/office/drawing/2014/main" id="{CC9FD549-642C-4C30-B55E-CC523B3D889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91966" y="4748676"/>
            <a:ext cx="865314" cy="20773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B119851-1FE9-49C8-93B8-374F39E26D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490" y="442821"/>
            <a:ext cx="1040313" cy="98719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6329397-CE53-459C-92F7-CC801E99E17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15" y="5326178"/>
            <a:ext cx="2155091" cy="1090586"/>
          </a:xfrm>
          <a:prstGeom prst="rect">
            <a:avLst/>
          </a:prstGeom>
        </p:spPr>
      </p:pic>
      <p:sp>
        <p:nvSpPr>
          <p:cNvPr id="57" name="AutoShape 19">
            <a:extLst>
              <a:ext uri="{FF2B5EF4-FFF2-40B4-BE49-F238E27FC236}">
                <a16:creationId xmlns:a16="http://schemas.microsoft.com/office/drawing/2014/main" id="{46709C6A-BA9B-46F1-A297-797C007F0823}"/>
              </a:ext>
            </a:extLst>
          </p:cNvPr>
          <p:cNvSpPr>
            <a:spLocks noChangeArrowheads="1"/>
          </p:cNvSpPr>
          <p:nvPr/>
        </p:nvSpPr>
        <p:spPr bwMode="auto">
          <a:xfrm rot="13011905">
            <a:off x="7623674" y="4778279"/>
            <a:ext cx="865314" cy="20773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4429AC20-18AC-45CB-BAF3-858CD8372D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270" y="5101741"/>
            <a:ext cx="1805554" cy="1023955"/>
          </a:xfrm>
          <a:prstGeom prst="rect">
            <a:avLst/>
          </a:prstGeom>
        </p:spPr>
      </p:pic>
      <p:sp>
        <p:nvSpPr>
          <p:cNvPr id="38" name="Subtitle 2">
            <a:extLst>
              <a:ext uri="{FF2B5EF4-FFF2-40B4-BE49-F238E27FC236}">
                <a16:creationId xmlns:a16="http://schemas.microsoft.com/office/drawing/2014/main" id="{8BD85274-3B4D-412F-8004-C4E82878D494}"/>
              </a:ext>
            </a:extLst>
          </p:cNvPr>
          <p:cNvSpPr txBox="1">
            <a:spLocks/>
          </p:cNvSpPr>
          <p:nvPr/>
        </p:nvSpPr>
        <p:spPr>
          <a:xfrm>
            <a:off x="10872366" y="6524040"/>
            <a:ext cx="819875" cy="271487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hr-BA" sz="1400" b="1" i="0" u="none" strike="noStrike" kern="1200" cap="all" spc="25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16/20</a:t>
            </a:r>
            <a:endParaRPr kumimoji="0" lang="hr-BA" sz="1200" b="1" i="0" u="none" strike="noStrike" kern="1200" cap="all" spc="25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hr-BA" sz="2400" b="1" i="0" u="none" strike="noStrike" kern="1200" cap="all" spc="2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hr-BA" sz="1600" b="1" i="0" u="none" strike="noStrike" kern="1200" cap="all" spc="2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F816CF8-4E55-4AB2-8202-B2CF911E649F}"/>
              </a:ext>
            </a:extLst>
          </p:cNvPr>
          <p:cNvSpPr/>
          <p:nvPr/>
        </p:nvSpPr>
        <p:spPr>
          <a:xfrm>
            <a:off x="243432" y="6302832"/>
            <a:ext cx="2387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1200" dirty="0">
                <a:solidFill>
                  <a:srgbClr val="0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dr. </a:t>
            </a:r>
            <a:r>
              <a:rPr lang="hr-HR" sz="1200" dirty="0" err="1">
                <a:solidFill>
                  <a:srgbClr val="0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sc</a:t>
            </a:r>
            <a:r>
              <a:rPr lang="hr-HR" sz="1200" dirty="0">
                <a:solidFill>
                  <a:srgbClr val="0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Oleg Đaković</a:t>
            </a:r>
          </a:p>
          <a:p>
            <a:pPr algn="ctr">
              <a:defRPr/>
            </a:pPr>
            <a:r>
              <a:rPr lang="hr-HR" sz="1200" dirty="0">
                <a:solidFill>
                  <a:srgbClr val="0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Mali Lošinj, 3. – 5. svibnja 2022.</a:t>
            </a:r>
          </a:p>
        </p:txBody>
      </p:sp>
      <p:sp>
        <p:nvSpPr>
          <p:cNvPr id="44" name="AutoShape 19">
            <a:extLst>
              <a:ext uri="{FF2B5EF4-FFF2-40B4-BE49-F238E27FC236}">
                <a16:creationId xmlns:a16="http://schemas.microsoft.com/office/drawing/2014/main" id="{D6B9CD33-4E1C-43F8-B1CE-CFABB8790232}"/>
              </a:ext>
            </a:extLst>
          </p:cNvPr>
          <p:cNvSpPr>
            <a:spLocks noChangeArrowheads="1"/>
          </p:cNvSpPr>
          <p:nvPr/>
        </p:nvSpPr>
        <p:spPr bwMode="auto">
          <a:xfrm rot="19776237">
            <a:off x="3854293" y="4672697"/>
            <a:ext cx="865314" cy="20773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86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3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82" y="1443035"/>
            <a:ext cx="3971932" cy="397193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Mogu li ja to SVE odraditi </a:t>
            </a:r>
            <a:r>
              <a:rPr lang="hr-HR" sz="24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profesIO</a:t>
            </a:r>
            <a:br>
              <a:rPr lang="hr-HR" sz="24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hr-HR" sz="24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nalno</a:t>
            </a:r>
            <a:r>
              <a:rPr lang="hr-HR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 korektno ?</a:t>
            </a:r>
            <a:endParaRPr lang="hr-HR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7427DB8-6CD6-4788-A6E3-B2A322A30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053" y="925327"/>
            <a:ext cx="6742681" cy="4489638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5B67E5D-DC3B-4C7E-9A10-7091F7E395C1}"/>
              </a:ext>
            </a:extLst>
          </p:cNvPr>
          <p:cNvSpPr/>
          <p:nvPr/>
        </p:nvSpPr>
        <p:spPr>
          <a:xfrm>
            <a:off x="6379324" y="6048462"/>
            <a:ext cx="3070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dr. </a:t>
            </a:r>
            <a:r>
              <a:rPr kumimoji="0" lang="hr-H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sc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. Oleg Đaković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Mali Lošinj, 3. – 5. svibnja 2022.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A6C3655-BB93-4F73-A901-E84D092DDD14}"/>
              </a:ext>
            </a:extLst>
          </p:cNvPr>
          <p:cNvSpPr txBox="1">
            <a:spLocks/>
          </p:cNvSpPr>
          <p:nvPr/>
        </p:nvSpPr>
        <p:spPr>
          <a:xfrm>
            <a:off x="11409027" y="6627303"/>
            <a:ext cx="782973" cy="230697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hr-BA" sz="1400" b="1" i="0" u="none" strike="noStrike" kern="1200" cap="all" spc="25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17/20</a:t>
            </a:r>
            <a:endParaRPr kumimoji="0" lang="hr-BA" sz="1200" b="1" i="0" u="none" strike="noStrike" kern="1200" cap="all" spc="25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hr-BA" sz="2400" b="1" i="0" u="none" strike="noStrike" kern="1200" cap="all" spc="2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hr-BA" sz="1600" b="1" i="0" u="none" strike="noStrike" kern="1200" cap="all" spc="2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356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5EDFD-3345-4B23-9C6F-C87439079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804" y="131875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FF0000"/>
                </a:solidFill>
                <a:latin typeface="Georgia" panose="02040502050405020303" pitchFamily="18" charset="0"/>
              </a:rPr>
              <a:t>NEMA TKO DRUGI….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FDC32-6F58-4C7A-BA54-24F9EB213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131" y="1656138"/>
            <a:ext cx="9365190" cy="4141157"/>
          </a:xfrm>
        </p:spPr>
        <p:txBody>
          <a:bodyPr>
            <a:normAutofit/>
          </a:bodyPr>
          <a:lstStyle/>
          <a:p>
            <a:endParaRPr lang="hr-HR" sz="2800" b="1" dirty="0">
              <a:latin typeface="Calibri" pitchFamily="34" charset="0"/>
            </a:endParaRPr>
          </a:p>
          <a:p>
            <a:pPr marL="0" indent="0">
              <a:buNone/>
            </a:pPr>
            <a:endParaRPr lang="hr-HR" sz="2800" dirty="0">
              <a:solidFill>
                <a:srgbClr val="40404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B3939F-5CE2-4094-BAD6-B1227FC48396}"/>
              </a:ext>
            </a:extLst>
          </p:cNvPr>
          <p:cNvSpPr/>
          <p:nvPr/>
        </p:nvSpPr>
        <p:spPr>
          <a:xfrm>
            <a:off x="5083728" y="6132838"/>
            <a:ext cx="2902591" cy="460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dr. </a:t>
            </a:r>
            <a:r>
              <a:rPr kumimoji="0" lang="hr-H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sc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. Oleg Đaković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Mali Lošinj, 3. – 5. svibnja 2022.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CA7495-490B-4FAE-93B4-81ED9D0F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261" y="1422699"/>
            <a:ext cx="6073627" cy="28434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20C94B-9C00-4BD3-BDE8-2452A3C70CC3}"/>
              </a:ext>
            </a:extLst>
          </p:cNvPr>
          <p:cNvSpPr/>
          <p:nvPr/>
        </p:nvSpPr>
        <p:spPr>
          <a:xfrm>
            <a:off x="3070371" y="4266106"/>
            <a:ext cx="60736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hr-BA" b="1" dirty="0">
              <a:latin typeface="Georgia" panose="02040502050405020303" pitchFamily="18" charset="0"/>
            </a:endParaRPr>
          </a:p>
          <a:p>
            <a:pPr algn="ctr">
              <a:buNone/>
            </a:pPr>
            <a:r>
              <a:rPr lang="hr-BA" sz="2400" b="1" dirty="0">
                <a:latin typeface="Georgia" panose="02040502050405020303" pitchFamily="18" charset="0"/>
              </a:rPr>
              <a:t>USUDITI SE, TO JE CIJENA NAPRETKA.</a:t>
            </a:r>
          </a:p>
          <a:p>
            <a:pPr>
              <a:buNone/>
            </a:pPr>
            <a:r>
              <a:rPr lang="hr-BA" b="1" dirty="0">
                <a:latin typeface="Georgia" panose="02040502050405020303" pitchFamily="18" charset="0"/>
              </a:rPr>
              <a:t>V. HUGO</a:t>
            </a:r>
            <a:endParaRPr lang="hr-BA" dirty="0">
              <a:latin typeface="Georgia" panose="02040502050405020303" pitchFamily="18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D3BB7EE-07AC-4EC5-B946-B93A1EB7789C}"/>
              </a:ext>
            </a:extLst>
          </p:cNvPr>
          <p:cNvSpPr txBox="1">
            <a:spLocks/>
          </p:cNvSpPr>
          <p:nvPr/>
        </p:nvSpPr>
        <p:spPr>
          <a:xfrm>
            <a:off x="11409027" y="6627303"/>
            <a:ext cx="782973" cy="230697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hr-BA" sz="1400" b="1" i="0" u="none" strike="noStrike" kern="1200" cap="all" spc="25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18/20</a:t>
            </a:r>
            <a:endParaRPr kumimoji="0" lang="hr-BA" sz="1200" b="1" i="0" u="none" strike="noStrike" kern="1200" cap="all" spc="25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hr-BA" sz="2400" b="1" i="0" u="none" strike="noStrike" kern="1200" cap="all" spc="2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hr-BA" sz="1600" b="1" i="0" u="none" strike="noStrike" kern="1200" cap="all" spc="2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807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5EDFD-3345-4B23-9C6F-C87439079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93" y="654341"/>
            <a:ext cx="3713526" cy="5679347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br>
              <a:rPr lang="hr-BA" sz="24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br>
              <a:rPr lang="hr-BA" sz="24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hr-HR" sz="2400" b="1" dirty="0">
                <a:solidFill>
                  <a:srgbClr val="FF0000"/>
                </a:solidFill>
                <a:latin typeface="Georgia" panose="02040502050405020303" pitchFamily="18" charset="0"/>
                <a:cs typeface="Calibri" pitchFamily="34" charset="0"/>
              </a:rPr>
              <a:t>Odgovornost ravnatelja je velika! </a:t>
            </a:r>
            <a:br>
              <a:rPr lang="hr-HR" sz="2400" b="1" dirty="0">
                <a:solidFill>
                  <a:srgbClr val="FF0000"/>
                </a:solidFill>
                <a:latin typeface="Georgia" panose="02040502050405020303" pitchFamily="18" charset="0"/>
                <a:cs typeface="Calibri" pitchFamily="34" charset="0"/>
              </a:rPr>
            </a:br>
            <a:br>
              <a:rPr lang="hr-HR" sz="2400" b="1" dirty="0">
                <a:solidFill>
                  <a:srgbClr val="FF0000"/>
                </a:solidFill>
                <a:latin typeface="Georgia" panose="02040502050405020303" pitchFamily="18" charset="0"/>
                <a:cs typeface="Calibri" pitchFamily="34" charset="0"/>
              </a:rPr>
            </a:br>
            <a:r>
              <a:rPr lang="hr-HR" sz="2400" b="1" dirty="0">
                <a:latin typeface="Georgia" panose="02040502050405020303" pitchFamily="18" charset="0"/>
                <a:cs typeface="Calibri" pitchFamily="34" charset="0"/>
              </a:rPr>
              <a:t>sve ono što danas radimo u školi odrazit će se na uspjehe ili promašaje civilizacije u  budućnosti. </a:t>
            </a:r>
            <a:br>
              <a:rPr lang="hr-HR" sz="2400" b="1" dirty="0">
                <a:latin typeface="Georgia" panose="02040502050405020303" pitchFamily="18" charset="0"/>
                <a:cs typeface="Calibri" pitchFamily="34" charset="0"/>
              </a:rPr>
            </a:br>
            <a:br>
              <a:rPr lang="hr-HR" sz="2400" b="1" dirty="0">
                <a:latin typeface="Georgia" panose="02040502050405020303" pitchFamily="18" charset="0"/>
                <a:cs typeface="Calibri" pitchFamily="34" charset="0"/>
              </a:rPr>
            </a:br>
            <a:br>
              <a:rPr lang="hr-HR" sz="2400" b="1" dirty="0">
                <a:latin typeface="Georgia" panose="02040502050405020303" pitchFamily="18" charset="0"/>
                <a:cs typeface="Calibri" pitchFamily="34" charset="0"/>
              </a:rPr>
            </a:br>
            <a:r>
              <a:rPr lang="en-US" sz="2000" dirty="0">
                <a:latin typeface="Georgia" panose="02040502050405020303" pitchFamily="18" charset="0"/>
                <a:cs typeface="Calibri" pitchFamily="34" charset="0"/>
              </a:rPr>
              <a:t>Bill Mauldin (1958</a:t>
            </a:r>
            <a:r>
              <a:rPr lang="hr-HR" sz="2000" dirty="0">
                <a:latin typeface="Georgia" panose="02040502050405020303" pitchFamily="18" charset="0"/>
                <a:cs typeface="Calibri" pitchFamily="34" charset="0"/>
              </a:rPr>
              <a:t>.</a:t>
            </a:r>
            <a:r>
              <a:rPr lang="en-US" sz="2000" dirty="0">
                <a:latin typeface="Georgia" panose="02040502050405020303" pitchFamily="18" charset="0"/>
                <a:cs typeface="Calibri" pitchFamily="34" charset="0"/>
              </a:rPr>
              <a:t>)</a:t>
            </a:r>
            <a:br>
              <a:rPr lang="hr-BA" sz="2000" b="1" dirty="0">
                <a:latin typeface="Georgia" panose="02040502050405020303" pitchFamily="18" charset="0"/>
                <a:cs typeface="Calibri" pitchFamily="34" charset="0"/>
              </a:rPr>
            </a:br>
            <a:br>
              <a:rPr lang="hr-BA" sz="24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endParaRPr lang="hr-HR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B3939F-5CE2-4094-BAD6-B1227FC48396}"/>
              </a:ext>
            </a:extLst>
          </p:cNvPr>
          <p:cNvSpPr/>
          <p:nvPr/>
        </p:nvSpPr>
        <p:spPr>
          <a:xfrm>
            <a:off x="7401177" y="6316910"/>
            <a:ext cx="316686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dr. </a:t>
            </a:r>
            <a:r>
              <a:rPr kumimoji="0" lang="hr-H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sc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. Oleg Đaković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Mali Lošinj, 3. – 5. svibnja 2022.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D77699-AD47-460F-B201-9231ED537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300" y="313888"/>
            <a:ext cx="5016617" cy="5946780"/>
          </a:xfr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CF5E516-A216-4FC8-B1FF-E6BECE56B788}"/>
              </a:ext>
            </a:extLst>
          </p:cNvPr>
          <p:cNvSpPr txBox="1">
            <a:spLocks/>
          </p:cNvSpPr>
          <p:nvPr/>
        </p:nvSpPr>
        <p:spPr>
          <a:xfrm>
            <a:off x="11375473" y="6644081"/>
            <a:ext cx="816528" cy="213919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hr-BA" sz="1400" b="1" cap="all" spc="250" dirty="0">
                <a:solidFill>
                  <a:schemeClr val="bg1"/>
                </a:solidFill>
              </a:rPr>
              <a:t>19</a:t>
            </a:r>
            <a:r>
              <a:rPr kumimoji="0" lang="hr-BA" sz="1400" b="1" i="0" u="none" strike="noStrike" kern="1200" cap="all" spc="2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/20</a:t>
            </a:r>
            <a:endParaRPr kumimoji="0" lang="hr-BA" sz="1200" b="1" i="0" u="none" strike="noStrike" kern="1200" cap="all" spc="2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hr-BA" sz="2400" b="1" i="0" u="none" strike="noStrike" kern="1200" cap="all" spc="2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hr-BA" sz="1600" b="1" i="0" u="none" strike="noStrike" kern="1200" cap="all" spc="2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683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5EDFD-3345-4B23-9C6F-C87439079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FF0000"/>
                </a:solidFill>
                <a:latin typeface="Georgia" panose="02040502050405020303" pitchFamily="18" charset="0"/>
              </a:rPr>
              <a:t>Profesionalnost - kompetentnost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FDC32-6F58-4C7A-BA54-24F9EB213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409" y="1770077"/>
            <a:ext cx="8816165" cy="34004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hr-HR" sz="2400" dirty="0">
              <a:solidFill>
                <a:srgbClr val="404040"/>
              </a:solidFill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</a:pPr>
            <a:r>
              <a:rPr lang="hr-HR" sz="2400" dirty="0">
                <a:solidFill>
                  <a:srgbClr val="404040"/>
                </a:solidFill>
                <a:latin typeface="Georgia" panose="02040502050405020303" pitchFamily="18" charset="0"/>
              </a:rPr>
              <a:t>U kojoj smo mjeri osposobljeni za ravnateljski posao?</a:t>
            </a:r>
          </a:p>
          <a:p>
            <a:pPr>
              <a:lnSpc>
                <a:spcPct val="90000"/>
              </a:lnSpc>
            </a:pPr>
            <a:endParaRPr lang="hr-HR" sz="2400" dirty="0">
              <a:solidFill>
                <a:srgbClr val="404040"/>
              </a:solidFill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</a:pPr>
            <a:r>
              <a:rPr lang="hr-HR" sz="2400" dirty="0">
                <a:solidFill>
                  <a:srgbClr val="404040"/>
                </a:solidFill>
                <a:latin typeface="Georgia" panose="02040502050405020303" pitchFamily="18" charset="0"/>
              </a:rPr>
              <a:t>Prepoznajemo li „zamke” i tipične probleme ravnateljskog posla zbog kojih ponekad činimo (veće) greške?</a:t>
            </a:r>
          </a:p>
          <a:p>
            <a:pPr>
              <a:lnSpc>
                <a:spcPct val="90000"/>
              </a:lnSpc>
            </a:pPr>
            <a:endParaRPr lang="hr-HR" sz="2400" dirty="0">
              <a:solidFill>
                <a:srgbClr val="404040"/>
              </a:solidFill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</a:pPr>
            <a:r>
              <a:rPr lang="hr-HR" sz="2400" dirty="0">
                <a:solidFill>
                  <a:srgbClr val="404040"/>
                </a:solidFill>
                <a:latin typeface="Georgia" panose="02040502050405020303" pitchFamily="18" charset="0"/>
              </a:rPr>
              <a:t>Koliko smo profesionalni?</a:t>
            </a:r>
          </a:p>
          <a:p>
            <a:endParaRPr lang="hr-HR" dirty="0">
              <a:solidFill>
                <a:srgbClr val="40404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B3939F-5CE2-4094-BAD6-B1227FC48396}"/>
              </a:ext>
            </a:extLst>
          </p:cNvPr>
          <p:cNvSpPr/>
          <p:nvPr/>
        </p:nvSpPr>
        <p:spPr>
          <a:xfrm>
            <a:off x="2894202" y="6131765"/>
            <a:ext cx="61022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200" dirty="0">
                <a:latin typeface="Georgia" panose="02040502050405020303" pitchFamily="18" charset="0"/>
                <a:cs typeface="Times New Roman" panose="02020603050405020304" pitchFamily="18" charset="0"/>
              </a:rPr>
              <a:t>dr. </a:t>
            </a:r>
            <a:r>
              <a:rPr lang="hr-HR" sz="12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sc</a:t>
            </a:r>
            <a:r>
              <a:rPr lang="hr-HR" sz="1200" dirty="0">
                <a:latin typeface="Georgia" panose="02040502050405020303" pitchFamily="18" charset="0"/>
                <a:cs typeface="Times New Roman" panose="02020603050405020304" pitchFamily="18" charset="0"/>
              </a:rPr>
              <a:t>. Oleg Đaković</a:t>
            </a:r>
          </a:p>
          <a:p>
            <a:pPr algn="ctr"/>
            <a:r>
              <a:rPr lang="hr-HR" sz="1200" dirty="0">
                <a:latin typeface="Georgia" panose="02040502050405020303" pitchFamily="18" charset="0"/>
                <a:cs typeface="Times New Roman" panose="02020603050405020304" pitchFamily="18" charset="0"/>
              </a:rPr>
              <a:t>Mali Lošinj, 3. – 5. svibnja 2022.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A29D21F-4EE4-4E10-94F7-37EC37A13563}"/>
              </a:ext>
            </a:extLst>
          </p:cNvPr>
          <p:cNvSpPr txBox="1">
            <a:spLocks/>
          </p:cNvSpPr>
          <p:nvPr/>
        </p:nvSpPr>
        <p:spPr>
          <a:xfrm>
            <a:off x="11333527" y="6610525"/>
            <a:ext cx="858474" cy="247475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hr-BA" sz="1400" b="1" cap="all" spc="250" dirty="0"/>
              <a:t>2</a:t>
            </a:r>
            <a:r>
              <a:rPr kumimoji="0" lang="hr-BA" sz="1400" b="1" i="0" u="none" strike="noStrike" kern="1200" cap="all" spc="2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/20</a:t>
            </a:r>
            <a:endParaRPr kumimoji="0" lang="hr-BA" sz="1200" b="1" i="0" u="none" strike="noStrike" kern="1200" cap="all" spc="2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hr-BA" sz="2400" b="1" i="0" u="none" strike="noStrike" kern="1200" cap="all" spc="2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hr-BA" sz="1600" b="1" i="0" u="none" strike="noStrike" kern="1200" cap="all" spc="2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568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5EDFD-3345-4B23-9C6F-C87439079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92" y="1644242"/>
            <a:ext cx="4009937" cy="2504956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br>
              <a:rPr lang="hr-BA" sz="24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br>
              <a:rPr lang="hr-BA" sz="24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br>
              <a:rPr lang="hr-BA" sz="24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hr-BA" b="1" dirty="0">
                <a:solidFill>
                  <a:srgbClr val="FF0000"/>
                </a:solidFill>
                <a:latin typeface="Georgia" panose="02040502050405020303" pitchFamily="18" charset="0"/>
              </a:rPr>
              <a:t>Zahvaljujem na pozornosti!</a:t>
            </a:r>
            <a:br>
              <a:rPr lang="hr-BA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hr-BA" b="1" dirty="0">
                <a:solidFill>
                  <a:srgbClr val="FF0000"/>
                </a:solidFill>
                <a:latin typeface="Georgia" panose="02040502050405020303" pitchFamily="18" charset="0"/>
              </a:rPr>
              <a:t>	 </a:t>
            </a:r>
            <a:br>
              <a:rPr lang="hr-BA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br>
              <a:rPr lang="hr-BA" sz="24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endParaRPr lang="hr-HR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FDC32-6F58-4C7A-BA54-24F9EB213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460" y="466034"/>
            <a:ext cx="5905848" cy="5306052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hr-BA" sz="2800" b="1" dirty="0">
                <a:solidFill>
                  <a:srgbClr val="FF0000"/>
                </a:solidFill>
              </a:rPr>
              <a:t>  </a:t>
            </a:r>
          </a:p>
          <a:p>
            <a:pPr algn="ctr">
              <a:buNone/>
            </a:pPr>
            <a:endParaRPr lang="hr-BA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>
              <a:buNone/>
            </a:pPr>
            <a:endParaRPr lang="hr-BA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>
              <a:buNone/>
            </a:pPr>
            <a:endParaRPr lang="hr-BA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>
              <a:buNone/>
            </a:pPr>
            <a:endParaRPr lang="hr-BA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>
              <a:buNone/>
            </a:pPr>
            <a:endParaRPr lang="hr-BA" sz="28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buNone/>
            </a:pPr>
            <a:endParaRPr lang="hr-BA" sz="28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</a:pPr>
            <a:endParaRPr lang="hr-HR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B3939F-5CE2-4094-BAD6-B1227FC48396}"/>
              </a:ext>
            </a:extLst>
          </p:cNvPr>
          <p:cNvSpPr/>
          <p:nvPr/>
        </p:nvSpPr>
        <p:spPr>
          <a:xfrm>
            <a:off x="125835" y="5301842"/>
            <a:ext cx="508093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dr.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sc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. Oleg Đaković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Mali Lošinj, 3. – 5. svibnja 2022.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E56490-C82E-459F-A4FE-45AE2F2B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319" y="573036"/>
            <a:ext cx="6517846" cy="528248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99BD9FBF-0450-4CBC-A007-F18651B62A57}"/>
              </a:ext>
            </a:extLst>
          </p:cNvPr>
          <p:cNvSpPr txBox="1">
            <a:spLocks/>
          </p:cNvSpPr>
          <p:nvPr/>
        </p:nvSpPr>
        <p:spPr>
          <a:xfrm>
            <a:off x="11409027" y="6627303"/>
            <a:ext cx="782973" cy="230697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hr-BA" sz="1400" b="1" i="0" u="none" strike="noStrike" kern="1200" cap="all" spc="2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20/20</a:t>
            </a:r>
            <a:endParaRPr kumimoji="0" lang="hr-BA" sz="1200" b="1" i="0" u="none" strike="noStrike" kern="1200" cap="all" spc="2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hr-BA" sz="2400" b="1" i="0" u="none" strike="noStrike" kern="1200" cap="all" spc="2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hr-BA" sz="1600" b="1" i="0" u="none" strike="noStrike" kern="1200" cap="all" spc="2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027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C288A-CBA3-44AD-B347-141C7890F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85" y="335269"/>
            <a:ext cx="3698803" cy="822412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KOMPETENCIJE</a:t>
            </a:r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C0BDE4AD-B84F-473E-AF82-FAF76B1D4E9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975712"/>
              </p:ext>
            </p:extLst>
          </p:nvPr>
        </p:nvGraphicFramePr>
        <p:xfrm>
          <a:off x="3350005" y="819780"/>
          <a:ext cx="5603875" cy="529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Visio" r:id="rId3" imgW="3794176" imgH="3583383" progId="Visio.Drawing.6">
                  <p:embed/>
                </p:oleObj>
              </mc:Choice>
              <mc:Fallback>
                <p:oleObj name="Visio" r:id="rId3" imgW="3794176" imgH="3583383" progId="Visio.Drawing.6">
                  <p:embed/>
                  <p:pic>
                    <p:nvPicPr>
                      <p:cNvPr id="1648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0005" y="819780"/>
                        <a:ext cx="5603875" cy="529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134F45F-ED0B-486E-AE62-F91849CACFFA}"/>
              </a:ext>
            </a:extLst>
          </p:cNvPr>
          <p:cNvSpPr/>
          <p:nvPr/>
        </p:nvSpPr>
        <p:spPr>
          <a:xfrm>
            <a:off x="8816829" y="5894685"/>
            <a:ext cx="2718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u="sng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Izvor:</a:t>
            </a:r>
          </a:p>
          <a:p>
            <a:r>
              <a:rPr lang="hr-HR" sz="12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Staničić Stjepan: Menadžment u obrazovanju, 2006., str. 154, vlastita naklada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86F31-246B-46FE-89EF-F932C2D91A26}"/>
              </a:ext>
            </a:extLst>
          </p:cNvPr>
          <p:cNvSpPr/>
          <p:nvPr/>
        </p:nvSpPr>
        <p:spPr>
          <a:xfrm>
            <a:off x="3019335" y="635635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12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dr. </a:t>
            </a:r>
            <a:r>
              <a:rPr lang="hr-HR" sz="1200" dirty="0" err="1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sc</a:t>
            </a:r>
            <a:r>
              <a:rPr lang="hr-HR" sz="12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Oleg Đaković</a:t>
            </a:r>
          </a:p>
          <a:p>
            <a:pPr algn="ctr"/>
            <a:r>
              <a:rPr lang="hr-HR" sz="12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Mali Lošinj, 3. – 5. svibnja 2022.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7E29005-8E7E-4CD5-89B9-24F136852F06}"/>
              </a:ext>
            </a:extLst>
          </p:cNvPr>
          <p:cNvSpPr txBox="1">
            <a:spLocks/>
          </p:cNvSpPr>
          <p:nvPr/>
        </p:nvSpPr>
        <p:spPr>
          <a:xfrm>
            <a:off x="11409027" y="6627303"/>
            <a:ext cx="782973" cy="230697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hr-BA" sz="1400" b="1" i="0" u="none" strike="noStrike" kern="1200" cap="all" spc="2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3/20</a:t>
            </a:r>
            <a:endParaRPr kumimoji="0" lang="hr-BA" sz="1200" b="1" i="0" u="none" strike="noStrike" kern="1200" cap="all" spc="2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hr-BA" sz="2400" b="1" i="0" u="none" strike="noStrike" kern="1200" cap="all" spc="2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hr-BA" sz="1600" b="1" i="0" u="none" strike="noStrike" kern="1200" cap="all" spc="2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796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5EDFD-3345-4B23-9C6F-C87439079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248" y="187452"/>
            <a:ext cx="7729728" cy="118872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FF0000"/>
                </a:solidFill>
                <a:latin typeface="Georgia" panose="02040502050405020303" pitchFamily="18" charset="0"/>
              </a:rPr>
              <a:t>NAJČEŠĆE POGREŠKE RAVNATELJA U PROCESU VOĐENJA I RUKOVOĐENJA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FDC32-6F58-4C7A-BA54-24F9EB213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5853" y="1656139"/>
            <a:ext cx="9306467" cy="3953706"/>
          </a:xfrm>
        </p:spPr>
        <p:txBody>
          <a:bodyPr>
            <a:normAutofit fontScale="92500" lnSpcReduction="10000"/>
          </a:bodyPr>
          <a:lstStyle/>
          <a:p>
            <a:r>
              <a:rPr lang="hr-HR" sz="2800" dirty="0">
                <a:latin typeface="Georgia" panose="02040502050405020303" pitchFamily="18" charset="0"/>
                <a:cs typeface="Times New Roman" panose="02020603050405020304" pitchFamily="18" charset="0"/>
              </a:rPr>
              <a:t>„šetnja” kroz uloge  </a:t>
            </a:r>
          </a:p>
          <a:p>
            <a:r>
              <a:rPr lang="hr-HR" sz="2800" dirty="0">
                <a:latin typeface="Georgia" panose="02040502050405020303" pitchFamily="18" charset="0"/>
                <a:cs typeface="Times New Roman" panose="02020603050405020304" pitchFamily="18" charset="0"/>
              </a:rPr>
              <a:t>postupak stažiranja </a:t>
            </a:r>
          </a:p>
          <a:p>
            <a:r>
              <a:rPr lang="hr-HR" sz="2800" dirty="0">
                <a:latin typeface="Georgia" panose="02040502050405020303" pitchFamily="18" charset="0"/>
                <a:cs typeface="Times New Roman" panose="02020603050405020304" pitchFamily="18" charset="0"/>
              </a:rPr>
              <a:t>stručni ispiti  </a:t>
            </a:r>
          </a:p>
          <a:p>
            <a:r>
              <a:rPr lang="hr-HR" sz="2800" dirty="0">
                <a:latin typeface="Georgia" panose="02040502050405020303" pitchFamily="18" charset="0"/>
                <a:cs typeface="Times New Roman" panose="02020603050405020304" pitchFamily="18" charset="0"/>
              </a:rPr>
              <a:t>napredovanja u zvanja  </a:t>
            </a:r>
          </a:p>
          <a:p>
            <a:r>
              <a:rPr lang="hr-HR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stručno-pedagoški rad  ravnatelja</a:t>
            </a:r>
          </a:p>
          <a:p>
            <a:r>
              <a:rPr lang="hr-HR" sz="2800" dirty="0">
                <a:latin typeface="Georgia" panose="02040502050405020303" pitchFamily="18" charset="0"/>
                <a:cs typeface="Times New Roman" panose="02020603050405020304" pitchFamily="18" charset="0"/>
              </a:rPr>
              <a:t>zasnivanje i prekid radnog odnosa  </a:t>
            </a:r>
          </a:p>
          <a:p>
            <a:r>
              <a:rPr lang="hr-HR" sz="2800" dirty="0">
                <a:solidFill>
                  <a:srgbClr val="40404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nepoštivanje ključnih dokumenata i pravilnika</a:t>
            </a:r>
          </a:p>
          <a:p>
            <a:r>
              <a:rPr lang="hr-HR" sz="2800" dirty="0">
                <a:solidFill>
                  <a:srgbClr val="40404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financijski prekršaji</a:t>
            </a:r>
            <a:endParaRPr lang="hr-HR" sz="2800" dirty="0">
              <a:solidFill>
                <a:srgbClr val="40404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B3939F-5CE2-4094-BAD6-B1227FC48396}"/>
              </a:ext>
            </a:extLst>
          </p:cNvPr>
          <p:cNvSpPr/>
          <p:nvPr/>
        </p:nvSpPr>
        <p:spPr>
          <a:xfrm>
            <a:off x="2894202" y="6131765"/>
            <a:ext cx="61022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dr. </a:t>
            </a:r>
            <a:r>
              <a:rPr kumimoji="0" lang="hr-H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sc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. Oleg Đaković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Mali Lošinj, 3. – 5. svibnja 2022.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66BE174-A297-45E0-99B2-F51346A036FF}"/>
              </a:ext>
            </a:extLst>
          </p:cNvPr>
          <p:cNvSpPr txBox="1">
            <a:spLocks/>
          </p:cNvSpPr>
          <p:nvPr/>
        </p:nvSpPr>
        <p:spPr>
          <a:xfrm>
            <a:off x="11409027" y="6627303"/>
            <a:ext cx="782973" cy="230697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hr-BA" sz="1400" b="1" cap="all" spc="250" dirty="0"/>
              <a:t>4</a:t>
            </a:r>
            <a:r>
              <a:rPr kumimoji="0" lang="hr-BA" sz="1400" b="1" i="0" u="none" strike="noStrike" kern="1200" cap="all" spc="25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/20</a:t>
            </a:r>
            <a:endParaRPr kumimoji="0" lang="hr-BA" sz="1200" b="1" i="0" u="none" strike="noStrike" kern="1200" cap="all" spc="25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hr-BA" sz="2400" b="1" i="0" u="none" strike="noStrike" kern="1200" cap="all" spc="2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hr-BA" sz="1600" b="1" i="0" u="none" strike="noStrike" kern="1200" cap="all" spc="2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17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5EDFD-3345-4B23-9C6F-C87439079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59" y="264570"/>
            <a:ext cx="7729728" cy="118872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FF0000"/>
                </a:solidFill>
                <a:latin typeface="Georgia" panose="02040502050405020303" pitchFamily="18" charset="0"/>
              </a:rPr>
              <a:t>NAJČEŠĆE POGREŠKE RAVNATELJA U PROCESU VOĐENJA I RUKOVOĐENJA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FDC32-6F58-4C7A-BA54-24F9EB213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5853" y="1656139"/>
            <a:ext cx="9306467" cy="3953706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Georgia" panose="02040502050405020303" pitchFamily="18" charset="0"/>
                <a:cs typeface="Times New Roman" panose="02020603050405020304" pitchFamily="18" charset="0"/>
              </a:rPr>
              <a:t>nesposobnost donošenja odluka  </a:t>
            </a:r>
          </a:p>
          <a:p>
            <a:r>
              <a:rPr lang="hr-HR" sz="2800" dirty="0">
                <a:latin typeface="Georgia" panose="02040502050405020303" pitchFamily="18" charset="0"/>
                <a:cs typeface="Times New Roman" panose="02020603050405020304" pitchFamily="18" charset="0"/>
              </a:rPr>
              <a:t>nesposobnost rješavanja problema  </a:t>
            </a:r>
          </a:p>
          <a:p>
            <a:r>
              <a:rPr lang="hr-HR" sz="2800" dirty="0">
                <a:latin typeface="Georgia" panose="02040502050405020303" pitchFamily="18" charset="0"/>
                <a:cs typeface="Times New Roman" panose="02020603050405020304" pitchFamily="18" charset="0"/>
              </a:rPr>
              <a:t>nerazumijevanje školskih pitanja i problema  </a:t>
            </a:r>
          </a:p>
          <a:p>
            <a:r>
              <a:rPr lang="hr-HR" sz="2800" dirty="0">
                <a:latin typeface="Georgia" panose="02040502050405020303" pitchFamily="18" charset="0"/>
                <a:cs typeface="Times New Roman" panose="02020603050405020304" pitchFamily="18" charset="0"/>
              </a:rPr>
              <a:t>loša komunikacija  </a:t>
            </a:r>
          </a:p>
          <a:p>
            <a:r>
              <a:rPr lang="hr-HR" sz="2800" dirty="0">
                <a:latin typeface="Georgia" panose="02040502050405020303" pitchFamily="18" charset="0"/>
                <a:cs typeface="Times New Roman" panose="02020603050405020304" pitchFamily="18" charset="0"/>
              </a:rPr>
              <a:t>nesposobnost slušanja  </a:t>
            </a:r>
          </a:p>
          <a:p>
            <a:r>
              <a:rPr lang="hr-HR" sz="2800" dirty="0">
                <a:latin typeface="Georgia" panose="02040502050405020303" pitchFamily="18" charset="0"/>
                <a:cs typeface="Times New Roman" panose="02020603050405020304" pitchFamily="18" charset="0"/>
              </a:rPr>
              <a:t>davanje i primanje povratne informacije  </a:t>
            </a:r>
          </a:p>
          <a:p>
            <a:r>
              <a:rPr lang="hr-HR" sz="2800" dirty="0">
                <a:latin typeface="Georgia" panose="02040502050405020303" pitchFamily="18" charset="0"/>
                <a:cs typeface="Times New Roman" panose="02020603050405020304" pitchFamily="18" charset="0"/>
              </a:rPr>
              <a:t>javno prozivanje kolega zbog lošeg rada</a:t>
            </a:r>
            <a:endParaRPr lang="hr-HR" sz="2800" dirty="0">
              <a:solidFill>
                <a:srgbClr val="40404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B3939F-5CE2-4094-BAD6-B1227FC48396}"/>
              </a:ext>
            </a:extLst>
          </p:cNvPr>
          <p:cNvSpPr/>
          <p:nvPr/>
        </p:nvSpPr>
        <p:spPr>
          <a:xfrm>
            <a:off x="2894202" y="6131765"/>
            <a:ext cx="61022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dr. </a:t>
            </a:r>
            <a:r>
              <a:rPr kumimoji="0" lang="hr-H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sc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. Oleg Đaković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Mali Lošinj, 3. – 5. svibnja 2022.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EB6BDA2-CF55-4E20-994C-A1DC1A5EFA52}"/>
              </a:ext>
            </a:extLst>
          </p:cNvPr>
          <p:cNvSpPr txBox="1">
            <a:spLocks/>
          </p:cNvSpPr>
          <p:nvPr/>
        </p:nvSpPr>
        <p:spPr>
          <a:xfrm>
            <a:off x="11409027" y="6627303"/>
            <a:ext cx="782973" cy="230697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hr-BA" sz="1400" b="1" cap="all" spc="250" dirty="0"/>
              <a:t>5</a:t>
            </a:r>
            <a:r>
              <a:rPr kumimoji="0" lang="hr-BA" sz="1400" b="1" i="0" u="none" strike="noStrike" kern="1200" cap="all" spc="25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/20</a:t>
            </a:r>
            <a:endParaRPr kumimoji="0" lang="hr-BA" sz="1200" b="1" i="0" u="none" strike="noStrike" kern="1200" cap="all" spc="25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hr-BA" sz="2400" b="1" i="0" u="none" strike="noStrike" kern="1200" cap="all" spc="2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hr-BA" sz="1600" b="1" i="0" u="none" strike="noStrike" kern="1200" cap="all" spc="2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918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5EDFD-3345-4B23-9C6F-C87439079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804" y="131875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Kako izbjeći ravnateljske </a:t>
            </a:r>
            <a:r>
              <a:rPr lang="hr-HR" b="1" dirty="0" err="1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POgreške</a:t>
            </a:r>
            <a:r>
              <a:rPr lang="hr-HR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?</a:t>
            </a:r>
            <a:endParaRPr lang="hr-HR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FDC32-6F58-4C7A-BA54-24F9EB213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131" y="1656138"/>
            <a:ext cx="9365190" cy="4141157"/>
          </a:xfrm>
        </p:spPr>
        <p:txBody>
          <a:bodyPr>
            <a:normAutofit/>
          </a:bodyPr>
          <a:lstStyle/>
          <a:p>
            <a:r>
              <a:rPr lang="hr-HR" sz="28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samovrednovati</a:t>
            </a:r>
            <a:r>
              <a:rPr lang="hr-HR" sz="2800" dirty="0">
                <a:latin typeface="Georgia" panose="02040502050405020303" pitchFamily="18" charset="0"/>
                <a:cs typeface="Times New Roman" panose="02020603050405020304" pitchFamily="18" charset="0"/>
              </a:rPr>
              <a:t> svoj rad i poboljšavati svoje </a:t>
            </a:r>
            <a:r>
              <a:rPr lang="hr-HR" sz="28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interpersonalne</a:t>
            </a:r>
            <a:r>
              <a:rPr lang="hr-HR" sz="2800" dirty="0">
                <a:latin typeface="Georgia" panose="02040502050405020303" pitchFamily="18" charset="0"/>
                <a:cs typeface="Times New Roman" panose="02020603050405020304" pitchFamily="18" charset="0"/>
              </a:rPr>
              <a:t> vještine</a:t>
            </a:r>
          </a:p>
          <a:p>
            <a:r>
              <a:rPr lang="hr-HR" sz="2800" dirty="0">
                <a:latin typeface="Georgia" panose="02040502050405020303" pitchFamily="18" charset="0"/>
                <a:cs typeface="Times New Roman" panose="02020603050405020304" pitchFamily="18" charset="0"/>
              </a:rPr>
              <a:t>ne dozvoliti da prošli uspjesi postanu neuspjesi</a:t>
            </a:r>
          </a:p>
          <a:p>
            <a:r>
              <a:rPr lang="hr-HR" sz="2800" dirty="0">
                <a:latin typeface="Georgia" panose="02040502050405020303" pitchFamily="18" charset="0"/>
                <a:cs typeface="Times New Roman" panose="02020603050405020304" pitchFamily="18" charset="0"/>
              </a:rPr>
              <a:t>potražiti organizacijske indikatore koji predstavljaju “kamen   spoticanja”</a:t>
            </a:r>
          </a:p>
          <a:p>
            <a:r>
              <a:rPr lang="hr-HR" sz="2800" dirty="0">
                <a:latin typeface="Georgia" panose="02040502050405020303" pitchFamily="18" charset="0"/>
                <a:cs typeface="Times New Roman" panose="02020603050405020304" pitchFamily="18" charset="0"/>
              </a:rPr>
              <a:t>biti asertivan u razvijanju plana osobnog profesionalnog razvoja</a:t>
            </a:r>
          </a:p>
          <a:p>
            <a:r>
              <a:rPr lang="hr-HR" sz="2800" dirty="0">
                <a:latin typeface="Georgia" panose="02040502050405020303" pitchFamily="18" charset="0"/>
                <a:cs typeface="Times New Roman" panose="02020603050405020304" pitchFamily="18" charset="0"/>
              </a:rPr>
              <a:t>učiniti prvi korak</a:t>
            </a:r>
          </a:p>
          <a:p>
            <a:endParaRPr lang="hr-HR" sz="2800" dirty="0">
              <a:solidFill>
                <a:srgbClr val="40404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B3939F-5CE2-4094-BAD6-B1227FC48396}"/>
              </a:ext>
            </a:extLst>
          </p:cNvPr>
          <p:cNvSpPr/>
          <p:nvPr/>
        </p:nvSpPr>
        <p:spPr>
          <a:xfrm>
            <a:off x="2894202" y="6131765"/>
            <a:ext cx="61022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dr. </a:t>
            </a:r>
            <a:r>
              <a:rPr kumimoji="0" lang="hr-H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sc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. Oleg Đaković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Mali Lošinj, 3. – 5. svibnja 2022.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B801747-EA3B-490C-B12A-353256B4A3D7}"/>
              </a:ext>
            </a:extLst>
          </p:cNvPr>
          <p:cNvSpPr txBox="1">
            <a:spLocks/>
          </p:cNvSpPr>
          <p:nvPr/>
        </p:nvSpPr>
        <p:spPr>
          <a:xfrm>
            <a:off x="11409027" y="6627303"/>
            <a:ext cx="782973" cy="230697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hr-BA" sz="1400" b="1" cap="all" spc="250" dirty="0"/>
              <a:t>6</a:t>
            </a:r>
            <a:r>
              <a:rPr kumimoji="0" lang="hr-BA" sz="1400" b="1" i="0" u="none" strike="noStrike" kern="1200" cap="all" spc="25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/20</a:t>
            </a:r>
            <a:endParaRPr kumimoji="0" lang="hr-BA" sz="1200" b="1" i="0" u="none" strike="noStrike" kern="1200" cap="all" spc="25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hr-BA" sz="2400" b="1" i="0" u="none" strike="noStrike" kern="1200" cap="all" spc="2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hr-BA" sz="1600" b="1" i="0" u="none" strike="noStrike" kern="1200" cap="all" spc="2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728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5EDFD-3345-4B23-9C6F-C87439079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804" y="131875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hr-HR" b="1" cap="none" spc="0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RJEŠAVANJE PROBLEMA</a:t>
            </a:r>
            <a:endParaRPr lang="hr-HR" cap="none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FDC32-6F58-4C7A-BA54-24F9EB213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407" y="1320596"/>
            <a:ext cx="9423914" cy="4476700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buClrTx/>
              <a:buNone/>
            </a:pPr>
            <a:r>
              <a:rPr lang="hr-HR" sz="3200" b="1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Faze:</a:t>
            </a:r>
          </a:p>
          <a:p>
            <a:pPr marL="0" lvl="0" indent="0">
              <a:lnSpc>
                <a:spcPct val="90000"/>
              </a:lnSpc>
              <a:buClrTx/>
              <a:buNone/>
            </a:pPr>
            <a:endParaRPr lang="hr-HR" sz="3200" b="1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90000"/>
              </a:lnSpc>
              <a:buClrTx/>
              <a:buNone/>
            </a:pPr>
            <a:r>
              <a:rPr lang="hr-HR" sz="3200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1. Identifikacija problema</a:t>
            </a:r>
          </a:p>
          <a:p>
            <a:pPr marL="0" lvl="0" indent="0">
              <a:lnSpc>
                <a:spcPct val="90000"/>
              </a:lnSpc>
              <a:buClrTx/>
              <a:buNone/>
            </a:pPr>
            <a:r>
              <a:rPr lang="hr-HR" sz="3200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2. Traženje alternativa</a:t>
            </a:r>
          </a:p>
          <a:p>
            <a:pPr marL="0" lvl="0" indent="0">
              <a:lnSpc>
                <a:spcPct val="90000"/>
              </a:lnSpc>
              <a:buClrTx/>
              <a:buNone/>
            </a:pPr>
            <a:r>
              <a:rPr lang="hr-HR" sz="3200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3. Izbor rješenja</a:t>
            </a:r>
          </a:p>
          <a:p>
            <a:pPr marL="0" lvl="0" indent="0">
              <a:lnSpc>
                <a:spcPct val="90000"/>
              </a:lnSpc>
              <a:buClrTx/>
              <a:buNone/>
            </a:pPr>
            <a:r>
              <a:rPr lang="hr-HR" sz="3200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4. Izvedba</a:t>
            </a:r>
          </a:p>
          <a:p>
            <a:pPr marL="0" lvl="0" indent="0">
              <a:lnSpc>
                <a:spcPct val="90000"/>
              </a:lnSpc>
              <a:buClrTx/>
              <a:buNone/>
            </a:pPr>
            <a:r>
              <a:rPr lang="hr-HR" sz="3200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5. Praćenje</a:t>
            </a:r>
            <a:endParaRPr lang="hr-HR" sz="3200" dirty="0">
              <a:solidFill>
                <a:srgbClr val="40404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B3939F-5CE2-4094-BAD6-B1227FC48396}"/>
              </a:ext>
            </a:extLst>
          </p:cNvPr>
          <p:cNvSpPr/>
          <p:nvPr/>
        </p:nvSpPr>
        <p:spPr>
          <a:xfrm>
            <a:off x="2894202" y="6131765"/>
            <a:ext cx="61022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dr. </a:t>
            </a:r>
            <a:r>
              <a:rPr kumimoji="0" lang="hr-H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sc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. Oleg Đaković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Mali Lošinj, 3. – 5. svibnja 2022.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E34F53E-2CED-44BA-9758-F6A7F68380E4}"/>
              </a:ext>
            </a:extLst>
          </p:cNvPr>
          <p:cNvSpPr txBox="1">
            <a:spLocks/>
          </p:cNvSpPr>
          <p:nvPr/>
        </p:nvSpPr>
        <p:spPr>
          <a:xfrm>
            <a:off x="11409027" y="6627303"/>
            <a:ext cx="782973" cy="230697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hr-BA" sz="1400" b="1" cap="all" spc="250" dirty="0"/>
              <a:t>7</a:t>
            </a:r>
            <a:r>
              <a:rPr kumimoji="0" lang="hr-BA" sz="1400" b="1" i="0" u="none" strike="noStrike" kern="1200" cap="all" spc="25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/20</a:t>
            </a:r>
            <a:endParaRPr kumimoji="0" lang="hr-BA" sz="1200" b="1" i="0" u="none" strike="noStrike" kern="1200" cap="all" spc="25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hr-BA" sz="2400" b="1" i="0" u="none" strike="noStrike" kern="1200" cap="all" spc="2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hr-BA" sz="1600" b="1" i="0" u="none" strike="noStrike" kern="1200" cap="all" spc="2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856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5EDFD-3345-4B23-9C6F-C87439079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804" y="131875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PITANJA ZA SVAKOG RAVNATELJA</a:t>
            </a:r>
            <a:endParaRPr lang="hr-HR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FDC32-6F58-4C7A-BA54-24F9EB213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1963" y="1508048"/>
            <a:ext cx="9390358" cy="4289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BA" sz="3200" dirty="0">
                <a:latin typeface="Georgia" panose="02040502050405020303" pitchFamily="18" charset="0"/>
              </a:rPr>
              <a:t>Jesmo li kao ravnatelji spremni na promjene?</a:t>
            </a:r>
          </a:p>
          <a:p>
            <a:pPr>
              <a:buNone/>
            </a:pPr>
            <a:endParaRPr lang="hr-BA" sz="3200" dirty="0">
              <a:latin typeface="Georgia" panose="02040502050405020303" pitchFamily="18" charset="0"/>
            </a:endParaRPr>
          </a:p>
          <a:p>
            <a:pPr>
              <a:buNone/>
            </a:pPr>
            <a:r>
              <a:rPr lang="hr-BA" sz="3200" dirty="0">
                <a:latin typeface="Georgia" panose="02040502050405020303" pitchFamily="18" charset="0"/>
              </a:rPr>
              <a:t>Imamo li prave partnere i suradnike u sustavu i među dionicima?</a:t>
            </a:r>
          </a:p>
          <a:p>
            <a:pPr>
              <a:buNone/>
            </a:pPr>
            <a:endParaRPr lang="hr-BA" sz="3200" dirty="0">
              <a:latin typeface="Georgia" panose="02040502050405020303" pitchFamily="18" charset="0"/>
            </a:endParaRPr>
          </a:p>
          <a:p>
            <a:pPr>
              <a:buNone/>
            </a:pPr>
            <a:r>
              <a:rPr lang="hr-BA" sz="3200" dirty="0">
                <a:latin typeface="Georgia" panose="02040502050405020303" pitchFamily="18" charset="0"/>
              </a:rPr>
              <a:t>Jesu li naši učenici dovoljno </a:t>
            </a:r>
            <a:r>
              <a:rPr lang="hr-BA" sz="3200" dirty="0" err="1">
                <a:latin typeface="Georgia" panose="02040502050405020303" pitchFamily="18" charset="0"/>
              </a:rPr>
              <a:t>proaktivni</a:t>
            </a:r>
            <a:r>
              <a:rPr lang="hr-BA" sz="3200" dirty="0">
                <a:latin typeface="Georgia" panose="02040502050405020303" pitchFamily="18" charset="0"/>
              </a:rPr>
              <a:t>?</a:t>
            </a:r>
          </a:p>
          <a:p>
            <a:endParaRPr lang="hr-HR" sz="2800" dirty="0">
              <a:solidFill>
                <a:srgbClr val="40404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B3939F-5CE2-4094-BAD6-B1227FC48396}"/>
              </a:ext>
            </a:extLst>
          </p:cNvPr>
          <p:cNvSpPr/>
          <p:nvPr/>
        </p:nvSpPr>
        <p:spPr>
          <a:xfrm>
            <a:off x="2894202" y="6131765"/>
            <a:ext cx="61022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dr. </a:t>
            </a:r>
            <a:r>
              <a:rPr kumimoji="0" lang="hr-H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sc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. Oleg Đaković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Mali Lošinj, 3. – 5. svibnja 2022.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68E8A81-60BF-4CB9-B9B6-76A441EC1E07}"/>
              </a:ext>
            </a:extLst>
          </p:cNvPr>
          <p:cNvSpPr txBox="1">
            <a:spLocks/>
          </p:cNvSpPr>
          <p:nvPr/>
        </p:nvSpPr>
        <p:spPr>
          <a:xfrm>
            <a:off x="11409027" y="6627303"/>
            <a:ext cx="782973" cy="230697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hr-BA" sz="1400" b="1" cap="all" spc="250" dirty="0"/>
              <a:t>8</a:t>
            </a:r>
            <a:r>
              <a:rPr kumimoji="0" lang="hr-BA" sz="1400" b="1" i="0" u="none" strike="noStrike" kern="1200" cap="all" spc="25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/20</a:t>
            </a:r>
            <a:endParaRPr kumimoji="0" lang="hr-BA" sz="1200" b="1" i="0" u="none" strike="noStrike" kern="1200" cap="all" spc="25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hr-BA" sz="2400" b="1" i="0" u="none" strike="noStrike" kern="1200" cap="all" spc="2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hr-BA" sz="1600" b="1" i="0" u="none" strike="noStrike" kern="1200" cap="all" spc="2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729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5EDFD-3345-4B23-9C6F-C87439079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3" y="1954635"/>
            <a:ext cx="4050412" cy="2194563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hr-HR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Pitanje autonomije rada ustanove (ravnatelja)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FDC32-6F58-4C7A-BA54-24F9EB213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8679" y="369116"/>
            <a:ext cx="5998128" cy="6056851"/>
          </a:xfrm>
        </p:spPr>
        <p:txBody>
          <a:bodyPr anchor="ctr">
            <a:normAutofit fontScale="92500" lnSpcReduction="10000"/>
          </a:bodyPr>
          <a:lstStyle/>
          <a:p>
            <a:pPr lvl="0">
              <a:lnSpc>
                <a:spcPct val="90000"/>
              </a:lnSpc>
              <a:buClrTx/>
              <a:buNone/>
            </a:pPr>
            <a:r>
              <a:rPr lang="hr-HR" sz="2200" b="1" dirty="0">
                <a:solidFill>
                  <a:srgbClr val="FF0000"/>
                </a:solidFill>
                <a:latin typeface="Georgia" panose="02040502050405020303" pitchFamily="18" charset="0"/>
              </a:rPr>
              <a:t>USTANOVE (RAVNATELJI) IMAJU STUPANJ AUTONOMIJE PRI DONOŠENJU: </a:t>
            </a:r>
            <a:endParaRPr lang="hr-HR" dirty="0">
              <a:solidFill>
                <a:schemeClr val="bg1"/>
              </a:solidFill>
              <a:latin typeface="Calibri" pitchFamily="34" charset="0"/>
            </a:endParaRPr>
          </a:p>
          <a:p>
            <a:pPr lvl="0">
              <a:lnSpc>
                <a:spcPct val="90000"/>
              </a:lnSpc>
              <a:buClrTx/>
            </a:pPr>
            <a:r>
              <a:rPr lang="hr-HR" sz="2600" dirty="0">
                <a:solidFill>
                  <a:schemeClr val="bg1"/>
                </a:solidFill>
                <a:latin typeface="Georgia" panose="02040502050405020303" pitchFamily="18" charset="0"/>
              </a:rPr>
              <a:t>statuta</a:t>
            </a:r>
          </a:p>
          <a:p>
            <a:pPr lvl="0">
              <a:lnSpc>
                <a:spcPct val="90000"/>
              </a:lnSpc>
              <a:buClrTx/>
            </a:pPr>
            <a:r>
              <a:rPr lang="hr-HR" sz="2600" dirty="0">
                <a:solidFill>
                  <a:schemeClr val="bg1"/>
                </a:solidFill>
                <a:latin typeface="Georgia" panose="02040502050405020303" pitchFamily="18" charset="0"/>
              </a:rPr>
              <a:t>godišnjeg plana rada škole</a:t>
            </a:r>
          </a:p>
          <a:p>
            <a:pPr lvl="0">
              <a:lnSpc>
                <a:spcPct val="90000"/>
              </a:lnSpc>
              <a:buClrTx/>
            </a:pPr>
            <a:r>
              <a:rPr lang="hr-HR" sz="2600" dirty="0">
                <a:solidFill>
                  <a:schemeClr val="bg1"/>
                </a:solidFill>
                <a:latin typeface="Georgia" panose="02040502050405020303" pitchFamily="18" charset="0"/>
              </a:rPr>
              <a:t>školskog </a:t>
            </a:r>
            <a:r>
              <a:rPr lang="hr-HR" sz="2600" dirty="0" err="1">
                <a:solidFill>
                  <a:schemeClr val="bg1"/>
                </a:solidFill>
                <a:latin typeface="Georgia" panose="02040502050405020303" pitchFamily="18" charset="0"/>
              </a:rPr>
              <a:t>kurikula</a:t>
            </a:r>
            <a:endParaRPr lang="hr-HR" sz="26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lvl="0">
              <a:lnSpc>
                <a:spcPct val="90000"/>
              </a:lnSpc>
              <a:buClrTx/>
            </a:pPr>
            <a:r>
              <a:rPr lang="hr-HR" sz="2600" dirty="0">
                <a:solidFill>
                  <a:schemeClr val="bg1"/>
                </a:solidFill>
                <a:latin typeface="Georgia" panose="02040502050405020303" pitchFamily="18" charset="0"/>
              </a:rPr>
              <a:t>pravila ponašanja</a:t>
            </a:r>
          </a:p>
          <a:p>
            <a:pPr lvl="0">
              <a:lnSpc>
                <a:spcPct val="90000"/>
              </a:lnSpc>
              <a:buClrTx/>
            </a:pPr>
            <a:r>
              <a:rPr lang="hr-HR" sz="2600" dirty="0">
                <a:solidFill>
                  <a:schemeClr val="bg1"/>
                </a:solidFill>
                <a:latin typeface="Georgia" panose="02040502050405020303" pitchFamily="18" charset="0"/>
              </a:rPr>
              <a:t>plana stručnog usavršavanja</a:t>
            </a:r>
          </a:p>
          <a:p>
            <a:pPr lvl="0">
              <a:lnSpc>
                <a:spcPct val="90000"/>
              </a:lnSpc>
              <a:buClrTx/>
            </a:pPr>
            <a:r>
              <a:rPr lang="hr-HR" sz="2600" dirty="0" err="1">
                <a:solidFill>
                  <a:schemeClr val="bg1"/>
                </a:solidFill>
                <a:latin typeface="Georgia" panose="02040502050405020303" pitchFamily="18" charset="0"/>
              </a:rPr>
              <a:t>samovrednovanja</a:t>
            </a:r>
            <a:r>
              <a:rPr lang="hr-HR" sz="2600" dirty="0">
                <a:solidFill>
                  <a:schemeClr val="bg1"/>
                </a:solidFill>
                <a:latin typeface="Georgia" panose="02040502050405020303" pitchFamily="18" charset="0"/>
              </a:rPr>
              <a:t> rada ustanove</a:t>
            </a:r>
          </a:p>
          <a:p>
            <a:pPr lvl="0">
              <a:lnSpc>
                <a:spcPct val="90000"/>
              </a:lnSpc>
              <a:buClrTx/>
            </a:pPr>
            <a:r>
              <a:rPr lang="hr-HR" sz="2600" dirty="0">
                <a:solidFill>
                  <a:schemeClr val="bg1"/>
                </a:solidFill>
                <a:latin typeface="Georgia" panose="02040502050405020303" pitchFamily="18" charset="0"/>
              </a:rPr>
              <a:t>izbora predstavnika zaposlenih u organe upravljanja i stručne organe</a:t>
            </a:r>
          </a:p>
          <a:p>
            <a:pPr lvl="0">
              <a:lnSpc>
                <a:spcPct val="90000"/>
              </a:lnSpc>
              <a:buClrTx/>
            </a:pPr>
            <a:r>
              <a:rPr lang="hr-HR" sz="2600" dirty="0">
                <a:solidFill>
                  <a:schemeClr val="bg1"/>
                </a:solidFill>
                <a:latin typeface="Georgia" panose="02040502050405020303" pitchFamily="18" charset="0"/>
              </a:rPr>
              <a:t>načina ostvarivanja suradnje s ustanovama u lokalnoj zajednici</a:t>
            </a:r>
          </a:p>
          <a:p>
            <a:pPr lvl="0">
              <a:lnSpc>
                <a:spcPct val="90000"/>
              </a:lnSpc>
              <a:buClrTx/>
            </a:pPr>
            <a:r>
              <a:rPr lang="hr-HR" sz="2600" dirty="0">
                <a:solidFill>
                  <a:schemeClr val="bg1"/>
                </a:solidFill>
                <a:latin typeface="Georgia" panose="02040502050405020303" pitchFamily="18" charset="0"/>
              </a:rPr>
              <a:t>podrške razvojnom planiranju i osiguranju kvalitete</a:t>
            </a:r>
          </a:p>
          <a:p>
            <a:pPr lvl="0">
              <a:lnSpc>
                <a:spcPct val="90000"/>
              </a:lnSpc>
              <a:buClrTx/>
            </a:pPr>
            <a:r>
              <a:rPr lang="hr-HR" sz="2600" dirty="0">
                <a:solidFill>
                  <a:schemeClr val="bg1"/>
                </a:solidFill>
                <a:latin typeface="Georgia" panose="02040502050405020303" pitchFamily="18" charset="0"/>
              </a:rPr>
              <a:t>korištenju financijskih sredstava</a:t>
            </a:r>
          </a:p>
          <a:p>
            <a:pPr>
              <a:lnSpc>
                <a:spcPct val="90000"/>
              </a:lnSpc>
            </a:pPr>
            <a:endParaRPr lang="hr-HR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B3939F-5CE2-4094-BAD6-B1227FC48396}"/>
              </a:ext>
            </a:extLst>
          </p:cNvPr>
          <p:cNvSpPr/>
          <p:nvPr/>
        </p:nvSpPr>
        <p:spPr>
          <a:xfrm>
            <a:off x="919948" y="6088694"/>
            <a:ext cx="316686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dr. </a:t>
            </a:r>
            <a:r>
              <a:rPr kumimoji="0" lang="hr-H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sc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. Oleg Đaković</a:t>
            </a: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Mali Lošinj, 3. – 5. svibnja 2022.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5EE5BD8-D555-4E0D-B07E-EA47B1190981}"/>
              </a:ext>
            </a:extLst>
          </p:cNvPr>
          <p:cNvSpPr txBox="1">
            <a:spLocks/>
          </p:cNvSpPr>
          <p:nvPr/>
        </p:nvSpPr>
        <p:spPr>
          <a:xfrm>
            <a:off x="11409027" y="6627303"/>
            <a:ext cx="782973" cy="230697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hr-BA" sz="1400" b="1" cap="all" spc="250" dirty="0">
                <a:solidFill>
                  <a:schemeClr val="bg1"/>
                </a:solidFill>
              </a:rPr>
              <a:t>9</a:t>
            </a:r>
            <a:r>
              <a:rPr kumimoji="0" lang="hr-BA" sz="1400" b="1" i="0" u="none" strike="noStrike" kern="1200" cap="all" spc="2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/20</a:t>
            </a:r>
            <a:endParaRPr kumimoji="0" lang="hr-BA" sz="1200" b="1" i="0" u="none" strike="noStrike" kern="1200" cap="all" spc="2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hr-BA" sz="2400" b="1" i="0" u="none" strike="noStrike" kern="1200" cap="all" spc="2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hr-BA" sz="1600" b="1" i="0" u="none" strike="noStrike" kern="1200" cap="all" spc="2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103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1001</Words>
  <Application>Microsoft Office PowerPoint</Application>
  <PresentationFormat>Widescreen</PresentationFormat>
  <Paragraphs>192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British Council Sans Black</vt:lpstr>
      <vt:lpstr>Calibri</vt:lpstr>
      <vt:lpstr>Calibri Light</vt:lpstr>
      <vt:lpstr>Georgia</vt:lpstr>
      <vt:lpstr>Gill Sans MT</vt:lpstr>
      <vt:lpstr>Times New Roman</vt:lpstr>
      <vt:lpstr>Wingdings 2</vt:lpstr>
      <vt:lpstr>Parcel</vt:lpstr>
      <vt:lpstr>Tema sustava Office</vt:lpstr>
      <vt:lpstr>Visio</vt:lpstr>
      <vt:lpstr>  Profesionalizacija -  Budućnost hrvatskog školstva  </vt:lpstr>
      <vt:lpstr>Profesionalnost - kompetentnost</vt:lpstr>
      <vt:lpstr>KOMPETENCIJE</vt:lpstr>
      <vt:lpstr>NAJČEŠĆE POGREŠKE RAVNATELJA U PROCESU VOĐENJA I RUKOVOĐENJA</vt:lpstr>
      <vt:lpstr>NAJČEŠĆE POGREŠKE RAVNATELJA U PROCESU VOĐENJA I RUKOVOĐENJA</vt:lpstr>
      <vt:lpstr>Kako izbjeći ravnateljske POgreške?</vt:lpstr>
      <vt:lpstr>RJEŠAVANJE PROBLEMA</vt:lpstr>
      <vt:lpstr>PITANJA ZA SVAKOG RAVNATELJA</vt:lpstr>
      <vt:lpstr>Pitanje autonomije rada ustanove (ravnatelja)</vt:lpstr>
      <vt:lpstr>Pitanje autonomije rada ustanove (ravnatelja)</vt:lpstr>
      <vt:lpstr>Pitanje autonomije rada ustanove (ravnatelja)</vt:lpstr>
      <vt:lpstr>PROSTOR ZA DJELOVANJE</vt:lpstr>
      <vt:lpstr>   Pitanja za svakog     ravnatelja       </vt:lpstr>
      <vt:lpstr>KAKO PREPOZNATI PROAKTIVNOG RAVNATELJA?   Usporedbom!                   </vt:lpstr>
      <vt:lpstr>PITANJA ZA SAMOVREDNOVANJE</vt:lpstr>
      <vt:lpstr>PowerPoint Presentation</vt:lpstr>
      <vt:lpstr>Mogu li ja to SVE odraditi profesIO nalno korektno ?</vt:lpstr>
      <vt:lpstr>NEMA TKO DRUGI….</vt:lpstr>
      <vt:lpstr>  Odgovornost ravnatelja je velika!   sve ono što danas radimo u školi odrazit će se na uspjehe ili promašaje civilizacije u  budućnosti.    Bill Mauldin (1958.)  </vt:lpstr>
      <vt:lpstr>   Zahvaljujem na pozornosti!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Profesionalizacija -  Budućnost hrvatskog školstva  </dc:title>
  <dc:creator>Oleg Đaković</dc:creator>
  <cp:lastModifiedBy>KONGRES</cp:lastModifiedBy>
  <cp:revision>41</cp:revision>
  <dcterms:created xsi:type="dcterms:W3CDTF">2022-04-25T07:59:52Z</dcterms:created>
  <dcterms:modified xsi:type="dcterms:W3CDTF">2022-05-03T16:00:10Z</dcterms:modified>
</cp:coreProperties>
</file>