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Libre Franklin"/>
      <p:regular r:id="rId28"/>
      <p:bold r:id="rId29"/>
      <p:italic r:id="rId30"/>
      <p:boldItalic r:id="rId31"/>
    </p:embeddedFont>
    <p:embeddedFont>
      <p:font typeface="Arvo"/>
      <p:regular r:id="rId32"/>
      <p:bold r:id="rId33"/>
      <p:italic r:id="rId34"/>
      <p:boldItalic r:id="rId35"/>
    </p:embeddedFont>
    <p:embeddedFont>
      <p:font typeface="Libre Franklin Medium"/>
      <p:regular r:id="rId36"/>
      <p:bold r:id="rId37"/>
      <p:italic r:id="rId38"/>
      <p:boldItalic r:id="rId39"/>
    </p:embeddedFont>
    <p:embeddedFont>
      <p:font typeface="Arial Black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alBlack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LibreFranklin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breFranklin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ibreFranklin-boldItalic.fntdata"/><Relationship Id="rId30" Type="http://schemas.openxmlformats.org/officeDocument/2006/relationships/font" Target="fonts/LibreFranklin-italic.fntdata"/><Relationship Id="rId11" Type="http://schemas.openxmlformats.org/officeDocument/2006/relationships/slide" Target="slides/slide6.xml"/><Relationship Id="rId33" Type="http://schemas.openxmlformats.org/officeDocument/2006/relationships/font" Target="fonts/Arvo-bold.fntdata"/><Relationship Id="rId10" Type="http://schemas.openxmlformats.org/officeDocument/2006/relationships/slide" Target="slides/slide5.xml"/><Relationship Id="rId32" Type="http://schemas.openxmlformats.org/officeDocument/2006/relationships/font" Target="fonts/Arvo-regular.fntdata"/><Relationship Id="rId13" Type="http://schemas.openxmlformats.org/officeDocument/2006/relationships/slide" Target="slides/slide8.xml"/><Relationship Id="rId35" Type="http://schemas.openxmlformats.org/officeDocument/2006/relationships/font" Target="fonts/Arvo-boldItalic.fntdata"/><Relationship Id="rId12" Type="http://schemas.openxmlformats.org/officeDocument/2006/relationships/slide" Target="slides/slide7.xml"/><Relationship Id="rId34" Type="http://schemas.openxmlformats.org/officeDocument/2006/relationships/font" Target="fonts/Arvo-italic.fntdata"/><Relationship Id="rId15" Type="http://schemas.openxmlformats.org/officeDocument/2006/relationships/slide" Target="slides/slide10.xml"/><Relationship Id="rId37" Type="http://schemas.openxmlformats.org/officeDocument/2006/relationships/font" Target="fonts/LibreFranklinMedium-bold.fntdata"/><Relationship Id="rId14" Type="http://schemas.openxmlformats.org/officeDocument/2006/relationships/slide" Target="slides/slide9.xml"/><Relationship Id="rId36" Type="http://schemas.openxmlformats.org/officeDocument/2006/relationships/font" Target="fonts/LibreFranklinMedium-regular.fntdata"/><Relationship Id="rId17" Type="http://schemas.openxmlformats.org/officeDocument/2006/relationships/slide" Target="slides/slide12.xml"/><Relationship Id="rId39" Type="http://schemas.openxmlformats.org/officeDocument/2006/relationships/font" Target="fonts/LibreFranklinMedium-boldItalic.fntdata"/><Relationship Id="rId16" Type="http://schemas.openxmlformats.org/officeDocument/2006/relationships/slide" Target="slides/slide11.xml"/><Relationship Id="rId38" Type="http://schemas.openxmlformats.org/officeDocument/2006/relationships/font" Target="fonts/LibreFranklinMedium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2.jpg"/><Relationship Id="rId4" Type="http://schemas.openxmlformats.org/officeDocument/2006/relationships/image" Target="../media/image1.jpg"/><Relationship Id="rId11" Type="http://schemas.openxmlformats.org/officeDocument/2006/relationships/image" Target="../media/image16.jpg"/><Relationship Id="rId10" Type="http://schemas.openxmlformats.org/officeDocument/2006/relationships/image" Target="../media/image5.jpg"/><Relationship Id="rId9" Type="http://schemas.openxmlformats.org/officeDocument/2006/relationships/image" Target="../media/image2.jpg"/><Relationship Id="rId5" Type="http://schemas.openxmlformats.org/officeDocument/2006/relationships/image" Target="../media/image9.jpg"/><Relationship Id="rId6" Type="http://schemas.openxmlformats.org/officeDocument/2006/relationships/image" Target="../media/image8.jpg"/><Relationship Id="rId7" Type="http://schemas.openxmlformats.org/officeDocument/2006/relationships/image" Target="../media/image3.jpg"/><Relationship Id="rId8" Type="http://schemas.openxmlformats.org/officeDocument/2006/relationships/image" Target="../media/image1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4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7.jpg"/><Relationship Id="rId4" Type="http://schemas.openxmlformats.org/officeDocument/2006/relationships/image" Target="../media/image15.jpg"/><Relationship Id="rId5" Type="http://schemas.openxmlformats.org/officeDocument/2006/relationships/image" Target="../media/image1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0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18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3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4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1.jpg"/><Relationship Id="rId4" Type="http://schemas.openxmlformats.org/officeDocument/2006/relationships/image" Target="../media/image19.jpg"/><Relationship Id="rId11" Type="http://schemas.openxmlformats.org/officeDocument/2006/relationships/image" Target="../media/image27.jpg"/><Relationship Id="rId10" Type="http://schemas.openxmlformats.org/officeDocument/2006/relationships/image" Target="../media/image21.jpg"/><Relationship Id="rId9" Type="http://schemas.openxmlformats.org/officeDocument/2006/relationships/image" Target="../media/image10.jpg"/><Relationship Id="rId5" Type="http://schemas.openxmlformats.org/officeDocument/2006/relationships/image" Target="../media/image18.jpg"/><Relationship Id="rId6" Type="http://schemas.openxmlformats.org/officeDocument/2006/relationships/image" Target="../media/image13.jpg"/><Relationship Id="rId7" Type="http://schemas.openxmlformats.org/officeDocument/2006/relationships/image" Target="../media/image6.jpg"/><Relationship Id="rId8" Type="http://schemas.openxmlformats.org/officeDocument/2006/relationships/image" Target="../media/image20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ath_to_stock_photography_Vibrant-(9-of-10).jpg" id="10" name="Google Shape;10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90452" y="-155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2.jpg" id="11" name="Google Shape;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1323" y="1991825"/>
            <a:ext cx="1159828" cy="115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photography_Vibrant-(10-of-10).jpg" id="12" name="Google Shape;1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0425" y="3081825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5.jpg" id="13" name="Google Shape;1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3750" y="2225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9-.jpg" id="14" name="Google Shape;14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1493" y="1017182"/>
            <a:ext cx="2070675" cy="20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-72627" y="2048176"/>
            <a:ext cx="1037700" cy="1037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965073" y="4114876"/>
            <a:ext cx="1037700" cy="1037700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athtoStock_Clementine10.jpg" id="17" name="Google Shape;1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56643" y="4111407"/>
            <a:ext cx="1037700" cy="103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4.jpg" id="18" name="Google Shape;18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42538" y="3085375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toStock_Simplify3.jpg" id="19" name="Google Shape;19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66600" y="-18106"/>
            <a:ext cx="1037700" cy="1037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1.jpg" id="20" name="Google Shape;20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82294" y="-180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3.jpg" id="21" name="Google Shape;21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018950" y="4105800"/>
            <a:ext cx="1037700" cy="10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/>
          <p:nvPr/>
        </p:nvSpPr>
        <p:spPr>
          <a:xfrm flipH="1">
            <a:off x="971550" y="-6120"/>
            <a:ext cx="1028700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flipH="1">
            <a:off x="2000250" y="4114889"/>
            <a:ext cx="1028700" cy="10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flipH="1">
            <a:off x="3028950" y="0"/>
            <a:ext cx="1028700" cy="102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flipH="1">
            <a:off x="5086350" y="4114889"/>
            <a:ext cx="10287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flipH="1">
            <a:off x="6115050" y="4114889"/>
            <a:ext cx="1028700" cy="102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flipH="1">
            <a:off x="6117975" y="-9556"/>
            <a:ext cx="10287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flipH="1">
            <a:off x="4057650" y="0"/>
            <a:ext cx="1028700" cy="1028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000250" y="1019175"/>
            <a:ext cx="5143500" cy="30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 txBox="1"/>
          <p:nvPr>
            <p:ph type="ctrTitle"/>
          </p:nvPr>
        </p:nvSpPr>
        <p:spPr>
          <a:xfrm>
            <a:off x="2961550" y="1991825"/>
            <a:ext cx="32208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1" name="Google Shape;31;p2"/>
          <p:cNvSpPr/>
          <p:nvPr/>
        </p:nvSpPr>
        <p:spPr>
          <a:xfrm flipH="1">
            <a:off x="7144834" y="2563116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flipH="1">
            <a:off x="2507334" y="500441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flipH="1">
            <a:off x="8172291" y="8"/>
            <a:ext cx="971700" cy="9714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566118" y="-49"/>
            <a:ext cx="518700" cy="518700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flipH="1">
            <a:off x="453009" y="-59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138685" y="3085376"/>
            <a:ext cx="1037700" cy="1037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7143750" y="2057450"/>
            <a:ext cx="1037700" cy="103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ath_to_stock_photography_Vibrant-(10-of-10).jpg" id="39" name="Google Shape;3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69775" y="1037700"/>
            <a:ext cx="2070675" cy="20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"/>
          <p:cNvSpPr/>
          <p:nvPr/>
        </p:nvSpPr>
        <p:spPr>
          <a:xfrm>
            <a:off x="7070023" y="2072326"/>
            <a:ext cx="1037700" cy="1037700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ath_to_stock_photography_Vibrant-(9-of-10).jpg" id="41" name="Google Shape;4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2625" y="0"/>
            <a:ext cx="1037825" cy="103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"/>
          <p:cNvSpPr txBox="1"/>
          <p:nvPr>
            <p:ph type="title"/>
          </p:nvPr>
        </p:nvSpPr>
        <p:spPr>
          <a:xfrm>
            <a:off x="1842475" y="1197075"/>
            <a:ext cx="44064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"/>
          <p:cNvSpPr txBox="1"/>
          <p:nvPr>
            <p:ph idx="1" type="body"/>
          </p:nvPr>
        </p:nvSpPr>
        <p:spPr>
          <a:xfrm>
            <a:off x="1842475" y="1818975"/>
            <a:ext cx="2172900" cy="31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44" name="Google Shape;44;p3"/>
          <p:cNvSpPr txBox="1"/>
          <p:nvPr>
            <p:ph idx="2" type="body"/>
          </p:nvPr>
        </p:nvSpPr>
        <p:spPr>
          <a:xfrm>
            <a:off x="4063136" y="1818975"/>
            <a:ext cx="2185800" cy="31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45" name="Google Shape;45;p3"/>
          <p:cNvSpPr/>
          <p:nvPr/>
        </p:nvSpPr>
        <p:spPr>
          <a:xfrm>
            <a:off x="8102686" y="3110092"/>
            <a:ext cx="1037700" cy="103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7070032" y="62"/>
            <a:ext cx="1037700" cy="103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7" y="4105794"/>
            <a:ext cx="1037700" cy="103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1037700" y="4624497"/>
            <a:ext cx="518700" cy="51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-9" y="4105791"/>
            <a:ext cx="518700" cy="51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8621748" y="4146316"/>
            <a:ext cx="518700" cy="51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"/>
          <p:cNvSpPr/>
          <p:nvPr/>
        </p:nvSpPr>
        <p:spPr>
          <a:xfrm>
            <a:off x="8621753" y="3627616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3"/>
          <p:cNvGrpSpPr/>
          <p:nvPr/>
        </p:nvGrpSpPr>
        <p:grpSpPr>
          <a:xfrm>
            <a:off x="7424022" y="2343455"/>
            <a:ext cx="329718" cy="522703"/>
            <a:chOff x="6718575" y="2318625"/>
            <a:chExt cx="256950" cy="407375"/>
          </a:xfrm>
        </p:grpSpPr>
        <p:sp>
          <p:nvSpPr>
            <p:cNvPr id="53" name="Google Shape;53;p3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3"/>
          <p:cNvSpPr txBox="1"/>
          <p:nvPr>
            <p:ph idx="12" type="sldNum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ath_to_stock_communicate_hands_10.jpg" id="63" name="Google Shape;6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550" y="995050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toStock_Simplify2.jpg" id="64" name="Google Shape;6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550" y="3065725"/>
            <a:ext cx="2077775" cy="20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"/>
          <p:cNvSpPr/>
          <p:nvPr/>
        </p:nvSpPr>
        <p:spPr>
          <a:xfrm>
            <a:off x="8107795" y="3110112"/>
            <a:ext cx="1037700" cy="103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athtoStock_Wired3.jpg" id="66" name="Google Shape;6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0025" y="1037700"/>
            <a:ext cx="2084475" cy="20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"/>
          <p:cNvSpPr txBox="1"/>
          <p:nvPr>
            <p:ph idx="1" type="body"/>
          </p:nvPr>
        </p:nvSpPr>
        <p:spPr>
          <a:xfrm>
            <a:off x="2901375" y="2161800"/>
            <a:ext cx="3341400" cy="8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vo"/>
              <a:buChar char="■"/>
              <a:defRPr i="1">
                <a:latin typeface="Arvo"/>
                <a:ea typeface="Arvo"/>
                <a:cs typeface="Arvo"/>
                <a:sym typeface="Arvo"/>
              </a:defRPr>
            </a:lvl1pPr>
            <a:lvl2pPr indent="-3302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□"/>
              <a:defRPr i="1">
                <a:latin typeface="Arvo"/>
                <a:ea typeface="Arvo"/>
                <a:cs typeface="Arvo"/>
                <a:sym typeface="Arvo"/>
              </a:defRPr>
            </a:lvl2pPr>
            <a:lvl3pPr indent="-3302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▫"/>
              <a:defRPr i="1">
                <a:latin typeface="Arvo"/>
                <a:ea typeface="Arvo"/>
                <a:cs typeface="Arvo"/>
                <a:sym typeface="Arvo"/>
              </a:defRPr>
            </a:lvl3pPr>
            <a:lvl4pPr indent="-3302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▫"/>
              <a:defRPr i="1">
                <a:latin typeface="Arvo"/>
                <a:ea typeface="Arvo"/>
                <a:cs typeface="Arvo"/>
                <a:sym typeface="Arvo"/>
              </a:defRPr>
            </a:lvl4pPr>
            <a:lvl5pPr indent="-3302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○"/>
              <a:defRPr i="1">
                <a:latin typeface="Arvo"/>
                <a:ea typeface="Arvo"/>
                <a:cs typeface="Arvo"/>
                <a:sym typeface="Arvo"/>
              </a:defRPr>
            </a:lvl5pPr>
            <a:lvl6pPr indent="-3302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■"/>
              <a:defRPr i="1">
                <a:latin typeface="Arvo"/>
                <a:ea typeface="Arvo"/>
                <a:cs typeface="Arvo"/>
                <a:sym typeface="Arvo"/>
              </a:defRPr>
            </a:lvl6pPr>
            <a:lvl7pPr indent="-3302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●"/>
              <a:defRPr i="1">
                <a:latin typeface="Arvo"/>
                <a:ea typeface="Arvo"/>
                <a:cs typeface="Arvo"/>
                <a:sym typeface="Arvo"/>
              </a:defRPr>
            </a:lvl7pPr>
            <a:lvl8pPr indent="-3302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○"/>
              <a:defRPr i="1">
                <a:latin typeface="Arvo"/>
                <a:ea typeface="Arvo"/>
                <a:cs typeface="Arvo"/>
                <a:sym typeface="Arvo"/>
              </a:defRPr>
            </a:lvl8pPr>
            <a:lvl9pPr indent="-3302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■"/>
              <a:defRPr i="1"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68" name="Google Shape;68;p4"/>
          <p:cNvSpPr/>
          <p:nvPr/>
        </p:nvSpPr>
        <p:spPr>
          <a:xfrm>
            <a:off x="7070023" y="1037701"/>
            <a:ext cx="1037700" cy="1037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7070023" y="42"/>
            <a:ext cx="1037700" cy="103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"/>
          <p:cNvSpPr/>
          <p:nvPr/>
        </p:nvSpPr>
        <p:spPr>
          <a:xfrm>
            <a:off x="6551323" y="-9"/>
            <a:ext cx="518700" cy="51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"/>
          <p:cNvSpPr/>
          <p:nvPr/>
        </p:nvSpPr>
        <p:spPr>
          <a:xfrm flipH="1">
            <a:off x="1032727" y="995055"/>
            <a:ext cx="1037700" cy="103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"/>
          <p:cNvSpPr/>
          <p:nvPr/>
        </p:nvSpPr>
        <p:spPr>
          <a:xfrm flipH="1">
            <a:off x="-3494" y="2032762"/>
            <a:ext cx="1037700" cy="103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4"/>
          <p:cNvSpPr/>
          <p:nvPr/>
        </p:nvSpPr>
        <p:spPr>
          <a:xfrm flipH="1">
            <a:off x="1032727" y="3065726"/>
            <a:ext cx="1037700" cy="1037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"/>
          <p:cNvSpPr/>
          <p:nvPr/>
        </p:nvSpPr>
        <p:spPr>
          <a:xfrm flipH="1">
            <a:off x="2070428" y="4624791"/>
            <a:ext cx="518700" cy="51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4"/>
          <p:cNvSpPr/>
          <p:nvPr/>
        </p:nvSpPr>
        <p:spPr>
          <a:xfrm flipH="1">
            <a:off x="1551734" y="1514041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ath_to_stock_communicate_hands_2.jpg" id="76" name="Google Shape;7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07734" y="-5"/>
            <a:ext cx="1037815" cy="1037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4"/>
          <p:cNvGrpSpPr/>
          <p:nvPr/>
        </p:nvGrpSpPr>
        <p:grpSpPr>
          <a:xfrm>
            <a:off x="1310132" y="3331424"/>
            <a:ext cx="482890" cy="506303"/>
            <a:chOff x="5961125" y="1623900"/>
            <a:chExt cx="427450" cy="448175"/>
          </a:xfrm>
        </p:grpSpPr>
        <p:sp>
          <p:nvSpPr>
            <p:cNvPr id="78" name="Google Shape;78;p4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4"/>
          <p:cNvSpPr/>
          <p:nvPr/>
        </p:nvSpPr>
        <p:spPr>
          <a:xfrm>
            <a:off x="7349050" y="1316724"/>
            <a:ext cx="479648" cy="479648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4"/>
          <p:cNvSpPr txBox="1"/>
          <p:nvPr>
            <p:ph idx="12" type="sldNum"/>
          </p:nvPr>
        </p:nvSpPr>
        <p:spPr>
          <a:xfrm>
            <a:off x="4312650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BLANK_1_1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athtoStock_Simplify3.jpg" id="88" name="Google Shape;8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08905" y="-1"/>
            <a:ext cx="935025" cy="93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4.jpg" id="89" name="Google Shape;8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1786" y="1865793"/>
            <a:ext cx="1872187" cy="187219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5"/>
          <p:cNvSpPr/>
          <p:nvPr/>
        </p:nvSpPr>
        <p:spPr>
          <a:xfrm>
            <a:off x="7275209" y="4"/>
            <a:ext cx="935100" cy="935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/>
          <p:nvPr/>
        </p:nvSpPr>
        <p:spPr>
          <a:xfrm>
            <a:off x="8208899" y="935036"/>
            <a:ext cx="935100" cy="93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5"/>
          <p:cNvSpPr/>
          <p:nvPr/>
        </p:nvSpPr>
        <p:spPr>
          <a:xfrm>
            <a:off x="7275209" y="2795481"/>
            <a:ext cx="935100" cy="9351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5"/>
          <p:cNvSpPr/>
          <p:nvPr/>
        </p:nvSpPr>
        <p:spPr>
          <a:xfrm>
            <a:off x="13" y="4208474"/>
            <a:ext cx="935100" cy="935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"/>
          <p:cNvSpPr/>
          <p:nvPr/>
        </p:nvSpPr>
        <p:spPr>
          <a:xfrm>
            <a:off x="935032" y="4208477"/>
            <a:ext cx="467400" cy="467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/>
          <p:nvPr/>
        </p:nvSpPr>
        <p:spPr>
          <a:xfrm>
            <a:off x="-1" y="4676119"/>
            <a:ext cx="467400" cy="4674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/>
          <p:nvPr/>
        </p:nvSpPr>
        <p:spPr>
          <a:xfrm>
            <a:off x="7741458" y="935017"/>
            <a:ext cx="467400" cy="467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/>
          <p:nvPr/>
        </p:nvSpPr>
        <p:spPr>
          <a:xfrm>
            <a:off x="8676589" y="467639"/>
            <a:ext cx="467400" cy="4674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/>
          <p:nvPr/>
        </p:nvSpPr>
        <p:spPr>
          <a:xfrm>
            <a:off x="7689536" y="3100148"/>
            <a:ext cx="410309" cy="373255"/>
          </a:xfrm>
          <a:custGeom>
            <a:rect b="b" l="l" r="r" t="t"/>
            <a:pathLst>
              <a:path extrusionOk="0" fill="none" h="14711" w="16173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 flipH="1">
            <a:off x="7385585" y="3052605"/>
            <a:ext cx="273000" cy="248322"/>
          </a:xfrm>
          <a:custGeom>
            <a:rect b="b" l="l" r="r" t="t"/>
            <a:pathLst>
              <a:path extrusionOk="0" fill="none" h="14711" w="16173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>
            <p:ph idx="12" type="sldNum"/>
          </p:nvPr>
        </p:nvSpPr>
        <p:spPr>
          <a:xfrm>
            <a:off x="0" y="4678200"/>
            <a:ext cx="4653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BLANK_1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athtoStock_Clementine10.jpg" id="102" name="Google Shape;10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77752" y="1861709"/>
            <a:ext cx="933085" cy="933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9-.jpg" id="103" name="Google Shape;10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5841" y="8"/>
            <a:ext cx="1868082" cy="186808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6"/>
          <p:cNvSpPr/>
          <p:nvPr/>
        </p:nvSpPr>
        <p:spPr>
          <a:xfrm>
            <a:off x="6344788" y="12"/>
            <a:ext cx="933000" cy="933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8210900" y="1862680"/>
            <a:ext cx="933000" cy="93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8210893" y="930219"/>
            <a:ext cx="933000" cy="9330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6"/>
          <p:cNvSpPr/>
          <p:nvPr/>
        </p:nvSpPr>
        <p:spPr>
          <a:xfrm>
            <a:off x="-287" y="3743870"/>
            <a:ext cx="933000" cy="93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/>
          <p:nvPr/>
        </p:nvSpPr>
        <p:spPr>
          <a:xfrm>
            <a:off x="-293" y="4676847"/>
            <a:ext cx="466500" cy="466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6"/>
          <p:cNvSpPr/>
          <p:nvPr/>
        </p:nvSpPr>
        <p:spPr>
          <a:xfrm>
            <a:off x="-301" y="3743867"/>
            <a:ext cx="466500" cy="4665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"/>
          <p:cNvSpPr/>
          <p:nvPr/>
        </p:nvSpPr>
        <p:spPr>
          <a:xfrm>
            <a:off x="8677502" y="2798991"/>
            <a:ext cx="466500" cy="466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>
            <a:off x="7277744" y="0"/>
            <a:ext cx="466500" cy="4665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6"/>
          <p:cNvGrpSpPr/>
          <p:nvPr/>
        </p:nvGrpSpPr>
        <p:grpSpPr>
          <a:xfrm>
            <a:off x="8431833" y="1151245"/>
            <a:ext cx="490565" cy="490565"/>
            <a:chOff x="5941025" y="3634400"/>
            <a:chExt cx="467650" cy="467650"/>
          </a:xfrm>
        </p:grpSpPr>
        <p:sp>
          <p:nvSpPr>
            <p:cNvPr id="113" name="Google Shape;113;p6"/>
            <p:cNvSpPr/>
            <p:nvPr/>
          </p:nvSpPr>
          <p:spPr>
            <a:xfrm>
              <a:off x="5941025" y="3634400"/>
              <a:ext cx="467650" cy="467650"/>
            </a:xfrm>
            <a:custGeom>
              <a:rect b="b" l="l" r="r" t="t"/>
              <a:pathLst>
                <a:path extrusionOk="0" fill="none" h="18706" w="18706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6211975" y="3753150"/>
              <a:ext cx="19525" cy="18900"/>
            </a:xfrm>
            <a:custGeom>
              <a:rect b="b" l="l" r="r" t="t"/>
              <a:pathLst>
                <a:path extrusionOk="0" fill="none" h="756" w="781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5943475" y="3695900"/>
              <a:ext cx="177800" cy="351350"/>
            </a:xfrm>
            <a:custGeom>
              <a:rect b="b" l="l" r="r" t="t"/>
              <a:pathLst>
                <a:path extrusionOk="0" fill="none" h="14054" w="7112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6128575" y="3695900"/>
              <a:ext cx="86475" cy="47525"/>
            </a:xfrm>
            <a:custGeom>
              <a:rect b="b" l="l" r="r" t="t"/>
              <a:pathLst>
                <a:path extrusionOk="0" fill="none" h="1901" w="3459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6357500" y="3940075"/>
              <a:ext cx="18900" cy="34725"/>
            </a:xfrm>
            <a:custGeom>
              <a:rect b="b" l="l" r="r" t="t"/>
              <a:pathLst>
                <a:path extrusionOk="0" fill="none" h="1389" w="756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6202850" y="3720875"/>
              <a:ext cx="204000" cy="278875"/>
            </a:xfrm>
            <a:custGeom>
              <a:rect b="b" l="l" r="r" t="t"/>
              <a:pathLst>
                <a:path extrusionOk="0" fill="none" h="11155" w="816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" name="Google Shape;119;p6"/>
          <p:cNvSpPr txBox="1"/>
          <p:nvPr>
            <p:ph idx="12" type="sldNum"/>
          </p:nvPr>
        </p:nvSpPr>
        <p:spPr>
          <a:xfrm>
            <a:off x="0" y="4678200"/>
            <a:ext cx="4653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"/>
          <p:cNvSpPr txBox="1"/>
          <p:nvPr>
            <p:ph type="title"/>
          </p:nvPr>
        </p:nvSpPr>
        <p:spPr>
          <a:xfrm>
            <a:off x="1842475" y="1197075"/>
            <a:ext cx="41154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7"/>
          <p:cNvSpPr txBox="1"/>
          <p:nvPr>
            <p:ph idx="1" type="body"/>
          </p:nvPr>
        </p:nvSpPr>
        <p:spPr>
          <a:xfrm>
            <a:off x="1842475" y="1918281"/>
            <a:ext cx="4115400" cy="2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□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pic>
        <p:nvPicPr>
          <p:cNvPr descr="Death_to_stock_communicate_hands_2.jpg" id="123" name="Google Shape;12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06184" y="2070682"/>
            <a:ext cx="1037815" cy="1037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5.jpg"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6221" y="9"/>
            <a:ext cx="2077780" cy="207777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/>
          <p:nvPr/>
        </p:nvSpPr>
        <p:spPr>
          <a:xfrm>
            <a:off x="7070023" y="2072330"/>
            <a:ext cx="1037700" cy="103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7"/>
          <p:cNvSpPr/>
          <p:nvPr/>
        </p:nvSpPr>
        <p:spPr>
          <a:xfrm>
            <a:off x="8106245" y="3108512"/>
            <a:ext cx="1037700" cy="103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>
            <a:off x="7070023" y="1"/>
            <a:ext cx="1037700" cy="1037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>
            <a:off x="7" y="4105794"/>
            <a:ext cx="1037700" cy="1037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>
            <a:off x="0" y="3587097"/>
            <a:ext cx="518700" cy="51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>
            <a:off x="518691" y="4105791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>
            <a:off x="6551323" y="-9"/>
            <a:ext cx="518700" cy="518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>
            <a:off x="7587466" y="2583741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" name="Google Shape;133;p7"/>
          <p:cNvGrpSpPr/>
          <p:nvPr/>
        </p:nvGrpSpPr>
        <p:grpSpPr>
          <a:xfrm>
            <a:off x="7332942" y="269800"/>
            <a:ext cx="498130" cy="498101"/>
            <a:chOff x="1923675" y="1633650"/>
            <a:chExt cx="436000" cy="435975"/>
          </a:xfrm>
        </p:grpSpPr>
        <p:sp>
          <p:nvSpPr>
            <p:cNvPr id="134" name="Google Shape;134;p7"/>
            <p:cNvSpPr/>
            <p:nvPr/>
          </p:nvSpPr>
          <p:spPr>
            <a:xfrm>
              <a:off x="2209250" y="1633650"/>
              <a:ext cx="150425" cy="150425"/>
            </a:xfrm>
            <a:custGeom>
              <a:rect b="b" l="l" r="r" t="t"/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2019900" y="1757250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1923675" y="1681150"/>
              <a:ext cx="388500" cy="388475"/>
            </a:xfrm>
            <a:custGeom>
              <a:rect b="b" l="l" r="r" t="t"/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1974225" y="1711575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1934650" y="2014200"/>
              <a:ext cx="44475" cy="44475"/>
            </a:xfrm>
            <a:custGeom>
              <a:rect b="b" l="l" r="r" t="t"/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1944375" y="1947225"/>
              <a:ext cx="101725" cy="101700"/>
            </a:xfrm>
            <a:custGeom>
              <a:rect b="b" l="l" r="r" t="t"/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" name="Google Shape;140;p7"/>
          <p:cNvSpPr txBox="1"/>
          <p:nvPr>
            <p:ph idx="12" type="sldNum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athtoStock_Clementine10.jpg" id="142" name="Google Shape;142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68350" y="2070675"/>
            <a:ext cx="1037825" cy="1037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9-.jpg" id="143" name="Google Shape;1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6225" y="0"/>
            <a:ext cx="2077775" cy="20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8"/>
          <p:cNvSpPr txBox="1"/>
          <p:nvPr>
            <p:ph type="title"/>
          </p:nvPr>
        </p:nvSpPr>
        <p:spPr>
          <a:xfrm>
            <a:off x="1842475" y="1197075"/>
            <a:ext cx="44418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8"/>
          <p:cNvSpPr txBox="1"/>
          <p:nvPr>
            <p:ph idx="1" type="body"/>
          </p:nvPr>
        </p:nvSpPr>
        <p:spPr>
          <a:xfrm>
            <a:off x="1842475" y="1818975"/>
            <a:ext cx="1431300" cy="31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6" name="Google Shape;146;p8"/>
          <p:cNvSpPr txBox="1"/>
          <p:nvPr>
            <p:ph idx="2" type="body"/>
          </p:nvPr>
        </p:nvSpPr>
        <p:spPr>
          <a:xfrm>
            <a:off x="3347475" y="1818975"/>
            <a:ext cx="1431300" cy="31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7" name="Google Shape;147;p8"/>
          <p:cNvSpPr txBox="1"/>
          <p:nvPr>
            <p:ph idx="3" type="body"/>
          </p:nvPr>
        </p:nvSpPr>
        <p:spPr>
          <a:xfrm>
            <a:off x="4852474" y="1818975"/>
            <a:ext cx="1431300" cy="31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8" name="Google Shape;148;p8"/>
          <p:cNvSpPr/>
          <p:nvPr/>
        </p:nvSpPr>
        <p:spPr>
          <a:xfrm>
            <a:off x="6030661" y="5"/>
            <a:ext cx="1037700" cy="103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8106245" y="2071756"/>
            <a:ext cx="1037700" cy="103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>
            <a:off x="8106236" y="1034626"/>
            <a:ext cx="1037700" cy="1037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>
            <a:off x="-293" y="3586794"/>
            <a:ext cx="1037700" cy="103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>
            <a:off x="-300" y="4624497"/>
            <a:ext cx="518700" cy="51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>
            <a:off x="-309" y="3586791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>
            <a:off x="8625223" y="3113166"/>
            <a:ext cx="518700" cy="51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>
            <a:off x="7068341" y="-9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8352271" y="1280647"/>
            <a:ext cx="545654" cy="545654"/>
            <a:chOff x="5941025" y="3634400"/>
            <a:chExt cx="467650" cy="467650"/>
          </a:xfrm>
        </p:grpSpPr>
        <p:sp>
          <p:nvSpPr>
            <p:cNvPr id="157" name="Google Shape;157;p8"/>
            <p:cNvSpPr/>
            <p:nvPr/>
          </p:nvSpPr>
          <p:spPr>
            <a:xfrm>
              <a:off x="5941025" y="3634400"/>
              <a:ext cx="467650" cy="467650"/>
            </a:xfrm>
            <a:custGeom>
              <a:rect b="b" l="l" r="r" t="t"/>
              <a:pathLst>
                <a:path extrusionOk="0" fill="none" h="18706" w="18706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6211975" y="3753150"/>
              <a:ext cx="19525" cy="18900"/>
            </a:xfrm>
            <a:custGeom>
              <a:rect b="b" l="l" r="r" t="t"/>
              <a:pathLst>
                <a:path extrusionOk="0" fill="none" h="756" w="781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5943475" y="3695900"/>
              <a:ext cx="177800" cy="351350"/>
            </a:xfrm>
            <a:custGeom>
              <a:rect b="b" l="l" r="r" t="t"/>
              <a:pathLst>
                <a:path extrusionOk="0" fill="none" h="14054" w="7112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6128575" y="3695900"/>
              <a:ext cx="86475" cy="47525"/>
            </a:xfrm>
            <a:custGeom>
              <a:rect b="b" l="l" r="r" t="t"/>
              <a:pathLst>
                <a:path extrusionOk="0" fill="none" h="1901" w="3459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6357500" y="3940075"/>
              <a:ext cx="18900" cy="34725"/>
            </a:xfrm>
            <a:custGeom>
              <a:rect b="b" l="l" r="r" t="t"/>
              <a:pathLst>
                <a:path extrusionOk="0" fill="none" h="1389" w="756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6202850" y="3720875"/>
              <a:ext cx="204000" cy="278875"/>
            </a:xfrm>
            <a:custGeom>
              <a:rect b="b" l="l" r="r" t="t"/>
              <a:pathLst>
                <a:path extrusionOk="0" fill="none" h="11155" w="816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8"/>
          <p:cNvSpPr txBox="1"/>
          <p:nvPr>
            <p:ph idx="12" type="sldNum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ath_to_stock_photography_Vibrant-(10-of-10).jpg" id="165" name="Google Shape;16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74671" y="936760"/>
            <a:ext cx="1869250" cy="186925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9"/>
          <p:cNvSpPr/>
          <p:nvPr/>
        </p:nvSpPr>
        <p:spPr>
          <a:xfrm>
            <a:off x="7274895" y="1870746"/>
            <a:ext cx="936900" cy="936900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ath_to_stock_photography_Vibrant-(9-of-10).jpg" id="167" name="Google Shape;16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7050" y="-1"/>
            <a:ext cx="936870" cy="93687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9"/>
          <p:cNvSpPr/>
          <p:nvPr/>
        </p:nvSpPr>
        <p:spPr>
          <a:xfrm>
            <a:off x="8207105" y="2807566"/>
            <a:ext cx="936900" cy="93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7274902" y="56"/>
            <a:ext cx="936900" cy="93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>
            <a:off x="13" y="4206739"/>
            <a:ext cx="936900" cy="93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>
            <a:off x="936765" y="4674987"/>
            <a:ext cx="468300" cy="46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-1" y="4206736"/>
            <a:ext cx="468300" cy="4683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8675675" y="3742994"/>
            <a:ext cx="468300" cy="4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8675680" y="3274749"/>
            <a:ext cx="468300" cy="4683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9"/>
          <p:cNvGrpSpPr/>
          <p:nvPr/>
        </p:nvGrpSpPr>
        <p:grpSpPr>
          <a:xfrm>
            <a:off x="7594614" y="2115525"/>
            <a:ext cx="297651" cy="471862"/>
            <a:chOff x="6718575" y="2318625"/>
            <a:chExt cx="256950" cy="407375"/>
          </a:xfrm>
        </p:grpSpPr>
        <p:sp>
          <p:nvSpPr>
            <p:cNvPr id="176" name="Google Shape;176;p9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9"/>
          <p:cNvSpPr txBox="1"/>
          <p:nvPr>
            <p:ph idx="12" type="sldNum"/>
          </p:nvPr>
        </p:nvSpPr>
        <p:spPr>
          <a:xfrm>
            <a:off x="0" y="4678200"/>
            <a:ext cx="4653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ath_to_stock_photography_Vibrant-(9-of-10).jpg" id="186" name="Google Shape;18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90452" y="-155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2.jpg" id="187" name="Google Shape;18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1323" y="1991825"/>
            <a:ext cx="1159828" cy="115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photography_Vibrant-(10-of-10).jpg" id="188" name="Google Shape;18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0425" y="3081825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5.jpg" id="189" name="Google Shape;18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3750" y="2225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9-.jpg" id="190" name="Google Shape;190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1493" y="1017182"/>
            <a:ext cx="2070675" cy="20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0"/>
          <p:cNvSpPr/>
          <p:nvPr/>
        </p:nvSpPr>
        <p:spPr>
          <a:xfrm>
            <a:off x="-72627" y="2048176"/>
            <a:ext cx="1037700" cy="1037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athtoStock_Clementine10.jpg" id="192" name="Google Shape;19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56643" y="4111407"/>
            <a:ext cx="1037700" cy="103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4.jpg" id="193" name="Google Shape;193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42538" y="3085375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toStock_Simplify3.jpg" id="194" name="Google Shape;194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66600" y="-18106"/>
            <a:ext cx="1037700" cy="1037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1.jpg" id="195" name="Google Shape;195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82294" y="-180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th_to_stock_communicate_hands_3.jpg" id="196" name="Google Shape;196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018950" y="4105800"/>
            <a:ext cx="1037700" cy="10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0"/>
          <p:cNvSpPr/>
          <p:nvPr/>
        </p:nvSpPr>
        <p:spPr>
          <a:xfrm flipH="1">
            <a:off x="971550" y="-6120"/>
            <a:ext cx="1028700" cy="102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0"/>
          <p:cNvSpPr/>
          <p:nvPr/>
        </p:nvSpPr>
        <p:spPr>
          <a:xfrm flipH="1">
            <a:off x="2000250" y="4114889"/>
            <a:ext cx="1028700" cy="102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0"/>
          <p:cNvSpPr/>
          <p:nvPr/>
        </p:nvSpPr>
        <p:spPr>
          <a:xfrm flipH="1">
            <a:off x="3028950" y="0"/>
            <a:ext cx="10287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0"/>
          <p:cNvSpPr/>
          <p:nvPr/>
        </p:nvSpPr>
        <p:spPr>
          <a:xfrm flipH="1">
            <a:off x="5086350" y="4114889"/>
            <a:ext cx="1028700" cy="10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0"/>
          <p:cNvSpPr/>
          <p:nvPr/>
        </p:nvSpPr>
        <p:spPr>
          <a:xfrm flipH="1">
            <a:off x="6115050" y="4114889"/>
            <a:ext cx="1028700" cy="102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0"/>
          <p:cNvSpPr/>
          <p:nvPr/>
        </p:nvSpPr>
        <p:spPr>
          <a:xfrm flipH="1">
            <a:off x="6117975" y="-9556"/>
            <a:ext cx="1028700" cy="102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0"/>
          <p:cNvSpPr/>
          <p:nvPr/>
        </p:nvSpPr>
        <p:spPr>
          <a:xfrm flipH="1">
            <a:off x="4057650" y="0"/>
            <a:ext cx="1028700" cy="102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0"/>
          <p:cNvSpPr/>
          <p:nvPr/>
        </p:nvSpPr>
        <p:spPr>
          <a:xfrm flipH="1">
            <a:off x="2507334" y="500441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0"/>
          <p:cNvSpPr/>
          <p:nvPr/>
        </p:nvSpPr>
        <p:spPr>
          <a:xfrm>
            <a:off x="4566118" y="-49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0"/>
          <p:cNvSpPr/>
          <p:nvPr/>
        </p:nvSpPr>
        <p:spPr>
          <a:xfrm flipH="1">
            <a:off x="453009" y="-59"/>
            <a:ext cx="518700" cy="518700"/>
          </a:xfrm>
          <a:prstGeom prst="rect">
            <a:avLst/>
          </a:prstGeom>
          <a:solidFill>
            <a:srgbClr val="7198A9">
              <a:alpha val="4078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965075" y="1019175"/>
            <a:ext cx="7207200" cy="30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0"/>
          <p:cNvSpPr txBox="1"/>
          <p:nvPr>
            <p:ph type="ctrTitle"/>
          </p:nvPr>
        </p:nvSpPr>
        <p:spPr>
          <a:xfrm>
            <a:off x="2014575" y="1583350"/>
            <a:ext cx="5114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9pPr>
          </a:lstStyle>
          <a:p/>
        </p:txBody>
      </p:sp>
      <p:sp>
        <p:nvSpPr>
          <p:cNvPr id="209" name="Google Shape;209;p10"/>
          <p:cNvSpPr txBox="1"/>
          <p:nvPr>
            <p:ph idx="1" type="subTitle"/>
          </p:nvPr>
        </p:nvSpPr>
        <p:spPr>
          <a:xfrm>
            <a:off x="2014575" y="2611454"/>
            <a:ext cx="51147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9pPr>
          </a:lstStyle>
          <a:p/>
        </p:txBody>
      </p:sp>
      <p:sp>
        <p:nvSpPr>
          <p:cNvPr id="210" name="Google Shape;210;p10"/>
          <p:cNvSpPr/>
          <p:nvPr/>
        </p:nvSpPr>
        <p:spPr>
          <a:xfrm>
            <a:off x="5072818" y="4615401"/>
            <a:ext cx="518700" cy="518700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1842475" y="1197075"/>
            <a:ext cx="41154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b="0" i="0" sz="1400" u="none" cap="none" strike="noStrik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b="0" i="0" sz="1400" u="none" cap="none" strike="noStrik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b="0" i="0" sz="1400" u="none" cap="none" strike="noStrik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b="0" i="0" sz="1400" u="none" cap="none" strike="noStrik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b="0" i="0" sz="1400" u="none" cap="none" strike="noStrik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b="0" i="0" sz="1400" u="none" cap="none" strike="noStrik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b="0" i="0" sz="1400" u="none" cap="none" strike="noStrik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b="0" i="0" sz="1400" u="none" cap="none" strike="noStrik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None/>
              <a:defRPr b="0" i="0" sz="1400" u="none" cap="none" strike="noStrik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1842475" y="1918281"/>
            <a:ext cx="4115400" cy="2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□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▫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▫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image" Target="../media/image34.jpg"/><Relationship Id="rId5" Type="http://schemas.openxmlformats.org/officeDocument/2006/relationships/image" Target="../media/image30.jpg"/><Relationship Id="rId6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jpg"/><Relationship Id="rId4" Type="http://schemas.openxmlformats.org/officeDocument/2006/relationships/image" Target="../media/image51.jpg"/><Relationship Id="rId9" Type="http://schemas.openxmlformats.org/officeDocument/2006/relationships/image" Target="../media/image23.png"/><Relationship Id="rId5" Type="http://schemas.openxmlformats.org/officeDocument/2006/relationships/image" Target="../media/image61.jpg"/><Relationship Id="rId6" Type="http://schemas.openxmlformats.org/officeDocument/2006/relationships/image" Target="../media/image54.jpg"/><Relationship Id="rId7" Type="http://schemas.openxmlformats.org/officeDocument/2006/relationships/image" Target="../media/image55.jpg"/><Relationship Id="rId8" Type="http://schemas.openxmlformats.org/officeDocument/2006/relationships/image" Target="../media/image5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jp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jpg"/><Relationship Id="rId4" Type="http://schemas.openxmlformats.org/officeDocument/2006/relationships/image" Target="../media/image50.png"/><Relationship Id="rId5" Type="http://schemas.openxmlformats.org/officeDocument/2006/relationships/image" Target="../media/image6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jpg"/><Relationship Id="rId4" Type="http://schemas.openxmlformats.org/officeDocument/2006/relationships/image" Target="../media/image60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6.jpg"/><Relationship Id="rId4" Type="http://schemas.openxmlformats.org/officeDocument/2006/relationships/image" Target="../media/image72.jpg"/><Relationship Id="rId5" Type="http://schemas.openxmlformats.org/officeDocument/2006/relationships/image" Target="../media/image67.jpg"/><Relationship Id="rId6" Type="http://schemas.openxmlformats.org/officeDocument/2006/relationships/image" Target="../media/image65.jpg"/><Relationship Id="rId7" Type="http://schemas.openxmlformats.org/officeDocument/2006/relationships/image" Target="../media/image68.jpg"/><Relationship Id="rId8" Type="http://schemas.openxmlformats.org/officeDocument/2006/relationships/image" Target="../media/image8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4.jpg"/><Relationship Id="rId4" Type="http://schemas.openxmlformats.org/officeDocument/2006/relationships/image" Target="../media/image6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jpg"/><Relationship Id="rId4" Type="http://schemas.openxmlformats.org/officeDocument/2006/relationships/image" Target="../media/image75.jpg"/><Relationship Id="rId9" Type="http://schemas.openxmlformats.org/officeDocument/2006/relationships/image" Target="../media/image82.jpg"/><Relationship Id="rId5" Type="http://schemas.openxmlformats.org/officeDocument/2006/relationships/image" Target="../media/image80.jpg"/><Relationship Id="rId6" Type="http://schemas.openxmlformats.org/officeDocument/2006/relationships/image" Target="../media/image71.jpg"/><Relationship Id="rId7" Type="http://schemas.openxmlformats.org/officeDocument/2006/relationships/image" Target="../media/image74.jpg"/><Relationship Id="rId8" Type="http://schemas.openxmlformats.org/officeDocument/2006/relationships/image" Target="../media/image7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jpg"/><Relationship Id="rId4" Type="http://schemas.openxmlformats.org/officeDocument/2006/relationships/image" Target="../media/image23.png"/><Relationship Id="rId5" Type="http://schemas.openxmlformats.org/officeDocument/2006/relationships/image" Target="../media/image70.jpg"/><Relationship Id="rId6" Type="http://schemas.openxmlformats.org/officeDocument/2006/relationships/image" Target="../media/image78.jpg"/><Relationship Id="rId7" Type="http://schemas.openxmlformats.org/officeDocument/2006/relationships/image" Target="../media/image7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Relationship Id="rId4" Type="http://schemas.openxmlformats.org/officeDocument/2006/relationships/hyperlink" Target="mailto:info@shipcon.eu.com" TargetMode="External"/><Relationship Id="rId5" Type="http://schemas.openxmlformats.org/officeDocument/2006/relationships/hyperlink" Target="http://www.shipcon.eu.com/" TargetMode="External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jpg"/><Relationship Id="rId10" Type="http://schemas.openxmlformats.org/officeDocument/2006/relationships/image" Target="../media/image31.png"/><Relationship Id="rId13" Type="http://schemas.openxmlformats.org/officeDocument/2006/relationships/image" Target="../media/image46.jpg"/><Relationship Id="rId1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8.jpg"/><Relationship Id="rId15" Type="http://schemas.openxmlformats.org/officeDocument/2006/relationships/image" Target="../media/image45.png"/><Relationship Id="rId14" Type="http://schemas.openxmlformats.org/officeDocument/2006/relationships/image" Target="../media/image44.png"/><Relationship Id="rId16" Type="http://schemas.openxmlformats.org/officeDocument/2006/relationships/image" Target="../media/image23.png"/><Relationship Id="rId5" Type="http://schemas.openxmlformats.org/officeDocument/2006/relationships/image" Target="../media/image28.jpg"/><Relationship Id="rId6" Type="http://schemas.openxmlformats.org/officeDocument/2006/relationships/image" Target="../media/image36.png"/><Relationship Id="rId7" Type="http://schemas.openxmlformats.org/officeDocument/2006/relationships/image" Target="../media/image37.jpg"/><Relationship Id="rId8" Type="http://schemas.openxmlformats.org/officeDocument/2006/relationships/image" Target="../media/image3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jp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jpg"/><Relationship Id="rId4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/>
          <p:nvPr/>
        </p:nvSpPr>
        <p:spPr>
          <a:xfrm>
            <a:off x="2255574" y="993091"/>
            <a:ext cx="4896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33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vo"/>
              <a:buNone/>
            </a:pPr>
            <a:r>
              <a:rPr b="1" i="0" lang="hr-HR" sz="1600" u="none" cap="none" strike="noStrike">
                <a:solidFill>
                  <a:srgbClr val="86CAEA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UDRUGA </a:t>
            </a:r>
            <a:r>
              <a:rPr b="1" i="0" lang="hr-HR" sz="2000" u="none" cap="none" strike="noStrike">
                <a:solidFill>
                  <a:srgbClr val="86CAEA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HRVATSKIH  SREDNJOŠKOLSKIH RAVNATELJA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6" name="Google Shape;216;p11"/>
          <p:cNvSpPr txBox="1"/>
          <p:nvPr/>
        </p:nvSpPr>
        <p:spPr>
          <a:xfrm>
            <a:off x="1998006" y="1739258"/>
            <a:ext cx="5148000" cy="22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2400" u="none" cap="none" strike="noStrike">
                <a:solidFill>
                  <a:srgbClr val="0070C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Učinkovito vođenje škole za održive promjene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hr-HR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Effective School Leadership for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Sustainable</a:t>
            </a:r>
            <a:r>
              <a:rPr b="1" i="0" lang="hr-HR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r>
              <a:rPr b="1" i="0" lang="hr-HR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Changes)</a:t>
            </a:r>
            <a:endParaRPr b="1" i="0" sz="1800" u="none" cap="none" strike="noStrike">
              <a:solidFill>
                <a:srgbClr val="0070C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86CAEA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Projekt 2021-1-HR01-KA122-SCH-000013398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050" u="none" cap="none" strike="noStrike">
              <a:solidFill>
                <a:srgbClr val="86CAEA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86CAEA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1.9.2021. - 28.2.2023. god.</a:t>
            </a:r>
            <a:endParaRPr/>
          </a:p>
        </p:txBody>
      </p:sp>
      <p:pic>
        <p:nvPicPr>
          <p:cNvPr descr="Slika na kojoj se prikazuje tekst&#10;&#10;Opis je automatski generiran" id="217" name="Google Shape;21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6256" y="4515966"/>
            <a:ext cx="2302510" cy="5295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 na kojoj se prikazuje tekst, isječak crteža&#10;&#10;Opis je automatski generiran" id="218" name="Google Shape;21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1820" y="4371950"/>
            <a:ext cx="2808312" cy="74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0487" y="4371950"/>
            <a:ext cx="1928191" cy="74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84168" y="0"/>
            <a:ext cx="1103041" cy="10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/>
          <p:nvPr>
            <p:ph idx="12" type="sldNum"/>
          </p:nvPr>
        </p:nvSpPr>
        <p:spPr>
          <a:xfrm>
            <a:off x="0" y="4678200"/>
            <a:ext cx="4653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342" name="Google Shape;34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63638"/>
            <a:ext cx="2232248" cy="167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8024" y="45113"/>
            <a:ext cx="2409062" cy="214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6901645" y="2859036"/>
            <a:ext cx="2405115" cy="203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27984" y="2434498"/>
            <a:ext cx="2592288" cy="271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75656" y="3033142"/>
            <a:ext cx="2756925" cy="206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91680" y="75883"/>
            <a:ext cx="3031976" cy="212377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0"/>
          <p:cNvSpPr txBox="1"/>
          <p:nvPr/>
        </p:nvSpPr>
        <p:spPr>
          <a:xfrm>
            <a:off x="19781" y="342885"/>
            <a:ext cx="241277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 NASTAVI...</a:t>
            </a:r>
            <a:endParaRPr/>
          </a:p>
        </p:txBody>
      </p:sp>
      <p:pic>
        <p:nvPicPr>
          <p:cNvPr id="349" name="Google Shape;349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15784" y="4148918"/>
            <a:ext cx="1103041" cy="1030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1"/>
          <p:cNvSpPr/>
          <p:nvPr/>
        </p:nvSpPr>
        <p:spPr>
          <a:xfrm>
            <a:off x="6228184" y="3507854"/>
            <a:ext cx="1869948" cy="131368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1"/>
          <p:cNvSpPr txBox="1"/>
          <p:nvPr/>
        </p:nvSpPr>
        <p:spPr>
          <a:xfrm>
            <a:off x="179512" y="974335"/>
            <a:ext cx="11129645" cy="2849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3429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hr-HR" sz="1600" u="none" cap="none" strike="noStrike">
                <a:solidFill>
                  <a:srgbClr val="1F4E7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Bolje razumijevanje vodstva i važnost podučavanja ovih vještina</a:t>
            </a:r>
            <a:endParaRPr/>
          </a:p>
          <a:p>
            <a:pPr indent="-342900" lvl="0" marL="355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hr-HR" sz="1600" u="none" cap="none" strike="noStrike">
                <a:solidFill>
                  <a:srgbClr val="1F4E7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Vodite, razvijajte i poboljšajte sposobnost inovacija u globalnom okruženju.</a:t>
            </a:r>
            <a:endParaRPr/>
          </a:p>
          <a:p>
            <a:pPr indent="-342900" lvl="0" marL="355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hr-HR" sz="1600" u="none" cap="none" strike="noStrike">
                <a:solidFill>
                  <a:srgbClr val="1F4E7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Pojačajte samopouzdanje za donošenje ključnih odluka.</a:t>
            </a:r>
            <a:endParaRPr/>
          </a:p>
          <a:p>
            <a:pPr indent="-342900" lvl="0" marL="355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hr-HR" sz="1600" u="none" cap="none" strike="noStrike">
                <a:solidFill>
                  <a:srgbClr val="1F4E7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Steknite razumijevanje primjene inovativnih postupaka za uspješnu implementaciju u praksi.</a:t>
            </a:r>
            <a:endParaRPr/>
          </a:p>
          <a:p>
            <a:pPr indent="-342900" lvl="0" marL="355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hr-HR" sz="1600" u="none" cap="none" strike="noStrike">
                <a:solidFill>
                  <a:srgbClr val="1F4E7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Postanite prepoznati kao snažan zagovornik inovacija.</a:t>
            </a:r>
            <a:endParaRPr/>
          </a:p>
          <a:p>
            <a:pPr indent="-342900" lvl="0" marL="355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hr-HR" sz="1600" u="none" cap="none" strike="noStrike">
                <a:solidFill>
                  <a:srgbClr val="1F4E7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Poboljšajte sposobnost komuniciranja inovacija sa svojim kolegama.</a:t>
            </a:r>
            <a:endParaRPr/>
          </a:p>
          <a:p>
            <a:pPr indent="-342900" lvl="0" marL="355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hr-HR" sz="1600" u="none" cap="none" strike="noStrike">
                <a:solidFill>
                  <a:srgbClr val="1F4E7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Steknite vještine kako biste osigurali stalnu i održivu inovaciju unutar organizacije i kao </a:t>
            </a:r>
            <a:endParaRPr/>
          </a:p>
          <a:p>
            <a:pPr indent="0" lvl="2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hr-HR" sz="1600" u="none" cap="none" strike="noStrike">
                <a:solidFill>
                  <a:srgbClr val="1F4E7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	rezultat toga potaknuli dugoročni poslovni rast.</a:t>
            </a:r>
            <a:endParaRPr/>
          </a:p>
          <a:p>
            <a:pPr indent="-342900" lvl="0" marL="355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hr-HR" sz="1600" u="none" cap="none" strike="noStrike">
                <a:solidFill>
                  <a:srgbClr val="1F4E7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Razvijte prilagođeni akcijski plan za pomicanje organizacije naprijed.</a:t>
            </a:r>
            <a:endParaRPr/>
          </a:p>
          <a:p>
            <a:pPr indent="-342900" lvl="0" marL="355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hr-HR" sz="1600" u="none" cap="none" strike="noStrike">
                <a:solidFill>
                  <a:srgbClr val="1F4E7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Shvatite važnost emocionalne inteligencije i otpornosti u vodstvu</a:t>
            </a:r>
            <a:endParaRPr/>
          </a:p>
          <a:p>
            <a:pPr indent="-342900" lvl="0" marL="3556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b="0" i="0" lang="hr-HR" sz="1600" u="none" cap="none" strike="noStrike">
                <a:solidFill>
                  <a:srgbClr val="1F4E7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Uživanje i učenje od drugih u grupi</a:t>
            </a:r>
            <a:endParaRPr b="0" i="0" sz="1600" u="none" cap="none" strike="noStrike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56" name="Google Shape;356;p21"/>
          <p:cNvSpPr txBox="1"/>
          <p:nvPr>
            <p:ph type="title"/>
          </p:nvPr>
        </p:nvSpPr>
        <p:spPr>
          <a:xfrm>
            <a:off x="467544" y="195486"/>
            <a:ext cx="3744416" cy="641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hr-HR" sz="4000">
                <a:solidFill>
                  <a:srgbClr val="F5553B"/>
                </a:solidFill>
                <a:latin typeface="Arial"/>
                <a:ea typeface="Arial"/>
                <a:cs typeface="Arial"/>
                <a:sym typeface="Arial"/>
              </a:rPr>
              <a:t>Ciljevi tečaja</a:t>
            </a:r>
            <a:endParaRPr sz="4000">
              <a:solidFill>
                <a:srgbClr val="F5553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2"/>
          <p:cNvSpPr/>
          <p:nvPr/>
        </p:nvSpPr>
        <p:spPr>
          <a:xfrm>
            <a:off x="2083782" y="1657566"/>
            <a:ext cx="2328921" cy="20857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2"/>
          <p:cNvSpPr txBox="1"/>
          <p:nvPr>
            <p:ph type="title"/>
          </p:nvPr>
        </p:nvSpPr>
        <p:spPr>
          <a:xfrm>
            <a:off x="1509422" y="19968"/>
            <a:ext cx="54936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b="1" lang="hr-HR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EFEKTIVNI UČINCI VOĐE</a:t>
            </a:r>
            <a:endParaRPr b="1" sz="32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2"/>
          <p:cNvSpPr txBox="1"/>
          <p:nvPr/>
        </p:nvSpPr>
        <p:spPr>
          <a:xfrm>
            <a:off x="1872039" y="934329"/>
            <a:ext cx="1004963" cy="394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2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Uspostavite 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2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povjerenje</a:t>
            </a:r>
            <a:endParaRPr b="0" i="0" sz="12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2"/>
          <p:cNvSpPr txBox="1"/>
          <p:nvPr/>
        </p:nvSpPr>
        <p:spPr>
          <a:xfrm>
            <a:off x="1131293" y="1956565"/>
            <a:ext cx="728776" cy="5796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Pokažite</a:t>
            </a:r>
            <a:r>
              <a:rPr b="1" i="0" lang="hr-HR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integritet </a:t>
            </a:r>
            <a:endParaRPr b="1" i="0" sz="18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2"/>
          <p:cNvSpPr txBox="1"/>
          <p:nvPr/>
        </p:nvSpPr>
        <p:spPr>
          <a:xfrm>
            <a:off x="3677231" y="3627630"/>
            <a:ext cx="1080120" cy="1128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Pokažite </a:t>
            </a:r>
            <a:endParaRPr/>
          </a:p>
          <a:p>
            <a:pPr indent="0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autentičnost i </a:t>
            </a:r>
            <a:endParaRPr/>
          </a:p>
          <a:p>
            <a:pPr indent="0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poštenje u </a:t>
            </a:r>
            <a:endParaRPr/>
          </a:p>
          <a:p>
            <a:pPr indent="0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ponašanju</a:t>
            </a:r>
            <a:endParaRPr b="0" i="0" sz="14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2"/>
          <p:cNvSpPr txBox="1"/>
          <p:nvPr/>
        </p:nvSpPr>
        <p:spPr>
          <a:xfrm>
            <a:off x="5261542" y="3287352"/>
            <a:ext cx="1167924" cy="987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2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Radite ono što </a:t>
            </a:r>
            <a:endParaRPr/>
          </a:p>
          <a:p>
            <a:pPr indent="0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2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kažete da ćete </a:t>
            </a:r>
            <a:endParaRPr/>
          </a:p>
          <a:p>
            <a:pPr indent="0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2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učiniti </a:t>
            </a:r>
            <a:endParaRPr/>
          </a:p>
          <a:p>
            <a:pPr indent="0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2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vodite svojim </a:t>
            </a:r>
            <a:endParaRPr/>
          </a:p>
          <a:p>
            <a:pPr indent="0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2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primjerom</a:t>
            </a:r>
            <a:endParaRPr b="0" i="0" sz="1200" u="none" cap="none" strike="noStrik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2"/>
          <p:cNvSpPr txBox="1"/>
          <p:nvPr/>
        </p:nvSpPr>
        <p:spPr>
          <a:xfrm>
            <a:off x="3711756" y="651729"/>
            <a:ext cx="1213515" cy="684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Postavite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jasan 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smjer</a:t>
            </a:r>
            <a:endParaRPr b="0" i="0" sz="14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2"/>
          <p:cNvSpPr txBox="1"/>
          <p:nvPr/>
        </p:nvSpPr>
        <p:spPr>
          <a:xfrm>
            <a:off x="1561171" y="4103466"/>
            <a:ext cx="1296144" cy="4558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Usredotočiti se 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na rezultate</a:t>
            </a:r>
            <a:endParaRPr b="0" i="0" sz="14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2"/>
          <p:cNvSpPr txBox="1"/>
          <p:nvPr/>
        </p:nvSpPr>
        <p:spPr>
          <a:xfrm>
            <a:off x="431562" y="3177976"/>
            <a:ext cx="897575" cy="456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Razvijajte 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odnose</a:t>
            </a:r>
            <a:endParaRPr b="0" i="0" sz="14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2"/>
          <p:cNvSpPr txBox="1"/>
          <p:nvPr/>
        </p:nvSpPr>
        <p:spPr>
          <a:xfrm>
            <a:off x="482550" y="543328"/>
            <a:ext cx="846587" cy="394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200" u="none" cap="none" strike="noStrike">
                <a:solidFill>
                  <a:srgbClr val="00B0F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Promičite 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200" u="none" cap="none" strike="noStrike">
                <a:solidFill>
                  <a:srgbClr val="00B0F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inovacije</a:t>
            </a:r>
            <a:endParaRPr b="0" i="0" sz="1200" u="none" cap="none" strike="noStrike">
              <a:solidFill>
                <a:srgbClr val="00B0F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71" name="Google Shape;371;p22"/>
          <p:cNvSpPr txBox="1"/>
          <p:nvPr/>
        </p:nvSpPr>
        <p:spPr>
          <a:xfrm>
            <a:off x="4338397" y="2006272"/>
            <a:ext cx="1080120" cy="456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Njegujte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sposobnosti</a:t>
            </a:r>
            <a:endParaRPr b="1" i="0" sz="14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2"/>
          <p:cNvSpPr txBox="1"/>
          <p:nvPr/>
        </p:nvSpPr>
        <p:spPr>
          <a:xfrm>
            <a:off x="5321522" y="748542"/>
            <a:ext cx="152637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Zauzmite hrabar stav o bitnim pitanjima</a:t>
            </a:r>
            <a:endParaRPr/>
          </a:p>
        </p:txBody>
      </p:sp>
      <p:grpSp>
        <p:nvGrpSpPr>
          <p:cNvPr id="373" name="Google Shape;373;p22"/>
          <p:cNvGrpSpPr/>
          <p:nvPr/>
        </p:nvGrpSpPr>
        <p:grpSpPr>
          <a:xfrm rot="-5400000">
            <a:off x="471546" y="271542"/>
            <a:ext cx="875469" cy="1127746"/>
            <a:chOff x="1902095" y="501665"/>
            <a:chExt cx="318996" cy="416108"/>
          </a:xfrm>
        </p:grpSpPr>
        <p:sp>
          <p:nvSpPr>
            <p:cNvPr id="374" name="Google Shape;374;p22"/>
            <p:cNvSpPr/>
            <p:nvPr/>
          </p:nvSpPr>
          <p:spPr>
            <a:xfrm>
              <a:off x="1927800" y="555948"/>
              <a:ext cx="293291" cy="361825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1902095" y="521662"/>
              <a:ext cx="295187" cy="361844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2063479" y="524985"/>
              <a:ext cx="35264" cy="35264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1998738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1933997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2128240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1952567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2017308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2082049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2146810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22"/>
          <p:cNvGrpSpPr/>
          <p:nvPr/>
        </p:nvGrpSpPr>
        <p:grpSpPr>
          <a:xfrm rot="-5400000">
            <a:off x="998127" y="1682514"/>
            <a:ext cx="875469" cy="1127746"/>
            <a:chOff x="1902095" y="501665"/>
            <a:chExt cx="318996" cy="416108"/>
          </a:xfrm>
        </p:grpSpPr>
        <p:sp>
          <p:nvSpPr>
            <p:cNvPr id="385" name="Google Shape;385;p22"/>
            <p:cNvSpPr/>
            <p:nvPr/>
          </p:nvSpPr>
          <p:spPr>
            <a:xfrm>
              <a:off x="1927800" y="555948"/>
              <a:ext cx="293291" cy="361825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1902095" y="521662"/>
              <a:ext cx="295187" cy="361844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2063479" y="524985"/>
              <a:ext cx="35264" cy="35264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1998738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1933997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2128240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1952567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2017308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2082049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2146810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22"/>
          <p:cNvGrpSpPr/>
          <p:nvPr/>
        </p:nvGrpSpPr>
        <p:grpSpPr>
          <a:xfrm rot="-5400000">
            <a:off x="410582" y="2879922"/>
            <a:ext cx="875469" cy="1127746"/>
            <a:chOff x="1902095" y="501665"/>
            <a:chExt cx="318996" cy="416108"/>
          </a:xfrm>
        </p:grpSpPr>
        <p:sp>
          <p:nvSpPr>
            <p:cNvPr id="396" name="Google Shape;396;p22"/>
            <p:cNvSpPr/>
            <p:nvPr/>
          </p:nvSpPr>
          <p:spPr>
            <a:xfrm>
              <a:off x="1927800" y="555948"/>
              <a:ext cx="293291" cy="361825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1902095" y="521662"/>
              <a:ext cx="295187" cy="361844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2063479" y="524985"/>
              <a:ext cx="35264" cy="35264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1998738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1933997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2128240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1952567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2017308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2082049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2146810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6" name="Google Shape;406;p22"/>
          <p:cNvGrpSpPr/>
          <p:nvPr/>
        </p:nvGrpSpPr>
        <p:grpSpPr>
          <a:xfrm>
            <a:off x="5087951" y="3001281"/>
            <a:ext cx="1582709" cy="1907595"/>
            <a:chOff x="1902095" y="501665"/>
            <a:chExt cx="318996" cy="416108"/>
          </a:xfrm>
        </p:grpSpPr>
        <p:sp>
          <p:nvSpPr>
            <p:cNvPr id="407" name="Google Shape;407;p22"/>
            <p:cNvSpPr/>
            <p:nvPr/>
          </p:nvSpPr>
          <p:spPr>
            <a:xfrm>
              <a:off x="1927800" y="555948"/>
              <a:ext cx="293291" cy="361825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1902095" y="521662"/>
              <a:ext cx="295187" cy="361844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2063479" y="524985"/>
              <a:ext cx="35264" cy="35264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1998738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1933997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2128240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1952567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2017308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2082049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2146810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22"/>
          <p:cNvGrpSpPr/>
          <p:nvPr/>
        </p:nvGrpSpPr>
        <p:grpSpPr>
          <a:xfrm rot="-5400000">
            <a:off x="5489559" y="339769"/>
            <a:ext cx="1120337" cy="1657258"/>
            <a:chOff x="1902095" y="501665"/>
            <a:chExt cx="318996" cy="416108"/>
          </a:xfrm>
        </p:grpSpPr>
        <p:sp>
          <p:nvSpPr>
            <p:cNvPr id="418" name="Google Shape;418;p22"/>
            <p:cNvSpPr/>
            <p:nvPr/>
          </p:nvSpPr>
          <p:spPr>
            <a:xfrm>
              <a:off x="1927800" y="555948"/>
              <a:ext cx="293291" cy="361825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1902095" y="521662"/>
              <a:ext cx="295187" cy="361844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2063479" y="524985"/>
              <a:ext cx="35264" cy="35264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1998738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1933997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2128240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1952567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2017308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2082049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2146810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8" name="Google Shape;428;p22"/>
          <p:cNvGrpSpPr/>
          <p:nvPr/>
        </p:nvGrpSpPr>
        <p:grpSpPr>
          <a:xfrm rot="-5400000">
            <a:off x="3814824" y="450723"/>
            <a:ext cx="948304" cy="1262757"/>
            <a:chOff x="1902095" y="501665"/>
            <a:chExt cx="318996" cy="416108"/>
          </a:xfrm>
        </p:grpSpPr>
        <p:sp>
          <p:nvSpPr>
            <p:cNvPr id="429" name="Google Shape;429;p22"/>
            <p:cNvSpPr/>
            <p:nvPr/>
          </p:nvSpPr>
          <p:spPr>
            <a:xfrm>
              <a:off x="1927800" y="555948"/>
              <a:ext cx="293291" cy="361825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1902095" y="521662"/>
              <a:ext cx="295187" cy="361844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2063479" y="524985"/>
              <a:ext cx="35264" cy="35264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1998738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1933997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2128240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1952567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2017308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2"/>
            <p:cNvSpPr/>
            <p:nvPr/>
          </p:nvSpPr>
          <p:spPr>
            <a:xfrm>
              <a:off x="2082049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2146810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22"/>
          <p:cNvGrpSpPr/>
          <p:nvPr/>
        </p:nvGrpSpPr>
        <p:grpSpPr>
          <a:xfrm rot="5400000">
            <a:off x="4481086" y="1689676"/>
            <a:ext cx="875469" cy="1225212"/>
            <a:chOff x="1902095" y="501665"/>
            <a:chExt cx="318996" cy="416108"/>
          </a:xfrm>
        </p:grpSpPr>
        <p:sp>
          <p:nvSpPr>
            <p:cNvPr id="440" name="Google Shape;440;p22"/>
            <p:cNvSpPr/>
            <p:nvPr/>
          </p:nvSpPr>
          <p:spPr>
            <a:xfrm>
              <a:off x="1927800" y="555948"/>
              <a:ext cx="293291" cy="361825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1902095" y="521662"/>
              <a:ext cx="295187" cy="361844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2063479" y="524985"/>
              <a:ext cx="35264" cy="35264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1998738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1933997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2128240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1952567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2017308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2082049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2146810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0" name="Google Shape;450;p22"/>
          <p:cNvGrpSpPr/>
          <p:nvPr/>
        </p:nvGrpSpPr>
        <p:grpSpPr>
          <a:xfrm rot="5400000">
            <a:off x="1853626" y="3654062"/>
            <a:ext cx="777052" cy="1531846"/>
            <a:chOff x="1902095" y="501665"/>
            <a:chExt cx="318996" cy="416108"/>
          </a:xfrm>
        </p:grpSpPr>
        <p:sp>
          <p:nvSpPr>
            <p:cNvPr id="451" name="Google Shape;451;p22"/>
            <p:cNvSpPr/>
            <p:nvPr/>
          </p:nvSpPr>
          <p:spPr>
            <a:xfrm>
              <a:off x="1927800" y="555948"/>
              <a:ext cx="293291" cy="361825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1902095" y="521662"/>
              <a:ext cx="295187" cy="361844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2063479" y="524985"/>
              <a:ext cx="35264" cy="35264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1998738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1933997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2128240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1952567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2017308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2082049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2146810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1" name="Google Shape;461;p22"/>
          <p:cNvGrpSpPr/>
          <p:nvPr/>
        </p:nvGrpSpPr>
        <p:grpSpPr>
          <a:xfrm rot="-5400000">
            <a:off x="1895865" y="558871"/>
            <a:ext cx="948304" cy="1262757"/>
            <a:chOff x="1902095" y="501665"/>
            <a:chExt cx="318996" cy="416108"/>
          </a:xfrm>
        </p:grpSpPr>
        <p:sp>
          <p:nvSpPr>
            <p:cNvPr id="462" name="Google Shape;462;p22"/>
            <p:cNvSpPr/>
            <p:nvPr/>
          </p:nvSpPr>
          <p:spPr>
            <a:xfrm>
              <a:off x="1927800" y="555948"/>
              <a:ext cx="293291" cy="361825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1902095" y="521662"/>
              <a:ext cx="295187" cy="361844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2063479" y="524985"/>
              <a:ext cx="35264" cy="35264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1998738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2"/>
            <p:cNvSpPr/>
            <p:nvPr/>
          </p:nvSpPr>
          <p:spPr>
            <a:xfrm>
              <a:off x="1933997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2"/>
            <p:cNvSpPr/>
            <p:nvPr/>
          </p:nvSpPr>
          <p:spPr>
            <a:xfrm>
              <a:off x="2128240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2"/>
            <p:cNvSpPr/>
            <p:nvPr/>
          </p:nvSpPr>
          <p:spPr>
            <a:xfrm>
              <a:off x="1952567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2"/>
            <p:cNvSpPr/>
            <p:nvPr/>
          </p:nvSpPr>
          <p:spPr>
            <a:xfrm>
              <a:off x="2017308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2082049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2146810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p22"/>
          <p:cNvGrpSpPr/>
          <p:nvPr/>
        </p:nvGrpSpPr>
        <p:grpSpPr>
          <a:xfrm rot="10800000">
            <a:off x="3570572" y="3459423"/>
            <a:ext cx="1208153" cy="1588815"/>
            <a:chOff x="1902095" y="501665"/>
            <a:chExt cx="318996" cy="416108"/>
          </a:xfrm>
        </p:grpSpPr>
        <p:sp>
          <p:nvSpPr>
            <p:cNvPr id="473" name="Google Shape;473;p22"/>
            <p:cNvSpPr/>
            <p:nvPr/>
          </p:nvSpPr>
          <p:spPr>
            <a:xfrm>
              <a:off x="1927800" y="555948"/>
              <a:ext cx="293291" cy="361825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1902095" y="521662"/>
              <a:ext cx="295187" cy="361844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2063479" y="524985"/>
              <a:ext cx="35264" cy="35264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1998738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1933997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2128240" y="524985"/>
              <a:ext cx="35244" cy="35264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1952567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2017308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2082049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2146810" y="501665"/>
              <a:ext cx="20" cy="40014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2700">
              <a:solidFill>
                <a:srgbClr val="7198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3" name="Google Shape;48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4842" y="4116067"/>
            <a:ext cx="1103041" cy="10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3"/>
          <p:cNvGrpSpPr/>
          <p:nvPr/>
        </p:nvGrpSpPr>
        <p:grpSpPr>
          <a:xfrm rot="10800000">
            <a:off x="6560243" y="3261748"/>
            <a:ext cx="1445865" cy="1530447"/>
            <a:chOff x="8095060" y="5664590"/>
            <a:chExt cx="497404" cy="594388"/>
          </a:xfrm>
        </p:grpSpPr>
        <p:grpSp>
          <p:nvGrpSpPr>
            <p:cNvPr id="489" name="Google Shape;489;p23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490" name="Google Shape;490;p23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rect b="b" l="l" r="r" t="t"/>
                <a:pathLst>
                  <a:path extrusionOk="0" h="1166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3" name="Google Shape;493;p23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494" name="Google Shape;494;p23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rect b="b" l="l" r="r" t="t"/>
                <a:pathLst>
                  <a:path extrusionOk="0" h="1165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23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23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7" name="Google Shape;497;p23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498" name="Google Shape;498;p23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rect b="b" l="l" r="r" t="t"/>
                <a:pathLst>
                  <a:path extrusionOk="0" h="1165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23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rect b="b" l="l" r="r" t="t"/>
                <a:pathLst>
                  <a:path extrusionOk="0" h="778" w="117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23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rect b="b" l="l" r="r" t="t"/>
                <a:pathLst>
                  <a:path extrusionOk="0" h="778" w="117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1" name="Google Shape;501;p23"/>
            <p:cNvGrpSpPr/>
            <p:nvPr/>
          </p:nvGrpSpPr>
          <p:grpSpPr>
            <a:xfrm>
              <a:off x="8095060" y="5664590"/>
              <a:ext cx="497404" cy="290163"/>
              <a:chOff x="8095060" y="5664590"/>
              <a:chExt cx="497404" cy="290163"/>
            </a:xfrm>
          </p:grpSpPr>
          <p:sp>
            <p:nvSpPr>
              <p:cNvPr id="502" name="Google Shape;502;p23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rect b="b" l="l" r="r" t="t"/>
                <a:pathLst>
                  <a:path extrusionOk="0" h="1166" w="234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23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rect b="b" l="l" r="r" t="t"/>
                <a:pathLst>
                  <a:path extrusionOk="0" h="780" w="117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23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rect b="b" l="l" r="r" t="t"/>
                <a:pathLst>
                  <a:path extrusionOk="0" h="780" w="117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5" name="Google Shape;505;p23"/>
          <p:cNvSpPr txBox="1"/>
          <p:nvPr/>
        </p:nvSpPr>
        <p:spPr>
          <a:xfrm>
            <a:off x="1524700" y="46650"/>
            <a:ext cx="50406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03200">
            <a:spAutoFit/>
          </a:bodyPr>
          <a:lstStyle/>
          <a:p>
            <a:pPr indent="0" lvl="0" marL="12066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Razvijanje budućih lidera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066" marR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Emocionalna inteligencija u vodstvu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066" marR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Učinkovitost pohvale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066" marR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Utvrđivanje granica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066" marR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Podrška preuzimanju rizika i neuspjehu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066" marR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0" i="0" lang="hr-HR" sz="1800" u="none" cap="none" strike="noStrik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Naučiti se nositi sa stresom</a:t>
            </a:r>
            <a:endParaRPr b="0" i="0" sz="1800" u="none" cap="none" strike="noStrike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506" name="Google Shape;506;p23"/>
          <p:cNvGrpSpPr/>
          <p:nvPr/>
        </p:nvGrpSpPr>
        <p:grpSpPr>
          <a:xfrm>
            <a:off x="1014546" y="2589616"/>
            <a:ext cx="428464" cy="428517"/>
            <a:chOff x="3706812" y="1035050"/>
            <a:chExt cx="4792662" cy="4787899"/>
          </a:xfrm>
        </p:grpSpPr>
        <p:sp>
          <p:nvSpPr>
            <p:cNvPr id="507" name="Google Shape;507;p23"/>
            <p:cNvSpPr/>
            <p:nvPr/>
          </p:nvSpPr>
          <p:spPr>
            <a:xfrm>
              <a:off x="5913437" y="4054475"/>
              <a:ext cx="2273299" cy="1746250"/>
            </a:xfrm>
            <a:custGeom>
              <a:rect b="b" l="l" r="r" t="t"/>
              <a:pathLst>
                <a:path extrusionOk="0" h="397" w="517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4137025" y="4141787"/>
              <a:ext cx="2019301" cy="1681162"/>
            </a:xfrm>
            <a:custGeom>
              <a:rect b="b" l="l" r="r" t="t"/>
              <a:pathLst>
                <a:path extrusionOk="0" h="382" w="459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4014787" y="1057275"/>
              <a:ext cx="2276475" cy="1747837"/>
            </a:xfrm>
            <a:custGeom>
              <a:rect b="b" l="l" r="r" t="t"/>
              <a:pathLst>
                <a:path extrusionOk="0" h="397" w="518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3706812" y="2355850"/>
              <a:ext cx="1323975" cy="2309812"/>
            </a:xfrm>
            <a:custGeom>
              <a:rect b="b" l="l" r="r" t="t"/>
              <a:pathLst>
                <a:path extrusionOk="0" h="525" w="301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7170737" y="2192337"/>
              <a:ext cx="1328737" cy="2314575"/>
            </a:xfrm>
            <a:custGeom>
              <a:rect b="b" l="l" r="r" t="t"/>
              <a:pathLst>
                <a:path extrusionOk="0" h="526" w="302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6045200" y="1035050"/>
              <a:ext cx="2019301" cy="1685925"/>
            </a:xfrm>
            <a:custGeom>
              <a:rect b="b" l="l" r="r" t="t"/>
              <a:pathLst>
                <a:path extrusionOk="0" h="383" w="459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3" name="Google Shape;513;p23"/>
          <p:cNvGrpSpPr/>
          <p:nvPr/>
        </p:nvGrpSpPr>
        <p:grpSpPr>
          <a:xfrm>
            <a:off x="1016207" y="1078854"/>
            <a:ext cx="426332" cy="427977"/>
            <a:chOff x="1400175" y="1220787"/>
            <a:chExt cx="4473575" cy="4476751"/>
          </a:xfrm>
        </p:grpSpPr>
        <p:sp>
          <p:nvSpPr>
            <p:cNvPr id="514" name="Google Shape;514;p23"/>
            <p:cNvSpPr/>
            <p:nvPr/>
          </p:nvSpPr>
          <p:spPr>
            <a:xfrm>
              <a:off x="1400175" y="3135312"/>
              <a:ext cx="2132011" cy="2562226"/>
            </a:xfrm>
            <a:custGeom>
              <a:rect b="b" l="l" r="r" t="t"/>
              <a:pathLst>
                <a:path extrusionOk="0" h="574" w="478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3314700" y="3563937"/>
              <a:ext cx="2559050" cy="2133600"/>
            </a:xfrm>
            <a:custGeom>
              <a:rect b="b" l="l" r="r" t="t"/>
              <a:pathLst>
                <a:path extrusionOk="0" h="478" w="574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23"/>
            <p:cNvSpPr/>
            <p:nvPr/>
          </p:nvSpPr>
          <p:spPr>
            <a:xfrm>
              <a:off x="3741737" y="1223962"/>
              <a:ext cx="2132011" cy="2559050"/>
            </a:xfrm>
            <a:custGeom>
              <a:rect b="b" l="l" r="r" t="t"/>
              <a:pathLst>
                <a:path extrusionOk="0" h="573" w="478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23"/>
            <p:cNvSpPr/>
            <p:nvPr/>
          </p:nvSpPr>
          <p:spPr>
            <a:xfrm>
              <a:off x="1400175" y="1220787"/>
              <a:ext cx="2560637" cy="2133600"/>
            </a:xfrm>
            <a:custGeom>
              <a:rect b="b" l="l" r="r" t="t"/>
              <a:pathLst>
                <a:path extrusionOk="0" h="478" w="574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8" name="Google Shape;518;p23"/>
          <p:cNvGrpSpPr/>
          <p:nvPr/>
        </p:nvGrpSpPr>
        <p:grpSpPr>
          <a:xfrm>
            <a:off x="1021935" y="344928"/>
            <a:ext cx="429005" cy="428409"/>
            <a:chOff x="1649412" y="927100"/>
            <a:chExt cx="5011737" cy="5016500"/>
          </a:xfrm>
        </p:grpSpPr>
        <p:sp>
          <p:nvSpPr>
            <p:cNvPr id="519" name="Google Shape;519;p23"/>
            <p:cNvSpPr/>
            <p:nvPr/>
          </p:nvSpPr>
          <p:spPr>
            <a:xfrm>
              <a:off x="2008187" y="4025900"/>
              <a:ext cx="4252913" cy="1917700"/>
            </a:xfrm>
            <a:custGeom>
              <a:rect b="b" l="l" r="r" t="t"/>
              <a:pathLst>
                <a:path extrusionOk="0" h="450" w="999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23"/>
            <p:cNvSpPr/>
            <p:nvPr/>
          </p:nvSpPr>
          <p:spPr>
            <a:xfrm>
              <a:off x="4271962" y="931862"/>
              <a:ext cx="2389187" cy="3724276"/>
            </a:xfrm>
            <a:custGeom>
              <a:rect b="b" l="l" r="r" t="t"/>
              <a:pathLst>
                <a:path extrusionOk="0" h="874" w="561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23"/>
            <p:cNvSpPr/>
            <p:nvPr/>
          </p:nvSpPr>
          <p:spPr>
            <a:xfrm>
              <a:off x="1649412" y="927100"/>
              <a:ext cx="2870200" cy="3652836"/>
            </a:xfrm>
            <a:custGeom>
              <a:rect b="b" l="l" r="r" t="t"/>
              <a:pathLst>
                <a:path extrusionOk="0" h="857" w="674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2" name="Google Shape;522;p23"/>
          <p:cNvGrpSpPr/>
          <p:nvPr/>
        </p:nvGrpSpPr>
        <p:grpSpPr>
          <a:xfrm>
            <a:off x="1016207" y="1858235"/>
            <a:ext cx="427544" cy="427943"/>
            <a:chOff x="1301750" y="920750"/>
            <a:chExt cx="5095875" cy="5100637"/>
          </a:xfrm>
        </p:grpSpPr>
        <p:sp>
          <p:nvSpPr>
            <p:cNvPr id="523" name="Google Shape;523;p23"/>
            <p:cNvSpPr/>
            <p:nvPr/>
          </p:nvSpPr>
          <p:spPr>
            <a:xfrm>
              <a:off x="1301750" y="2546350"/>
              <a:ext cx="1801812" cy="2917825"/>
            </a:xfrm>
            <a:custGeom>
              <a:rect b="b" l="l" r="r" t="t"/>
              <a:pathLst>
                <a:path extrusionOk="0" h="655" w="405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23"/>
            <p:cNvSpPr/>
            <p:nvPr/>
          </p:nvSpPr>
          <p:spPr>
            <a:xfrm>
              <a:off x="2387600" y="4403725"/>
              <a:ext cx="2865436" cy="1617662"/>
            </a:xfrm>
            <a:custGeom>
              <a:rect b="b" l="l" r="r" t="t"/>
              <a:pathLst>
                <a:path extrusionOk="0" h="363" w="644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23"/>
            <p:cNvSpPr/>
            <p:nvPr/>
          </p:nvSpPr>
          <p:spPr>
            <a:xfrm>
              <a:off x="4546600" y="2790825"/>
              <a:ext cx="1851025" cy="2717800"/>
            </a:xfrm>
            <a:custGeom>
              <a:rect b="b" l="l" r="r" t="t"/>
              <a:pathLst>
                <a:path extrusionOk="0" h="610" w="416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3"/>
            <p:cNvSpPr/>
            <p:nvPr/>
          </p:nvSpPr>
          <p:spPr>
            <a:xfrm>
              <a:off x="3962400" y="925512"/>
              <a:ext cx="2297112" cy="2333625"/>
            </a:xfrm>
            <a:custGeom>
              <a:rect b="b" l="l" r="r" t="t"/>
              <a:pathLst>
                <a:path extrusionOk="0" h="524" w="516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1466850" y="920750"/>
              <a:ext cx="2759074" cy="2097087"/>
            </a:xfrm>
            <a:custGeom>
              <a:rect b="b" l="l" r="r" t="t"/>
              <a:pathLst>
                <a:path extrusionOk="0" h="471" w="62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8" name="Google Shape;528;p23"/>
          <p:cNvGrpSpPr/>
          <p:nvPr/>
        </p:nvGrpSpPr>
        <p:grpSpPr>
          <a:xfrm>
            <a:off x="1021935" y="4103422"/>
            <a:ext cx="428345" cy="428315"/>
            <a:chOff x="5732756" y="2682276"/>
            <a:chExt cx="719906" cy="719856"/>
          </a:xfrm>
        </p:grpSpPr>
        <p:sp>
          <p:nvSpPr>
            <p:cNvPr id="529" name="Google Shape;529;p23"/>
            <p:cNvSpPr/>
            <p:nvPr/>
          </p:nvSpPr>
          <p:spPr>
            <a:xfrm>
              <a:off x="5732756" y="2682276"/>
              <a:ext cx="400276" cy="538927"/>
            </a:xfrm>
            <a:custGeom>
              <a:rect b="b" l="l" r="r" t="t"/>
              <a:pathLst>
                <a:path extrusionOk="0" h="902" w="67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6094186" y="2682276"/>
              <a:ext cx="358476" cy="531209"/>
            </a:xfrm>
            <a:custGeom>
              <a:rect b="b" l="l" r="r" t="t"/>
              <a:pathLst>
                <a:path extrusionOk="0" h="889" w="60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5787732" y="3124950"/>
              <a:ext cx="616090" cy="277182"/>
            </a:xfrm>
            <a:custGeom>
              <a:rect b="b" l="l" r="r" t="t"/>
              <a:pathLst>
                <a:path extrusionOk="0" h="464" w="1031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2" name="Google Shape;532;p23"/>
          <p:cNvGrpSpPr/>
          <p:nvPr/>
        </p:nvGrpSpPr>
        <p:grpSpPr>
          <a:xfrm>
            <a:off x="986932" y="3347999"/>
            <a:ext cx="428119" cy="428119"/>
            <a:chOff x="4103687" y="1439862"/>
            <a:chExt cx="3986212" cy="3986211"/>
          </a:xfrm>
        </p:grpSpPr>
        <p:sp>
          <p:nvSpPr>
            <p:cNvPr id="533" name="Google Shape;533;p23"/>
            <p:cNvSpPr/>
            <p:nvPr/>
          </p:nvSpPr>
          <p:spPr>
            <a:xfrm>
              <a:off x="4103687" y="1439862"/>
              <a:ext cx="2254250" cy="3986211"/>
            </a:xfrm>
            <a:custGeom>
              <a:rect b="b" l="l" r="r" t="t"/>
              <a:pathLst>
                <a:path extrusionOk="0" h="887" w="502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23"/>
            <p:cNvSpPr/>
            <p:nvPr/>
          </p:nvSpPr>
          <p:spPr>
            <a:xfrm>
              <a:off x="5837237" y="1439862"/>
              <a:ext cx="2252662" cy="3986211"/>
            </a:xfrm>
            <a:custGeom>
              <a:rect b="b" l="l" r="r" t="t"/>
              <a:pathLst>
                <a:path extrusionOk="0" h="887" w="502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5" name="Google Shape;535;p23"/>
          <p:cNvSpPr txBox="1"/>
          <p:nvPr/>
        </p:nvSpPr>
        <p:spPr>
          <a:xfrm rot="-5400000">
            <a:off x="-1677750" y="1891400"/>
            <a:ext cx="4525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2800" u="none" cap="none" strike="noStrike">
                <a:solidFill>
                  <a:srgbClr val="A8C0CB"/>
                </a:solidFill>
                <a:latin typeface="Arial Black"/>
                <a:ea typeface="Arial Black"/>
                <a:cs typeface="Arial Black"/>
                <a:sym typeface="Arial Black"/>
              </a:rPr>
              <a:t>Ciljevi i zadaci po danima</a:t>
            </a:r>
            <a:endParaRPr b="1" i="0" sz="2800" u="none" cap="none" strike="noStrike">
              <a:solidFill>
                <a:srgbClr val="A8C0CB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4289" y="-1"/>
            <a:ext cx="1080120" cy="930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4"/>
          <p:cNvSpPr txBox="1"/>
          <p:nvPr>
            <p:ph idx="12" type="sldNum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542" name="Google Shape;542;p24"/>
          <p:cNvSpPr txBox="1"/>
          <p:nvPr>
            <p:ph type="title"/>
          </p:nvPr>
        </p:nvSpPr>
        <p:spPr>
          <a:xfrm>
            <a:off x="842925" y="267507"/>
            <a:ext cx="41442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3325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SzPts val="1400"/>
              <a:buNone/>
            </a:pPr>
            <a:r>
              <a:rPr lang="hr-HR" sz="3200">
                <a:solidFill>
                  <a:srgbClr val="92D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Motivator ili inovator</a:t>
            </a:r>
            <a:endParaRPr sz="3200">
              <a:solidFill>
                <a:srgbClr val="92D05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543" name="Google Shape;543;p24"/>
          <p:cNvGrpSpPr/>
          <p:nvPr/>
        </p:nvGrpSpPr>
        <p:grpSpPr>
          <a:xfrm>
            <a:off x="3851920" y="1048712"/>
            <a:ext cx="3022092" cy="2875787"/>
            <a:chOff x="4943855" y="2404872"/>
            <a:chExt cx="3022092" cy="2875787"/>
          </a:xfrm>
        </p:grpSpPr>
        <p:sp>
          <p:nvSpPr>
            <p:cNvPr id="544" name="Google Shape;544;p24"/>
            <p:cNvSpPr/>
            <p:nvPr/>
          </p:nvSpPr>
          <p:spPr>
            <a:xfrm>
              <a:off x="4943855" y="2756915"/>
              <a:ext cx="2394204" cy="252374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6733032" y="2404872"/>
              <a:ext cx="821435" cy="70713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7144511" y="2970276"/>
              <a:ext cx="821436" cy="70713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24"/>
          <p:cNvSpPr txBox="1"/>
          <p:nvPr/>
        </p:nvSpPr>
        <p:spPr>
          <a:xfrm>
            <a:off x="539552" y="1391317"/>
            <a:ext cx="3384376" cy="2901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5080" rtl="0" algn="l">
              <a:lnSpc>
                <a:spcPct val="99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2400" u="none" cap="none" strike="noStrike">
                <a:solidFill>
                  <a:srgbClr val="4F738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Motivacija, </a:t>
            </a:r>
            <a:endParaRPr/>
          </a:p>
          <a:p>
            <a:pPr indent="0" lvl="0" marL="12700" marR="5080" rtl="0" algn="l">
              <a:lnSpc>
                <a:spcPct val="998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b="0" i="0" lang="hr-HR" sz="2400" u="none" cap="none" strike="noStrike">
                <a:solidFill>
                  <a:srgbClr val="4F738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intrizična i ekstrinzična, ključni je čimbenik uspjeha učenika u svim fazama njihovog obrazovanja.</a:t>
            </a:r>
            <a:endParaRPr/>
          </a:p>
          <a:p>
            <a:pPr indent="0" lvl="0" marL="12700" marR="5080" rtl="0" algn="l">
              <a:lnSpc>
                <a:spcPct val="998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b="0" i="0" lang="hr-HR" sz="6600" u="none" cap="none" strike="noStrike">
                <a:solidFill>
                  <a:srgbClr val="4D778A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😉</a:t>
            </a:r>
            <a:endParaRPr b="0" i="0" sz="6600" u="none" cap="none" strike="noStrike">
              <a:solidFill>
                <a:srgbClr val="4F738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48" name="Google Shape;548;p24"/>
          <p:cNvSpPr txBox="1"/>
          <p:nvPr/>
        </p:nvSpPr>
        <p:spPr>
          <a:xfrm>
            <a:off x="1712640" y="4007718"/>
            <a:ext cx="76329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5080" rtl="0" algn="l">
              <a:lnSpc>
                <a:spcPct val="99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2400" u="none" cap="none" strike="noStrike">
                <a:solidFill>
                  <a:srgbClr val="8CBA2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Odgajatelji mogu igrati ključnu ulogu u pružanju i poticanju te motivacije kod svojih učenika.</a:t>
            </a:r>
            <a:endParaRPr b="1" i="0" sz="2400" u="none" cap="none" strike="noStrike">
              <a:solidFill>
                <a:srgbClr val="8CBA2C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5"/>
          <p:cNvSpPr txBox="1"/>
          <p:nvPr>
            <p:ph idx="1" type="body"/>
          </p:nvPr>
        </p:nvSpPr>
        <p:spPr>
          <a:xfrm>
            <a:off x="1842475" y="1818975"/>
            <a:ext cx="1431300" cy="31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554" name="Google Shape;554;p25"/>
          <p:cNvSpPr txBox="1"/>
          <p:nvPr>
            <p:ph idx="2" type="body"/>
          </p:nvPr>
        </p:nvSpPr>
        <p:spPr>
          <a:xfrm>
            <a:off x="3347475" y="1818975"/>
            <a:ext cx="1431300" cy="31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555" name="Google Shape;555;p25"/>
          <p:cNvSpPr txBox="1"/>
          <p:nvPr>
            <p:ph idx="3" type="body"/>
          </p:nvPr>
        </p:nvSpPr>
        <p:spPr>
          <a:xfrm>
            <a:off x="4852474" y="1818975"/>
            <a:ext cx="1431300" cy="31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556" name="Google Shape;556;p25"/>
          <p:cNvSpPr txBox="1"/>
          <p:nvPr>
            <p:ph idx="12" type="sldNum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557" name="Google Shape;557;p25"/>
          <p:cNvSpPr txBox="1"/>
          <p:nvPr>
            <p:ph type="title"/>
          </p:nvPr>
        </p:nvSpPr>
        <p:spPr>
          <a:xfrm>
            <a:off x="1765200" y="1607750"/>
            <a:ext cx="6628200" cy="30477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100"/>
              <a:buFont typeface="Arial"/>
              <a:buNone/>
            </a:pPr>
            <a:r>
              <a:rPr b="1" i="0" lang="hr-HR" sz="1800" u="none" cap="none" strike="noStrike">
                <a:solidFill>
                  <a:srgbClr val="20212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Najviši se rukovoditelji slažu oko čimbenika </a:t>
            </a:r>
            <a:br>
              <a:rPr b="1" i="0" lang="hr-HR" sz="1800" u="none" cap="none" strike="noStrike">
                <a:solidFill>
                  <a:srgbClr val="202124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1" i="0" lang="hr-HR" sz="1800" u="none" cap="none" strike="noStrike">
                <a:solidFill>
                  <a:srgbClr val="20212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uspjeha za budućnost </a:t>
            </a:r>
            <a:endParaRPr b="1" i="0" sz="1800" u="none" cap="none" strike="noStrike">
              <a:solidFill>
                <a:srgbClr val="20212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100"/>
              <a:buFont typeface="Arial"/>
              <a:buNone/>
            </a:pPr>
            <a:r>
              <a:rPr b="1" i="0" lang="hr-HR" sz="1800" u="none" cap="none" strike="noStrike">
                <a:solidFill>
                  <a:srgbClr val="20212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Četiri ključna otkrića o tome kako poslovni čelnici razmišljaju unaprijed:</a:t>
            </a:r>
            <a:br>
              <a:rPr b="1" i="0" lang="hr-HR" sz="1800" u="none" cap="none" strike="noStrike">
                <a:solidFill>
                  <a:srgbClr val="202124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1" i="0" lang="hr-HR" sz="1800" u="none" cap="none" strike="noStrike">
                <a:solidFill>
                  <a:srgbClr val="20212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➢ agilnost ➢ autentičnost ➢ talent ➢ održivost</a:t>
            </a:r>
            <a:br>
              <a:rPr b="1" i="0" lang="hr-HR" sz="1800" u="none" cap="none" strike="noStrike">
                <a:solidFill>
                  <a:srgbClr val="202124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1" i="0" lang="hr-HR" sz="1800" u="none" cap="none" strike="noStrike">
                <a:solidFill>
                  <a:srgbClr val="20212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Plus: manje hijerarhijski i više umreženi</a:t>
            </a:r>
            <a:r>
              <a:rPr b="1" i="0" lang="hr-HR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b="1" i="0" sz="18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8" name="Google Shape;558;p25"/>
          <p:cNvSpPr txBox="1"/>
          <p:nvPr/>
        </p:nvSpPr>
        <p:spPr>
          <a:xfrm>
            <a:off x="360575" y="320500"/>
            <a:ext cx="5923200" cy="7389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100"/>
              <a:buFont typeface="Arial"/>
              <a:buNone/>
            </a:pPr>
            <a:r>
              <a:rPr lang="hr-HR" sz="3600">
                <a:solidFill>
                  <a:srgbClr val="202124"/>
                </a:solidFill>
              </a:rPr>
              <a:t>Buduća važnost vodstva</a:t>
            </a:r>
            <a:endParaRPr sz="3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6"/>
          <p:cNvSpPr txBox="1"/>
          <p:nvPr>
            <p:ph idx="12" type="sldNum"/>
          </p:nvPr>
        </p:nvSpPr>
        <p:spPr>
          <a:xfrm>
            <a:off x="0" y="4678200"/>
            <a:ext cx="4653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564" name="Google Shape;564;p26"/>
          <p:cNvSpPr/>
          <p:nvPr/>
        </p:nvSpPr>
        <p:spPr>
          <a:xfrm>
            <a:off x="683568" y="1879253"/>
            <a:ext cx="6552728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future importance of Leadership Top executives agree on success factors for the future - Four key revelations in how forward thinking business leaders must operate: ➢ agility ➢ authenticity ➢ talent ➢ sustainability Plus: less hierarchical and more networked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7"/>
          <p:cNvSpPr txBox="1"/>
          <p:nvPr>
            <p:ph idx="12" type="sldNum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570" name="Google Shape;57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4088" y="3091530"/>
            <a:ext cx="1894724" cy="179262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27"/>
          <p:cNvSpPr txBox="1"/>
          <p:nvPr>
            <p:ph type="title"/>
          </p:nvPr>
        </p:nvSpPr>
        <p:spPr>
          <a:xfrm>
            <a:off x="611560" y="259350"/>
            <a:ext cx="6120679" cy="5187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SzPts val="1400"/>
              <a:buNone/>
            </a:pPr>
            <a:r>
              <a:rPr b="1" lang="hr-HR" sz="3200">
                <a:latin typeface="Libre Franklin"/>
                <a:ea typeface="Libre Franklin"/>
                <a:cs typeface="Libre Franklin"/>
                <a:sym typeface="Libre Franklin"/>
              </a:rPr>
              <a:t>Učenje komunikacijskih vještina</a:t>
            </a:r>
            <a:endParaRPr b="1" sz="3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72" name="Google Shape;572;p27"/>
          <p:cNvSpPr txBox="1"/>
          <p:nvPr/>
        </p:nvSpPr>
        <p:spPr>
          <a:xfrm>
            <a:off x="1691680" y="1419622"/>
            <a:ext cx="3672408" cy="2244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2000" u="none" cap="none" strike="noStrike">
                <a:solidFill>
                  <a:srgbClr val="1E82B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Slušajte riječi koje ću reći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1E82B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b="1" i="0" lang="hr-HR" sz="2000" u="none" cap="none" strike="noStrike">
                <a:solidFill>
                  <a:srgbClr val="1E82B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Slušaj sada moju pjesmu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1E82B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b="1" i="0" lang="hr-HR" sz="2000" u="none" cap="none" strike="noStrike">
                <a:solidFill>
                  <a:srgbClr val="1E82B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Sada zapišite što više riječi s 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b="1" i="0" lang="hr-HR" sz="2000" u="none" cap="none" strike="noStrike">
                <a:solidFill>
                  <a:srgbClr val="1E82B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mog izvornog popisa 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b="1" i="0" lang="hr-HR" sz="2000" u="none" cap="none" strike="noStrike">
                <a:solidFill>
                  <a:srgbClr val="1E82B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koliko se možete sjetiti</a:t>
            </a:r>
            <a:endParaRPr b="0" i="0" sz="2000" u="none" cap="none" strike="noStrike">
              <a:solidFill>
                <a:srgbClr val="1E82B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8"/>
          <p:cNvSpPr txBox="1"/>
          <p:nvPr>
            <p:ph type="title"/>
          </p:nvPr>
        </p:nvSpPr>
        <p:spPr>
          <a:xfrm>
            <a:off x="335112" y="-11"/>
            <a:ext cx="44064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hr-HR" sz="2000">
                <a:latin typeface="Libre Franklin"/>
                <a:ea typeface="Libre Franklin"/>
                <a:cs typeface="Libre Franklin"/>
                <a:sym typeface="Libre Franklin"/>
              </a:rPr>
              <a:t>Zajedničko druženje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78" name="Google Shape;578;p28"/>
          <p:cNvSpPr txBox="1"/>
          <p:nvPr>
            <p:ph idx="1" type="body"/>
          </p:nvPr>
        </p:nvSpPr>
        <p:spPr>
          <a:xfrm>
            <a:off x="1842475" y="1818975"/>
            <a:ext cx="2172900" cy="31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9" name="Google Shape;579;p28"/>
          <p:cNvSpPr txBox="1"/>
          <p:nvPr>
            <p:ph idx="2" type="body"/>
          </p:nvPr>
        </p:nvSpPr>
        <p:spPr>
          <a:xfrm>
            <a:off x="4063136" y="1818975"/>
            <a:ext cx="2185800" cy="31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0" name="Google Shape;580;p28"/>
          <p:cNvSpPr txBox="1"/>
          <p:nvPr>
            <p:ph idx="12" type="sldNum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581" name="Google Shape;58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374" y="2680725"/>
            <a:ext cx="2869725" cy="23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9822" y="2929257"/>
            <a:ext cx="3442439" cy="212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7757" y="181047"/>
            <a:ext cx="3288499" cy="207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8585" y="708484"/>
            <a:ext cx="3136556" cy="2079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318905" y="3299167"/>
            <a:ext cx="1995684" cy="166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290091" y="372939"/>
            <a:ext cx="2571750" cy="250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53425" y="288349"/>
            <a:ext cx="295232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48064" y="2927394"/>
            <a:ext cx="3212976" cy="213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512" y="2911253"/>
            <a:ext cx="3140968" cy="223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5730435" y="-133190"/>
            <a:ext cx="2520280" cy="3296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"/>
          <p:cNvSpPr txBox="1"/>
          <p:nvPr/>
        </p:nvSpPr>
        <p:spPr>
          <a:xfrm>
            <a:off x="3516355" y="2374276"/>
            <a:ext cx="32880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1E82B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Sudjelovale ravnateljice: </a:t>
            </a:r>
            <a:endParaRPr i="0" sz="1800" u="none" cap="none" strike="noStrike">
              <a:solidFill>
                <a:srgbClr val="1E82B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700" marR="0" rtl="0" algn="r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t/>
            </a:r>
            <a:endParaRPr i="0" sz="2200" u="none" cap="none" strike="noStrike">
              <a:solidFill>
                <a:srgbClr val="1E82B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700" marR="0" rtl="0" algn="r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b="1" i="0" lang="hr-HR" sz="1800" u="none" cap="none" strike="noStrike">
                <a:solidFill>
                  <a:srgbClr val="1E82B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Suzana Jambrešić,prof.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700" marR="0" rtl="0" algn="r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86CAEA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UD Dora Pejačević, Zagreb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700" marR="0" rtl="0" algn="r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b="1" i="0" lang="hr-HR" sz="1800" u="none" cap="none" strike="noStrike">
                <a:solidFill>
                  <a:srgbClr val="1E82B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Željka Gajdek, prof.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700" marR="0" rtl="0" algn="r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86CAEA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SŠ Topusko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700" marR="0" rtl="0" algn="r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b="1" i="0" lang="hr-HR" sz="1800" u="none" cap="none" strike="noStrike">
                <a:solidFill>
                  <a:srgbClr val="1E82B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Astrid Pavletić, prof.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12700" marR="0" rtl="0" algn="r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86CAEA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UD Karlovac</a:t>
            </a:r>
            <a:endParaRPr i="0" sz="1800" u="none" cap="none" strike="noStrike">
              <a:solidFill>
                <a:srgbClr val="86CAEA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6" name="Google Shape;226;p12"/>
          <p:cNvSpPr txBox="1"/>
          <p:nvPr/>
        </p:nvSpPr>
        <p:spPr>
          <a:xfrm>
            <a:off x="1450150" y="861225"/>
            <a:ext cx="4631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28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‘’Stvorite buduće lidere i </a:t>
            </a:r>
            <a:endParaRPr b="1" i="0" sz="2800" u="none" cap="none" strike="noStrike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28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inovatore u učionici’’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2"/>
          <p:cNvSpPr txBox="1"/>
          <p:nvPr/>
        </p:nvSpPr>
        <p:spPr>
          <a:xfrm>
            <a:off x="3995936" y="1847024"/>
            <a:ext cx="280831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Barcelona, 18-22.4.2022.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847024"/>
            <a:ext cx="3456385" cy="276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0272" y="0"/>
            <a:ext cx="1103041" cy="103031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2"/>
          <p:cNvSpPr txBox="1"/>
          <p:nvPr/>
        </p:nvSpPr>
        <p:spPr>
          <a:xfrm>
            <a:off x="1184949" y="200616"/>
            <a:ext cx="4896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33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vo"/>
              <a:buNone/>
            </a:pPr>
            <a:r>
              <a:rPr b="1" i="0" lang="hr-HR" sz="1600" u="none" cap="none" strike="noStrike">
                <a:solidFill>
                  <a:srgbClr val="86CAEA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UDRUGA </a:t>
            </a:r>
            <a:r>
              <a:rPr b="1" i="0" lang="hr-HR" sz="2000" u="none" cap="none" strike="noStrike">
                <a:solidFill>
                  <a:srgbClr val="86CAEA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HRVATSKIH  SREDNJOŠKOLSKIH RAVNATELJA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0"/>
          <p:cNvSpPr txBox="1"/>
          <p:nvPr>
            <p:ph type="title"/>
          </p:nvPr>
        </p:nvSpPr>
        <p:spPr>
          <a:xfrm>
            <a:off x="395536" y="143306"/>
            <a:ext cx="44064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hr-HR" sz="1800">
                <a:latin typeface="Libre Franklin"/>
                <a:ea typeface="Libre Franklin"/>
                <a:cs typeface="Libre Franklin"/>
                <a:sym typeface="Libre Franklin"/>
              </a:rPr>
              <a:t>Certificates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00" name="Google Shape;600;p30"/>
          <p:cNvSpPr txBox="1"/>
          <p:nvPr>
            <p:ph idx="1" type="body"/>
          </p:nvPr>
        </p:nvSpPr>
        <p:spPr>
          <a:xfrm>
            <a:off x="1842475" y="1818975"/>
            <a:ext cx="2172900" cy="31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1" name="Google Shape;601;p30"/>
          <p:cNvSpPr txBox="1"/>
          <p:nvPr>
            <p:ph idx="12" type="sldNum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602" name="Google Shape;60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823" y="972220"/>
            <a:ext cx="4147458" cy="282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4042" y="2406623"/>
            <a:ext cx="3445999" cy="2635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969" y="510060"/>
            <a:ext cx="3168352" cy="200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3419" y="-313"/>
            <a:ext cx="2709688" cy="361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0890" y="2972838"/>
            <a:ext cx="2974809" cy="219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67327" y="2112716"/>
            <a:ext cx="2345457" cy="303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2545541"/>
            <a:ext cx="1728192" cy="259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06998" y="0"/>
            <a:ext cx="2852364" cy="208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4531818" y="2900317"/>
            <a:ext cx="2300808" cy="2219742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1"/>
          <p:cNvSpPr txBox="1"/>
          <p:nvPr/>
        </p:nvSpPr>
        <p:spPr>
          <a:xfrm>
            <a:off x="583604" y="225377"/>
            <a:ext cx="25922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BARCELONA</a:t>
            </a:r>
            <a:endParaRPr/>
          </a:p>
        </p:txBody>
      </p:sp>
      <p:sp>
        <p:nvSpPr>
          <p:cNvPr id="616" name="Google Shape;616;p31"/>
          <p:cNvSpPr txBox="1"/>
          <p:nvPr/>
        </p:nvSpPr>
        <p:spPr>
          <a:xfrm>
            <a:off x="2482978" y="3819272"/>
            <a:ext cx="187220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 NOU</a:t>
            </a:r>
            <a:endParaRPr/>
          </a:p>
        </p:txBody>
      </p:sp>
      <p:sp>
        <p:nvSpPr>
          <p:cNvPr id="617" name="Google Shape;617;p31"/>
          <p:cNvSpPr txBox="1"/>
          <p:nvPr/>
        </p:nvSpPr>
        <p:spPr>
          <a:xfrm>
            <a:off x="1562540" y="806488"/>
            <a:ext cx="16561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BARCELONETA</a:t>
            </a:r>
            <a:endParaRPr/>
          </a:p>
        </p:txBody>
      </p:sp>
      <p:sp>
        <p:nvSpPr>
          <p:cNvPr id="618" name="Google Shape;618;p31"/>
          <p:cNvSpPr txBox="1"/>
          <p:nvPr/>
        </p:nvSpPr>
        <p:spPr>
          <a:xfrm>
            <a:off x="6144415" y="83510"/>
            <a:ext cx="18442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PARK DE MONTJUIC</a:t>
            </a:r>
            <a:endParaRPr/>
          </a:p>
        </p:txBody>
      </p:sp>
      <p:sp>
        <p:nvSpPr>
          <p:cNvPr id="619" name="Google Shape;619;p31"/>
          <p:cNvSpPr txBox="1"/>
          <p:nvPr/>
        </p:nvSpPr>
        <p:spPr>
          <a:xfrm>
            <a:off x="3528078" y="217239"/>
            <a:ext cx="17281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SAGRADA FAMILIA</a:t>
            </a:r>
            <a:endParaRPr/>
          </a:p>
        </p:txBody>
      </p:sp>
      <p:sp>
        <p:nvSpPr>
          <p:cNvPr id="620" name="Google Shape;620;p31"/>
          <p:cNvSpPr txBox="1"/>
          <p:nvPr/>
        </p:nvSpPr>
        <p:spPr>
          <a:xfrm>
            <a:off x="4948263" y="3612605"/>
            <a:ext cx="15124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RAMBLA</a:t>
            </a:r>
            <a:endParaRPr/>
          </a:p>
        </p:txBody>
      </p:sp>
      <p:sp>
        <p:nvSpPr>
          <p:cNvPr id="621" name="Google Shape;621;p31"/>
          <p:cNvSpPr txBox="1"/>
          <p:nvPr/>
        </p:nvSpPr>
        <p:spPr>
          <a:xfrm>
            <a:off x="6912952" y="4536770"/>
            <a:ext cx="118813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CASA VICENS</a:t>
            </a:r>
            <a:endParaRPr/>
          </a:p>
        </p:txBody>
      </p:sp>
      <p:sp>
        <p:nvSpPr>
          <p:cNvPr id="622" name="Google Shape;622;p31"/>
          <p:cNvSpPr txBox="1"/>
          <p:nvPr/>
        </p:nvSpPr>
        <p:spPr>
          <a:xfrm>
            <a:off x="57168" y="2571750"/>
            <a:ext cx="93076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PARC GUELL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32"/>
          <p:cNvGrpSpPr/>
          <p:nvPr/>
        </p:nvGrpSpPr>
        <p:grpSpPr>
          <a:xfrm>
            <a:off x="1713668" y="1419622"/>
            <a:ext cx="2065649" cy="1813835"/>
            <a:chOff x="3680173" y="3231000"/>
            <a:chExt cx="720106" cy="626190"/>
          </a:xfrm>
        </p:grpSpPr>
        <p:sp>
          <p:nvSpPr>
            <p:cNvPr id="628" name="Google Shape;628;p32"/>
            <p:cNvSpPr/>
            <p:nvPr/>
          </p:nvSpPr>
          <p:spPr>
            <a:xfrm>
              <a:off x="3680173" y="3232386"/>
              <a:ext cx="468746" cy="451568"/>
            </a:xfrm>
            <a:custGeom>
              <a:rect b="b" l="l" r="r" t="t"/>
              <a:pathLst>
                <a:path extrusionOk="0" h="326" w="341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743529" y="3408162"/>
              <a:ext cx="548171" cy="449028"/>
            </a:xfrm>
            <a:custGeom>
              <a:rect b="b" l="l" r="r" t="t"/>
              <a:pathLst>
                <a:path extrusionOk="0" h="324" w="399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4061000" y="3231000"/>
              <a:ext cx="339279" cy="508390"/>
            </a:xfrm>
            <a:custGeom>
              <a:rect b="b" l="l" r="r" t="t"/>
              <a:pathLst>
                <a:path extrusionOk="0" h="367" w="247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1" name="Google Shape;63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9992" y="1059582"/>
            <a:ext cx="3600400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32"/>
          <p:cNvSpPr txBox="1"/>
          <p:nvPr/>
        </p:nvSpPr>
        <p:spPr>
          <a:xfrm>
            <a:off x="1187624" y="1635646"/>
            <a:ext cx="3117738" cy="21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300">
            <a:spAutoFit/>
          </a:bodyPr>
          <a:lstStyle/>
          <a:p>
            <a:pPr indent="-5715" lvl="0" marL="12700" marR="508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36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Hvala na  pažnji.</a:t>
            </a:r>
            <a:endParaRPr/>
          </a:p>
          <a:p>
            <a:pPr indent="-5715" lvl="0" marL="12700" marR="5080" rtl="0" algn="ctr">
              <a:lnSpc>
                <a:spcPct val="90000"/>
              </a:lnSpc>
              <a:spcBef>
                <a:spcPts val="53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E82B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" lvl="0" marL="12700" marR="5080" rtl="0" algn="ctr">
              <a:lnSpc>
                <a:spcPct val="90000"/>
              </a:lnSpc>
              <a:spcBef>
                <a:spcPts val="530"/>
              </a:spcBef>
              <a:spcAft>
                <a:spcPts val="0"/>
              </a:spcAft>
              <a:buNone/>
            </a:pPr>
            <a:r>
              <a:rPr b="0" i="0" lang="hr-HR" sz="3600" u="none" cap="none" strike="noStrike">
                <a:solidFill>
                  <a:srgbClr val="4D778A"/>
                </a:solidFill>
                <a:latin typeface="Arial"/>
                <a:ea typeface="Arial"/>
                <a:cs typeface="Arial"/>
                <a:sym typeface="Arial"/>
              </a:rPr>
              <a:t>💑</a:t>
            </a:r>
            <a:endParaRPr b="1" i="0" sz="3600" u="none" cap="none" strike="noStrike">
              <a:solidFill>
                <a:srgbClr val="1E82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4168" y="0"/>
            <a:ext cx="1103041" cy="10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0487" y="4371950"/>
            <a:ext cx="1928191" cy="7410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 na kojoj se prikazuje tekst, isječak crteža&#10;&#10;Opis je automatski generiran" id="635" name="Google Shape;635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51820" y="4371950"/>
            <a:ext cx="2808312" cy="7410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 na kojoj se prikazuje tekst&#10;&#10;Opis je automatski generiran" id="636" name="Google Shape;636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76256" y="4515966"/>
            <a:ext cx="2302510" cy="52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"/>
          <p:cNvSpPr txBox="1"/>
          <p:nvPr>
            <p:ph idx="4294967295" type="sldNum"/>
          </p:nvPr>
        </p:nvSpPr>
        <p:spPr>
          <a:xfrm>
            <a:off x="4312650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descr="C:\Users\tomtom\Desktop\Astrid Prezentacija 04 2022\Downloads\image00005.jpg" id="236" name="Google Shape;23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8144" y="-8312"/>
            <a:ext cx="1971998" cy="248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3"/>
          <p:cNvSpPr txBox="1"/>
          <p:nvPr/>
        </p:nvSpPr>
        <p:spPr>
          <a:xfrm>
            <a:off x="179512" y="123478"/>
            <a:ext cx="316835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3200" u="none" cap="none" strike="noStrike">
                <a:solidFill>
                  <a:srgbClr val="5D8294"/>
                </a:solidFill>
                <a:latin typeface="Arial"/>
                <a:ea typeface="Arial"/>
                <a:cs typeface="Arial"/>
                <a:sym typeface="Arial"/>
              </a:rPr>
              <a:t>Naša voditeljica</a:t>
            </a:r>
            <a:endParaRPr/>
          </a:p>
        </p:txBody>
      </p:sp>
      <p:sp>
        <p:nvSpPr>
          <p:cNvPr id="238" name="Google Shape;238;p13"/>
          <p:cNvSpPr txBox="1"/>
          <p:nvPr/>
        </p:nvSpPr>
        <p:spPr>
          <a:xfrm>
            <a:off x="2146655" y="1484702"/>
            <a:ext cx="68409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800" u="none" cap="none" strike="noStrike">
                <a:solidFill>
                  <a:srgbClr val="92D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Dr Jacqui Ashton Smith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8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Doktorat iz područja obrazovanja i autizma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Specijalizirala je vođenje u obrazovanju.</a:t>
            </a:r>
            <a:endParaRPr i="0" sz="1800" u="none" cap="none" strike="noStrike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hr-HR" sz="1800" u="none" cap="none" strike="noStrike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Stručni konzultant o upravljanju i autizmu, uključena u brojne istraživačke projekte</a:t>
            </a:r>
            <a:r>
              <a:rPr lang="hr-HR" sz="1800"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b="0" i="0" lang="hr-HR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ShipCon EU sa sjedištem u Velikoj Britaniji.</a:t>
            </a:r>
            <a:endParaRPr/>
          </a:p>
        </p:txBody>
      </p:sp>
      <p:pic>
        <p:nvPicPr>
          <p:cNvPr id="239" name="Google Shape;23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987574"/>
            <a:ext cx="1103041" cy="108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5365167" y="5236046"/>
            <a:ext cx="295187" cy="281855"/>
          </a:xfrm>
          <a:custGeom>
            <a:rect b="b" l="l" r="r" t="t"/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9525">
            <a:solidFill>
              <a:srgbClr val="EDC6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14"/>
          <p:cNvGrpSpPr/>
          <p:nvPr/>
        </p:nvGrpSpPr>
        <p:grpSpPr>
          <a:xfrm>
            <a:off x="2555776" y="1538"/>
            <a:ext cx="4608512" cy="4614892"/>
            <a:chOff x="5941025" y="3634400"/>
            <a:chExt cx="467650" cy="467650"/>
          </a:xfrm>
        </p:grpSpPr>
        <p:sp>
          <p:nvSpPr>
            <p:cNvPr id="246" name="Google Shape;246;p14"/>
            <p:cNvSpPr/>
            <p:nvPr/>
          </p:nvSpPr>
          <p:spPr>
            <a:xfrm>
              <a:off x="5941025" y="3634400"/>
              <a:ext cx="467650" cy="467650"/>
            </a:xfrm>
            <a:custGeom>
              <a:rect b="b" l="l" r="r" t="t"/>
              <a:pathLst>
                <a:path extrusionOk="0" fill="none" h="18706" w="18706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cap="rnd" cmpd="sng" w="9525">
              <a:solidFill>
                <a:srgbClr val="A8C0C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6211975" y="3753150"/>
              <a:ext cx="19525" cy="18900"/>
            </a:xfrm>
            <a:custGeom>
              <a:rect b="b" l="l" r="r" t="t"/>
              <a:pathLst>
                <a:path extrusionOk="0" fill="none" h="756" w="781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cap="rnd" cmpd="sng" w="9525">
              <a:solidFill>
                <a:srgbClr val="A8C0C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943475" y="3695900"/>
              <a:ext cx="177800" cy="351350"/>
            </a:xfrm>
            <a:custGeom>
              <a:rect b="b" l="l" r="r" t="t"/>
              <a:pathLst>
                <a:path extrusionOk="0" fill="none" h="14054" w="7112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cap="rnd" cmpd="sng" w="9525">
              <a:solidFill>
                <a:srgbClr val="A8C0C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6128575" y="3695900"/>
              <a:ext cx="86475" cy="47525"/>
            </a:xfrm>
            <a:custGeom>
              <a:rect b="b" l="l" r="r" t="t"/>
              <a:pathLst>
                <a:path extrusionOk="0" fill="none" h="1901" w="3459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cap="rnd" cmpd="sng" w="9525">
              <a:solidFill>
                <a:srgbClr val="A8C0C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357500" y="3940075"/>
              <a:ext cx="18900" cy="34725"/>
            </a:xfrm>
            <a:custGeom>
              <a:rect b="b" l="l" r="r" t="t"/>
              <a:pathLst>
                <a:path extrusionOk="0" fill="none" h="1389" w="756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cap="rnd" cmpd="sng" w="9525">
              <a:solidFill>
                <a:srgbClr val="A8C0C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6202850" y="3720875"/>
              <a:ext cx="204000" cy="278875"/>
            </a:xfrm>
            <a:custGeom>
              <a:rect b="b" l="l" r="r" t="t"/>
              <a:pathLst>
                <a:path extrusionOk="0" fill="none" h="11155" w="816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cap="rnd" cmpd="sng" w="9525">
              <a:solidFill>
                <a:srgbClr val="A8C0C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14"/>
          <p:cNvSpPr/>
          <p:nvPr/>
        </p:nvSpPr>
        <p:spPr>
          <a:xfrm>
            <a:off x="1588973" y="1356131"/>
            <a:ext cx="5204481" cy="241843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4"/>
          <p:cNvSpPr/>
          <p:nvPr/>
        </p:nvSpPr>
        <p:spPr>
          <a:xfrm>
            <a:off x="467544" y="4688826"/>
            <a:ext cx="8369057" cy="215097"/>
          </a:xfrm>
          <a:custGeom>
            <a:rect b="b" l="l" r="r" t="t"/>
            <a:pathLst>
              <a:path extrusionOk="0" h="120000" w="11530330">
                <a:moveTo>
                  <a:pt x="0" y="0"/>
                </a:moveTo>
                <a:lnTo>
                  <a:pt x="11529949" y="0"/>
                </a:lnTo>
              </a:path>
            </a:pathLst>
          </a:custGeom>
          <a:noFill/>
          <a:ln cap="flat" cmpd="sng" w="38100">
            <a:solidFill>
              <a:srgbClr val="212A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4"/>
          <p:cNvSpPr txBox="1"/>
          <p:nvPr/>
        </p:nvSpPr>
        <p:spPr>
          <a:xfrm>
            <a:off x="145947" y="195475"/>
            <a:ext cx="60621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2800" u="none" cap="none" strike="noStrike">
                <a:solidFill>
                  <a:srgbClr val="E2A32B"/>
                </a:solidFill>
                <a:latin typeface="Arial"/>
                <a:ea typeface="Arial"/>
                <a:cs typeface="Arial"/>
                <a:sym typeface="Arial"/>
              </a:rPr>
              <a:t>Naša organizacija- Cipar</a:t>
            </a:r>
            <a:endParaRPr b="1" i="0" sz="2800" u="none" cap="none" strike="noStrike">
              <a:solidFill>
                <a:srgbClr val="E2A32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4"/>
          <p:cNvSpPr txBox="1"/>
          <p:nvPr/>
        </p:nvSpPr>
        <p:spPr>
          <a:xfrm>
            <a:off x="1115616" y="4837852"/>
            <a:ext cx="2448272" cy="183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ctr">
              <a:lnSpc>
                <a:spcPct val="10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info@shipcon.eu.com</a:t>
            </a:r>
            <a:endParaRPr b="0" i="0" sz="1600" u="none" cap="none" strike="noStrike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4"/>
          <p:cNvSpPr txBox="1"/>
          <p:nvPr/>
        </p:nvSpPr>
        <p:spPr>
          <a:xfrm>
            <a:off x="3875170" y="4831527"/>
            <a:ext cx="1892119" cy="183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ctr">
              <a:lnSpc>
                <a:spcPct val="896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6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+357 25 212918</a:t>
            </a:r>
            <a:endParaRPr/>
          </a:p>
        </p:txBody>
      </p:sp>
      <p:sp>
        <p:nvSpPr>
          <p:cNvPr id="257" name="Google Shape;257;p14"/>
          <p:cNvSpPr txBox="1"/>
          <p:nvPr/>
        </p:nvSpPr>
        <p:spPr>
          <a:xfrm>
            <a:off x="6438212" y="4813553"/>
            <a:ext cx="2477117" cy="183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ctr">
              <a:lnSpc>
                <a:spcPct val="896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www.shipcon.eu.com</a:t>
            </a:r>
            <a:endParaRPr b="0" i="0" sz="16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4"/>
          <p:cNvSpPr txBox="1"/>
          <p:nvPr/>
        </p:nvSpPr>
        <p:spPr>
          <a:xfrm>
            <a:off x="3457697" y="4213914"/>
            <a:ext cx="2804670" cy="381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24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LEARN &amp; ENJOY</a:t>
            </a:r>
            <a:endParaRPr b="0" i="0" sz="2400" u="none" cap="none" strike="noStrike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/>
          <p:nvPr/>
        </p:nvSpPr>
        <p:spPr>
          <a:xfrm>
            <a:off x="1218108" y="1432025"/>
            <a:ext cx="6522244" cy="3107053"/>
          </a:xfrm>
          <a:custGeom>
            <a:rect b="b" l="l" r="r" t="t"/>
            <a:pathLst>
              <a:path extrusionOk="0" h="136125" w="28575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CEDB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15"/>
          <p:cNvGrpSpPr/>
          <p:nvPr/>
        </p:nvGrpSpPr>
        <p:grpSpPr>
          <a:xfrm>
            <a:off x="4156161" y="4010452"/>
            <a:ext cx="1277293" cy="720000"/>
            <a:chOff x="9753600" y="99060"/>
            <a:chExt cx="2392689" cy="1348740"/>
          </a:xfrm>
        </p:grpSpPr>
        <p:sp>
          <p:nvSpPr>
            <p:cNvPr id="265" name="Google Shape;265;p15"/>
            <p:cNvSpPr/>
            <p:nvPr/>
          </p:nvSpPr>
          <p:spPr>
            <a:xfrm>
              <a:off x="9856672" y="236011"/>
              <a:ext cx="2289617" cy="6722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9753600" y="99060"/>
              <a:ext cx="2250948" cy="134874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15"/>
          <p:cNvSpPr txBox="1"/>
          <p:nvPr/>
        </p:nvSpPr>
        <p:spPr>
          <a:xfrm>
            <a:off x="272937" y="123478"/>
            <a:ext cx="5902796" cy="888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2800" u="none" cap="none" strike="noStrike">
                <a:solidFill>
                  <a:srgbClr val="92D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Tko je sve bio s nama u učionici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b="1" i="0" lang="hr-HR" sz="2800" u="none" cap="none" strike="noStrike">
                <a:solidFill>
                  <a:srgbClr val="92D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- 33 sudionika iz 12 zemalja</a:t>
            </a:r>
            <a:endParaRPr b="0" i="0" sz="2800" u="none" cap="none" strike="noStrike">
              <a:solidFill>
                <a:srgbClr val="92D05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1172019" y="1482391"/>
            <a:ext cx="1237057" cy="720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1202531" y="2786316"/>
            <a:ext cx="1206545" cy="7200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5"/>
          <p:cNvSpPr/>
          <p:nvPr/>
        </p:nvSpPr>
        <p:spPr>
          <a:xfrm>
            <a:off x="5581615" y="4010452"/>
            <a:ext cx="1168960" cy="7200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/>
          <p:nvPr/>
        </p:nvSpPr>
        <p:spPr>
          <a:xfrm>
            <a:off x="2654358" y="2787854"/>
            <a:ext cx="1168958" cy="7200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5"/>
          <p:cNvSpPr/>
          <p:nvPr/>
        </p:nvSpPr>
        <p:spPr>
          <a:xfrm>
            <a:off x="2684335" y="4011990"/>
            <a:ext cx="1080001" cy="7200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5584597" y="1482391"/>
            <a:ext cx="1208834" cy="7200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5"/>
          <p:cNvSpPr/>
          <p:nvPr/>
        </p:nvSpPr>
        <p:spPr>
          <a:xfrm>
            <a:off x="1202531" y="4010452"/>
            <a:ext cx="1236522" cy="7200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5"/>
          <p:cNvSpPr/>
          <p:nvPr/>
        </p:nvSpPr>
        <p:spPr>
          <a:xfrm>
            <a:off x="4155445" y="1491710"/>
            <a:ext cx="1081147" cy="72000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5"/>
          <p:cNvSpPr/>
          <p:nvPr/>
        </p:nvSpPr>
        <p:spPr>
          <a:xfrm>
            <a:off x="5584597" y="2787854"/>
            <a:ext cx="1217343" cy="720000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2654358" y="1491710"/>
            <a:ext cx="1267262" cy="720000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5"/>
          <p:cNvSpPr/>
          <p:nvPr/>
        </p:nvSpPr>
        <p:spPr>
          <a:xfrm>
            <a:off x="4155445" y="2786316"/>
            <a:ext cx="1149667" cy="7200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15"/>
          <p:cNvGrpSpPr/>
          <p:nvPr/>
        </p:nvGrpSpPr>
        <p:grpSpPr>
          <a:xfrm>
            <a:off x="6732240" y="2845042"/>
            <a:ext cx="2232248" cy="2194048"/>
            <a:chOff x="5941025" y="3634400"/>
            <a:chExt cx="467650" cy="467650"/>
          </a:xfrm>
        </p:grpSpPr>
        <p:sp>
          <p:nvSpPr>
            <p:cNvPr id="280" name="Google Shape;280;p15"/>
            <p:cNvSpPr/>
            <p:nvPr/>
          </p:nvSpPr>
          <p:spPr>
            <a:xfrm>
              <a:off x="5941025" y="3634400"/>
              <a:ext cx="467650" cy="467650"/>
            </a:xfrm>
            <a:custGeom>
              <a:rect b="b" l="l" r="r" t="t"/>
              <a:pathLst>
                <a:path extrusionOk="0" fill="none" h="18706" w="18706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cap="rnd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D8E3E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6211975" y="3753150"/>
              <a:ext cx="19525" cy="18900"/>
            </a:xfrm>
            <a:custGeom>
              <a:rect b="b" l="l" r="r" t="t"/>
              <a:pathLst>
                <a:path extrusionOk="0" fill="none" h="756" w="781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cap="rnd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D8E3E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5943475" y="3695900"/>
              <a:ext cx="177800" cy="351350"/>
            </a:xfrm>
            <a:custGeom>
              <a:rect b="b" l="l" r="r" t="t"/>
              <a:pathLst>
                <a:path extrusionOk="0" fill="none" h="14054" w="7112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cap="rnd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D8E3E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6128575" y="3695900"/>
              <a:ext cx="86475" cy="47525"/>
            </a:xfrm>
            <a:custGeom>
              <a:rect b="b" l="l" r="r" t="t"/>
              <a:pathLst>
                <a:path extrusionOk="0" fill="none" h="1901" w="3459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cap="rnd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D8E3E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6357500" y="3940075"/>
              <a:ext cx="18900" cy="34725"/>
            </a:xfrm>
            <a:custGeom>
              <a:rect b="b" l="l" r="r" t="t"/>
              <a:pathLst>
                <a:path extrusionOk="0" fill="none" h="1389" w="756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cap="rnd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D8E3E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6202850" y="3720875"/>
              <a:ext cx="204000" cy="278875"/>
            </a:xfrm>
            <a:custGeom>
              <a:rect b="b" l="l" r="r" t="t"/>
              <a:pathLst>
                <a:path extrusionOk="0" fill="none" h="11155" w="816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cap="rnd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D8E3E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6" name="Google Shape;286;p1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-6028" y="3650332"/>
            <a:ext cx="1103041" cy="108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"/>
          <p:cNvSpPr txBox="1"/>
          <p:nvPr>
            <p:ph type="title"/>
          </p:nvPr>
        </p:nvSpPr>
        <p:spPr>
          <a:xfrm>
            <a:off x="355130" y="245925"/>
            <a:ext cx="16917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r-HR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1. DAN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6"/>
          <p:cNvSpPr txBox="1"/>
          <p:nvPr>
            <p:ph idx="12" type="sldNum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293" name="Google Shape;293;p16"/>
          <p:cNvSpPr txBox="1"/>
          <p:nvPr>
            <p:ph idx="1" type="body"/>
          </p:nvPr>
        </p:nvSpPr>
        <p:spPr>
          <a:xfrm>
            <a:off x="1293298" y="867813"/>
            <a:ext cx="3688500" cy="36633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-323850" lvl="0" marL="3429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ibre Franklin"/>
              <a:buChar char="■"/>
            </a:pPr>
            <a:r>
              <a:rPr i="0" lang="hr-HR" sz="1800" u="none" cap="none" strike="noStrik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Uvod u koncept vodstva </a:t>
            </a:r>
            <a:endParaRPr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23850" lvl="0" marL="3429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ibre Franklin"/>
              <a:buChar char="■"/>
            </a:pPr>
            <a:r>
              <a:rPr i="0" lang="hr-HR" sz="1800" u="none" cap="none" strike="noStrik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Definirano vodstvo </a:t>
            </a:r>
            <a:endParaRPr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23850" lvl="0" marL="3429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ibre Franklin"/>
              <a:buChar char="■"/>
            </a:pPr>
            <a:r>
              <a:rPr i="0" lang="hr-HR" sz="1800" u="none" cap="none" strike="noStrik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Što čini vođu</a:t>
            </a:r>
            <a:endParaRPr sz="13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42900" lvl="0" marL="3429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ibre Franklin"/>
              <a:buChar char="■"/>
            </a:pPr>
            <a:r>
              <a:rPr i="0" lang="hr-HR" sz="1800" u="none" cap="none" strike="noStrik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Lideri za učenje</a:t>
            </a:r>
            <a:r>
              <a:rPr i="0" lang="hr-HR" sz="2100" u="none" cap="none" strike="noStrik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23850" lvl="0" marL="3429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ibre Franklin"/>
              <a:buChar char="■"/>
            </a:pPr>
            <a:r>
              <a:rPr i="0" lang="hr-HR" sz="1800" u="none" cap="none" strike="noStrik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Stilovi vođenja 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17500" lvl="0" marL="3429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ibre Franklin"/>
              <a:buChar char="■"/>
            </a:pPr>
            <a:r>
              <a:rPr i="0" lang="hr-HR" sz="1700" u="none" cap="none" strike="noStrik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Lideri za promjenu okruženja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23850" lvl="0" marL="3429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ibre Franklin"/>
              <a:buChar char="■"/>
            </a:pPr>
            <a:r>
              <a:rPr i="0" lang="hr-HR" sz="1800" u="none" cap="none" strike="noStrik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Inovativni lideri </a:t>
            </a:r>
            <a:endParaRPr i="0" sz="1800" u="none" cap="none" strike="noStrike">
              <a:solidFill>
                <a:schemeClr val="accen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descr="SUCCESS Magazine - &quot;You must be the change you wish to see in the world.&quot;  -- Mahatma Gandhi | Facebook" id="294" name="Google Shape;29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4247" y="300799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63380"/>
            <a:ext cx="1103041" cy="108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/>
          <p:nvPr/>
        </p:nvSpPr>
        <p:spPr>
          <a:xfrm flipH="1">
            <a:off x="2419954" y="1571990"/>
            <a:ext cx="2478529" cy="20857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7"/>
          <p:cNvSpPr/>
          <p:nvPr/>
        </p:nvSpPr>
        <p:spPr>
          <a:xfrm rot="1168422">
            <a:off x="5806465" y="3571999"/>
            <a:ext cx="2197834" cy="953622"/>
          </a:xfrm>
          <a:prstGeom prst="cloud">
            <a:avLst/>
          </a:prstGeom>
          <a:gradFill>
            <a:gsLst>
              <a:gs pos="0">
                <a:srgbClr val="8BCEFE"/>
              </a:gs>
              <a:gs pos="50000">
                <a:srgbClr val="B9DFFD"/>
              </a:gs>
              <a:gs pos="100000">
                <a:srgbClr val="DCEEFE"/>
              </a:gs>
            </a:gsLst>
            <a:lin ang="5400000" scaled="0"/>
          </a:gradFill>
          <a:ln cap="flat" cmpd="sng" w="9525">
            <a:solidFill>
              <a:srgbClr val="287B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7"/>
          <p:cNvSpPr/>
          <p:nvPr/>
        </p:nvSpPr>
        <p:spPr>
          <a:xfrm rot="-250739">
            <a:off x="1434986" y="3612664"/>
            <a:ext cx="1969934" cy="805360"/>
          </a:xfrm>
          <a:prstGeom prst="cloud">
            <a:avLst/>
          </a:prstGeom>
          <a:gradFill>
            <a:gsLst>
              <a:gs pos="0">
                <a:srgbClr val="8BCEFE"/>
              </a:gs>
              <a:gs pos="50000">
                <a:srgbClr val="B9DFFD"/>
              </a:gs>
              <a:gs pos="100000">
                <a:srgbClr val="DCEEFE"/>
              </a:gs>
            </a:gsLst>
            <a:lin ang="5400000" scaled="0"/>
          </a:gradFill>
          <a:ln cap="flat" cmpd="sng" w="9525">
            <a:solidFill>
              <a:srgbClr val="287B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4057920" y="3714865"/>
            <a:ext cx="1522192" cy="1349821"/>
          </a:xfrm>
          <a:prstGeom prst="cloud">
            <a:avLst/>
          </a:prstGeom>
          <a:gradFill>
            <a:gsLst>
              <a:gs pos="0">
                <a:srgbClr val="8BCEFE"/>
              </a:gs>
              <a:gs pos="50000">
                <a:srgbClr val="B9DFFD"/>
              </a:gs>
              <a:gs pos="100000">
                <a:srgbClr val="DCEEFE"/>
              </a:gs>
            </a:gsLst>
            <a:lin ang="5400000" scaled="0"/>
          </a:gradFill>
          <a:ln cap="flat" cmpd="sng" w="9525">
            <a:solidFill>
              <a:srgbClr val="287B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/>
          <p:nvPr/>
        </p:nvSpPr>
        <p:spPr>
          <a:xfrm rot="489044">
            <a:off x="5132801" y="2047769"/>
            <a:ext cx="2249637" cy="1039236"/>
          </a:xfrm>
          <a:prstGeom prst="cloud">
            <a:avLst/>
          </a:prstGeom>
          <a:gradFill>
            <a:gsLst>
              <a:gs pos="0">
                <a:srgbClr val="8BCEFE"/>
              </a:gs>
              <a:gs pos="50000">
                <a:srgbClr val="B9DFFD"/>
              </a:gs>
              <a:gs pos="100000">
                <a:srgbClr val="DCEEFE"/>
              </a:gs>
            </a:gsLst>
            <a:lin ang="5400000" scaled="0"/>
          </a:gradFill>
          <a:ln cap="flat" cmpd="sng" w="9525">
            <a:solidFill>
              <a:srgbClr val="287B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4039298" y="376236"/>
            <a:ext cx="1671074" cy="1520784"/>
          </a:xfrm>
          <a:prstGeom prst="cloud">
            <a:avLst/>
          </a:prstGeom>
          <a:gradFill>
            <a:gsLst>
              <a:gs pos="0">
                <a:srgbClr val="8BCEFE"/>
              </a:gs>
              <a:gs pos="50000">
                <a:srgbClr val="B9DFFD"/>
              </a:gs>
              <a:gs pos="100000">
                <a:srgbClr val="DCEEFE"/>
              </a:gs>
            </a:gsLst>
            <a:lin ang="5400000" scaled="0"/>
          </a:gradFill>
          <a:ln cap="flat" cmpd="sng" w="9525">
            <a:solidFill>
              <a:srgbClr val="287B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7"/>
          <p:cNvSpPr/>
          <p:nvPr/>
        </p:nvSpPr>
        <p:spPr>
          <a:xfrm rot="1528949">
            <a:off x="1728785" y="672665"/>
            <a:ext cx="1501790" cy="648998"/>
          </a:xfrm>
          <a:prstGeom prst="cloud">
            <a:avLst/>
          </a:prstGeom>
          <a:gradFill>
            <a:gsLst>
              <a:gs pos="0">
                <a:srgbClr val="8BCEFE"/>
              </a:gs>
              <a:gs pos="50000">
                <a:srgbClr val="B9DFFD"/>
              </a:gs>
              <a:gs pos="100000">
                <a:srgbClr val="DCEEFE"/>
              </a:gs>
            </a:gsLst>
            <a:lin ang="5400000" scaled="0"/>
          </a:gradFill>
          <a:ln cap="flat" cmpd="sng" w="9525">
            <a:solidFill>
              <a:srgbClr val="287B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7"/>
          <p:cNvSpPr/>
          <p:nvPr/>
        </p:nvSpPr>
        <p:spPr>
          <a:xfrm rot="-536413">
            <a:off x="670382" y="2531242"/>
            <a:ext cx="1515118" cy="486035"/>
          </a:xfrm>
          <a:prstGeom prst="cloud">
            <a:avLst/>
          </a:prstGeom>
          <a:gradFill>
            <a:gsLst>
              <a:gs pos="0">
                <a:srgbClr val="8BCEFE"/>
              </a:gs>
              <a:gs pos="50000">
                <a:srgbClr val="B9DFFD"/>
              </a:gs>
              <a:gs pos="100000">
                <a:srgbClr val="DCEEFE"/>
              </a:gs>
            </a:gsLst>
            <a:lin ang="5400000" scaled="0"/>
          </a:gradFill>
          <a:ln cap="flat" cmpd="sng" w="9525">
            <a:solidFill>
              <a:srgbClr val="287B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7"/>
          <p:cNvSpPr/>
          <p:nvPr/>
        </p:nvSpPr>
        <p:spPr>
          <a:xfrm>
            <a:off x="325242" y="1347614"/>
            <a:ext cx="1969934" cy="805360"/>
          </a:xfrm>
          <a:prstGeom prst="cloud">
            <a:avLst/>
          </a:prstGeom>
          <a:gradFill>
            <a:gsLst>
              <a:gs pos="0">
                <a:srgbClr val="8BCEFE"/>
              </a:gs>
              <a:gs pos="50000">
                <a:srgbClr val="B9DFFD"/>
              </a:gs>
              <a:gs pos="100000">
                <a:srgbClr val="DCEEFE"/>
              </a:gs>
            </a:gsLst>
            <a:lin ang="5400000" scaled="0"/>
          </a:gradFill>
          <a:ln cap="flat" cmpd="sng" w="9525">
            <a:solidFill>
              <a:srgbClr val="287B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357377" y="6413753"/>
            <a:ext cx="11530330" cy="0"/>
          </a:xfrm>
          <a:custGeom>
            <a:rect b="b" l="l" r="r" t="t"/>
            <a:pathLst>
              <a:path extrusionOk="0" h="120000" w="11530330">
                <a:moveTo>
                  <a:pt x="0" y="0"/>
                </a:moveTo>
                <a:lnTo>
                  <a:pt x="11529949" y="0"/>
                </a:lnTo>
              </a:path>
            </a:pathLst>
          </a:custGeom>
          <a:noFill/>
          <a:ln cap="flat" cmpd="sng" w="38100">
            <a:solidFill>
              <a:srgbClr val="212A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7"/>
          <p:cNvSpPr txBox="1"/>
          <p:nvPr>
            <p:ph type="title"/>
          </p:nvPr>
        </p:nvSpPr>
        <p:spPr>
          <a:xfrm>
            <a:off x="165979" y="79973"/>
            <a:ext cx="4940399" cy="51809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b="1" lang="hr-HR" sz="3200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KARAKTERISTIKE VOĐE</a:t>
            </a:r>
            <a:endParaRPr b="1" sz="3200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7"/>
          <p:cNvSpPr txBox="1"/>
          <p:nvPr/>
        </p:nvSpPr>
        <p:spPr>
          <a:xfrm rot="-299927">
            <a:off x="1662305" y="3665017"/>
            <a:ext cx="1515299" cy="566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8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Zna svoju misiju i svrhu</a:t>
            </a:r>
            <a:endParaRPr b="0" i="0" sz="1800" u="none" cap="none" strike="noStrike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7"/>
          <p:cNvSpPr txBox="1"/>
          <p:nvPr/>
        </p:nvSpPr>
        <p:spPr>
          <a:xfrm>
            <a:off x="4089199" y="616648"/>
            <a:ext cx="1571273" cy="7771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0858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Smatra se </a:t>
            </a:r>
            <a:endParaRPr/>
          </a:p>
          <a:p>
            <a:pPr indent="0" lvl="0" marL="108585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kompetentnom </a:t>
            </a:r>
            <a:endParaRPr/>
          </a:p>
          <a:p>
            <a:pPr indent="0" lvl="0" marL="108585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osobom</a:t>
            </a:r>
            <a:endParaRPr b="0" i="0" sz="1600" u="none" cap="none" strike="noStrike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7"/>
          <p:cNvSpPr txBox="1"/>
          <p:nvPr/>
        </p:nvSpPr>
        <p:spPr>
          <a:xfrm rot="1057819">
            <a:off x="6184414" y="3789764"/>
            <a:ext cx="1564996" cy="5180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904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Komunikacijske </a:t>
            </a:r>
            <a:endParaRPr/>
          </a:p>
          <a:p>
            <a:pPr indent="-1904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vještine</a:t>
            </a:r>
            <a:endParaRPr b="0" i="0" sz="1600" u="none" cap="none" strike="noStrike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7"/>
          <p:cNvSpPr txBox="1"/>
          <p:nvPr/>
        </p:nvSpPr>
        <p:spPr>
          <a:xfrm>
            <a:off x="4164565" y="3914204"/>
            <a:ext cx="1284568" cy="7771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904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Dobre </a:t>
            </a:r>
            <a:endParaRPr/>
          </a:p>
          <a:p>
            <a:pPr indent="-1904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međuljudske </a:t>
            </a:r>
            <a:endParaRPr/>
          </a:p>
          <a:p>
            <a:pPr indent="-1904" lvl="0" marL="12700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vještine</a:t>
            </a:r>
            <a:endParaRPr b="0" i="0" sz="1600" u="none" cap="none" strike="noStrike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7"/>
          <p:cNvSpPr txBox="1"/>
          <p:nvPr/>
        </p:nvSpPr>
        <p:spPr>
          <a:xfrm rot="1129794">
            <a:off x="1983478" y="826770"/>
            <a:ext cx="992402" cy="2590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6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Kreativan</a:t>
            </a:r>
            <a:endParaRPr b="0" i="0" sz="1600" u="none" cap="none" strike="noStrike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7"/>
          <p:cNvSpPr txBox="1"/>
          <p:nvPr/>
        </p:nvSpPr>
        <p:spPr>
          <a:xfrm>
            <a:off x="507417" y="1396583"/>
            <a:ext cx="1486178" cy="6719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269" lvl="0" marL="12065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Ima viziju</a:t>
            </a:r>
            <a:endParaRPr/>
          </a:p>
          <a:p>
            <a:pPr indent="-1269" lvl="0" marL="12065" marR="508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i="0" lang="hr-HR" sz="14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Upravlja promjenama</a:t>
            </a:r>
            <a:endParaRPr b="0" i="0" sz="1400" u="none" cap="none" strike="noStrike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7"/>
          <p:cNvSpPr txBox="1"/>
          <p:nvPr/>
        </p:nvSpPr>
        <p:spPr>
          <a:xfrm rot="-669396">
            <a:off x="973593" y="2602265"/>
            <a:ext cx="980234" cy="2898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8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Odlučan</a:t>
            </a:r>
            <a:endParaRPr b="0" i="0" sz="1800" u="none" cap="none" strike="noStrike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7"/>
          <p:cNvSpPr txBox="1"/>
          <p:nvPr/>
        </p:nvSpPr>
        <p:spPr>
          <a:xfrm rot="307541">
            <a:off x="5369100" y="2057587"/>
            <a:ext cx="1840458" cy="843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1800" u="none" cap="none" strike="noStrike">
                <a:solidFill>
                  <a:srgbClr val="1E82B0"/>
                </a:solidFill>
                <a:latin typeface="Arial"/>
                <a:ea typeface="Arial"/>
                <a:cs typeface="Arial"/>
                <a:sym typeface="Arial"/>
              </a:rPr>
              <a:t>Ima inspiraciju, karizmu i ambiciju</a:t>
            </a:r>
            <a:endParaRPr b="0" i="0" sz="1800" u="none" cap="none" strike="noStrike">
              <a:solidFill>
                <a:srgbClr val="1E82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600077"/>
            <a:ext cx="1103041" cy="10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/>
          <p:nvPr>
            <p:ph idx="12" type="sldNum"/>
          </p:nvPr>
        </p:nvSpPr>
        <p:spPr>
          <a:xfrm>
            <a:off x="0" y="4678200"/>
            <a:ext cx="4653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325" name="Google Shape;325;p18"/>
          <p:cNvSpPr txBox="1"/>
          <p:nvPr/>
        </p:nvSpPr>
        <p:spPr>
          <a:xfrm>
            <a:off x="323525" y="267500"/>
            <a:ext cx="170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3200" u="none" cap="none" strike="noStrik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2. DAN</a:t>
            </a:r>
            <a:endParaRPr sz="3200"/>
          </a:p>
        </p:txBody>
      </p:sp>
      <p:sp>
        <p:nvSpPr>
          <p:cNvPr id="326" name="Google Shape;326;p18"/>
          <p:cNvSpPr txBox="1"/>
          <p:nvPr/>
        </p:nvSpPr>
        <p:spPr>
          <a:xfrm>
            <a:off x="5894865" y="3792599"/>
            <a:ext cx="1922184" cy="1795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824225" y="793550"/>
            <a:ext cx="4633200" cy="31617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➢</a:t>
            </a: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Razvoj budućih lidera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➢ Emocionalna inteligencija u vodstvu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➢ Istina o postignućima i pohvalama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➢ Uspostavljanje granica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➢ Podrška preuzimanju rizika i neuspjehu 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➢ Naučiti se nositi sa stresom 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Building a Powerful Skill Emotional Intelligence, Interested? Susan Keane" id="328" name="Google Shape;32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7425" y="2953679"/>
            <a:ext cx="3686574" cy="218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683655"/>
            <a:ext cx="1103041" cy="10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"/>
          <p:cNvSpPr txBox="1"/>
          <p:nvPr>
            <p:ph type="title"/>
          </p:nvPr>
        </p:nvSpPr>
        <p:spPr>
          <a:xfrm>
            <a:off x="107502" y="339500"/>
            <a:ext cx="15420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hr-HR" sz="3200">
                <a:latin typeface="Arial"/>
                <a:ea typeface="Arial"/>
                <a:cs typeface="Arial"/>
                <a:sym typeface="Arial"/>
              </a:rPr>
              <a:t>3. DAN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9"/>
          <p:cNvSpPr txBox="1"/>
          <p:nvPr>
            <p:ph idx="12" type="sldNum"/>
          </p:nvPr>
        </p:nvSpPr>
        <p:spPr>
          <a:xfrm>
            <a:off x="1" y="4624800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336" name="Google Shape;336;p19"/>
          <p:cNvSpPr txBox="1"/>
          <p:nvPr>
            <p:ph idx="1" type="body"/>
          </p:nvPr>
        </p:nvSpPr>
        <p:spPr>
          <a:xfrm>
            <a:off x="1125725" y="1115525"/>
            <a:ext cx="5943300" cy="30477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b="1" lang="hr-HR" sz="1800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➢ </a:t>
            </a: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Identificiranje prepreka ka  uspješnoj komunikaciji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b="1" lang="hr-HR" sz="1800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</a:t>
            </a: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u modernom okruženja 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ibre Franklin Medium"/>
              <a:buNone/>
            </a:pP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➢ Spoznavanje moći utjecaja 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ibre Franklin Medium"/>
              <a:buNone/>
            </a:pP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➢ Istraživanje kreativnog razmišljanja i inovacije 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ibre Franklin Medium"/>
              <a:buNone/>
            </a:pP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➢ Razvijanje vještine lateralnog razmišljanja 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ibre Franklin Medium"/>
              <a:buNone/>
            </a:pPr>
            <a:r>
              <a:rPr b="1" i="0" lang="hr-HR" sz="1800" u="none" cap="none" strike="noStrik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➢ Procjena kurikuluma za inovacijske mogućnosti </a:t>
            </a:r>
            <a:endParaRPr b="1" sz="18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itania template">
  <a:themeElements>
    <a:clrScheme name="Custom 347">
      <a:dk1>
        <a:srgbClr val="4D778A"/>
      </a:dk1>
      <a:lt1>
        <a:srgbClr val="FFFFFF"/>
      </a:lt1>
      <a:dk2>
        <a:srgbClr val="7198A9"/>
      </a:dk2>
      <a:lt2>
        <a:srgbClr val="EFF3F5"/>
      </a:lt2>
      <a:accent1>
        <a:srgbClr val="37A9DD"/>
      </a:accent1>
      <a:accent2>
        <a:srgbClr val="B0D85B"/>
      </a:accent2>
      <a:accent3>
        <a:srgbClr val="EDC67B"/>
      </a:accent3>
      <a:accent4>
        <a:srgbClr val="FAA99C"/>
      </a:accent4>
      <a:accent5>
        <a:srgbClr val="CEDBE0"/>
      </a:accent5>
      <a:accent6>
        <a:srgbClr val="7198A9"/>
      </a:accent6>
      <a:hlink>
        <a:srgbClr val="4D77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