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35" r:id="rId4"/>
  </p:sldMasterIdLst>
  <p:sldIdLst>
    <p:sldId id="256" r:id="rId5"/>
    <p:sldId id="259" r:id="rId6"/>
    <p:sldId id="396" r:id="rId7"/>
    <p:sldId id="401" r:id="rId8"/>
    <p:sldId id="407" r:id="rId9"/>
    <p:sldId id="393" r:id="rId10"/>
    <p:sldId id="394" r:id="rId11"/>
    <p:sldId id="395" r:id="rId12"/>
    <p:sldId id="397" r:id="rId13"/>
    <p:sldId id="398" r:id="rId14"/>
    <p:sldId id="399" r:id="rId15"/>
    <p:sldId id="400" r:id="rId16"/>
    <p:sldId id="402" r:id="rId17"/>
    <p:sldId id="403" r:id="rId18"/>
    <p:sldId id="404" r:id="rId19"/>
    <p:sldId id="409" r:id="rId20"/>
    <p:sldId id="459" r:id="rId21"/>
    <p:sldId id="460" r:id="rId22"/>
    <p:sldId id="461" r:id="rId23"/>
    <p:sldId id="405" r:id="rId24"/>
    <p:sldId id="406" r:id="rId25"/>
    <p:sldId id="408" r:id="rId26"/>
    <p:sldId id="419" r:id="rId27"/>
    <p:sldId id="463" r:id="rId28"/>
    <p:sldId id="464" r:id="rId29"/>
    <p:sldId id="465" r:id="rId30"/>
    <p:sldId id="410" r:id="rId31"/>
    <p:sldId id="411" r:id="rId32"/>
    <p:sldId id="412" r:id="rId33"/>
    <p:sldId id="413" r:id="rId34"/>
    <p:sldId id="414" r:id="rId35"/>
    <p:sldId id="415" r:id="rId36"/>
    <p:sldId id="416" r:id="rId37"/>
    <p:sldId id="417" r:id="rId38"/>
    <p:sldId id="418" r:id="rId39"/>
    <p:sldId id="420" r:id="rId40"/>
    <p:sldId id="421" r:id="rId41"/>
    <p:sldId id="422" r:id="rId42"/>
    <p:sldId id="423" r:id="rId43"/>
    <p:sldId id="424" r:id="rId44"/>
    <p:sldId id="426" r:id="rId45"/>
    <p:sldId id="427" r:id="rId46"/>
    <p:sldId id="428" r:id="rId47"/>
    <p:sldId id="429" r:id="rId48"/>
    <p:sldId id="430" r:id="rId49"/>
    <p:sldId id="431" r:id="rId50"/>
    <p:sldId id="432" r:id="rId51"/>
    <p:sldId id="434" r:id="rId52"/>
    <p:sldId id="438" r:id="rId53"/>
    <p:sldId id="449" r:id="rId54"/>
    <p:sldId id="451" r:id="rId55"/>
    <p:sldId id="452" r:id="rId56"/>
    <p:sldId id="462" r:id="rId57"/>
    <p:sldId id="391" r:id="rId58"/>
    <p:sldId id="392" r:id="rId5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r-HR"/>
              <a:t>Kliknite da biste uredili stil naslova matrice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CCD14550-9759-4E6D-93D2-338EE54B4169}" type="datetimeFigureOut">
              <a:rPr lang="hr-HR" smtClean="0"/>
              <a:t>25.10.2022.</a:t>
            </a:fld>
            <a:endParaRPr lang="hr-HR"/>
          </a:p>
        </p:txBody>
      </p:sp>
      <p:sp>
        <p:nvSpPr>
          <p:cNvPr id="5" name="Footer Placeholder 4"/>
          <p:cNvSpPr>
            <a:spLocks noGrp="1"/>
          </p:cNvSpPr>
          <p:nvPr>
            <p:ph type="ftr" sz="quarter" idx="11"/>
          </p:nvPr>
        </p:nvSpPr>
        <p:spPr/>
        <p:txBody>
          <a:bodyPr/>
          <a:lstStyle/>
          <a:p>
            <a:endParaRPr lang="hr-H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984176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CD14550-9759-4E6D-93D2-338EE54B4169}" type="datetimeFigureOut">
              <a:rPr lang="hr-HR" smtClean="0"/>
              <a:t>25.10.2022.</a:t>
            </a:fld>
            <a:endParaRPr lang="hr-HR"/>
          </a:p>
        </p:txBody>
      </p:sp>
      <p:sp>
        <p:nvSpPr>
          <p:cNvPr id="5" name="Footer Placeholder 4"/>
          <p:cNvSpPr>
            <a:spLocks noGrp="1"/>
          </p:cNvSpPr>
          <p:nvPr>
            <p:ph type="ftr" sz="quarter" idx="11"/>
          </p:nvPr>
        </p:nvSpPr>
        <p:spPr/>
        <p:txBody>
          <a:bodyPr/>
          <a:lstStyle/>
          <a:p>
            <a:endParaRPr lang="hr-H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3406621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r-HR"/>
              <a:t>Kliknite da biste uredili stil naslova matrice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CD14550-9759-4E6D-93D2-338EE54B4169}" type="datetimeFigureOut">
              <a:rPr lang="hr-HR" smtClean="0"/>
              <a:t>25.10.2022.</a:t>
            </a:fld>
            <a:endParaRPr lang="hr-HR"/>
          </a:p>
        </p:txBody>
      </p:sp>
      <p:sp>
        <p:nvSpPr>
          <p:cNvPr id="5" name="Footer Placeholder 4"/>
          <p:cNvSpPr>
            <a:spLocks noGrp="1"/>
          </p:cNvSpPr>
          <p:nvPr>
            <p:ph type="ftr" sz="quarter" idx="11"/>
          </p:nvPr>
        </p:nvSpPr>
        <p:spPr/>
        <p:txBody>
          <a:bodyPr/>
          <a:lstStyle/>
          <a:p>
            <a:endParaRPr lang="hr-H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157E44-32C9-417C-9574-25A23773AD9F}" type="slidenum">
              <a:rPr lang="hr-HR" smtClean="0"/>
              <a:t>‹#›</a:t>
            </a:fld>
            <a:endParaRPr lang="hr-H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76476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r-HR"/>
              <a:t>Kliknite da biste uredili matrice</a:t>
            </a:r>
          </a:p>
        </p:txBody>
      </p:sp>
      <p:sp>
        <p:nvSpPr>
          <p:cNvPr id="5" name="Date Placeholder 4"/>
          <p:cNvSpPr>
            <a:spLocks noGrp="1"/>
          </p:cNvSpPr>
          <p:nvPr>
            <p:ph type="dt" sz="half" idx="10"/>
          </p:nvPr>
        </p:nvSpPr>
        <p:spPr/>
        <p:txBody>
          <a:bodyPr/>
          <a:lstStyle/>
          <a:p>
            <a:fld id="{CCD14550-9759-4E6D-93D2-338EE54B4169}" type="datetimeFigureOut">
              <a:rPr lang="hr-HR" smtClean="0"/>
              <a:t>25.10.2022.</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4158506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r-HR"/>
              <a:t>Kliknite da biste uredili stil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r-HR"/>
              <a:t>Kliknite da biste uredili matrice</a:t>
            </a:r>
          </a:p>
        </p:txBody>
      </p:sp>
      <p:sp>
        <p:nvSpPr>
          <p:cNvPr id="5" name="Date Placeholder 4"/>
          <p:cNvSpPr>
            <a:spLocks noGrp="1"/>
          </p:cNvSpPr>
          <p:nvPr>
            <p:ph type="dt" sz="half" idx="10"/>
          </p:nvPr>
        </p:nvSpPr>
        <p:spPr/>
        <p:txBody>
          <a:bodyPr/>
          <a:lstStyle/>
          <a:p>
            <a:fld id="{CCD14550-9759-4E6D-93D2-338EE54B4169}" type="datetimeFigureOut">
              <a:rPr lang="hr-HR" smtClean="0"/>
              <a:t>25.10.2022.</a:t>
            </a:fld>
            <a:endParaRPr lang="hr-HR"/>
          </a:p>
        </p:txBody>
      </p:sp>
      <p:sp>
        <p:nvSpPr>
          <p:cNvPr id="6" name="Footer Placeholder 5"/>
          <p:cNvSpPr>
            <a:spLocks noGrp="1"/>
          </p:cNvSpPr>
          <p:nvPr>
            <p:ph type="ftr" sz="quarter" idx="11"/>
          </p:nvPr>
        </p:nvSpPr>
        <p:spPr/>
        <p:txBody>
          <a:bodyPr/>
          <a:lstStyle/>
          <a:p>
            <a:endParaRPr lang="hr-H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157E44-32C9-417C-9574-25A23773AD9F}" type="slidenum">
              <a:rPr lang="hr-HR" smtClean="0"/>
              <a:t>‹#›</a:t>
            </a:fld>
            <a:endParaRPr lang="hr-H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80263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r-HR"/>
              <a:t>Kliknite da biste uredili stil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r-HR"/>
              <a:t>Kliknite da biste uredili matrice</a:t>
            </a:r>
          </a:p>
        </p:txBody>
      </p:sp>
      <p:sp>
        <p:nvSpPr>
          <p:cNvPr id="5" name="Date Placeholder 4"/>
          <p:cNvSpPr>
            <a:spLocks noGrp="1"/>
          </p:cNvSpPr>
          <p:nvPr>
            <p:ph type="dt" sz="half" idx="10"/>
          </p:nvPr>
        </p:nvSpPr>
        <p:spPr/>
        <p:txBody>
          <a:bodyPr/>
          <a:lstStyle/>
          <a:p>
            <a:fld id="{CCD14550-9759-4E6D-93D2-338EE54B4169}" type="datetimeFigureOut">
              <a:rPr lang="hr-HR" smtClean="0"/>
              <a:t>25.10.2022.</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329769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CD14550-9759-4E6D-93D2-338EE54B4169}" type="datetimeFigureOut">
              <a:rPr lang="hr-HR" smtClean="0"/>
              <a:t>25.10.2022.</a:t>
            </a:fld>
            <a:endParaRPr lang="hr-HR"/>
          </a:p>
        </p:txBody>
      </p:sp>
      <p:sp>
        <p:nvSpPr>
          <p:cNvPr id="5" name="Footer Placeholder 4"/>
          <p:cNvSpPr>
            <a:spLocks noGrp="1"/>
          </p:cNvSpPr>
          <p:nvPr>
            <p:ph type="ftr" sz="quarter" idx="11"/>
          </p:nvPr>
        </p:nvSpPr>
        <p:spPr/>
        <p:txBody>
          <a:bodyPr/>
          <a:lstStyle/>
          <a:p>
            <a:endParaRPr lang="hr-H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18225819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CD14550-9759-4E6D-93D2-338EE54B4169}" type="datetimeFigureOut">
              <a:rPr lang="hr-HR" smtClean="0"/>
              <a:t>25.10.2022.</a:t>
            </a:fld>
            <a:endParaRPr lang="hr-HR"/>
          </a:p>
        </p:txBody>
      </p:sp>
      <p:sp>
        <p:nvSpPr>
          <p:cNvPr id="5" name="Footer Placeholder 4"/>
          <p:cNvSpPr>
            <a:spLocks noGrp="1"/>
          </p:cNvSpPr>
          <p:nvPr>
            <p:ph type="ftr" sz="quarter" idx="11"/>
          </p:nvPr>
        </p:nvSpPr>
        <p:spPr/>
        <p:txBody>
          <a:bodyPr/>
          <a:lstStyle/>
          <a:p>
            <a:endParaRPr lang="hr-H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3234835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r-HR"/>
              <a:t>Kliknite da biste uredili stil naslova matrice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CD14550-9759-4E6D-93D2-338EE54B4169}" type="datetimeFigureOut">
              <a:rPr lang="hr-HR" smtClean="0"/>
              <a:t>25.10.2022.</a:t>
            </a:fld>
            <a:endParaRPr lang="hr-HR"/>
          </a:p>
        </p:txBody>
      </p:sp>
      <p:sp>
        <p:nvSpPr>
          <p:cNvPr id="5" name="Footer Placeholder 4"/>
          <p:cNvSpPr>
            <a:spLocks noGrp="1"/>
          </p:cNvSpPr>
          <p:nvPr>
            <p:ph type="ftr" sz="quarter" idx="11"/>
          </p:nvPr>
        </p:nvSpPr>
        <p:spPr/>
        <p:txBody>
          <a:bodyPr/>
          <a:lstStyle/>
          <a:p>
            <a:endParaRPr lang="hr-H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66169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CD14550-9759-4E6D-93D2-338EE54B4169}" type="datetimeFigureOut">
              <a:rPr lang="hr-HR" smtClean="0"/>
              <a:t>25.10.2022.</a:t>
            </a:fld>
            <a:endParaRPr lang="hr-HR"/>
          </a:p>
        </p:txBody>
      </p:sp>
      <p:sp>
        <p:nvSpPr>
          <p:cNvPr id="5" name="Footer Placeholder 4"/>
          <p:cNvSpPr>
            <a:spLocks noGrp="1"/>
          </p:cNvSpPr>
          <p:nvPr>
            <p:ph type="ftr" sz="quarter" idx="11"/>
          </p:nvPr>
        </p:nvSpPr>
        <p:spPr/>
        <p:txBody>
          <a:bodyPr/>
          <a:lstStyle/>
          <a:p>
            <a:endParaRPr lang="hr-H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467500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CCD14550-9759-4E6D-93D2-338EE54B4169}" type="datetimeFigureOut">
              <a:rPr lang="hr-HR" smtClean="0"/>
              <a:t>25.10.2022.</a:t>
            </a:fld>
            <a:endParaRPr lang="hr-HR"/>
          </a:p>
        </p:txBody>
      </p:sp>
      <p:sp>
        <p:nvSpPr>
          <p:cNvPr id="6" name="Footer Placeholder 5"/>
          <p:cNvSpPr>
            <a:spLocks noGrp="1"/>
          </p:cNvSpPr>
          <p:nvPr>
            <p:ph type="ftr" sz="quarter" idx="11"/>
          </p:nvPr>
        </p:nvSpPr>
        <p:spPr/>
        <p:txBody>
          <a:bodyPr/>
          <a:lstStyle/>
          <a:p>
            <a:endParaRPr lang="hr-H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969246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CCD14550-9759-4E6D-93D2-338EE54B4169}" type="datetimeFigureOut">
              <a:rPr lang="hr-HR" smtClean="0"/>
              <a:t>25.10.2022.</a:t>
            </a:fld>
            <a:endParaRPr lang="hr-HR"/>
          </a:p>
        </p:txBody>
      </p:sp>
      <p:sp>
        <p:nvSpPr>
          <p:cNvPr id="8" name="Footer Placeholder 7"/>
          <p:cNvSpPr>
            <a:spLocks noGrp="1"/>
          </p:cNvSpPr>
          <p:nvPr>
            <p:ph type="ftr" sz="quarter" idx="11"/>
          </p:nvPr>
        </p:nvSpPr>
        <p:spPr/>
        <p:txBody>
          <a:bodyPr/>
          <a:lstStyle/>
          <a:p>
            <a:endParaRPr lang="hr-H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57562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CCD14550-9759-4E6D-93D2-338EE54B4169}" type="datetimeFigureOut">
              <a:rPr lang="hr-HR" smtClean="0"/>
              <a:t>25.10.2022.</a:t>
            </a:fld>
            <a:endParaRPr lang="hr-HR"/>
          </a:p>
        </p:txBody>
      </p:sp>
      <p:sp>
        <p:nvSpPr>
          <p:cNvPr id="4" name="Footer Placeholder 3"/>
          <p:cNvSpPr>
            <a:spLocks noGrp="1"/>
          </p:cNvSpPr>
          <p:nvPr>
            <p:ph type="ftr" sz="quarter" idx="11"/>
          </p:nvPr>
        </p:nvSpPr>
        <p:spPr/>
        <p:txBody>
          <a:bodyPr/>
          <a:lstStyle/>
          <a:p>
            <a:endParaRPr lang="hr-H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1121145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14550-9759-4E6D-93D2-338EE54B4169}" type="datetimeFigureOut">
              <a:rPr lang="hr-HR" smtClean="0"/>
              <a:t>25.10.2022.</a:t>
            </a:fld>
            <a:endParaRPr lang="hr-HR"/>
          </a:p>
        </p:txBody>
      </p:sp>
      <p:sp>
        <p:nvSpPr>
          <p:cNvPr id="3" name="Footer Placeholder 2"/>
          <p:cNvSpPr>
            <a:spLocks noGrp="1"/>
          </p:cNvSpPr>
          <p:nvPr>
            <p:ph type="ftr" sz="quarter" idx="11"/>
          </p:nvPr>
        </p:nvSpPr>
        <p:spPr/>
        <p:txBody>
          <a:bodyPr/>
          <a:lstStyle/>
          <a:p>
            <a:endParaRPr lang="hr-H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68425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r-HR"/>
              <a:t>Kliknite da biste uredili stil naslova matrice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CCD14550-9759-4E6D-93D2-338EE54B4169}" type="datetimeFigureOut">
              <a:rPr lang="hr-HR" smtClean="0"/>
              <a:t>25.10.2022.</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3457812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CCD14550-9759-4E6D-93D2-338EE54B4169}" type="datetimeFigureOut">
              <a:rPr lang="hr-HR" smtClean="0"/>
              <a:t>25.10.2022.</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157E44-32C9-417C-9574-25A23773AD9F}" type="slidenum">
              <a:rPr lang="hr-HR" smtClean="0"/>
              <a:t>‹#›</a:t>
            </a:fld>
            <a:endParaRPr lang="hr-HR"/>
          </a:p>
        </p:txBody>
      </p:sp>
    </p:spTree>
    <p:extLst>
      <p:ext uri="{BB962C8B-B14F-4D97-AF65-F5344CB8AC3E}">
        <p14:creationId xmlns:p14="http://schemas.microsoft.com/office/powerpoint/2010/main" val="1670441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hyperlink" Target="mailto:info@hzos.hr" TargetMode="Externa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CD14550-9759-4E6D-93D2-338EE54B4169}" type="datetimeFigureOut">
              <a:rPr lang="hr-HR" smtClean="0"/>
              <a:t>25.10.2022.</a:t>
            </a:fld>
            <a:endParaRPr lang="hr-H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9157E44-32C9-417C-9574-25A23773AD9F}" type="slidenum">
              <a:rPr lang="hr-HR" smtClean="0"/>
              <a:t>‹#›</a:t>
            </a:fld>
            <a:endParaRPr lang="hr-HR"/>
          </a:p>
        </p:txBody>
      </p:sp>
      <p:sp>
        <p:nvSpPr>
          <p:cNvPr id="36" name="Pravokutnik 35">
            <a:extLst>
              <a:ext uri="{FF2B5EF4-FFF2-40B4-BE49-F238E27FC236}">
                <a16:creationId xmlns:a16="http://schemas.microsoft.com/office/drawing/2014/main" id="{FF9BD849-65A8-61D5-7EF9-7883C3FCFFC7}"/>
              </a:ext>
            </a:extLst>
          </p:cNvPr>
          <p:cNvSpPr/>
          <p:nvPr userDrawn="1"/>
        </p:nvSpPr>
        <p:spPr>
          <a:xfrm>
            <a:off x="8388927" y="185738"/>
            <a:ext cx="3598718" cy="964474"/>
          </a:xfrm>
          <a:prstGeom prst="rect">
            <a:avLst/>
          </a:prstGeom>
          <a:blipFill>
            <a:blip r:embed="rId1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37" name="TekstniOkvir 36">
            <a:extLst>
              <a:ext uri="{FF2B5EF4-FFF2-40B4-BE49-F238E27FC236}">
                <a16:creationId xmlns:a16="http://schemas.microsoft.com/office/drawing/2014/main" id="{7406F4C4-8433-6C59-7913-50E251947CC5}"/>
              </a:ext>
            </a:extLst>
          </p:cNvPr>
          <p:cNvSpPr txBox="1"/>
          <p:nvPr userDrawn="1"/>
        </p:nvSpPr>
        <p:spPr>
          <a:xfrm>
            <a:off x="2363247" y="6259810"/>
            <a:ext cx="7465505" cy="461665"/>
          </a:xfrm>
          <a:prstGeom prst="rect">
            <a:avLst/>
          </a:prstGeom>
          <a:noFill/>
        </p:spPr>
        <p:txBody>
          <a:bodyPr wrap="none" rtlCol="0">
            <a:spAutoFit/>
          </a:bodyPr>
          <a:lstStyle/>
          <a:p>
            <a:r>
              <a:rPr lang="es-ES" sz="1200" kern="1200" dirty="0">
                <a:solidFill>
                  <a:schemeClr val="bg2">
                    <a:lumMod val="25000"/>
                  </a:schemeClr>
                </a:solidFill>
                <a:effectLst/>
                <a:latin typeface="+mn-lt"/>
                <a:ea typeface="+mn-ea"/>
                <a:cs typeface="+mn-cs"/>
              </a:rPr>
              <a:t> Trg Republike Hrvatske 4, HR – 10 000 Zagreb,tel: +385 (01)4855 715, faks + 385(01)4855 715, e-mail: </a:t>
            </a:r>
            <a:r>
              <a:rPr lang="es-ES" sz="1200" u="sng" kern="1200" dirty="0">
                <a:solidFill>
                  <a:schemeClr val="bg2">
                    <a:lumMod val="25000"/>
                  </a:schemeClr>
                </a:solidFill>
                <a:effectLst/>
                <a:latin typeface="+mn-lt"/>
                <a:ea typeface="+mn-ea"/>
                <a:cs typeface="+mn-cs"/>
                <a:hlinkClick r:id="rId19"/>
              </a:rPr>
              <a:t>info@hzos.hr</a:t>
            </a:r>
            <a:r>
              <a:rPr lang="es-ES" sz="1200" kern="1200" dirty="0">
                <a:solidFill>
                  <a:schemeClr val="bg2">
                    <a:lumMod val="25000"/>
                  </a:schemeClr>
                </a:solidFill>
                <a:effectLst/>
                <a:latin typeface="+mn-lt"/>
                <a:ea typeface="+mn-ea"/>
                <a:cs typeface="+mn-cs"/>
              </a:rPr>
              <a:t>, </a:t>
            </a:r>
            <a:endParaRPr lang="hr-HR" sz="1200" kern="1200" dirty="0">
              <a:solidFill>
                <a:schemeClr val="bg2">
                  <a:lumMod val="25000"/>
                </a:schemeClr>
              </a:solidFill>
              <a:effectLst/>
              <a:latin typeface="+mn-lt"/>
              <a:ea typeface="+mn-ea"/>
              <a:cs typeface="+mn-cs"/>
            </a:endParaRPr>
          </a:p>
          <a:p>
            <a:r>
              <a:rPr lang="es-ES" sz="1200" kern="1200" dirty="0">
                <a:solidFill>
                  <a:schemeClr val="bg2">
                    <a:lumMod val="25000"/>
                  </a:schemeClr>
                </a:solidFill>
                <a:effectLst/>
                <a:latin typeface="+mn-lt"/>
                <a:ea typeface="+mn-ea"/>
                <a:cs typeface="+mn-cs"/>
              </a:rPr>
              <a:t>          žiro račun ZABA 2360000- 1101552347, IBAN: HR3823600001101552347 OIB:78661516143, </a:t>
            </a:r>
            <a:r>
              <a:rPr lang="es-ES" sz="1200" b="1" kern="1200" dirty="0">
                <a:solidFill>
                  <a:schemeClr val="bg2">
                    <a:lumMod val="25000"/>
                  </a:schemeClr>
                </a:solidFill>
                <a:effectLst/>
                <a:latin typeface="+mn-lt"/>
                <a:ea typeface="+mn-ea"/>
                <a:cs typeface="+mn-cs"/>
              </a:rPr>
              <a:t>www.hzos.hr</a:t>
            </a:r>
            <a:endParaRPr lang="hr-HR" sz="1200" dirty="0">
              <a:solidFill>
                <a:schemeClr val="bg2">
                  <a:lumMod val="25000"/>
                </a:schemeClr>
              </a:solidFill>
            </a:endParaRPr>
          </a:p>
        </p:txBody>
      </p:sp>
    </p:spTree>
    <p:extLst>
      <p:ext uri="{BB962C8B-B14F-4D97-AF65-F5344CB8AC3E}">
        <p14:creationId xmlns:p14="http://schemas.microsoft.com/office/powerpoint/2010/main" val="866163908"/>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mailto:tumacenje.tku@mrosp.h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uznr.mrms.hr/mogucnost-rada-od-kuce-u-slucaju-pozitivnog-nalaza-na-covid-19/"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mailto:info@hzos.h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580226" y="1828503"/>
            <a:ext cx="9762462" cy="1287560"/>
          </a:xfrm>
        </p:spPr>
        <p:txBody>
          <a:bodyPr>
            <a:normAutofit/>
          </a:bodyPr>
          <a:lstStyle/>
          <a:p>
            <a:pPr algn="ctr"/>
            <a:r>
              <a:rPr lang="hr-HR" sz="2800" b="1" dirty="0">
                <a:effectLst/>
                <a:ea typeface="Times New Roman" panose="02020603050405020304" pitchFamily="18" charset="0"/>
                <a:cs typeface="Times New Roman" panose="02020603050405020304" pitchFamily="18" charset="0"/>
              </a:rPr>
              <a:t>Novine u propisima i najčešća pitanja iz rada </a:t>
            </a:r>
            <a:br>
              <a:rPr lang="hr-HR" sz="2800" b="1" dirty="0">
                <a:effectLst/>
                <a:ea typeface="Times New Roman" panose="02020603050405020304" pitchFamily="18" charset="0"/>
                <a:cs typeface="Times New Roman" panose="02020603050405020304" pitchFamily="18" charset="0"/>
              </a:rPr>
            </a:br>
            <a:r>
              <a:rPr lang="hr-HR" sz="2800" b="1" dirty="0">
                <a:effectLst/>
                <a:ea typeface="Times New Roman" panose="02020603050405020304" pitchFamily="18" charset="0"/>
                <a:cs typeface="Times New Roman" panose="02020603050405020304" pitchFamily="18" charset="0"/>
              </a:rPr>
              <a:t>školskih ustanova</a:t>
            </a:r>
            <a:endParaRPr lang="hr-HR" sz="2800" dirty="0">
              <a:solidFill>
                <a:srgbClr val="000000"/>
              </a:solidFill>
              <a:effectLst/>
              <a:ea typeface="Trebuchet MS" panose="020B0603020202020204" pitchFamily="34" charset="0"/>
              <a:cs typeface="Times New Roman" panose="02020603050405020304" pitchFamily="18" charset="0"/>
            </a:endParaRPr>
          </a:p>
        </p:txBody>
      </p:sp>
      <p:sp>
        <p:nvSpPr>
          <p:cNvPr id="3" name="Podnaslov 2"/>
          <p:cNvSpPr>
            <a:spLocks noGrp="1"/>
          </p:cNvSpPr>
          <p:nvPr>
            <p:ph type="subTitle" idx="1"/>
          </p:nvPr>
        </p:nvSpPr>
        <p:spPr>
          <a:xfrm>
            <a:off x="2512381" y="4021585"/>
            <a:ext cx="8992231" cy="1882078"/>
          </a:xfrm>
        </p:spPr>
        <p:txBody>
          <a:bodyPr>
            <a:normAutofit lnSpcReduction="10000"/>
          </a:bodyPr>
          <a:lstStyle/>
          <a:p>
            <a:pPr algn="ctr"/>
            <a:r>
              <a:rPr lang="hr-HR" sz="1800" b="1" dirty="0">
                <a:solidFill>
                  <a:srgbClr val="00B0F0"/>
                </a:solidFill>
                <a:effectLst/>
                <a:ea typeface="Calibri" panose="020F0502020204030204" pitchFamily="34" charset="0"/>
                <a:cs typeface="Times New Roman" panose="02020603050405020304" pitchFamily="18" charset="0"/>
              </a:rPr>
              <a:t>„Zakon o odgoju i obrazovanju – revolucija ili estetska korekcija”</a:t>
            </a:r>
          </a:p>
          <a:p>
            <a:pPr algn="ctr"/>
            <a:r>
              <a:rPr lang="hr-HR" dirty="0">
                <a:solidFill>
                  <a:srgbClr val="00B0F0"/>
                </a:solidFill>
                <a:ea typeface="Calibri" panose="020F0502020204030204" pitchFamily="34" charset="0"/>
                <a:cs typeface="Times New Roman" panose="02020603050405020304" pitchFamily="18" charset="0"/>
              </a:rPr>
              <a:t>STRUČNI SKUP – HRVATSKA UDRUGA RAVNATELJA OSNOVNIH ŠKOLA</a:t>
            </a:r>
            <a:endParaRPr lang="hr-HR" sz="1800" dirty="0">
              <a:solidFill>
                <a:srgbClr val="00B0F0"/>
              </a:solidFill>
              <a:effectLst/>
              <a:ea typeface="Calibri" panose="020F0502020204030204" pitchFamily="34" charset="0"/>
              <a:cs typeface="Times New Roman" panose="02020603050405020304" pitchFamily="18" charset="0"/>
            </a:endParaRPr>
          </a:p>
          <a:p>
            <a:pPr algn="ctr"/>
            <a:r>
              <a:rPr lang="hr-HR" b="1" dirty="0">
                <a:solidFill>
                  <a:srgbClr val="00B0F0"/>
                </a:solidFill>
                <a:cs typeface="Times New Roman" panose="02020603050405020304" pitchFamily="18" charset="0"/>
              </a:rPr>
              <a:t>Vodice, 23.-26. listopada 2022.</a:t>
            </a:r>
          </a:p>
          <a:p>
            <a:pPr algn="r"/>
            <a:endParaRPr lang="hr-HR" dirty="0">
              <a:cs typeface="Times New Roman" panose="02020603050405020304" pitchFamily="18" charset="0"/>
            </a:endParaRPr>
          </a:p>
          <a:p>
            <a:pPr algn="r"/>
            <a:r>
              <a:rPr lang="hr-HR" dirty="0">
                <a:cs typeface="Times New Roman" panose="02020603050405020304" pitchFamily="18" charset="0"/>
              </a:rPr>
              <a:t>Đurđica </a:t>
            </a:r>
            <a:r>
              <a:rPr lang="hr-HR" dirty="0" err="1">
                <a:cs typeface="Times New Roman" panose="02020603050405020304" pitchFamily="18" charset="0"/>
              </a:rPr>
              <a:t>Šoić</a:t>
            </a:r>
            <a:r>
              <a:rPr lang="hr-HR" dirty="0">
                <a:cs typeface="Times New Roman" panose="02020603050405020304" pitchFamily="18" charset="0"/>
              </a:rPr>
              <a:t>, dipl. </a:t>
            </a:r>
            <a:r>
              <a:rPr lang="hr-HR" dirty="0" err="1">
                <a:cs typeface="Times New Roman" panose="02020603050405020304" pitchFamily="18" charset="0"/>
              </a:rPr>
              <a:t>iur</a:t>
            </a:r>
            <a:r>
              <a:rPr lang="hr-HR" dirty="0">
                <a:cs typeface="Times New Roman" panose="02020603050405020304" pitchFamily="18" charset="0"/>
              </a:rPr>
              <a:t>., pravna savjetnica HZOŠ</a:t>
            </a:r>
          </a:p>
        </p:txBody>
      </p:sp>
    </p:spTree>
    <p:extLst>
      <p:ext uri="{BB962C8B-B14F-4D97-AF65-F5344CB8AC3E}">
        <p14:creationId xmlns:p14="http://schemas.microsoft.com/office/powerpoint/2010/main" val="3895548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8C8015B-41C8-37F9-E652-990D8A56FBA4}"/>
              </a:ext>
            </a:extLst>
          </p:cNvPr>
          <p:cNvSpPr>
            <a:spLocks noGrp="1"/>
          </p:cNvSpPr>
          <p:nvPr>
            <p:ph type="title"/>
          </p:nvPr>
        </p:nvSpPr>
        <p:spPr/>
        <p:txBody>
          <a:bodyPr>
            <a:normAutofit fontScale="90000"/>
          </a:bodyPr>
          <a:lstStyle/>
          <a:p>
            <a:r>
              <a:rPr lang="hr-HR" sz="3100" b="1" dirty="0">
                <a:solidFill>
                  <a:srgbClr val="000000"/>
                </a:solidFill>
                <a:latin typeface="Times" panose="02020603050405020304" pitchFamily="18" charset="0"/>
              </a:rPr>
              <a:t>6. </a:t>
            </a:r>
            <a:r>
              <a:rPr lang="pl-PL" sz="3100" b="1" i="0" dirty="0">
                <a:solidFill>
                  <a:srgbClr val="000000"/>
                </a:solidFill>
                <a:effectLst/>
                <a:latin typeface="Times" panose="02020603050405020304" pitchFamily="18" charset="0"/>
              </a:rPr>
              <a:t>Zakon o izmjenama i dopunama </a:t>
            </a:r>
            <a:br>
              <a:rPr lang="pl-PL" sz="3100" b="1" i="0" dirty="0">
                <a:solidFill>
                  <a:srgbClr val="000000"/>
                </a:solidFill>
                <a:effectLst/>
                <a:latin typeface="Times" panose="02020603050405020304" pitchFamily="18" charset="0"/>
              </a:rPr>
            </a:br>
            <a:r>
              <a:rPr lang="pl-PL" sz="3100" b="1" i="0" dirty="0">
                <a:solidFill>
                  <a:srgbClr val="000000"/>
                </a:solidFill>
                <a:effectLst/>
                <a:latin typeface="Times" panose="02020603050405020304" pitchFamily="18" charset="0"/>
              </a:rPr>
              <a:t>Zakona o rodiljnim i roditeljskim potporama (Narodne novine broj 85/2022) (22.7.2022.)</a:t>
            </a:r>
            <a:r>
              <a:rPr lang="pl-PL" b="1" i="0" dirty="0">
                <a:solidFill>
                  <a:srgbClr val="000000"/>
                </a:solidFill>
                <a:effectLst/>
                <a:latin typeface="Times" panose="02020603050405020304" pitchFamily="18" charset="0"/>
              </a:rPr>
              <a:t>	</a:t>
            </a:r>
            <a:endParaRPr lang="hr-HR" dirty="0"/>
          </a:p>
        </p:txBody>
      </p:sp>
      <p:sp>
        <p:nvSpPr>
          <p:cNvPr id="3" name="Rezervirano mjesto sadržaja 2">
            <a:extLst>
              <a:ext uri="{FF2B5EF4-FFF2-40B4-BE49-F238E27FC236}">
                <a16:creationId xmlns:a16="http://schemas.microsoft.com/office/drawing/2014/main" id="{78970CBB-AB2C-D5C0-62E1-8478EE6E1BBD}"/>
              </a:ext>
            </a:extLst>
          </p:cNvPr>
          <p:cNvSpPr>
            <a:spLocks noGrp="1"/>
          </p:cNvSpPr>
          <p:nvPr>
            <p:ph idx="1"/>
          </p:nvPr>
        </p:nvSpPr>
        <p:spPr/>
        <p:txBody>
          <a:bodyPr>
            <a:normAutofit fontScale="62500" lnSpcReduction="20000"/>
          </a:bodyPr>
          <a:lstStyle/>
          <a:p>
            <a:pPr algn="ctr" fontAlgn="base"/>
            <a:r>
              <a:rPr lang="hr-HR" b="0" i="0" u="none" strike="noStrike" dirty="0">
                <a:solidFill>
                  <a:srgbClr val="231F20"/>
                </a:solidFill>
                <a:effectLst/>
                <a:latin typeface="Minion Pro Cond"/>
              </a:rPr>
              <a:t>Članak 17.</a:t>
            </a:r>
          </a:p>
          <a:p>
            <a:pPr algn="l" fontAlgn="base"/>
            <a:r>
              <a:rPr lang="hr-HR" b="0" i="0" u="none" strike="noStrike" dirty="0">
                <a:solidFill>
                  <a:srgbClr val="231F20"/>
                </a:solidFill>
                <a:effectLst/>
                <a:latin typeface="Minion Pro Cond"/>
              </a:rPr>
              <a:t>Članak 47. mijenja se i glasi:</a:t>
            </a:r>
          </a:p>
          <a:p>
            <a:pPr algn="l" fontAlgn="base"/>
            <a:r>
              <a:rPr lang="hr-HR" b="0" i="0" u="none" strike="noStrike" dirty="0">
                <a:solidFill>
                  <a:srgbClr val="231F20"/>
                </a:solidFill>
                <a:effectLst/>
                <a:latin typeface="Minion Pro Cond"/>
              </a:rPr>
              <a:t>»(1) Zaposleni roditelj koji </a:t>
            </a:r>
            <a:r>
              <a:rPr lang="hr-HR" b="1" i="0" u="sng" strike="noStrike" dirty="0">
                <a:solidFill>
                  <a:srgbClr val="231F20"/>
                </a:solidFill>
                <a:effectLst/>
                <a:latin typeface="Minion Pro Cond"/>
              </a:rPr>
              <a:t>namjerava započeti korištenje prava na roditeljski dopust prema ovom Zakonu, koji se ne nastavlja koristiti neposredno nakon korištenja </a:t>
            </a:r>
            <a:r>
              <a:rPr lang="hr-HR" b="1" i="0" u="sng" strike="noStrike" dirty="0" err="1">
                <a:solidFill>
                  <a:srgbClr val="231F20"/>
                </a:solidFill>
                <a:effectLst/>
                <a:latin typeface="Minion Pro Cond"/>
              </a:rPr>
              <a:t>rodiljnog</a:t>
            </a:r>
            <a:r>
              <a:rPr lang="hr-HR" b="1" i="0" u="sng" strike="noStrike" dirty="0">
                <a:solidFill>
                  <a:srgbClr val="231F20"/>
                </a:solidFill>
                <a:effectLst/>
                <a:latin typeface="Minion Pro Cond"/>
              </a:rPr>
              <a:t> dopusta </a:t>
            </a:r>
            <a:r>
              <a:rPr lang="hr-HR" b="0" i="0" u="none" strike="noStrike" dirty="0">
                <a:solidFill>
                  <a:srgbClr val="231F20"/>
                </a:solidFill>
                <a:effectLst/>
                <a:latin typeface="Minion Pro Cond"/>
              </a:rPr>
              <a:t>ili koji u tijeku korištenja prava prema ovom Zakonu namjerava mijenjati način korištenja prava, </a:t>
            </a:r>
            <a:r>
              <a:rPr lang="hr-HR" b="1" i="0" u="none" strike="noStrike" dirty="0">
                <a:solidFill>
                  <a:srgbClr val="231F20"/>
                </a:solidFill>
                <a:effectLst/>
                <a:latin typeface="Minion Pro Cond"/>
              </a:rPr>
              <a:t>obvezan je najmanje </a:t>
            </a:r>
            <a:r>
              <a:rPr lang="hr-HR" b="1" i="0" u="none" strike="noStrike" dirty="0">
                <a:solidFill>
                  <a:srgbClr val="FF0000"/>
                </a:solidFill>
                <a:effectLst/>
                <a:latin typeface="Minion Pro Cond"/>
              </a:rPr>
              <a:t>30 dana prije početka korištenja prava</a:t>
            </a:r>
            <a:r>
              <a:rPr lang="hr-HR" b="1" i="0" u="none" strike="noStrike" dirty="0">
                <a:solidFill>
                  <a:srgbClr val="231F20"/>
                </a:solidFill>
                <a:effectLst/>
                <a:latin typeface="Minion Pro Cond"/>
              </a:rPr>
              <a:t> odnosno nastanka promjene ili prije ponovnog uspostavljanja neiskorištenoga pripadajućeg prava </a:t>
            </a:r>
            <a:r>
              <a:rPr lang="hr-HR" b="1" i="0" u="sng" strike="noStrike" dirty="0">
                <a:solidFill>
                  <a:srgbClr val="231F20"/>
                </a:solidFill>
                <a:effectLst/>
                <a:latin typeface="Minion Pro Cond"/>
              </a:rPr>
              <a:t>pisano obavijestiti </a:t>
            </a:r>
            <a:r>
              <a:rPr lang="hr-HR" b="1" i="0" u="none" strike="noStrike" dirty="0">
                <a:solidFill>
                  <a:srgbClr val="231F20"/>
                </a:solidFill>
                <a:effectLst/>
                <a:latin typeface="Minion Pro Cond"/>
              </a:rPr>
              <a:t>svog poslodavca o toj namjer</a:t>
            </a:r>
            <a:r>
              <a:rPr lang="hr-HR" b="0" i="0" u="none" strike="noStrike" dirty="0">
                <a:solidFill>
                  <a:srgbClr val="231F20"/>
                </a:solidFill>
                <a:effectLst/>
                <a:latin typeface="Minion Pro Cond"/>
              </a:rPr>
              <a:t>i, ako se ovim Zakonom ne određuje drugačije.</a:t>
            </a:r>
          </a:p>
          <a:p>
            <a:pPr algn="l" fontAlgn="base"/>
            <a:r>
              <a:rPr lang="hr-HR" b="0" i="0" u="none" strike="noStrike" dirty="0">
                <a:solidFill>
                  <a:srgbClr val="231F20"/>
                </a:solidFill>
                <a:effectLst/>
                <a:latin typeface="Minion Pro Cond"/>
              </a:rPr>
              <a:t>(2) Zaposleni </a:t>
            </a:r>
            <a:r>
              <a:rPr lang="hr-HR" b="1" i="0" u="none" strike="noStrike" dirty="0">
                <a:solidFill>
                  <a:srgbClr val="FF0000"/>
                </a:solidFill>
                <a:effectLst/>
                <a:latin typeface="Minion Pro Cond"/>
              </a:rPr>
              <a:t>otac koji namjerava koristiti pravo na očinski dopust iz članka 12.a ovoga Zakona obvezan je </a:t>
            </a:r>
            <a:r>
              <a:rPr lang="hr-HR" b="1" i="0" u="sng" strike="noStrike" dirty="0">
                <a:solidFill>
                  <a:srgbClr val="FF0000"/>
                </a:solidFill>
                <a:effectLst/>
                <a:latin typeface="Minion Pro Cond"/>
              </a:rPr>
              <a:t>najmanje 15 dana prije dana očekivanog poroda</a:t>
            </a:r>
            <a:r>
              <a:rPr lang="hr-HR" b="0" i="0" u="none" strike="noStrike" dirty="0">
                <a:solidFill>
                  <a:srgbClr val="231F20"/>
                </a:solidFill>
                <a:effectLst/>
                <a:latin typeface="Minion Pro Cond"/>
              </a:rPr>
              <a:t>, ako pravo namjerava koristiti od dana rođenja djeteta, odnosno najmanje </a:t>
            </a:r>
            <a:r>
              <a:rPr lang="hr-HR" b="0" i="0" u="sng" strike="noStrike" dirty="0">
                <a:solidFill>
                  <a:srgbClr val="FF0000"/>
                </a:solidFill>
                <a:effectLst/>
                <a:latin typeface="Minion Pro Cond"/>
              </a:rPr>
              <a:t>15 dana prije namjere korištenja toga prava pisano obavijestiti poslodavca o toj namjeri.</a:t>
            </a:r>
          </a:p>
          <a:p>
            <a:pPr algn="l" fontAlgn="base"/>
            <a:r>
              <a:rPr lang="hr-HR" b="1" i="0" u="none" strike="noStrike" dirty="0">
                <a:solidFill>
                  <a:srgbClr val="FF0000"/>
                </a:solidFill>
                <a:effectLst/>
                <a:latin typeface="Minion Pro Cond"/>
              </a:rPr>
              <a:t>(3) Na </a:t>
            </a:r>
            <a:r>
              <a:rPr lang="hr-HR" b="1" i="1" u="sng" strike="noStrike" dirty="0">
                <a:solidFill>
                  <a:srgbClr val="FF0000"/>
                </a:solidFill>
                <a:effectLst/>
                <a:latin typeface="Minion Pro Cond"/>
              </a:rPr>
              <a:t>pisanu obavijest </a:t>
            </a:r>
            <a:r>
              <a:rPr lang="hr-HR" b="1" i="0" u="none" strike="noStrike" dirty="0">
                <a:solidFill>
                  <a:srgbClr val="FF0000"/>
                </a:solidFill>
                <a:effectLst/>
                <a:latin typeface="Minion Pro Cond"/>
              </a:rPr>
              <a:t>iz stavka 1. ovoga članka poslodavac je obvezan u roku od </a:t>
            </a:r>
            <a:r>
              <a:rPr lang="hr-HR" b="1" i="0" u="sng" strike="noStrike" dirty="0">
                <a:solidFill>
                  <a:srgbClr val="FF0000"/>
                </a:solidFill>
                <a:effectLst/>
                <a:latin typeface="Minion Pro Cond"/>
              </a:rPr>
              <a:t>osam dana </a:t>
            </a:r>
            <a:r>
              <a:rPr lang="hr-HR" b="1" i="0" u="none" strike="noStrike" dirty="0">
                <a:solidFill>
                  <a:srgbClr val="FF0000"/>
                </a:solidFill>
                <a:effectLst/>
                <a:latin typeface="Minion Pro Cond"/>
              </a:rPr>
              <a:t>od dana zaprimanja obavijesti izdati </a:t>
            </a:r>
            <a:r>
              <a:rPr lang="hr-HR" b="1" i="0" u="sng" strike="noStrike" dirty="0">
                <a:solidFill>
                  <a:srgbClr val="FF0000"/>
                </a:solidFill>
                <a:effectLst/>
                <a:latin typeface="Minion Pro Cond"/>
              </a:rPr>
              <a:t>pisanu suglasnost </a:t>
            </a:r>
            <a:r>
              <a:rPr lang="hr-HR" b="1" i="0" u="none" strike="noStrike" dirty="0">
                <a:solidFill>
                  <a:srgbClr val="FF0000"/>
                </a:solidFill>
                <a:effectLst/>
                <a:latin typeface="Minion Pro Cond"/>
              </a:rPr>
              <a:t>o iskazanoj namjeri zaposlenog roditelja.</a:t>
            </a:r>
          </a:p>
          <a:p>
            <a:pPr algn="l" fontAlgn="base"/>
            <a:r>
              <a:rPr lang="hr-HR" b="0" i="0" u="none" strike="noStrike" dirty="0">
                <a:solidFill>
                  <a:srgbClr val="231F20"/>
                </a:solidFill>
                <a:effectLst/>
                <a:latin typeface="Minion Pro Cond"/>
              </a:rPr>
              <a:t>(4</a:t>
            </a:r>
            <a:r>
              <a:rPr lang="hr-HR" b="0" i="0" u="sng" strike="noStrike" dirty="0">
                <a:solidFill>
                  <a:srgbClr val="231F20"/>
                </a:solidFill>
                <a:effectLst/>
                <a:latin typeface="Minion Pro Cond"/>
              </a:rPr>
              <a:t>) Ako poslodavac ne postupi u skladu </a:t>
            </a:r>
            <a:r>
              <a:rPr lang="hr-HR" b="0" i="0" u="none" strike="noStrike" dirty="0">
                <a:solidFill>
                  <a:srgbClr val="231F20"/>
                </a:solidFill>
                <a:effectLst/>
                <a:latin typeface="Minion Pro Cond"/>
              </a:rPr>
              <a:t>sa stavkom 3. ovoga članka, Zavod će zaposlenom roditelju donijeti rješenje kojim mu </a:t>
            </a:r>
            <a:r>
              <a:rPr lang="hr-HR" b="1" i="0" u="none" strike="noStrike" dirty="0">
                <a:solidFill>
                  <a:srgbClr val="231F20"/>
                </a:solidFill>
                <a:effectLst/>
                <a:latin typeface="Minion Pro Cond"/>
              </a:rPr>
              <a:t>priznaje pravo s odgodom početka korištenja od 30 dana u odnosu na dan koji je zaposleni roditelj naznačio u obavijesti poslodavcu.</a:t>
            </a:r>
          </a:p>
          <a:p>
            <a:pPr algn="l" fontAlgn="base"/>
            <a:r>
              <a:rPr lang="hr-HR" b="0" i="0" u="none" strike="noStrike" dirty="0">
                <a:solidFill>
                  <a:srgbClr val="231F20"/>
                </a:solidFill>
                <a:effectLst/>
                <a:latin typeface="Minion Pro Cond"/>
              </a:rPr>
              <a:t>(5) Pri utvrđivanju rasporeda dnevnog odnosno tjednog radnog vremena zaposlenog roditelja </a:t>
            </a:r>
            <a:r>
              <a:rPr lang="hr-HR" b="1" i="0" u="none" strike="noStrike" dirty="0">
                <a:solidFill>
                  <a:srgbClr val="231F20"/>
                </a:solidFill>
                <a:effectLst/>
                <a:latin typeface="Minion Pro Cond"/>
              </a:rPr>
              <a:t>korisnika prava na rad s polovicom punog radnog vremena</a:t>
            </a:r>
            <a:r>
              <a:rPr lang="hr-HR" b="0" i="0" u="none" strike="noStrike" dirty="0">
                <a:solidFill>
                  <a:srgbClr val="231F20"/>
                </a:solidFill>
                <a:effectLst/>
                <a:latin typeface="Minion Pro Cond"/>
              </a:rPr>
              <a:t> radi pojačane njege djeteta iz članka 16. ovoga Zakona ili zaposlenog roditelja djeteta s težim smetnjama u razvoju koji pravo iz članka 23. stavka 2. ovoga Zakona koristi kao pravo na rad s polovicom punog radnog </a:t>
            </a:r>
            <a:r>
              <a:rPr lang="hr-HR" b="1" i="0" u="none" strike="noStrike" dirty="0">
                <a:solidFill>
                  <a:srgbClr val="231F20"/>
                </a:solidFill>
                <a:effectLst/>
                <a:latin typeface="Minion Pro Cond"/>
              </a:rPr>
              <a:t>vremena poslodavac mora uzeti u obzir svrhu korištenja pripadajućeg prava u skladu s ovim Zakonom, </a:t>
            </a:r>
            <a:r>
              <a:rPr lang="hr-HR" b="1" i="0" u="none" strike="noStrike" dirty="0">
                <a:solidFill>
                  <a:schemeClr val="tx1"/>
                </a:solidFill>
                <a:effectLst/>
                <a:latin typeface="Minion Pro Cond"/>
              </a:rPr>
              <a:t>osim ako to zbog </a:t>
            </a:r>
            <a:r>
              <a:rPr lang="hr-HR" b="1" i="0" u="sng" strike="noStrike" dirty="0">
                <a:solidFill>
                  <a:schemeClr val="tx1"/>
                </a:solidFill>
                <a:effectLst/>
                <a:latin typeface="Minion Pro Cond"/>
              </a:rPr>
              <a:t>organizacije rada nije moguće</a:t>
            </a:r>
            <a:r>
              <a:rPr lang="hr-HR" b="1" i="0" u="none" strike="noStrike" dirty="0">
                <a:solidFill>
                  <a:schemeClr val="tx1"/>
                </a:solidFill>
                <a:effectLst/>
                <a:latin typeface="Minion Pro Cond"/>
              </a:rPr>
              <a:t>. (Može li ravnatelj odbiti zahtjev učitelja razredne nastave?)</a:t>
            </a:r>
          </a:p>
          <a:p>
            <a:pPr algn="l" fontAlgn="base"/>
            <a:r>
              <a:rPr lang="hr-HR" b="0" i="0" u="none" strike="noStrike" dirty="0">
                <a:solidFill>
                  <a:srgbClr val="231F20"/>
                </a:solidFill>
                <a:effectLst/>
                <a:latin typeface="Minion Pro Cond"/>
              </a:rPr>
              <a:t>(6) </a:t>
            </a:r>
            <a:r>
              <a:rPr lang="hr-HR" b="0" i="0" u="none" strike="noStrike" dirty="0">
                <a:solidFill>
                  <a:srgbClr val="FF0000"/>
                </a:solidFill>
                <a:effectLst/>
                <a:latin typeface="Minion Pro Cond"/>
              </a:rPr>
              <a:t>Zaposleni roditelj obvezan je u obavijesti svom poslodavcu </a:t>
            </a:r>
            <a:r>
              <a:rPr lang="hr-HR" b="0" i="0" u="none" strike="noStrike" dirty="0">
                <a:solidFill>
                  <a:srgbClr val="231F20"/>
                </a:solidFill>
                <a:effectLst/>
                <a:latin typeface="Minion Pro Cond"/>
              </a:rPr>
              <a:t>iz stavka 1. ovoga članka navesti </a:t>
            </a:r>
            <a:r>
              <a:rPr lang="hr-HR" b="0" i="0" u="sng" strike="noStrike" dirty="0">
                <a:solidFill>
                  <a:srgbClr val="FF0000"/>
                </a:solidFill>
                <a:effectLst/>
                <a:latin typeface="Minion Pro Cond"/>
              </a:rPr>
              <a:t>predviđeni početak </a:t>
            </a:r>
            <a:r>
              <a:rPr lang="hr-HR" b="0" i="0" u="none" strike="noStrike" dirty="0">
                <a:solidFill>
                  <a:srgbClr val="FF0000"/>
                </a:solidFill>
                <a:effectLst/>
                <a:latin typeface="Minion Pro Cond"/>
              </a:rPr>
              <a:t>i </a:t>
            </a:r>
            <a:r>
              <a:rPr lang="hr-HR" b="0" i="0" u="sng" strike="noStrike" dirty="0">
                <a:solidFill>
                  <a:srgbClr val="FF0000"/>
                </a:solidFill>
                <a:effectLst/>
                <a:latin typeface="Minion Pro Cond"/>
              </a:rPr>
              <a:t>očekivano trajanje </a:t>
            </a:r>
            <a:r>
              <a:rPr lang="hr-HR" b="0" i="0" u="none" strike="noStrike" dirty="0">
                <a:solidFill>
                  <a:srgbClr val="FF0000"/>
                </a:solidFill>
                <a:effectLst/>
                <a:latin typeface="Minion Pro Cond"/>
              </a:rPr>
              <a:t>korištenja </a:t>
            </a:r>
            <a:r>
              <a:rPr lang="hr-HR" b="0" i="0" u="none" strike="noStrike" dirty="0">
                <a:solidFill>
                  <a:srgbClr val="231F20"/>
                </a:solidFill>
                <a:effectLst/>
                <a:latin typeface="Minion Pro Cond"/>
              </a:rPr>
              <a:t>prava iz članaka 13. i 14. ovoga Zakona.«.</a:t>
            </a:r>
          </a:p>
          <a:p>
            <a:endParaRPr lang="hr-HR" dirty="0"/>
          </a:p>
        </p:txBody>
      </p:sp>
    </p:spTree>
    <p:extLst>
      <p:ext uri="{BB962C8B-B14F-4D97-AF65-F5344CB8AC3E}">
        <p14:creationId xmlns:p14="http://schemas.microsoft.com/office/powerpoint/2010/main" val="2709593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9290CF4-4303-F1D9-5A7E-4038E5939035}"/>
              </a:ext>
            </a:extLst>
          </p:cNvPr>
          <p:cNvSpPr>
            <a:spLocks noGrp="1"/>
          </p:cNvSpPr>
          <p:nvPr>
            <p:ph type="title"/>
          </p:nvPr>
        </p:nvSpPr>
        <p:spPr>
          <a:xfrm>
            <a:off x="2592925" y="624110"/>
            <a:ext cx="8911687" cy="1280890"/>
          </a:xfrm>
        </p:spPr>
        <p:txBody>
          <a:bodyPr>
            <a:normAutofit fontScale="90000"/>
          </a:bodyPr>
          <a:lstStyle/>
          <a:p>
            <a:r>
              <a:rPr lang="pl-PL" sz="2200" b="1" i="0" dirty="0">
                <a:solidFill>
                  <a:srgbClr val="000000"/>
                </a:solidFill>
                <a:effectLst/>
                <a:latin typeface="Times" panose="02020603050405020304" pitchFamily="18" charset="0"/>
              </a:rPr>
              <a:t>Zakon o izmjenama i dopunama </a:t>
            </a:r>
            <a:br>
              <a:rPr lang="pl-PL" sz="2200" b="1" i="0" dirty="0">
                <a:solidFill>
                  <a:srgbClr val="000000"/>
                </a:solidFill>
                <a:effectLst/>
                <a:latin typeface="Times" panose="02020603050405020304" pitchFamily="18" charset="0"/>
              </a:rPr>
            </a:br>
            <a:r>
              <a:rPr lang="pl-PL" sz="2200" b="1" i="0" dirty="0">
                <a:solidFill>
                  <a:srgbClr val="000000"/>
                </a:solidFill>
                <a:effectLst/>
                <a:latin typeface="Times" panose="02020603050405020304" pitchFamily="18" charset="0"/>
              </a:rPr>
              <a:t>Zakona o rodiljnim i roditeljskim potporama (Narodne novine broj 85/2022) (22.7.2022.)</a:t>
            </a:r>
            <a:r>
              <a:rPr lang="pl-PL" b="1" i="0" dirty="0">
                <a:solidFill>
                  <a:srgbClr val="000000"/>
                </a:solidFill>
                <a:effectLst/>
                <a:latin typeface="Times" panose="02020603050405020304" pitchFamily="18" charset="0"/>
              </a:rPr>
              <a:t>	</a:t>
            </a:r>
            <a:endParaRPr lang="hr-HR" dirty="0"/>
          </a:p>
        </p:txBody>
      </p:sp>
      <p:sp>
        <p:nvSpPr>
          <p:cNvPr id="3" name="Rezervirano mjesto sadržaja 2">
            <a:extLst>
              <a:ext uri="{FF2B5EF4-FFF2-40B4-BE49-F238E27FC236}">
                <a16:creationId xmlns:a16="http://schemas.microsoft.com/office/drawing/2014/main" id="{08915428-D49F-89CD-9681-2182C40F725A}"/>
              </a:ext>
            </a:extLst>
          </p:cNvPr>
          <p:cNvSpPr>
            <a:spLocks noGrp="1"/>
          </p:cNvSpPr>
          <p:nvPr>
            <p:ph idx="1"/>
          </p:nvPr>
        </p:nvSpPr>
        <p:spPr/>
        <p:txBody>
          <a:bodyPr/>
          <a:lstStyle/>
          <a:p>
            <a:pPr algn="ctr" fontAlgn="base"/>
            <a:r>
              <a:rPr lang="hr-HR" b="0" i="0" u="none" strike="noStrike" dirty="0">
                <a:solidFill>
                  <a:srgbClr val="231F20"/>
                </a:solidFill>
                <a:effectLst/>
                <a:latin typeface="Minion Pro Cond"/>
              </a:rPr>
              <a:t>Članak 18.</a:t>
            </a:r>
          </a:p>
          <a:p>
            <a:pPr algn="l" fontAlgn="base"/>
            <a:r>
              <a:rPr lang="hr-HR" b="0" i="0" u="none" strike="noStrike" dirty="0">
                <a:solidFill>
                  <a:srgbClr val="231F20"/>
                </a:solidFill>
                <a:effectLst/>
                <a:latin typeface="Minion Pro Cond"/>
              </a:rPr>
              <a:t>Članak 48. mijenja se i glasi:</a:t>
            </a:r>
          </a:p>
          <a:p>
            <a:pPr algn="l" fontAlgn="base"/>
            <a:r>
              <a:rPr lang="hr-HR" b="0" i="0" u="none" strike="noStrike" dirty="0">
                <a:solidFill>
                  <a:srgbClr val="231F20"/>
                </a:solidFill>
                <a:effectLst/>
                <a:latin typeface="Minion Pro Cond"/>
              </a:rPr>
              <a:t>»</a:t>
            </a:r>
            <a:r>
              <a:rPr lang="hr-HR" b="0" i="0" u="sng" strike="noStrike" dirty="0">
                <a:solidFill>
                  <a:srgbClr val="231F20"/>
                </a:solidFill>
                <a:effectLst/>
                <a:latin typeface="Minion Pro Cond"/>
              </a:rPr>
              <a:t>Zaposleni roditelj </a:t>
            </a:r>
            <a:r>
              <a:rPr lang="hr-HR" b="0" i="0" u="none" strike="noStrike" dirty="0">
                <a:solidFill>
                  <a:srgbClr val="231F20"/>
                </a:solidFill>
                <a:effectLst/>
                <a:latin typeface="Minion Pro Cond"/>
              </a:rPr>
              <a:t>kojem se o pravu iz ovoga Zakona odlučuje iz razloga propisanog člankom 47. stavkom 1. ovoga Zakona </a:t>
            </a:r>
            <a:r>
              <a:rPr lang="hr-HR" b="1" i="0" u="none" strike="noStrike" dirty="0">
                <a:solidFill>
                  <a:srgbClr val="231F20"/>
                </a:solidFill>
                <a:effectLst/>
                <a:latin typeface="Minion Pro Cond"/>
              </a:rPr>
              <a:t>dužan je </a:t>
            </a:r>
            <a:r>
              <a:rPr lang="hr-HR" b="0" i="0" u="none" strike="noStrike" dirty="0">
                <a:solidFill>
                  <a:srgbClr val="231F20"/>
                </a:solidFill>
                <a:effectLst/>
                <a:latin typeface="Minion Pro Cond"/>
              </a:rPr>
              <a:t>nadležnoj ustrojstvenoj jedinici </a:t>
            </a:r>
            <a:r>
              <a:rPr lang="hr-HR" b="0" i="0" u="sng" strike="noStrike" dirty="0">
                <a:solidFill>
                  <a:srgbClr val="231F20"/>
                </a:solidFill>
                <a:effectLst/>
                <a:latin typeface="Minion Pro Cond"/>
              </a:rPr>
              <a:t>Zavoda</a:t>
            </a:r>
            <a:r>
              <a:rPr lang="hr-HR" b="0" i="0" u="none" strike="noStrike" dirty="0">
                <a:solidFill>
                  <a:srgbClr val="231F20"/>
                </a:solidFill>
                <a:effectLst/>
                <a:latin typeface="Minion Pro Cond"/>
              </a:rPr>
              <a:t> uz </a:t>
            </a:r>
            <a:r>
              <a:rPr lang="hr-HR" b="0" i="0" u="sng" strike="noStrike" dirty="0">
                <a:solidFill>
                  <a:srgbClr val="FF0000"/>
                </a:solidFill>
                <a:effectLst/>
                <a:latin typeface="Minion Pro Cond"/>
              </a:rPr>
              <a:t>zahtjev</a:t>
            </a:r>
            <a:r>
              <a:rPr lang="hr-HR" b="0" i="0" u="sng" strike="noStrike" dirty="0">
                <a:solidFill>
                  <a:srgbClr val="231F20"/>
                </a:solidFill>
                <a:effectLst/>
                <a:latin typeface="Minion Pro Cond"/>
              </a:rPr>
              <a:t> za rješavanje o pripadajućem pravu </a:t>
            </a:r>
            <a:r>
              <a:rPr lang="hr-HR" b="0" i="0" u="none" strike="noStrike" dirty="0">
                <a:solidFill>
                  <a:srgbClr val="231F20"/>
                </a:solidFill>
                <a:effectLst/>
                <a:latin typeface="Minion Pro Cond"/>
              </a:rPr>
              <a:t>priložiti i </a:t>
            </a:r>
            <a:r>
              <a:rPr lang="hr-HR" b="1" i="0" u="none" strike="noStrike" dirty="0">
                <a:solidFill>
                  <a:srgbClr val="FF0000"/>
                </a:solidFill>
                <a:effectLst/>
                <a:latin typeface="Minion Pro Cond"/>
              </a:rPr>
              <a:t>pisanu suglasnost poslodavca iz članka 47. stavka 3. ovoga Zakona.«.</a:t>
            </a:r>
          </a:p>
          <a:p>
            <a:pPr marL="0" indent="0">
              <a:buNone/>
            </a:pPr>
            <a:endParaRPr lang="hr-HR" dirty="0"/>
          </a:p>
        </p:txBody>
      </p:sp>
    </p:spTree>
    <p:extLst>
      <p:ext uri="{BB962C8B-B14F-4D97-AF65-F5344CB8AC3E}">
        <p14:creationId xmlns:p14="http://schemas.microsoft.com/office/powerpoint/2010/main" val="810065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226F330-6A20-E694-0120-A39EEEBE1852}"/>
              </a:ext>
            </a:extLst>
          </p:cNvPr>
          <p:cNvSpPr>
            <a:spLocks noGrp="1"/>
          </p:cNvSpPr>
          <p:nvPr>
            <p:ph type="title"/>
          </p:nvPr>
        </p:nvSpPr>
        <p:spPr/>
        <p:txBody>
          <a:bodyPr>
            <a:normAutofit fontScale="90000"/>
          </a:bodyPr>
          <a:lstStyle/>
          <a:p>
            <a:r>
              <a:rPr lang="hr-HR" sz="2200" b="1" dirty="0">
                <a:solidFill>
                  <a:srgbClr val="000000"/>
                </a:solidFill>
                <a:latin typeface="Times" panose="02020603050405020304" pitchFamily="18" charset="0"/>
              </a:rPr>
              <a:t>6. </a:t>
            </a:r>
            <a:r>
              <a:rPr lang="pl-PL" sz="2200" b="1" i="0" dirty="0">
                <a:solidFill>
                  <a:srgbClr val="000000"/>
                </a:solidFill>
                <a:effectLst/>
                <a:latin typeface="Times" panose="02020603050405020304" pitchFamily="18" charset="0"/>
              </a:rPr>
              <a:t>Zakon o izmjenama i dopunama </a:t>
            </a:r>
            <a:br>
              <a:rPr lang="pl-PL" sz="2200" b="1" i="0" dirty="0">
                <a:solidFill>
                  <a:srgbClr val="000000"/>
                </a:solidFill>
                <a:effectLst/>
                <a:latin typeface="Times" panose="02020603050405020304" pitchFamily="18" charset="0"/>
              </a:rPr>
            </a:br>
            <a:r>
              <a:rPr lang="pl-PL" sz="2200" b="1" i="0" dirty="0">
                <a:solidFill>
                  <a:srgbClr val="000000"/>
                </a:solidFill>
                <a:effectLst/>
                <a:latin typeface="Times" panose="02020603050405020304" pitchFamily="18" charset="0"/>
              </a:rPr>
              <a:t>Zakona o rodiljnim i roditeljskim potporama </a:t>
            </a:r>
            <a:br>
              <a:rPr lang="pl-PL" sz="2200" b="1" i="0" dirty="0">
                <a:solidFill>
                  <a:srgbClr val="000000"/>
                </a:solidFill>
                <a:effectLst/>
                <a:latin typeface="Times" panose="02020603050405020304" pitchFamily="18" charset="0"/>
              </a:rPr>
            </a:br>
            <a:r>
              <a:rPr lang="pl-PL" sz="2200" b="1" i="0" dirty="0">
                <a:solidFill>
                  <a:srgbClr val="000000"/>
                </a:solidFill>
                <a:effectLst/>
                <a:latin typeface="Times" panose="02020603050405020304" pitchFamily="18" charset="0"/>
              </a:rPr>
              <a:t>(Narodne novine broj 85/2022) (22.7.2022.)</a:t>
            </a:r>
            <a:r>
              <a:rPr lang="pl-PL" b="1" i="0" dirty="0">
                <a:solidFill>
                  <a:srgbClr val="000000"/>
                </a:solidFill>
                <a:effectLst/>
                <a:latin typeface="Times" panose="02020603050405020304" pitchFamily="18" charset="0"/>
              </a:rPr>
              <a:t>	</a:t>
            </a:r>
            <a:endParaRPr lang="hr-HR" dirty="0"/>
          </a:p>
        </p:txBody>
      </p:sp>
      <p:sp>
        <p:nvSpPr>
          <p:cNvPr id="3" name="Rezervirano mjesto sadržaja 2">
            <a:extLst>
              <a:ext uri="{FF2B5EF4-FFF2-40B4-BE49-F238E27FC236}">
                <a16:creationId xmlns:a16="http://schemas.microsoft.com/office/drawing/2014/main" id="{AFB76268-16F5-A5EB-3348-F9D18A0BBE15}"/>
              </a:ext>
            </a:extLst>
          </p:cNvPr>
          <p:cNvSpPr>
            <a:spLocks noGrp="1"/>
          </p:cNvSpPr>
          <p:nvPr>
            <p:ph idx="1"/>
          </p:nvPr>
        </p:nvSpPr>
        <p:spPr/>
        <p:txBody>
          <a:bodyPr>
            <a:normAutofit/>
          </a:bodyPr>
          <a:lstStyle/>
          <a:p>
            <a:pPr algn="ctr" fontAlgn="base"/>
            <a:r>
              <a:rPr lang="hr-HR" b="0" i="0" u="none" strike="noStrike" dirty="0">
                <a:solidFill>
                  <a:srgbClr val="231F20"/>
                </a:solidFill>
                <a:effectLst/>
                <a:latin typeface="Minion Pro Cond"/>
              </a:rPr>
              <a:t>Članak 21.</a:t>
            </a:r>
          </a:p>
          <a:p>
            <a:pPr algn="l" fontAlgn="base"/>
            <a:r>
              <a:rPr lang="hr-HR" b="0" i="0" u="none" strike="noStrike" dirty="0">
                <a:solidFill>
                  <a:srgbClr val="231F20"/>
                </a:solidFill>
                <a:effectLst/>
                <a:latin typeface="Minion Pro Cond"/>
              </a:rPr>
              <a:t>Članak 58. mijenja se i glasi:</a:t>
            </a:r>
          </a:p>
          <a:p>
            <a:pPr algn="l" fontAlgn="base"/>
            <a:r>
              <a:rPr lang="hr-HR" b="0" i="0" u="none" strike="noStrike" dirty="0">
                <a:solidFill>
                  <a:srgbClr val="231F20"/>
                </a:solidFill>
                <a:effectLst/>
                <a:latin typeface="Minion Pro Cond"/>
              </a:rPr>
              <a:t>»(1) Poslodavac </a:t>
            </a:r>
            <a:r>
              <a:rPr lang="hr-HR" b="0" i="0" u="sng" strike="noStrike" dirty="0">
                <a:solidFill>
                  <a:srgbClr val="231F20"/>
                </a:solidFill>
                <a:effectLst/>
                <a:latin typeface="Minion Pro Cond"/>
              </a:rPr>
              <a:t>(Škola)</a:t>
            </a:r>
            <a:r>
              <a:rPr lang="hr-HR" b="0" i="0" u="none" strike="noStrike" dirty="0">
                <a:solidFill>
                  <a:srgbClr val="231F20"/>
                </a:solidFill>
                <a:effectLst/>
                <a:latin typeface="Minion Pro Cond"/>
              </a:rPr>
              <a:t> korisnika prava iz ovoga Zakona kaznit će se </a:t>
            </a:r>
            <a:r>
              <a:rPr lang="hr-HR" b="0" i="0" u="sng" strike="noStrike" dirty="0">
                <a:solidFill>
                  <a:srgbClr val="231F20"/>
                </a:solidFill>
                <a:effectLst/>
                <a:latin typeface="Minion Pro Cond"/>
              </a:rPr>
              <a:t>novčanom kaznom </a:t>
            </a:r>
            <a:r>
              <a:rPr lang="hr-HR" b="0" i="0" u="none" strike="noStrike" dirty="0">
                <a:solidFill>
                  <a:srgbClr val="231F20"/>
                </a:solidFill>
                <a:effectLst/>
                <a:latin typeface="Minion Pro Cond"/>
              </a:rPr>
              <a:t>u iznosu </a:t>
            </a:r>
            <a:r>
              <a:rPr lang="hr-HR" b="0" i="0" u="sng" strike="noStrike" dirty="0">
                <a:solidFill>
                  <a:srgbClr val="231F20"/>
                </a:solidFill>
                <a:effectLst/>
                <a:latin typeface="Minion Pro Cond"/>
              </a:rPr>
              <a:t>od 10.000,00 do 50.000,00 kuna </a:t>
            </a:r>
            <a:r>
              <a:rPr lang="hr-HR" b="0" i="0" u="none" strike="noStrike" dirty="0">
                <a:solidFill>
                  <a:srgbClr val="231F20"/>
                </a:solidFill>
                <a:effectLst/>
                <a:latin typeface="Minion Pro Cond"/>
              </a:rPr>
              <a:t>ako:</a:t>
            </a:r>
          </a:p>
          <a:p>
            <a:pPr algn="l" fontAlgn="base"/>
            <a:r>
              <a:rPr lang="hr-HR" b="1" i="0" u="none" strike="noStrike" dirty="0">
                <a:solidFill>
                  <a:srgbClr val="FF0000"/>
                </a:solidFill>
                <a:effectLst/>
                <a:latin typeface="Minion Pro Cond"/>
              </a:rPr>
              <a:t>4. priječi zaposlenom ocu korištenje očinskog dopusta iz članka 12.a ovoga Zakona,</a:t>
            </a:r>
          </a:p>
          <a:p>
            <a:r>
              <a:rPr lang="hr-HR" b="0" i="0" dirty="0">
                <a:solidFill>
                  <a:srgbClr val="231F20"/>
                </a:solidFill>
                <a:effectLst/>
                <a:latin typeface="Minion Pro Cond"/>
              </a:rPr>
              <a:t>(2) Odgovorna osoba poslodavca </a:t>
            </a:r>
            <a:r>
              <a:rPr lang="hr-HR" b="0" i="0" u="sng" dirty="0">
                <a:solidFill>
                  <a:srgbClr val="231F20"/>
                </a:solidFill>
                <a:effectLst/>
                <a:latin typeface="Minion Pro Cond"/>
              </a:rPr>
              <a:t>(RAVNATELJ) </a:t>
            </a:r>
            <a:r>
              <a:rPr lang="hr-HR" b="0" i="0" dirty="0">
                <a:solidFill>
                  <a:srgbClr val="231F20"/>
                </a:solidFill>
                <a:effectLst/>
                <a:latin typeface="Minion Pro Cond"/>
              </a:rPr>
              <a:t>za slučaj iz stavka 1. ovoga članka kaznit će se za prekršaj novčanom kaznom u iznosu od </a:t>
            </a:r>
            <a:r>
              <a:rPr lang="hr-HR" b="0" i="0" u="sng" dirty="0">
                <a:solidFill>
                  <a:srgbClr val="231F20"/>
                </a:solidFill>
                <a:effectLst/>
                <a:latin typeface="Minion Pro Cond"/>
              </a:rPr>
              <a:t>3.000,00 do 10.000,00 kuna</a:t>
            </a:r>
            <a:r>
              <a:rPr lang="hr-HR" b="0" i="0" dirty="0">
                <a:solidFill>
                  <a:srgbClr val="231F20"/>
                </a:solidFill>
                <a:effectLst/>
                <a:latin typeface="Minion Pro Cond"/>
              </a:rPr>
              <a:t>.</a:t>
            </a:r>
            <a:endParaRPr lang="hr-HR" dirty="0"/>
          </a:p>
        </p:txBody>
      </p:sp>
    </p:spTree>
    <p:extLst>
      <p:ext uri="{BB962C8B-B14F-4D97-AF65-F5344CB8AC3E}">
        <p14:creationId xmlns:p14="http://schemas.microsoft.com/office/powerpoint/2010/main" val="393937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BBFB5E9-4D20-585A-A790-A50BE8FC97CB}"/>
              </a:ext>
            </a:extLst>
          </p:cNvPr>
          <p:cNvSpPr>
            <a:spLocks noGrp="1"/>
          </p:cNvSpPr>
          <p:nvPr>
            <p:ph type="title"/>
          </p:nvPr>
        </p:nvSpPr>
        <p:spPr/>
        <p:txBody>
          <a:bodyPr>
            <a:normAutofit fontScale="90000"/>
          </a:bodyPr>
          <a:lstStyle/>
          <a:p>
            <a:r>
              <a:rPr lang="hr-HR" sz="2200" b="1" i="0" dirty="0">
                <a:solidFill>
                  <a:srgbClr val="000000"/>
                </a:solidFill>
                <a:effectLst/>
                <a:latin typeface="Times" panose="02020603050405020304" pitchFamily="18" charset="0"/>
              </a:rPr>
              <a:t>Zakon o priznavanju i vrednovanju inozemnih </a:t>
            </a:r>
            <a:br>
              <a:rPr lang="hr-HR" sz="2200" b="1" i="0" dirty="0">
                <a:solidFill>
                  <a:srgbClr val="000000"/>
                </a:solidFill>
                <a:effectLst/>
                <a:latin typeface="Times" panose="02020603050405020304" pitchFamily="18" charset="0"/>
              </a:rPr>
            </a:br>
            <a:r>
              <a:rPr lang="hr-HR" sz="2200" b="1" i="0" dirty="0">
                <a:solidFill>
                  <a:srgbClr val="000000"/>
                </a:solidFill>
                <a:effectLst/>
                <a:latin typeface="Times" panose="02020603050405020304" pitchFamily="18" charset="0"/>
              </a:rPr>
              <a:t>obrazovnih kvalifikacija </a:t>
            </a:r>
            <a:br>
              <a:rPr lang="hr-HR" sz="2200" b="1" i="0" dirty="0">
                <a:solidFill>
                  <a:srgbClr val="000000"/>
                </a:solidFill>
                <a:effectLst/>
                <a:latin typeface="Times" panose="02020603050405020304" pitchFamily="18" charset="0"/>
              </a:rPr>
            </a:br>
            <a:r>
              <a:rPr lang="hr-HR" sz="2200" b="1" i="0" dirty="0">
                <a:solidFill>
                  <a:srgbClr val="000000"/>
                </a:solidFill>
                <a:effectLst/>
                <a:latin typeface="Times" panose="02020603050405020304" pitchFamily="18" charset="0"/>
              </a:rPr>
              <a:t>(Narodne novine broj 69/2022) (17.6.2022.)</a:t>
            </a:r>
            <a:r>
              <a:rPr lang="hr-HR" b="1" i="0" dirty="0">
                <a:solidFill>
                  <a:srgbClr val="000000"/>
                </a:solidFill>
                <a:effectLst/>
                <a:latin typeface="Times" panose="02020603050405020304" pitchFamily="18" charset="0"/>
              </a:rPr>
              <a:t> </a:t>
            </a:r>
            <a:br>
              <a:rPr lang="hr-HR" b="1" i="0" dirty="0">
                <a:solidFill>
                  <a:srgbClr val="000000"/>
                </a:solidFill>
                <a:effectLst/>
                <a:latin typeface="Times" panose="02020603050405020304" pitchFamily="18" charset="0"/>
              </a:rPr>
            </a:br>
            <a:endParaRPr lang="hr-HR" dirty="0"/>
          </a:p>
        </p:txBody>
      </p:sp>
      <p:sp>
        <p:nvSpPr>
          <p:cNvPr id="3" name="Rezervirano mjesto sadržaja 2">
            <a:extLst>
              <a:ext uri="{FF2B5EF4-FFF2-40B4-BE49-F238E27FC236}">
                <a16:creationId xmlns:a16="http://schemas.microsoft.com/office/drawing/2014/main" id="{47B2639B-8207-9B8F-B925-66DD349D39E0}"/>
              </a:ext>
            </a:extLst>
          </p:cNvPr>
          <p:cNvSpPr>
            <a:spLocks noGrp="1"/>
          </p:cNvSpPr>
          <p:nvPr>
            <p:ph idx="1"/>
          </p:nvPr>
        </p:nvSpPr>
        <p:spPr/>
        <p:txBody>
          <a:bodyPr>
            <a:normAutofit fontScale="77500" lnSpcReduction="20000"/>
          </a:bodyPr>
          <a:lstStyle/>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Zakonom se uređuju način i postupci </a:t>
            </a:r>
            <a:r>
              <a:rPr lang="hr-HR" sz="1800" b="1" dirty="0">
                <a:solidFill>
                  <a:srgbClr val="231F20"/>
                </a:solidFill>
                <a:effectLst/>
                <a:latin typeface="Times New Roman" panose="02020603050405020304" pitchFamily="18" charset="0"/>
                <a:ea typeface="Calibri" panose="020F0502020204030204" pitchFamily="34" charset="0"/>
              </a:rPr>
              <a:t>priznavanja razdoblja obrazovanja sa svrhom nastavka obrazovanja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te se utvrđuju nadležna tijela koja provode postupke vrednovanja i priznavanja inozemnih obrazovnih kvalifikacija.</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i="1" dirty="0">
                <a:solidFill>
                  <a:srgbClr val="231F20"/>
                </a:solidFill>
                <a:effectLst/>
                <a:latin typeface="Times New Roman" panose="02020603050405020304" pitchFamily="18" charset="0"/>
                <a:ea typeface="Calibri" panose="020F0502020204030204" pitchFamily="34" charset="0"/>
              </a:rPr>
              <a:t>Priznavanje razdoblja obrazovanja </a:t>
            </a:r>
            <a:r>
              <a:rPr lang="hr-HR" sz="1800" dirty="0">
                <a:solidFill>
                  <a:srgbClr val="231F20"/>
                </a:solidFill>
                <a:effectLst/>
                <a:latin typeface="Times New Roman" panose="02020603050405020304" pitchFamily="18" charset="0"/>
                <a:ea typeface="Calibri" panose="020F0502020204030204" pitchFamily="34" charset="0"/>
              </a:rPr>
              <a:t>je </a:t>
            </a:r>
            <a:r>
              <a:rPr lang="hr-HR" sz="1800" b="1" dirty="0">
                <a:solidFill>
                  <a:srgbClr val="231F20"/>
                </a:solidFill>
                <a:effectLst/>
                <a:latin typeface="Times New Roman" panose="02020603050405020304" pitchFamily="18" charset="0"/>
                <a:ea typeface="Calibri" panose="020F0502020204030204" pitchFamily="34" charset="0"/>
              </a:rPr>
              <a:t>potvrđivanje stečenih skupova ishoda učenja ostvarenih u inozemstvu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prije stjecanja inozemne obrazovne kvalifikacije s ciljem nastavka obrazovanja u Republici Hrvatskoj.</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Osobe koje su </a:t>
            </a:r>
            <a:r>
              <a:rPr lang="hr-HR" sz="1800" b="1" dirty="0">
                <a:solidFill>
                  <a:srgbClr val="231F20"/>
                </a:solidFill>
                <a:effectLst/>
                <a:latin typeface="Times New Roman" panose="02020603050405020304" pitchFamily="18" charset="0"/>
                <a:ea typeface="Calibri" panose="020F0502020204030204" pitchFamily="34" charset="0"/>
              </a:rPr>
              <a:t>započele obrazovanje u inozemstvu, a nisu stekle inozemnu obrazovnu kvalifikaciju</a:t>
            </a:r>
            <a:r>
              <a:rPr lang="hr-HR" sz="1800" dirty="0">
                <a:solidFill>
                  <a:srgbClr val="231F20"/>
                </a:solidFill>
                <a:effectLst/>
                <a:latin typeface="Times New Roman" panose="02020603050405020304" pitchFamily="18" charset="0"/>
                <a:ea typeface="Calibri" panose="020F0502020204030204" pitchFamily="34" charset="0"/>
              </a:rPr>
              <a:t>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mogu zatražiti priznavanje razdoblja obrazovanja</a:t>
            </a:r>
            <a:r>
              <a:rPr lang="hr-HR" sz="1800" dirty="0">
                <a:solidFill>
                  <a:srgbClr val="231F20"/>
                </a:solidFill>
                <a:effectLst/>
                <a:latin typeface="Times New Roman" panose="02020603050405020304" pitchFamily="18" charset="0"/>
                <a:ea typeface="Calibri" panose="020F0502020204030204" pitchFamily="34" charset="0"/>
              </a:rPr>
              <a:t> na visokom učilištu ili </a:t>
            </a:r>
            <a:r>
              <a:rPr lang="hr-HR" sz="1800" b="1" dirty="0">
                <a:solidFill>
                  <a:srgbClr val="231F20"/>
                </a:solidFill>
                <a:effectLst/>
                <a:latin typeface="Times New Roman" panose="02020603050405020304" pitchFamily="18" charset="0"/>
                <a:ea typeface="Calibri" panose="020F0502020204030204" pitchFamily="34" charset="0"/>
              </a:rPr>
              <a:t>odgojno-obrazovnoj ustanovi u kojoj žele nastaviti obrazovanje u Republici Hrvatskoj</a:t>
            </a:r>
            <a:r>
              <a:rPr lang="hr-HR" sz="1800" dirty="0">
                <a:solidFill>
                  <a:srgbClr val="231F20"/>
                </a:solidFill>
                <a:effectLst/>
                <a:latin typeface="Times New Roman" panose="02020603050405020304" pitchFamily="18" charset="0"/>
                <a:ea typeface="Calibri" panose="020F0502020204030204" pitchFamily="34" charset="0"/>
              </a:rPr>
              <a:t>.</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Priznavanje razdoblja osnovnoškolskog ili srednjoškolskog odgoja i obrazovanja provedenog u inozemstvu u svrhu nastavka obrazovanja </a:t>
            </a:r>
            <a:r>
              <a:rPr lang="hr-HR" sz="1800" b="1" dirty="0">
                <a:solidFill>
                  <a:srgbClr val="231F20"/>
                </a:solidFill>
                <a:effectLst/>
                <a:latin typeface="Times New Roman" panose="02020603050405020304" pitchFamily="18" charset="0"/>
                <a:ea typeface="Calibri" panose="020F0502020204030204" pitchFamily="34" charset="0"/>
              </a:rPr>
              <a:t>provodi odgojno-obrazovna ustanova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u kojoj podnositelj zahtjeva namjerava nastaviti obrazovanje</a:t>
            </a:r>
            <a:r>
              <a:rPr lang="hr-HR" sz="1800" dirty="0">
                <a:solidFill>
                  <a:srgbClr val="231F20"/>
                </a:solidFill>
                <a:effectLst/>
                <a:latin typeface="Times New Roman" panose="02020603050405020304" pitchFamily="18" charset="0"/>
                <a:ea typeface="Calibri" panose="020F0502020204030204" pitchFamily="34" charset="0"/>
              </a:rPr>
              <a:t>, sukladno načelima propisanima ovim Zakonom i zakonima iz područja odgoja i obrazovanja te obrazovanja odraslih.</a:t>
            </a:r>
            <a:endParaRPr lang="hr-HR" sz="1800" dirty="0">
              <a:effectLst/>
              <a:latin typeface="Times New Roman" panose="02020603050405020304" pitchFamily="18" charset="0"/>
              <a:ea typeface="Calibri" panose="020F0502020204030204" pitchFamily="34" charset="0"/>
            </a:endParaRPr>
          </a:p>
          <a:p>
            <a:pPr marL="0" indent="0" fontAlgn="base">
              <a:spcBef>
                <a:spcPts val="360"/>
              </a:spcBef>
              <a:spcAft>
                <a:spcPts val="360"/>
              </a:spcAft>
              <a:buNone/>
            </a:pPr>
            <a:endParaRPr lang="hr-HR" sz="1800" dirty="0">
              <a:effectLst/>
              <a:latin typeface="Times New Roman" panose="02020603050405020304" pitchFamily="18" charset="0"/>
              <a:ea typeface="Calibri" panose="020F0502020204030204" pitchFamily="34" charset="0"/>
            </a:endParaRPr>
          </a:p>
          <a:p>
            <a:pPr marL="0" indent="0">
              <a:buNone/>
            </a:pPr>
            <a:endParaRPr lang="hr-HR" dirty="0"/>
          </a:p>
        </p:txBody>
      </p:sp>
    </p:spTree>
    <p:extLst>
      <p:ext uri="{BB962C8B-B14F-4D97-AF65-F5344CB8AC3E}">
        <p14:creationId xmlns:p14="http://schemas.microsoft.com/office/powerpoint/2010/main" val="1603958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BBDFADC-3383-9531-A19A-70DD3DC9EA5F}"/>
              </a:ext>
            </a:extLst>
          </p:cNvPr>
          <p:cNvSpPr>
            <a:spLocks noGrp="1"/>
          </p:cNvSpPr>
          <p:nvPr>
            <p:ph type="title"/>
          </p:nvPr>
        </p:nvSpPr>
        <p:spPr/>
        <p:txBody>
          <a:bodyPr>
            <a:normAutofit/>
          </a:bodyPr>
          <a:lstStyle/>
          <a:p>
            <a:r>
              <a:rPr lang="hr-HR" sz="2000" b="1" i="0" dirty="0">
                <a:solidFill>
                  <a:srgbClr val="000000"/>
                </a:solidFill>
                <a:effectLst/>
                <a:latin typeface="Times" panose="02020603050405020304" pitchFamily="18" charset="0"/>
              </a:rPr>
              <a:t>Zakon o priznavanju i vrednovanju inozemnih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obrazovnih kvalifikacija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(Narodne novine broj 69/2022) (17.6.2022.)</a:t>
            </a:r>
            <a:endParaRPr lang="hr-HR" sz="2000" dirty="0"/>
          </a:p>
        </p:txBody>
      </p:sp>
      <p:sp>
        <p:nvSpPr>
          <p:cNvPr id="3" name="Rezervirano mjesto sadržaja 2">
            <a:extLst>
              <a:ext uri="{FF2B5EF4-FFF2-40B4-BE49-F238E27FC236}">
                <a16:creationId xmlns:a16="http://schemas.microsoft.com/office/drawing/2014/main" id="{BBE71E64-3CA7-CE36-9A90-84751C57DEC9}"/>
              </a:ext>
            </a:extLst>
          </p:cNvPr>
          <p:cNvSpPr>
            <a:spLocks noGrp="1"/>
          </p:cNvSpPr>
          <p:nvPr>
            <p:ph idx="1"/>
          </p:nvPr>
        </p:nvSpPr>
        <p:spPr/>
        <p:txBody>
          <a:bodyPr>
            <a:normAutofit fontScale="62500" lnSpcReduction="20000"/>
          </a:bodyPr>
          <a:lstStyle/>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O zahtjevu </a:t>
            </a:r>
            <a:r>
              <a:rPr lang="hr-HR" sz="1800" b="1" dirty="0">
                <a:solidFill>
                  <a:srgbClr val="231F20"/>
                </a:solidFill>
                <a:effectLst/>
                <a:latin typeface="Times New Roman" panose="02020603050405020304" pitchFamily="18" charset="0"/>
                <a:ea typeface="Calibri" panose="020F0502020204030204" pitchFamily="34" charset="0"/>
              </a:rPr>
              <a:t>tijela nadležna za priznavanje razdoblja obrazovanja</a:t>
            </a:r>
            <a:r>
              <a:rPr lang="hr-HR" sz="1800" dirty="0">
                <a:solidFill>
                  <a:srgbClr val="231F20"/>
                </a:solidFill>
                <a:effectLst/>
                <a:latin typeface="Times New Roman" panose="02020603050405020304" pitchFamily="18" charset="0"/>
                <a:ea typeface="Calibri" panose="020F0502020204030204" pitchFamily="34" charset="0"/>
              </a:rPr>
              <a:t> donose i dostavljaju stranci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rješenje u roku od 30 dana</a:t>
            </a:r>
            <a:r>
              <a:rPr lang="hr-HR" sz="1800" dirty="0">
                <a:solidFill>
                  <a:srgbClr val="231F20"/>
                </a:solidFill>
                <a:effectLst/>
                <a:latin typeface="Times New Roman" panose="02020603050405020304" pitchFamily="18" charset="0"/>
                <a:ea typeface="Calibri" panose="020F0502020204030204" pitchFamily="34" charset="0"/>
              </a:rPr>
              <a:t> od dana zaprimanja urednog zahtjeva.</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Protiv rješenja  </a:t>
            </a:r>
            <a:r>
              <a:rPr lang="hr-HR" sz="1800" b="1" dirty="0">
                <a:solidFill>
                  <a:srgbClr val="231F20"/>
                </a:solidFill>
                <a:effectLst/>
                <a:latin typeface="Times New Roman" panose="02020603050405020304" pitchFamily="18" charset="0"/>
                <a:ea typeface="Calibri" panose="020F0502020204030204" pitchFamily="34" charset="0"/>
              </a:rPr>
              <a:t>žalba nije dopuštena, ali se može pokrenuti upravni spor</a:t>
            </a:r>
            <a:r>
              <a:rPr lang="hr-HR" sz="1800" dirty="0">
                <a:solidFill>
                  <a:srgbClr val="231F20"/>
                </a:solidFill>
                <a:effectLst/>
                <a:latin typeface="Times New Roman" panose="02020603050405020304" pitchFamily="18" charset="0"/>
                <a:ea typeface="Calibri" panose="020F0502020204030204" pitchFamily="34" charset="0"/>
              </a:rPr>
              <a:t>.</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(Rješenje je izvršno s danom uručenja stranci.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Datum i potpis stranke na rješenju koje se odlaže u pismohranu školske ustanove je nulti dan, a već sa sljedećim danom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upisujete učenika u e-maticu, e-dnevnik i ostale evidencije i dokumente u školi.)</a:t>
            </a:r>
            <a:endParaRPr lang="hr-HR" sz="1800" dirty="0">
              <a:effectLst/>
              <a:latin typeface="Times New Roman" panose="02020603050405020304" pitchFamily="18" charset="0"/>
              <a:ea typeface="Calibri" panose="020F0502020204030204" pitchFamily="34" charset="0"/>
            </a:endParaRPr>
          </a:p>
          <a:p>
            <a:pPr marL="0" indent="0" fontAlgn="base">
              <a:spcBef>
                <a:spcPts val="360"/>
              </a:spcBef>
              <a:spcAft>
                <a:spcPts val="360"/>
              </a:spcAft>
              <a:buNone/>
            </a:pP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Nadležne agencije u okviru svog djelokruga pružaju pomoć i </a:t>
            </a:r>
            <a:r>
              <a:rPr lang="hr-HR" sz="1800" b="1" dirty="0">
                <a:solidFill>
                  <a:srgbClr val="231F20"/>
                </a:solidFill>
                <a:effectLst/>
                <a:latin typeface="Times New Roman" panose="02020603050405020304" pitchFamily="18" charset="0"/>
                <a:ea typeface="Calibri" panose="020F0502020204030204" pitchFamily="34" charset="0"/>
              </a:rPr>
              <a:t>savjetuju odgojno-obrazovne ustanove</a:t>
            </a:r>
            <a:r>
              <a:rPr lang="hr-HR" sz="1800" dirty="0">
                <a:solidFill>
                  <a:srgbClr val="231F20"/>
                </a:solidFill>
                <a:effectLst/>
                <a:latin typeface="Times New Roman" panose="02020603050405020304" pitchFamily="18" charset="0"/>
                <a:ea typeface="Calibri" panose="020F0502020204030204" pitchFamily="34" charset="0"/>
              </a:rPr>
              <a:t>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i visoka učilišta u provođenju postupaka priznavanja razdoblja osnovnoškolskog odgoja i obrazovanja provedenog u inozemstvu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(Kad Škola zaprimi zahtjev roditelja može se prije donošenja rješenja savjetovati s Agencijom za odgoj i obrazovanje podnošenjem pisanog podneska/dopisa.)</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Nadležna agencija, visoka učilišta i </a:t>
            </a:r>
            <a:r>
              <a:rPr lang="hr-HR" sz="1800" b="1" dirty="0">
                <a:solidFill>
                  <a:srgbClr val="231F20"/>
                </a:solidFill>
                <a:effectLst/>
                <a:latin typeface="Times New Roman" panose="02020603050405020304" pitchFamily="18" charset="0"/>
                <a:ea typeface="Calibri" panose="020F0502020204030204" pitchFamily="34" charset="0"/>
              </a:rPr>
              <a:t>odgojno-obrazovne ustanove </a:t>
            </a:r>
            <a:r>
              <a:rPr lang="hr-HR" sz="1800" dirty="0">
                <a:solidFill>
                  <a:srgbClr val="231F20"/>
                </a:solidFill>
                <a:effectLst/>
                <a:latin typeface="Times New Roman" panose="02020603050405020304" pitchFamily="18" charset="0"/>
                <a:ea typeface="Calibri" panose="020F0502020204030204" pitchFamily="34" charset="0"/>
              </a:rPr>
              <a:t>koje provode priznavanje i vrednovanje inozemnih obrazovnih kvalifikacija</a:t>
            </a:r>
            <a:r>
              <a:rPr lang="hr-HR" sz="1800" b="1" dirty="0">
                <a:solidFill>
                  <a:srgbClr val="231F20"/>
                </a:solidFill>
                <a:effectLst/>
                <a:latin typeface="Times New Roman" panose="02020603050405020304" pitchFamily="18" charset="0"/>
                <a:ea typeface="Calibri" panose="020F0502020204030204" pitchFamily="34" charset="0"/>
              </a:rPr>
              <a:t>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dužne su u elektroničkom obliku voditi</a:t>
            </a:r>
            <a:r>
              <a:rPr lang="hr-HR" sz="1800" b="1" u="sng" dirty="0">
                <a:solidFill>
                  <a:srgbClr val="FF0000"/>
                </a:solidFill>
                <a:effectLst/>
                <a:latin typeface="Times New Roman" panose="02020603050405020304" pitchFamily="18" charset="0"/>
                <a:ea typeface="Calibri" panose="020F0502020204030204" pitchFamily="34" charset="0"/>
              </a:rPr>
              <a:t> evidencije </a:t>
            </a:r>
            <a:r>
              <a:rPr lang="hr-HR" sz="1800" dirty="0">
                <a:solidFill>
                  <a:srgbClr val="231F20"/>
                </a:solidFill>
                <a:effectLst/>
                <a:latin typeface="Times New Roman" panose="02020603050405020304" pitchFamily="18" charset="0"/>
                <a:ea typeface="Calibri" panose="020F0502020204030204" pitchFamily="34" charset="0"/>
              </a:rPr>
              <a:t>o svim ishodima vrednovanja odnosno priznavanja</a:t>
            </a:r>
            <a:r>
              <a:rPr lang="hr-HR" sz="1800" b="1" dirty="0">
                <a:solidFill>
                  <a:srgbClr val="231F20"/>
                </a:solidFill>
                <a:effectLst/>
                <a:latin typeface="Times New Roman" panose="02020603050405020304" pitchFamily="18" charset="0"/>
                <a:ea typeface="Calibri" panose="020F0502020204030204" pitchFamily="34" charset="0"/>
              </a:rPr>
              <a:t>.</a:t>
            </a:r>
            <a:endParaRPr lang="hr-HR"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09601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51D77E4-F7D8-A0C0-7D04-CBD65AF38EF4}"/>
              </a:ext>
            </a:extLst>
          </p:cNvPr>
          <p:cNvSpPr>
            <a:spLocks noGrp="1"/>
          </p:cNvSpPr>
          <p:nvPr>
            <p:ph type="title"/>
          </p:nvPr>
        </p:nvSpPr>
        <p:spPr/>
        <p:txBody>
          <a:bodyPr>
            <a:normAutofit/>
          </a:bodyPr>
          <a:lstStyle/>
          <a:p>
            <a:r>
              <a:rPr lang="hr-HR" sz="2000" b="1" i="0" dirty="0">
                <a:solidFill>
                  <a:srgbClr val="000000"/>
                </a:solidFill>
                <a:effectLst/>
                <a:latin typeface="Times" panose="02020603050405020304" pitchFamily="18" charset="0"/>
              </a:rPr>
              <a:t>Zakon o priznavanju i vrednovanju inozemnih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obrazovnih kvalifikacija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(Narodne novine broj 69/2022) (17.6.2022.)</a:t>
            </a:r>
            <a:endParaRPr lang="hr-HR" sz="2000" dirty="0"/>
          </a:p>
        </p:txBody>
      </p:sp>
      <p:sp>
        <p:nvSpPr>
          <p:cNvPr id="3" name="Rezervirano mjesto sadržaja 2">
            <a:extLst>
              <a:ext uri="{FF2B5EF4-FFF2-40B4-BE49-F238E27FC236}">
                <a16:creationId xmlns:a16="http://schemas.microsoft.com/office/drawing/2014/main" id="{1EA34BA2-A165-29B9-3BAC-4A52A16468D7}"/>
              </a:ext>
            </a:extLst>
          </p:cNvPr>
          <p:cNvSpPr>
            <a:spLocks noGrp="1"/>
          </p:cNvSpPr>
          <p:nvPr>
            <p:ph idx="1"/>
          </p:nvPr>
        </p:nvSpPr>
        <p:spPr/>
        <p:txBody>
          <a:bodyPr/>
          <a:lstStyle/>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Školske svjedodžbe, diplome i druge javne isprave o stečenoj naobrazbi </a:t>
            </a:r>
            <a:r>
              <a:rPr lang="hr-HR" sz="1800" b="1" dirty="0">
                <a:solidFill>
                  <a:srgbClr val="231F20"/>
                </a:solidFill>
                <a:effectLst/>
                <a:latin typeface="Times New Roman" panose="02020603050405020304" pitchFamily="18" charset="0"/>
                <a:ea typeface="Calibri" panose="020F0502020204030204" pitchFamily="34" charset="0"/>
              </a:rPr>
              <a:t>izdane do 8. listopada 1991. godine </a:t>
            </a:r>
            <a:r>
              <a:rPr lang="hr-HR" sz="1800" dirty="0">
                <a:solidFill>
                  <a:srgbClr val="231F20"/>
                </a:solidFill>
                <a:effectLst/>
                <a:latin typeface="Times New Roman" panose="02020603050405020304" pitchFamily="18" charset="0"/>
                <a:ea typeface="Calibri" panose="020F0502020204030204" pitchFamily="34" charset="0"/>
              </a:rPr>
              <a:t>na visokim učilištima i odgojno-obrazovnim ustanovama</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na području bivše SFRJ</a:t>
            </a:r>
            <a:r>
              <a:rPr lang="hr-HR" sz="1800" dirty="0">
                <a:solidFill>
                  <a:srgbClr val="231F20"/>
                </a:solidFill>
                <a:effectLst/>
                <a:latin typeface="Times New Roman" panose="02020603050405020304" pitchFamily="18" charset="0"/>
                <a:ea typeface="Calibri" panose="020F0502020204030204" pitchFamily="34" charset="0"/>
              </a:rPr>
              <a:t> izjednačene su po pravnoj snazi sa školskim svjedodžbama, diplomama i drugim javnim ispravama obrazovnih ustanova Republike Hrvatske </a:t>
            </a: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i ne podliježu postupku priznavanja niti vrednovanja.</a:t>
            </a:r>
            <a:endParaRPr lang="hr-HR" sz="1800" dirty="0">
              <a:effectLst/>
              <a:latin typeface="Times New Roman" panose="02020603050405020304" pitchFamily="18" charset="0"/>
              <a:ea typeface="Calibri" panose="020F0502020204030204" pitchFamily="34" charset="0"/>
            </a:endParaRPr>
          </a:p>
          <a:p>
            <a:pPr marL="0" indent="0" fontAlgn="base">
              <a:spcBef>
                <a:spcPts val="360"/>
              </a:spcBef>
              <a:spcAft>
                <a:spcPts val="360"/>
              </a:spcAft>
              <a:buNone/>
            </a:pPr>
            <a:endParaRPr lang="hr-HR" sz="1800" dirty="0">
              <a:effectLst/>
              <a:latin typeface="Times New Roman" panose="02020603050405020304" pitchFamily="18" charset="0"/>
              <a:ea typeface="Calibri" panose="020F0502020204030204" pitchFamily="34" charset="0"/>
            </a:endParaRPr>
          </a:p>
          <a:p>
            <a:pPr fontAlgn="base">
              <a:spcBef>
                <a:spcPts val="360"/>
              </a:spcBef>
              <a:spcAft>
                <a:spcPts val="360"/>
              </a:spcAft>
            </a:pPr>
            <a:r>
              <a:rPr lang="hr-HR" sz="1800" b="1" dirty="0">
                <a:solidFill>
                  <a:srgbClr val="231F20"/>
                </a:solidFill>
                <a:effectLst/>
                <a:latin typeface="Times New Roman" panose="02020603050405020304" pitchFamily="18" charset="0"/>
                <a:ea typeface="Calibri" panose="020F0502020204030204" pitchFamily="34" charset="0"/>
              </a:rPr>
              <a:t>Kada MZO dostavi školskim ustanovama upute o postupanju s učenicima strancima u pojedinim slučajevima, </a:t>
            </a:r>
            <a:endParaRPr lang="hr-HR" sz="1800" dirty="0">
              <a:effectLst/>
              <a:latin typeface="Times New Roman" panose="02020603050405020304" pitchFamily="18" charset="0"/>
              <a:ea typeface="Calibri" panose="020F0502020204030204" pitchFamily="34" charset="0"/>
            </a:endParaRPr>
          </a:p>
          <a:p>
            <a:pPr marL="0" indent="0" fontAlgn="base">
              <a:spcBef>
                <a:spcPts val="360"/>
              </a:spcBef>
              <a:spcAft>
                <a:spcPts val="360"/>
              </a:spcAft>
              <a:buNone/>
            </a:pPr>
            <a:r>
              <a:rPr lang="hr-HR" sz="1800" b="1" dirty="0">
                <a:solidFill>
                  <a:srgbClr val="231F20"/>
                </a:solidFill>
                <a:effectLst/>
                <a:latin typeface="Times New Roman" panose="02020603050405020304" pitchFamily="18" charset="0"/>
                <a:ea typeface="Calibri" panose="020F0502020204030204" pitchFamily="34" charset="0"/>
              </a:rPr>
              <a:t>obvezni ste se u priloženim oglednim primjercima, u obrazloženju, pozvati i na KLASU, URBROJ, datum i predmet upute nadležnog Ministarstva znanosti i obrazovanja.</a:t>
            </a:r>
            <a:endParaRPr lang="hr-HR" sz="1800" dirty="0">
              <a:effectLst/>
              <a:latin typeface="Times New Roman" panose="02020603050405020304" pitchFamily="18" charset="0"/>
              <a:ea typeface="Calibri" panose="020F0502020204030204" pitchFamily="34" charset="0"/>
            </a:endParaRPr>
          </a:p>
          <a:p>
            <a:endParaRPr lang="hr-HR" dirty="0"/>
          </a:p>
        </p:txBody>
      </p:sp>
    </p:spTree>
    <p:extLst>
      <p:ext uri="{BB962C8B-B14F-4D97-AF65-F5344CB8AC3E}">
        <p14:creationId xmlns:p14="http://schemas.microsoft.com/office/powerpoint/2010/main" val="2819053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E13BA97-9577-9DBA-CFB8-2308EB55CC32}"/>
              </a:ext>
            </a:extLst>
          </p:cNvPr>
          <p:cNvSpPr>
            <a:spLocks noGrp="1"/>
          </p:cNvSpPr>
          <p:nvPr>
            <p:ph type="title"/>
          </p:nvPr>
        </p:nvSpPr>
        <p:spPr/>
        <p:txBody>
          <a:bodyPr>
            <a:normAutofit/>
          </a:bodyPr>
          <a:lstStyle/>
          <a:p>
            <a:r>
              <a:rPr lang="hr-HR" sz="2000" b="1" i="0" dirty="0">
                <a:solidFill>
                  <a:srgbClr val="000000"/>
                </a:solidFill>
                <a:effectLst/>
                <a:latin typeface="Times" panose="02020603050405020304" pitchFamily="18" charset="0"/>
              </a:rPr>
              <a:t>Zakon o priznavanju i vrednovanju inozemnih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obrazovnih kvalifikacija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(Narodne novine broj 69/2022) (17.6.2022.)</a:t>
            </a:r>
            <a:endParaRPr lang="hr-HR" sz="2000" dirty="0"/>
          </a:p>
        </p:txBody>
      </p:sp>
      <p:sp>
        <p:nvSpPr>
          <p:cNvPr id="3" name="Rezervirano mjesto sadržaja 2">
            <a:extLst>
              <a:ext uri="{FF2B5EF4-FFF2-40B4-BE49-F238E27FC236}">
                <a16:creationId xmlns:a16="http://schemas.microsoft.com/office/drawing/2014/main" id="{1068D38A-2E63-6B7A-3AA3-707232309C16}"/>
              </a:ext>
            </a:extLst>
          </p:cNvPr>
          <p:cNvSpPr>
            <a:spLocks noGrp="1"/>
          </p:cNvSpPr>
          <p:nvPr>
            <p:ph idx="1"/>
          </p:nvPr>
        </p:nvSpPr>
        <p:spPr/>
        <p:txBody>
          <a:bodyPr/>
          <a:lstStyle/>
          <a:p>
            <a:r>
              <a:rPr lang="hr-HR" dirty="0"/>
              <a:t>Pitanje:</a:t>
            </a:r>
          </a:p>
          <a:p>
            <a:pPr marL="0" indent="0">
              <a:buNone/>
            </a:pPr>
            <a:r>
              <a:rPr lang="hr-HR" dirty="0"/>
              <a:t>Škola je donijela rješenje o </a:t>
            </a:r>
            <a:r>
              <a:rPr lang="hr-HR" sz="1800" dirty="0">
                <a:solidFill>
                  <a:srgbClr val="231F20"/>
                </a:solidFill>
                <a:effectLst/>
                <a:ea typeface="Calibri" panose="020F0502020204030204" pitchFamily="34" charset="0"/>
              </a:rPr>
              <a:t>priznavanja razdoblja obrazovanja sa svrhom nastavka obrazovanja u drugom razredu osnovne škole, na temelju zahtjeva roditelja.</a:t>
            </a:r>
          </a:p>
          <a:p>
            <a:pPr marL="0" indent="0">
              <a:buNone/>
            </a:pPr>
            <a:r>
              <a:rPr lang="hr-HR" dirty="0">
                <a:solidFill>
                  <a:srgbClr val="231F20"/>
                </a:solidFill>
                <a:ea typeface="Calibri" panose="020F0502020204030204" pitchFamily="34" charset="0"/>
              </a:rPr>
              <a:t>Nakon početka školske (nastavne) godine roditelj zaključuje da učenik nema dovoljno predznanja te moli ravnatelja da upiše učenika u prvi razred.</a:t>
            </a:r>
          </a:p>
          <a:p>
            <a:pPr marL="0" indent="0">
              <a:buNone/>
            </a:pPr>
            <a:r>
              <a:rPr lang="hr-HR" sz="1800" dirty="0">
                <a:solidFill>
                  <a:srgbClr val="231F20"/>
                </a:solidFill>
                <a:effectLst/>
                <a:ea typeface="Calibri" panose="020F0502020204030204" pitchFamily="34" charset="0"/>
              </a:rPr>
              <a:t>Kako će postupiti ravnatelj?</a:t>
            </a:r>
          </a:p>
          <a:p>
            <a:pPr marL="0" indent="0">
              <a:buNone/>
            </a:pPr>
            <a:r>
              <a:rPr lang="hr-HR" dirty="0">
                <a:solidFill>
                  <a:srgbClr val="231F20"/>
                </a:solidFill>
                <a:ea typeface="Calibri" panose="020F0502020204030204" pitchFamily="34" charset="0"/>
              </a:rPr>
              <a:t>-udovoljiti zahtjevu roditelja ili ne?</a:t>
            </a:r>
          </a:p>
          <a:p>
            <a:pPr marL="0" indent="0">
              <a:buNone/>
            </a:pPr>
            <a:endParaRPr lang="hr-HR" sz="1800" dirty="0">
              <a:effectLst/>
              <a:ea typeface="Calibri" panose="020F0502020204030204" pitchFamily="34" charset="0"/>
            </a:endParaRPr>
          </a:p>
          <a:p>
            <a:pPr marL="0" indent="0">
              <a:buNone/>
            </a:pPr>
            <a:r>
              <a:rPr lang="hr-HR" dirty="0"/>
              <a:t> </a:t>
            </a:r>
          </a:p>
        </p:txBody>
      </p:sp>
    </p:spTree>
    <p:extLst>
      <p:ext uri="{BB962C8B-B14F-4D97-AF65-F5344CB8AC3E}">
        <p14:creationId xmlns:p14="http://schemas.microsoft.com/office/powerpoint/2010/main" val="3140592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19415E4-2DAB-09E4-F7F8-407D5CB48054}"/>
              </a:ext>
            </a:extLst>
          </p:cNvPr>
          <p:cNvSpPr>
            <a:spLocks noGrp="1"/>
          </p:cNvSpPr>
          <p:nvPr>
            <p:ph type="title"/>
          </p:nvPr>
        </p:nvSpPr>
        <p:spPr/>
        <p:txBody>
          <a:bodyPr>
            <a:normAutofit/>
          </a:bodyPr>
          <a:lstStyle/>
          <a:p>
            <a:r>
              <a:rPr lang="hr-HR" sz="2000" b="1" i="0" dirty="0">
                <a:solidFill>
                  <a:srgbClr val="000000"/>
                </a:solidFill>
                <a:effectLst/>
                <a:latin typeface="Times" panose="02020603050405020304" pitchFamily="18" charset="0"/>
              </a:rPr>
              <a:t>Zakon o priznavanju i vrednovanju inozemnih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obrazovnih kvalifikacija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(Narodne novine broj 69/2022) (17.6.2022.)</a:t>
            </a:r>
            <a:endParaRPr lang="hr-HR" sz="2000" dirty="0"/>
          </a:p>
        </p:txBody>
      </p:sp>
      <p:sp>
        <p:nvSpPr>
          <p:cNvPr id="3" name="Rezervirano mjesto sadržaja 2">
            <a:extLst>
              <a:ext uri="{FF2B5EF4-FFF2-40B4-BE49-F238E27FC236}">
                <a16:creationId xmlns:a16="http://schemas.microsoft.com/office/drawing/2014/main" id="{0B499279-A9BD-81F6-6EC2-2733938AF84D}"/>
              </a:ext>
            </a:extLst>
          </p:cNvPr>
          <p:cNvSpPr>
            <a:spLocks noGrp="1"/>
          </p:cNvSpPr>
          <p:nvPr>
            <p:ph idx="1"/>
          </p:nvPr>
        </p:nvSpPr>
        <p:spPr/>
        <p:txBody>
          <a:bodyPr/>
          <a:lstStyle/>
          <a:p>
            <a:r>
              <a:rPr lang="hr-HR" dirty="0"/>
              <a:t>Odgovor:</a:t>
            </a:r>
          </a:p>
          <a:p>
            <a:endParaRPr lang="hr-HR" dirty="0"/>
          </a:p>
          <a:p>
            <a:pPr marL="0" indent="0">
              <a:buNone/>
            </a:pPr>
            <a:r>
              <a:rPr lang="hr-HR" dirty="0"/>
              <a:t>-Ravnatelj odbacuje zahtjev roditelja!</a:t>
            </a:r>
          </a:p>
          <a:p>
            <a:pPr marL="0" indent="0">
              <a:buNone/>
            </a:pPr>
            <a:endParaRPr lang="hr-HR" dirty="0"/>
          </a:p>
          <a:p>
            <a:pPr marL="0" indent="0" fontAlgn="base">
              <a:spcBef>
                <a:spcPts val="360"/>
              </a:spcBef>
              <a:spcAft>
                <a:spcPts val="360"/>
              </a:spcAft>
              <a:buNone/>
            </a:pPr>
            <a:r>
              <a:rPr lang="hr-HR" sz="1800" dirty="0">
                <a:solidFill>
                  <a:srgbClr val="231F20"/>
                </a:solidFill>
                <a:effectLst/>
                <a:latin typeface="Times New Roman" panose="02020603050405020304" pitchFamily="18" charset="0"/>
                <a:ea typeface="Calibri" panose="020F0502020204030204" pitchFamily="34" charset="0"/>
              </a:rPr>
              <a:t>Protiv rješenja  </a:t>
            </a:r>
            <a:r>
              <a:rPr lang="hr-HR" sz="1800" b="1" dirty="0">
                <a:solidFill>
                  <a:srgbClr val="231F20"/>
                </a:solidFill>
                <a:effectLst/>
                <a:latin typeface="Times New Roman" panose="02020603050405020304" pitchFamily="18" charset="0"/>
                <a:ea typeface="Calibri" panose="020F0502020204030204" pitchFamily="34" charset="0"/>
              </a:rPr>
              <a:t>žalba nije dopuštena, ali se može pokrenuti upravni spor</a:t>
            </a:r>
            <a:r>
              <a:rPr lang="hr-HR" sz="1800" dirty="0">
                <a:solidFill>
                  <a:srgbClr val="231F20"/>
                </a:solidFill>
                <a:effectLst/>
                <a:latin typeface="Times New Roman" panose="02020603050405020304" pitchFamily="18" charset="0"/>
                <a:ea typeface="Calibri" panose="020F0502020204030204" pitchFamily="34" charset="0"/>
              </a:rPr>
              <a:t>.</a:t>
            </a:r>
            <a:endParaRPr lang="hr-HR" sz="1800" dirty="0">
              <a:effectLst/>
              <a:latin typeface="Times New Roman" panose="02020603050405020304" pitchFamily="18" charset="0"/>
              <a:ea typeface="Calibri" panose="020F0502020204030204" pitchFamily="34" charset="0"/>
            </a:endParaRPr>
          </a:p>
          <a:p>
            <a:pPr marL="0" indent="0" fontAlgn="base">
              <a:spcBef>
                <a:spcPts val="360"/>
              </a:spcBef>
              <a:spcAft>
                <a:spcPts val="360"/>
              </a:spcAft>
              <a:buNone/>
            </a:pPr>
            <a:r>
              <a:rPr lang="hr-HR" sz="1800" b="1" dirty="0">
                <a:solidFill>
                  <a:srgbClr val="231F20"/>
                </a:solidFill>
                <a:effectLst/>
                <a:latin typeface="Times New Roman" panose="02020603050405020304" pitchFamily="18" charset="0"/>
                <a:ea typeface="Calibri" panose="020F0502020204030204" pitchFamily="34" charset="0"/>
              </a:rPr>
              <a:t>(Rješenje je izvršno s danom uručenja stranci. )</a:t>
            </a:r>
          </a:p>
          <a:p>
            <a:pPr fontAlgn="base">
              <a:spcBef>
                <a:spcPts val="360"/>
              </a:spcBef>
              <a:spcAft>
                <a:spcPts val="360"/>
              </a:spcAft>
            </a:pPr>
            <a:endParaRPr lang="hr-HR" b="1" dirty="0">
              <a:solidFill>
                <a:srgbClr val="231F20"/>
              </a:solidFill>
              <a:latin typeface="Times New Roman" panose="02020603050405020304" pitchFamily="18" charset="0"/>
              <a:ea typeface="Calibri" panose="020F0502020204030204" pitchFamily="34" charset="0"/>
            </a:endParaRPr>
          </a:p>
          <a:p>
            <a:pPr fontAlgn="base">
              <a:spcBef>
                <a:spcPts val="360"/>
              </a:spcBef>
              <a:spcAft>
                <a:spcPts val="360"/>
              </a:spcAft>
            </a:pPr>
            <a:r>
              <a:rPr lang="hr-HR" sz="1800" dirty="0">
                <a:solidFill>
                  <a:srgbClr val="231F20"/>
                </a:solidFill>
                <a:effectLst/>
                <a:latin typeface="Times New Roman" panose="02020603050405020304" pitchFamily="18" charset="0"/>
                <a:ea typeface="Calibri" panose="020F0502020204030204" pitchFamily="34" charset="0"/>
              </a:rPr>
              <a:t>Ravnatelj upućuje roditelja da postupi prema pouci o pravnom lijeku!</a:t>
            </a:r>
            <a:endParaRPr lang="hr-HR" sz="1800" dirty="0">
              <a:effectLst/>
              <a:latin typeface="Times New Roman" panose="02020603050405020304" pitchFamily="18" charset="0"/>
              <a:ea typeface="Calibri" panose="020F0502020204030204" pitchFamily="34" charset="0"/>
            </a:endParaRPr>
          </a:p>
          <a:p>
            <a:r>
              <a:rPr lang="hr-HR" dirty="0"/>
              <a:t>Roditelj prijavljuje ravnatelja MZO-u zbog nepravilnosti u radu.</a:t>
            </a:r>
          </a:p>
          <a:p>
            <a:endParaRPr lang="hr-HR" dirty="0"/>
          </a:p>
          <a:p>
            <a:endParaRPr lang="hr-HR" dirty="0"/>
          </a:p>
        </p:txBody>
      </p:sp>
    </p:spTree>
    <p:extLst>
      <p:ext uri="{BB962C8B-B14F-4D97-AF65-F5344CB8AC3E}">
        <p14:creationId xmlns:p14="http://schemas.microsoft.com/office/powerpoint/2010/main" val="2949735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EE03B07-C79E-92E6-FCFC-BAA88EF55600}"/>
              </a:ext>
            </a:extLst>
          </p:cNvPr>
          <p:cNvSpPr>
            <a:spLocks noGrp="1"/>
          </p:cNvSpPr>
          <p:nvPr>
            <p:ph type="title"/>
          </p:nvPr>
        </p:nvSpPr>
        <p:spPr/>
        <p:txBody>
          <a:bodyPr>
            <a:normAutofit/>
          </a:bodyPr>
          <a:lstStyle/>
          <a:p>
            <a:r>
              <a:rPr lang="hr-HR" sz="2000" b="1" i="0" dirty="0">
                <a:solidFill>
                  <a:srgbClr val="000000"/>
                </a:solidFill>
                <a:effectLst/>
                <a:latin typeface="Times" panose="02020603050405020304" pitchFamily="18" charset="0"/>
              </a:rPr>
              <a:t>Zakon o priznavanju i vrednovanju inozemnih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obrazovnih kvalifikacija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(Narodne novine broj 69/2022) (17.6.2022.)</a:t>
            </a:r>
            <a:endParaRPr lang="hr-HR" sz="2000" dirty="0"/>
          </a:p>
        </p:txBody>
      </p:sp>
      <p:sp>
        <p:nvSpPr>
          <p:cNvPr id="3" name="Rezervirano mjesto sadržaja 2">
            <a:extLst>
              <a:ext uri="{FF2B5EF4-FFF2-40B4-BE49-F238E27FC236}">
                <a16:creationId xmlns:a16="http://schemas.microsoft.com/office/drawing/2014/main" id="{0E4F6155-9F13-55D0-72AF-EAABA37931EE}"/>
              </a:ext>
            </a:extLst>
          </p:cNvPr>
          <p:cNvSpPr>
            <a:spLocks noGrp="1"/>
          </p:cNvSpPr>
          <p:nvPr>
            <p:ph idx="1"/>
          </p:nvPr>
        </p:nvSpPr>
        <p:spPr/>
        <p:txBody>
          <a:bodyPr/>
          <a:lstStyle/>
          <a:p>
            <a:r>
              <a:rPr lang="hr-HR" dirty="0"/>
              <a:t>Pitanje:</a:t>
            </a:r>
          </a:p>
          <a:p>
            <a:pPr marL="0" indent="0">
              <a:buNone/>
            </a:pPr>
            <a:r>
              <a:rPr lang="hr-HR" dirty="0"/>
              <a:t>Je li propisano da </a:t>
            </a:r>
            <a:r>
              <a:rPr lang="hr-HR" u="sng" dirty="0"/>
              <a:t>u obrazloženju rješenja </a:t>
            </a:r>
            <a:r>
              <a:rPr lang="hr-HR" dirty="0"/>
              <a:t>o </a:t>
            </a:r>
            <a:r>
              <a:rPr lang="hr-HR" sz="1800" dirty="0">
                <a:solidFill>
                  <a:srgbClr val="231F20"/>
                </a:solidFill>
                <a:effectLst/>
                <a:ea typeface="Calibri" panose="020F0502020204030204" pitchFamily="34" charset="0"/>
              </a:rPr>
              <a:t>priznavanja razdoblja obrazovanja sa svrhom nastavka obrazovanja u drugom razredu osnovne škole Škola navodi </a:t>
            </a:r>
            <a:r>
              <a:rPr lang="hr-HR" sz="1800" u="sng" dirty="0">
                <a:solidFill>
                  <a:srgbClr val="231F20"/>
                </a:solidFill>
                <a:effectLst/>
                <a:ea typeface="Calibri" panose="020F0502020204030204" pitchFamily="34" charset="0"/>
              </a:rPr>
              <a:t>da je proveden postupak </a:t>
            </a:r>
            <a:r>
              <a:rPr lang="hr-HR" sz="1800" u="sng" dirty="0">
                <a:effectLst/>
                <a:ea typeface="Times New Roman" panose="02020603050405020304" pitchFamily="18" charset="0"/>
              </a:rPr>
              <a:t>o uključivanju učenika u pripremnu ili dopunsku nastavu</a:t>
            </a:r>
            <a:r>
              <a:rPr lang="hr-HR" sz="1800" dirty="0">
                <a:effectLst/>
                <a:ea typeface="Times New Roman" panose="02020603050405020304" pitchFamily="18" charset="0"/>
              </a:rPr>
              <a:t> na temelju mišljenja stručnog povjerenstva škole</a:t>
            </a:r>
            <a:r>
              <a:rPr lang="hr-HR" dirty="0"/>
              <a:t> ?</a:t>
            </a:r>
          </a:p>
          <a:p>
            <a:pPr marL="0" indent="0">
              <a:buNone/>
            </a:pPr>
            <a:endParaRPr lang="hr-HR" dirty="0"/>
          </a:p>
          <a:p>
            <a:pPr marL="0" indent="0">
              <a:buNone/>
            </a:pPr>
            <a:r>
              <a:rPr lang="hr-HR" dirty="0"/>
              <a:t>Odgovor:</a:t>
            </a:r>
          </a:p>
          <a:p>
            <a:pPr marL="0" indent="0">
              <a:buNone/>
            </a:pPr>
            <a:r>
              <a:rPr lang="hr-HR" u="sng" dirty="0"/>
              <a:t>Ne.</a:t>
            </a:r>
          </a:p>
          <a:p>
            <a:pPr marL="0" indent="0">
              <a:buNone/>
            </a:pPr>
            <a:endParaRPr lang="hr-HR" u="sng" dirty="0"/>
          </a:p>
          <a:p>
            <a:pPr marL="0" indent="0">
              <a:buNone/>
            </a:pPr>
            <a:r>
              <a:rPr lang="hr-HR" dirty="0"/>
              <a:t>Takav ogledni primjerak HZOŠ-– rezultat iskustva i rada naših škola!</a:t>
            </a:r>
          </a:p>
        </p:txBody>
      </p:sp>
    </p:spTree>
    <p:extLst>
      <p:ext uri="{BB962C8B-B14F-4D97-AF65-F5344CB8AC3E}">
        <p14:creationId xmlns:p14="http://schemas.microsoft.com/office/powerpoint/2010/main" val="841789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68A897A-BA14-86C6-A39C-FBFF20CBEAB4}"/>
              </a:ext>
            </a:extLst>
          </p:cNvPr>
          <p:cNvSpPr>
            <a:spLocks noGrp="1"/>
          </p:cNvSpPr>
          <p:nvPr>
            <p:ph type="title"/>
          </p:nvPr>
        </p:nvSpPr>
        <p:spPr/>
        <p:txBody>
          <a:bodyPr>
            <a:normAutofit/>
          </a:bodyPr>
          <a:lstStyle/>
          <a:p>
            <a:r>
              <a:rPr lang="hr-HR" sz="2000" b="1" i="0" dirty="0">
                <a:solidFill>
                  <a:srgbClr val="000000"/>
                </a:solidFill>
                <a:effectLst/>
                <a:latin typeface="Times" panose="02020603050405020304" pitchFamily="18" charset="0"/>
              </a:rPr>
              <a:t>Zakon o priznavanju i vrednovanju inozemnih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obrazovnih kvalifikacija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(Narodne novine broj 69/2022) (17.6.2022.)</a:t>
            </a:r>
            <a:endParaRPr lang="hr-HR" sz="2000" dirty="0"/>
          </a:p>
        </p:txBody>
      </p:sp>
      <p:sp>
        <p:nvSpPr>
          <p:cNvPr id="3" name="Rezervirano mjesto sadržaja 2">
            <a:extLst>
              <a:ext uri="{FF2B5EF4-FFF2-40B4-BE49-F238E27FC236}">
                <a16:creationId xmlns:a16="http://schemas.microsoft.com/office/drawing/2014/main" id="{BD3A7828-3B67-809B-4014-7A26262CCE2C}"/>
              </a:ext>
            </a:extLst>
          </p:cNvPr>
          <p:cNvSpPr>
            <a:spLocks noGrp="1"/>
          </p:cNvSpPr>
          <p:nvPr>
            <p:ph idx="1"/>
          </p:nvPr>
        </p:nvSpPr>
        <p:spPr/>
        <p:txBody>
          <a:bodyPr>
            <a:normAutofit fontScale="85000" lnSpcReduction="10000"/>
          </a:bodyPr>
          <a:lstStyle/>
          <a:p>
            <a:pPr indent="449580" algn="just"/>
            <a:r>
              <a:rPr lang="hr-HR" sz="1800" dirty="0">
                <a:effectLst/>
                <a:latin typeface="Times New Roman" panose="02020603050405020304" pitchFamily="18" charset="0"/>
                <a:ea typeface="Times New Roman" panose="02020603050405020304" pitchFamily="18" charset="0"/>
              </a:rPr>
              <a:t>Stručno povjerenstvo škole za utvrđivanje psihofizičkog stanja djeteta je provelo propisane postupke sukladno propisima iz područja odgoja i obrazovanja.</a:t>
            </a:r>
          </a:p>
          <a:p>
            <a:pPr marL="0" indent="0" algn="just">
              <a:buNone/>
            </a:pPr>
            <a:endParaRPr lang="hr-HR" sz="1800" dirty="0">
              <a:effectLst/>
              <a:latin typeface="Times New Roman" panose="02020603050405020304" pitchFamily="18" charset="0"/>
              <a:ea typeface="Times New Roman" panose="02020603050405020304" pitchFamily="18" charset="0"/>
            </a:endParaRPr>
          </a:p>
          <a:p>
            <a:pPr algn="just"/>
            <a:r>
              <a:rPr lang="hr-HR" sz="1800" dirty="0">
                <a:effectLst/>
                <a:latin typeface="Times New Roman" panose="02020603050405020304" pitchFamily="18" charset="0"/>
                <a:ea typeface="Times New Roman" panose="02020603050405020304" pitchFamily="18" charset="0"/>
              </a:rPr>
              <a:t>	Škola je na temelju članka </a:t>
            </a:r>
            <a:r>
              <a:rPr lang="hr-HR" sz="1800" b="1" dirty="0">
                <a:effectLst/>
                <a:latin typeface="Times New Roman" panose="02020603050405020304" pitchFamily="18" charset="0"/>
                <a:ea typeface="Times New Roman" panose="02020603050405020304" pitchFamily="18" charset="0"/>
              </a:rPr>
              <a:t>43. Zakona </a:t>
            </a:r>
            <a:r>
              <a:rPr lang="hr-HR" sz="1800" dirty="0">
                <a:effectLst/>
                <a:latin typeface="Times New Roman" panose="02020603050405020304" pitchFamily="18" charset="0"/>
                <a:ea typeface="Times New Roman" panose="02020603050405020304" pitchFamily="18" charset="0"/>
              </a:rPr>
              <a:t>o odgoju i obrazovanju u osnovnoj i srednjoj školi, </a:t>
            </a:r>
            <a:r>
              <a:rPr lang="hr-HR" sz="1800" b="1" dirty="0">
                <a:effectLst/>
                <a:latin typeface="Times New Roman" panose="02020603050405020304" pitchFamily="18" charset="0"/>
                <a:ea typeface="Times New Roman" panose="02020603050405020304" pitchFamily="18" charset="0"/>
              </a:rPr>
              <a:t>Odluke o programu hrvatskoga jezika za pripremnu nastavu </a:t>
            </a:r>
            <a:r>
              <a:rPr lang="hr-HR" sz="1800" dirty="0">
                <a:effectLst/>
                <a:latin typeface="Times New Roman" panose="02020603050405020304" pitchFamily="18" charset="0"/>
                <a:ea typeface="Times New Roman" panose="02020603050405020304" pitchFamily="18" charset="0"/>
              </a:rPr>
              <a:t>za učenike osnovne i srednje škole koji ne znaju ili nedovoljno poznaju hrvatski jezik (Narodne novine broj 151/11) i </a:t>
            </a:r>
            <a:r>
              <a:rPr lang="hr-HR" sz="1800" b="1" dirty="0">
                <a:effectLst/>
                <a:latin typeface="Times New Roman" panose="02020603050405020304" pitchFamily="18" charset="0"/>
                <a:ea typeface="Times New Roman" panose="02020603050405020304" pitchFamily="18" charset="0"/>
              </a:rPr>
              <a:t>Pravilnika o provođenju pripremne i dopunske nastave </a:t>
            </a:r>
            <a:r>
              <a:rPr lang="hr-HR" sz="1800" dirty="0">
                <a:effectLst/>
                <a:latin typeface="Times New Roman" panose="02020603050405020304" pitchFamily="18" charset="0"/>
                <a:ea typeface="Times New Roman" panose="02020603050405020304" pitchFamily="18" charset="0"/>
              </a:rPr>
              <a:t>za učenike koji ne znaju ili nedostatno znaju hrvatski jezik i nastave materinskoga jezika i kulture države podrijetla učenika (Narodne novine broj 15/13 ) </a:t>
            </a:r>
            <a:r>
              <a:rPr lang="hr-HR" sz="1800" dirty="0">
                <a:solidFill>
                  <a:srgbClr val="FF0000"/>
                </a:solidFill>
                <a:effectLst/>
                <a:latin typeface="Times New Roman" panose="02020603050405020304" pitchFamily="18" charset="0"/>
                <a:ea typeface="Times New Roman" panose="02020603050405020304" pitchFamily="18" charset="0"/>
              </a:rPr>
              <a:t>provela postupak provjere razine znanja hrvatskoga jezika </a:t>
            </a:r>
            <a:r>
              <a:rPr lang="hr-HR" sz="1800" u="sng" dirty="0">
                <a:solidFill>
                  <a:srgbClr val="FF0000"/>
                </a:solidFill>
                <a:effectLst/>
                <a:latin typeface="Times New Roman" panose="02020603050405020304" pitchFamily="18" charset="0"/>
                <a:ea typeface="Times New Roman" panose="02020603050405020304" pitchFamily="18" charset="0"/>
              </a:rPr>
              <a:t>standardiziranim ispitom znanja hrvatskoga jezika i usmeno</a:t>
            </a:r>
            <a:r>
              <a:rPr lang="hr-HR" sz="1800" dirty="0">
                <a:effectLst/>
                <a:latin typeface="Times New Roman" panose="02020603050405020304" pitchFamily="18" charset="0"/>
                <a:ea typeface="Times New Roman" panose="02020603050405020304" pitchFamily="18" charset="0"/>
              </a:rPr>
              <a:t>. Provjeru u osnovnoj školi provode </a:t>
            </a:r>
            <a:r>
              <a:rPr lang="hr-HR" sz="1800" dirty="0">
                <a:solidFill>
                  <a:srgbClr val="FF0000"/>
                </a:solidFill>
                <a:effectLst/>
                <a:latin typeface="Times New Roman" panose="02020603050405020304" pitchFamily="18" charset="0"/>
                <a:ea typeface="Times New Roman" panose="02020603050405020304" pitchFamily="18" charset="0"/>
              </a:rPr>
              <a:t>stručni suradnici škole </a:t>
            </a:r>
            <a:r>
              <a:rPr lang="hr-HR" sz="1800" dirty="0">
                <a:effectLst/>
                <a:latin typeface="Times New Roman" panose="02020603050405020304" pitchFamily="18" charset="0"/>
                <a:ea typeface="Times New Roman" panose="02020603050405020304" pitchFamily="18" charset="0"/>
              </a:rPr>
              <a:t>(pedagog, psiholog i/ili stručnjak edukacijsko-rehabilitacijskoga profila), </a:t>
            </a:r>
            <a:r>
              <a:rPr lang="hr-HR" sz="1800" dirty="0">
                <a:solidFill>
                  <a:srgbClr val="FF0000"/>
                </a:solidFill>
                <a:effectLst/>
                <a:latin typeface="Times New Roman" panose="02020603050405020304" pitchFamily="18" charset="0"/>
                <a:ea typeface="Times New Roman" panose="02020603050405020304" pitchFamily="18" charset="0"/>
              </a:rPr>
              <a:t>učitelj razredne ili predmetne nastave te učitelj hrvatskoga jezika </a:t>
            </a:r>
            <a:r>
              <a:rPr lang="hr-HR" sz="1800" dirty="0">
                <a:effectLst/>
                <a:latin typeface="Times New Roman" panose="02020603050405020304" pitchFamily="18" charset="0"/>
                <a:ea typeface="Times New Roman" panose="02020603050405020304" pitchFamily="18" charset="0"/>
              </a:rPr>
              <a:t>i/ili stručnjak iz jezično-komunikacijskog područja, koji su imenovani u </a:t>
            </a:r>
            <a:r>
              <a:rPr lang="hr-HR" sz="1800" b="1" u="sng" dirty="0">
                <a:solidFill>
                  <a:srgbClr val="FF0000"/>
                </a:solidFill>
                <a:effectLst/>
                <a:latin typeface="Times New Roman" panose="02020603050405020304" pitchFamily="18" charset="0"/>
                <a:ea typeface="Times New Roman" panose="02020603050405020304" pitchFamily="18" charset="0"/>
              </a:rPr>
              <a:t>stručno povjerenstvo </a:t>
            </a:r>
            <a:r>
              <a:rPr lang="hr-HR" sz="1800" dirty="0">
                <a:effectLst/>
                <a:latin typeface="Times New Roman" panose="02020603050405020304" pitchFamily="18" charset="0"/>
                <a:ea typeface="Times New Roman" panose="02020603050405020304" pitchFamily="18" charset="0"/>
              </a:rPr>
              <a:t>škole </a:t>
            </a:r>
            <a:r>
              <a:rPr lang="hr-HR" sz="1800" b="1" u="sng" dirty="0">
                <a:solidFill>
                  <a:srgbClr val="FF0000"/>
                </a:solidFill>
                <a:effectLst/>
                <a:latin typeface="Times New Roman" panose="02020603050405020304" pitchFamily="18" charset="0"/>
                <a:ea typeface="Times New Roman" panose="02020603050405020304" pitchFamily="18" charset="0"/>
              </a:rPr>
              <a:t>za utvrđivanje psihofizičkog stanja djeteta. </a:t>
            </a:r>
            <a:r>
              <a:rPr lang="hr-HR" sz="1800" dirty="0">
                <a:effectLst/>
                <a:latin typeface="Times New Roman" panose="02020603050405020304" pitchFamily="18" charset="0"/>
                <a:ea typeface="Times New Roman" panose="02020603050405020304" pitchFamily="18" charset="0"/>
              </a:rPr>
              <a:t>Donosi se odluka o uključivanju učenika u pripremnu ili dopunsku nastavu na temelju mišljenja stručnog povjerenstva škole i nadležnog upravnog tijela u županiji. </a:t>
            </a:r>
          </a:p>
          <a:p>
            <a:pPr algn="just"/>
            <a:r>
              <a:rPr lang="hr-HR" sz="1800" dirty="0">
                <a:effectLst/>
                <a:latin typeface="Times New Roman" panose="02020603050405020304" pitchFamily="18" charset="0"/>
                <a:ea typeface="Times New Roman" panose="02020603050405020304" pitchFamily="18" charset="0"/>
              </a:rPr>
              <a:t>Škola provodi pripremnu ili dopunsku nastavu hrvatskoga jezika na temelju </a:t>
            </a:r>
            <a:r>
              <a:rPr lang="hr-HR" sz="1800" b="1" dirty="0">
                <a:solidFill>
                  <a:srgbClr val="FF0000"/>
                </a:solidFill>
                <a:effectLst/>
                <a:latin typeface="Times New Roman" panose="02020603050405020304" pitchFamily="18" charset="0"/>
                <a:ea typeface="Times New Roman" panose="02020603050405020304" pitchFamily="18" charset="0"/>
              </a:rPr>
              <a:t>pozitivnog mišljenja nadležnog upravnog tijela u Županiji i uz </a:t>
            </a:r>
            <a:r>
              <a:rPr lang="hr-HR" sz="1800" b="1" u="sng" dirty="0">
                <a:solidFill>
                  <a:srgbClr val="FF0000"/>
                </a:solidFill>
                <a:effectLst/>
                <a:latin typeface="Times New Roman" panose="02020603050405020304" pitchFamily="18" charset="0"/>
                <a:ea typeface="Times New Roman" panose="02020603050405020304" pitchFamily="18" charset="0"/>
              </a:rPr>
              <a:t>prethodnu suglasnost Ministarstva.</a:t>
            </a:r>
          </a:p>
          <a:p>
            <a:endParaRPr lang="hr-HR" dirty="0"/>
          </a:p>
        </p:txBody>
      </p:sp>
    </p:spTree>
    <p:extLst>
      <p:ext uri="{BB962C8B-B14F-4D97-AF65-F5344CB8AC3E}">
        <p14:creationId xmlns:p14="http://schemas.microsoft.com/office/powerpoint/2010/main" val="3571918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FDBE002-CA04-77B8-CCC1-80C4F9047122}"/>
              </a:ext>
            </a:extLst>
          </p:cNvPr>
          <p:cNvSpPr>
            <a:spLocks noGrp="1"/>
          </p:cNvSpPr>
          <p:nvPr>
            <p:ph type="title"/>
          </p:nvPr>
        </p:nvSpPr>
        <p:spPr/>
        <p:txBody>
          <a:bodyPr/>
          <a:lstStyle/>
          <a:p>
            <a:r>
              <a:rPr lang="hr-HR" dirty="0"/>
              <a:t>Novi pravni propisi </a:t>
            </a:r>
            <a:br>
              <a:rPr lang="hr-HR" dirty="0"/>
            </a:br>
            <a:r>
              <a:rPr lang="hr-HR" dirty="0"/>
              <a:t>(od travnja do listopada 2022.)</a:t>
            </a:r>
          </a:p>
        </p:txBody>
      </p:sp>
      <p:sp>
        <p:nvSpPr>
          <p:cNvPr id="3" name="Rezervirano mjesto sadržaja 2">
            <a:extLst>
              <a:ext uri="{FF2B5EF4-FFF2-40B4-BE49-F238E27FC236}">
                <a16:creationId xmlns:a16="http://schemas.microsoft.com/office/drawing/2014/main" id="{A8ECD303-0418-F7E5-EBC1-2351A48F4399}"/>
              </a:ext>
            </a:extLst>
          </p:cNvPr>
          <p:cNvSpPr>
            <a:spLocks noGrp="1"/>
          </p:cNvSpPr>
          <p:nvPr>
            <p:ph idx="1"/>
          </p:nvPr>
        </p:nvSpPr>
        <p:spPr/>
        <p:txBody>
          <a:bodyPr>
            <a:normAutofit lnSpcReduction="10000"/>
          </a:bodyPr>
          <a:lstStyle/>
          <a:p>
            <a:endParaRPr lang="hr-HR" dirty="0">
              <a:cs typeface="Times New Roman" panose="02020603050405020304" pitchFamily="18" charset="0"/>
            </a:endParaRPr>
          </a:p>
          <a:p>
            <a:pPr>
              <a:buFont typeface="Wingdings 3" charset="2"/>
              <a:buAutoNum type="arabicPeriod"/>
            </a:pPr>
            <a:r>
              <a:rPr lang="pl-PL" b="1" i="0" dirty="0">
                <a:solidFill>
                  <a:srgbClr val="000000"/>
                </a:solidFill>
                <a:effectLst/>
                <a:latin typeface="Times" panose="02020603050405020304" pitchFamily="18" charset="0"/>
              </a:rPr>
              <a:t>Pravilnik o izmjenama i dopuni Pravilnika o porezu na dohodak (Narodne novine broj 112/2022) (28.9.2022.)</a:t>
            </a:r>
          </a:p>
          <a:p>
            <a:pPr>
              <a:buFont typeface="Wingdings 3" charset="2"/>
              <a:buAutoNum type="arabicPeriod"/>
            </a:pPr>
            <a:r>
              <a:rPr lang="hr-HR" b="1" i="0" dirty="0">
                <a:solidFill>
                  <a:srgbClr val="000000"/>
                </a:solidFill>
                <a:effectLst/>
                <a:latin typeface="Times" panose="02020603050405020304" pitchFamily="18" charset="0"/>
              </a:rPr>
              <a:t>Odluka o pokretanju postupka pregovora o sklapanju dodatka Temeljnom kolektivnom ugovoru za službenike i namještenike u javnim službama i imenovanju pregovaračkoga odbora Vlade Republike Hrvatske </a:t>
            </a:r>
            <a:r>
              <a:rPr lang="pl-PL" b="1" i="0" dirty="0">
                <a:solidFill>
                  <a:srgbClr val="000000"/>
                </a:solidFill>
                <a:effectLst/>
                <a:latin typeface="Times" panose="02020603050405020304" pitchFamily="18" charset="0"/>
              </a:rPr>
              <a:t>(Narodne novine broj</a:t>
            </a:r>
            <a:r>
              <a:rPr lang="hr-HR" b="1" i="0" dirty="0">
                <a:solidFill>
                  <a:srgbClr val="000000"/>
                </a:solidFill>
                <a:effectLst/>
                <a:latin typeface="Times" panose="02020603050405020304" pitchFamily="18" charset="0"/>
              </a:rPr>
              <a:t> 107/2022) (16.9.2022.)</a:t>
            </a:r>
          </a:p>
          <a:p>
            <a:pPr>
              <a:buFont typeface="Wingdings 3" charset="2"/>
              <a:buAutoNum type="arabicPeriod"/>
            </a:pPr>
            <a:r>
              <a:rPr lang="hr-HR" b="1" i="0" dirty="0">
                <a:solidFill>
                  <a:srgbClr val="000000"/>
                </a:solidFill>
                <a:effectLst/>
                <a:latin typeface="Times" panose="02020603050405020304" pitchFamily="18" charset="0"/>
              </a:rPr>
              <a:t>Zaključak u vezi s izmjenom Pravilnika o porezu na dohodak radi povećanja iznosa neoporezivih primitaka </a:t>
            </a:r>
            <a:r>
              <a:rPr lang="pl-PL" b="1" i="0" dirty="0">
                <a:solidFill>
                  <a:srgbClr val="000000"/>
                </a:solidFill>
                <a:effectLst/>
                <a:latin typeface="Times" panose="02020603050405020304" pitchFamily="18" charset="0"/>
              </a:rPr>
              <a:t>(Narodne novine broj</a:t>
            </a:r>
            <a:r>
              <a:rPr lang="hr-HR" b="1" i="0" dirty="0">
                <a:solidFill>
                  <a:srgbClr val="000000"/>
                </a:solidFill>
                <a:effectLst/>
                <a:latin typeface="Times" panose="02020603050405020304" pitchFamily="18" charset="0"/>
              </a:rPr>
              <a:t> 104/2022) (9.9.2022.)</a:t>
            </a:r>
          </a:p>
          <a:p>
            <a:pPr>
              <a:buFont typeface="Wingdings 3" charset="2"/>
              <a:buAutoNum type="arabicPeriod"/>
            </a:pPr>
            <a:r>
              <a:rPr lang="hr-HR" b="1" i="0" dirty="0">
                <a:solidFill>
                  <a:srgbClr val="000000"/>
                </a:solidFill>
                <a:effectLst/>
                <a:latin typeface="Times" panose="02020603050405020304" pitchFamily="18" charset="0"/>
              </a:rPr>
              <a:t>Pravilnik o izmjenama i dopunama Pravilnika o provedbi Nacionalne strategije za provedbu školske sheme voća i povrća te mlijeka i mliječnih proizvoda od školske godine 2017./2018. do 2022./2023. (Narodne novine broj 97/2022) (22.8.2022.)</a:t>
            </a:r>
          </a:p>
          <a:p>
            <a:pPr>
              <a:buFont typeface="Wingdings 3" charset="2"/>
              <a:buAutoNum type="arabicPeriod"/>
            </a:pPr>
            <a:endParaRPr lang="hr-HR" b="1" i="0" dirty="0">
              <a:solidFill>
                <a:srgbClr val="000000"/>
              </a:solidFill>
              <a:effectLst/>
              <a:latin typeface="Times" panose="02020603050405020304" pitchFamily="18" charset="0"/>
            </a:endParaRPr>
          </a:p>
          <a:p>
            <a:pPr>
              <a:buFont typeface="Wingdings 3" charset="2"/>
              <a:buAutoNum type="arabicPeriod"/>
            </a:pPr>
            <a:endParaRPr lang="hr-HR" b="1" i="0" dirty="0">
              <a:solidFill>
                <a:srgbClr val="000000"/>
              </a:solidFill>
              <a:effectLst/>
              <a:latin typeface="Times" panose="02020603050405020304" pitchFamily="18" charset="0"/>
            </a:endParaRPr>
          </a:p>
          <a:p>
            <a:pPr>
              <a:buFont typeface="Wingdings 3" charset="2"/>
              <a:buAutoNum type="arabicPeriod"/>
            </a:pPr>
            <a:endParaRPr lang="hr-HR" b="1" i="0" dirty="0">
              <a:solidFill>
                <a:srgbClr val="000000"/>
              </a:solidFill>
              <a:effectLst/>
              <a:latin typeface="Times" panose="02020603050405020304" pitchFamily="18" charset="0"/>
            </a:endParaRPr>
          </a:p>
          <a:p>
            <a:pPr>
              <a:buFont typeface="Wingdings 3" charset="2"/>
              <a:buAutoNum type="arabicPeriod"/>
            </a:pPr>
            <a:endParaRPr lang="pl-PL" b="1" i="0" dirty="0">
              <a:solidFill>
                <a:srgbClr val="000000"/>
              </a:solidFill>
              <a:effectLst/>
              <a:latin typeface="Times" panose="02020603050405020304" pitchFamily="18" charset="0"/>
            </a:endParaRPr>
          </a:p>
          <a:p>
            <a:pPr>
              <a:buAutoNum type="arabicPeriod"/>
            </a:pPr>
            <a:endParaRPr lang="hr-HR" sz="1800" dirty="0">
              <a:effectLst/>
              <a:ea typeface="Calibri" panose="020F0502020204030204" pitchFamily="34" charset="0"/>
              <a:cs typeface="Times New Roman" panose="02020603050405020304" pitchFamily="18" charset="0"/>
            </a:endParaRPr>
          </a:p>
          <a:p>
            <a:pPr>
              <a:buAutoNum type="arabicPeriod"/>
            </a:pPr>
            <a:endParaRPr lang="hr-HR" sz="1800" dirty="0">
              <a:solidFill>
                <a:schemeClr val="tx1"/>
              </a:solidFill>
              <a:effectLst/>
              <a:ea typeface="Calibri" panose="020F0502020204030204" pitchFamily="34" charset="0"/>
              <a:cs typeface="Times New Roman" panose="02020603050405020304" pitchFamily="18" charset="0"/>
            </a:endParaRPr>
          </a:p>
          <a:p>
            <a:pPr marL="0" indent="0">
              <a:buNone/>
            </a:pPr>
            <a:endParaRPr lang="hr-HR" dirty="0"/>
          </a:p>
        </p:txBody>
      </p:sp>
    </p:spTree>
    <p:extLst>
      <p:ext uri="{BB962C8B-B14F-4D97-AF65-F5344CB8AC3E}">
        <p14:creationId xmlns:p14="http://schemas.microsoft.com/office/powerpoint/2010/main" val="1148117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435F93A-9FE2-B6D0-C4EB-A6262682BF94}"/>
              </a:ext>
            </a:extLst>
          </p:cNvPr>
          <p:cNvSpPr>
            <a:spLocks noGrp="1"/>
          </p:cNvSpPr>
          <p:nvPr>
            <p:ph type="title"/>
          </p:nvPr>
        </p:nvSpPr>
        <p:spPr/>
        <p:txBody>
          <a:bodyPr>
            <a:normAutofit fontScale="90000"/>
          </a:bodyPr>
          <a:lstStyle/>
          <a:p>
            <a:r>
              <a:rPr lang="hr-HR" sz="2200" b="1" i="0" dirty="0">
                <a:solidFill>
                  <a:srgbClr val="000000"/>
                </a:solidFill>
                <a:effectLst/>
                <a:latin typeface="Times" panose="02020603050405020304" pitchFamily="18" charset="0"/>
              </a:rPr>
              <a:t>Odluka o pokretanju postupka pregovora o sklapanju </a:t>
            </a:r>
            <a:br>
              <a:rPr lang="hr-HR" sz="2200" b="1" i="0" dirty="0">
                <a:solidFill>
                  <a:srgbClr val="000000"/>
                </a:solidFill>
                <a:effectLst/>
                <a:latin typeface="Times" panose="02020603050405020304" pitchFamily="18" charset="0"/>
              </a:rPr>
            </a:br>
            <a:r>
              <a:rPr lang="hr-HR" sz="2200" b="1" i="0" dirty="0">
                <a:solidFill>
                  <a:srgbClr val="000000"/>
                </a:solidFill>
                <a:effectLst/>
                <a:latin typeface="Times" panose="02020603050405020304" pitchFamily="18" charset="0"/>
              </a:rPr>
              <a:t>kolektivnog ugovora za zaposlenike u </a:t>
            </a:r>
            <a:br>
              <a:rPr lang="hr-HR" sz="2200" b="1" i="0" dirty="0">
                <a:solidFill>
                  <a:srgbClr val="000000"/>
                </a:solidFill>
                <a:effectLst/>
                <a:latin typeface="Times" panose="02020603050405020304" pitchFamily="18" charset="0"/>
              </a:rPr>
            </a:br>
            <a:r>
              <a:rPr lang="hr-HR" sz="2200" b="1" i="0" dirty="0">
                <a:solidFill>
                  <a:srgbClr val="000000"/>
                </a:solidFill>
                <a:effectLst/>
                <a:latin typeface="Times" panose="02020603050405020304" pitchFamily="18" charset="0"/>
              </a:rPr>
              <a:t>osnovnoškolskim ustanovama i imenovanju pregovaračkog odbora Vlade Republike Hrvatske (Narodne novine broj 67/202) (10.6.2022.)</a:t>
            </a:r>
            <a:br>
              <a:rPr lang="hr-HR" b="1" i="0" dirty="0">
                <a:solidFill>
                  <a:srgbClr val="000000"/>
                </a:solidFill>
                <a:effectLst/>
                <a:latin typeface="Times" panose="02020603050405020304" pitchFamily="18" charset="0"/>
              </a:rPr>
            </a:br>
            <a:endParaRPr lang="hr-HR" dirty="0"/>
          </a:p>
        </p:txBody>
      </p:sp>
      <p:sp>
        <p:nvSpPr>
          <p:cNvPr id="3" name="Rezervirano mjesto sadržaja 2">
            <a:extLst>
              <a:ext uri="{FF2B5EF4-FFF2-40B4-BE49-F238E27FC236}">
                <a16:creationId xmlns:a16="http://schemas.microsoft.com/office/drawing/2014/main" id="{16BD013E-CABD-8926-0571-E64D1C12A9EA}"/>
              </a:ext>
            </a:extLst>
          </p:cNvPr>
          <p:cNvSpPr>
            <a:spLocks noGrp="1"/>
          </p:cNvSpPr>
          <p:nvPr>
            <p:ph idx="1"/>
          </p:nvPr>
        </p:nvSpPr>
        <p:spPr/>
        <p:txBody>
          <a:bodyPr>
            <a:normAutofit fontScale="77500" lnSpcReduction="20000"/>
          </a:bodyPr>
          <a:lstStyle/>
          <a:p>
            <a:pPr algn="ctr" fontAlgn="base"/>
            <a:r>
              <a:rPr lang="hr-HR" b="0" i="0" u="none" strike="noStrike" dirty="0">
                <a:solidFill>
                  <a:srgbClr val="231F20"/>
                </a:solidFill>
                <a:effectLst/>
                <a:latin typeface="Minion Pro Cond"/>
              </a:rPr>
              <a:t>II.</a:t>
            </a:r>
          </a:p>
          <a:p>
            <a:pPr algn="l" fontAlgn="base"/>
            <a:r>
              <a:rPr lang="hr-HR" b="0" i="0" u="none" strike="noStrike" dirty="0">
                <a:solidFill>
                  <a:srgbClr val="231F20"/>
                </a:solidFill>
                <a:effectLst/>
                <a:latin typeface="Minion Pro Cond"/>
              </a:rPr>
              <a:t>U pregovarački odbor Vlade Republike Hrvatske za pregovore o sklapanju kolektivnog ugovora iz točke I. ove Odluke, imenuju se:</a:t>
            </a:r>
          </a:p>
          <a:p>
            <a:pPr algn="l" fontAlgn="base"/>
            <a:r>
              <a:rPr lang="hr-HR" b="0" i="0" u="none" strike="noStrike" dirty="0">
                <a:solidFill>
                  <a:srgbClr val="231F20"/>
                </a:solidFill>
                <a:effectLst/>
                <a:latin typeface="Minion Pro Cond"/>
              </a:rPr>
              <a:t>– </a:t>
            </a:r>
            <a:r>
              <a:rPr lang="hr-HR" b="0" i="0" u="none" strike="noStrike" dirty="0">
                <a:solidFill>
                  <a:srgbClr val="FF0000"/>
                </a:solidFill>
                <a:effectLst/>
                <a:latin typeface="Minion Pro Cond"/>
              </a:rPr>
              <a:t>dr. sc. Radovan Fuchs</a:t>
            </a:r>
            <a:r>
              <a:rPr lang="hr-HR" b="0" i="0" u="none" strike="noStrike" dirty="0">
                <a:solidFill>
                  <a:srgbClr val="231F20"/>
                </a:solidFill>
                <a:effectLst/>
                <a:latin typeface="Minion Pro Cond"/>
              </a:rPr>
              <a:t>, ministar znanosti i obrazovanja</a:t>
            </a:r>
          </a:p>
          <a:p>
            <a:pPr algn="l" fontAlgn="base"/>
            <a:r>
              <a:rPr lang="hr-HR" b="0" i="0" u="none" strike="noStrike" dirty="0">
                <a:solidFill>
                  <a:srgbClr val="231F20"/>
                </a:solidFill>
                <a:effectLst/>
                <a:latin typeface="Minion Pro Cond"/>
              </a:rPr>
              <a:t>– </a:t>
            </a:r>
            <a:r>
              <a:rPr lang="hr-HR" b="0" i="0" u="none" strike="noStrike" dirty="0">
                <a:solidFill>
                  <a:srgbClr val="FF0000"/>
                </a:solidFill>
                <a:effectLst/>
                <a:latin typeface="Minion Pro Cond"/>
              </a:rPr>
              <a:t>Stipe Mamić</a:t>
            </a:r>
            <a:r>
              <a:rPr lang="hr-HR" b="0" i="0" u="none" strike="noStrike" dirty="0">
                <a:solidFill>
                  <a:srgbClr val="231F20"/>
                </a:solidFill>
                <a:effectLst/>
                <a:latin typeface="Minion Pro Cond"/>
              </a:rPr>
              <a:t>, državni tajnik u Ministarstvu znanosti i obrazovanja</a:t>
            </a:r>
          </a:p>
          <a:p>
            <a:pPr algn="l" fontAlgn="base"/>
            <a:r>
              <a:rPr lang="hr-HR" b="0" i="0" u="none" strike="noStrike" dirty="0">
                <a:solidFill>
                  <a:srgbClr val="231F20"/>
                </a:solidFill>
                <a:effectLst/>
                <a:latin typeface="Minion Pro Cond"/>
              </a:rPr>
              <a:t>– </a:t>
            </a:r>
            <a:r>
              <a:rPr lang="hr-HR" b="0" i="0" u="none" strike="noStrike" dirty="0">
                <a:solidFill>
                  <a:srgbClr val="FF0000"/>
                </a:solidFill>
                <a:effectLst/>
                <a:latin typeface="Minion Pro Cond"/>
              </a:rPr>
              <a:t>Tomislav </a:t>
            </a:r>
            <a:r>
              <a:rPr lang="hr-HR" b="0" i="0" u="none" strike="noStrike" dirty="0" err="1">
                <a:solidFill>
                  <a:srgbClr val="FF0000"/>
                </a:solidFill>
                <a:effectLst/>
                <a:latin typeface="Minion Pro Cond"/>
              </a:rPr>
              <a:t>Paljak</a:t>
            </a:r>
            <a:r>
              <a:rPr lang="hr-HR" b="0" i="0" u="none" strike="noStrike" dirty="0">
                <a:solidFill>
                  <a:srgbClr val="231F20"/>
                </a:solidFill>
                <a:effectLst/>
                <a:latin typeface="Minion Pro Cond"/>
              </a:rPr>
              <a:t>, državni tajnik u Ministarstvu znanosti i obrazovanja</a:t>
            </a:r>
          </a:p>
          <a:p>
            <a:pPr algn="l" fontAlgn="base"/>
            <a:r>
              <a:rPr lang="hr-HR" b="0" i="0" u="none" strike="noStrike" dirty="0">
                <a:solidFill>
                  <a:srgbClr val="231F20"/>
                </a:solidFill>
                <a:effectLst/>
                <a:latin typeface="Minion Pro Cond"/>
              </a:rPr>
              <a:t>– </a:t>
            </a:r>
            <a:r>
              <a:rPr lang="hr-HR" b="0" i="0" u="none" strike="noStrike" dirty="0">
                <a:solidFill>
                  <a:srgbClr val="FF0000"/>
                </a:solidFill>
                <a:effectLst/>
                <a:latin typeface="Minion Pro Cond"/>
              </a:rPr>
              <a:t>mr. sc. Vesna Šerepac</a:t>
            </a:r>
            <a:r>
              <a:rPr lang="hr-HR" b="0" i="0" u="none" strike="noStrike" dirty="0">
                <a:solidFill>
                  <a:srgbClr val="231F20"/>
                </a:solidFill>
                <a:effectLst/>
                <a:latin typeface="Minion Pro Cond"/>
              </a:rPr>
              <a:t>, ravnateljica Uprave za odgoj i obrazovanje u Ministarstvu znanosti i obrazovanja</a:t>
            </a:r>
          </a:p>
          <a:p>
            <a:pPr algn="l" fontAlgn="base"/>
            <a:r>
              <a:rPr lang="hr-HR" b="0" i="0" u="none" strike="noStrike" dirty="0">
                <a:solidFill>
                  <a:srgbClr val="231F20"/>
                </a:solidFill>
                <a:effectLst/>
                <a:latin typeface="Minion Pro Cond"/>
              </a:rPr>
              <a:t>– </a:t>
            </a:r>
            <a:r>
              <a:rPr lang="hr-HR" b="0" i="0" u="none" strike="noStrike" dirty="0">
                <a:solidFill>
                  <a:srgbClr val="FF0000"/>
                </a:solidFill>
                <a:effectLst/>
                <a:latin typeface="Minion Pro Cond"/>
              </a:rPr>
              <a:t>Zdenka </a:t>
            </a:r>
            <a:r>
              <a:rPr lang="hr-HR" b="0" i="0" u="none" strike="noStrike" dirty="0" err="1">
                <a:solidFill>
                  <a:srgbClr val="FF0000"/>
                </a:solidFill>
                <a:effectLst/>
                <a:latin typeface="Minion Pro Cond"/>
              </a:rPr>
              <a:t>Čukelj</a:t>
            </a:r>
            <a:r>
              <a:rPr lang="hr-HR" b="0" i="0" u="none" strike="noStrike" dirty="0">
                <a:solidFill>
                  <a:srgbClr val="231F20"/>
                </a:solidFill>
                <a:effectLst/>
                <a:latin typeface="Minion Pro Cond"/>
              </a:rPr>
              <a:t>, predstavnica Ministarstva znanosti i obrazovanja</a:t>
            </a:r>
          </a:p>
          <a:p>
            <a:pPr algn="l" fontAlgn="base"/>
            <a:r>
              <a:rPr lang="hr-HR" b="0" i="0" u="none" strike="noStrike" dirty="0">
                <a:solidFill>
                  <a:srgbClr val="231F20"/>
                </a:solidFill>
                <a:effectLst/>
                <a:latin typeface="Minion Pro Cond"/>
              </a:rPr>
              <a:t>– </a:t>
            </a:r>
            <a:r>
              <a:rPr lang="hr-HR" b="0" i="0" u="none" strike="noStrike" dirty="0">
                <a:solidFill>
                  <a:srgbClr val="FF0000"/>
                </a:solidFill>
                <a:effectLst/>
                <a:latin typeface="Minion Pro Cond"/>
              </a:rPr>
              <a:t>Ivana </a:t>
            </a:r>
            <a:r>
              <a:rPr lang="hr-HR" b="0" i="0" u="none" strike="noStrike" dirty="0" err="1">
                <a:solidFill>
                  <a:srgbClr val="FF0000"/>
                </a:solidFill>
                <a:effectLst/>
                <a:latin typeface="Minion Pro Cond"/>
              </a:rPr>
              <a:t>Bulešić</a:t>
            </a:r>
            <a:r>
              <a:rPr lang="hr-HR" b="0" i="0" u="none" strike="noStrike" dirty="0">
                <a:solidFill>
                  <a:srgbClr val="231F20"/>
                </a:solidFill>
                <a:effectLst/>
                <a:latin typeface="Minion Pro Cond"/>
              </a:rPr>
              <a:t>, predstavnica Ministarstva znanosti i obrazovanja</a:t>
            </a:r>
          </a:p>
          <a:p>
            <a:pPr algn="l" fontAlgn="base"/>
            <a:r>
              <a:rPr lang="hr-HR" b="0" i="0" u="none" strike="noStrike" dirty="0">
                <a:solidFill>
                  <a:srgbClr val="231F20"/>
                </a:solidFill>
                <a:effectLst/>
                <a:latin typeface="Minion Pro Cond"/>
              </a:rPr>
              <a:t>– </a:t>
            </a:r>
            <a:r>
              <a:rPr lang="hr-HR" b="0" i="0" u="none" strike="noStrike" dirty="0">
                <a:solidFill>
                  <a:srgbClr val="FF0000"/>
                </a:solidFill>
                <a:effectLst/>
                <a:latin typeface="Minion Pro Cond"/>
              </a:rPr>
              <a:t>Tanja Malinac</a:t>
            </a:r>
            <a:r>
              <a:rPr lang="hr-HR" b="0" i="0" u="none" strike="noStrike" dirty="0">
                <a:solidFill>
                  <a:srgbClr val="231F20"/>
                </a:solidFill>
                <a:effectLst/>
                <a:latin typeface="Minion Pro Cond"/>
              </a:rPr>
              <a:t>, predstavnica Ministarstva znanosti i obrazovanja</a:t>
            </a:r>
          </a:p>
          <a:p>
            <a:pPr algn="l" fontAlgn="base"/>
            <a:r>
              <a:rPr lang="hr-HR" b="0" i="0" u="none" strike="noStrike" dirty="0">
                <a:solidFill>
                  <a:srgbClr val="231F20"/>
                </a:solidFill>
                <a:effectLst/>
                <a:latin typeface="Minion Pro Cond"/>
              </a:rPr>
              <a:t>– </a:t>
            </a:r>
            <a:r>
              <a:rPr lang="hr-HR" b="0" i="0" u="none" strike="noStrike" dirty="0">
                <a:solidFill>
                  <a:srgbClr val="FF0000"/>
                </a:solidFill>
                <a:effectLst/>
                <a:latin typeface="Minion Pro Cond"/>
              </a:rPr>
              <a:t>Daliborka Rezo</a:t>
            </a:r>
            <a:r>
              <a:rPr lang="hr-HR" b="0" i="0" u="none" strike="noStrike" dirty="0">
                <a:solidFill>
                  <a:srgbClr val="231F20"/>
                </a:solidFill>
                <a:effectLst/>
                <a:latin typeface="Minion Pro Cond"/>
              </a:rPr>
              <a:t>, predstavnica Ministarstva znanosti i obrazovanja</a:t>
            </a:r>
          </a:p>
          <a:p>
            <a:pPr algn="l" fontAlgn="base"/>
            <a:r>
              <a:rPr lang="hr-HR" b="0" i="0" u="none" strike="noStrike" dirty="0">
                <a:solidFill>
                  <a:srgbClr val="231F20"/>
                </a:solidFill>
                <a:effectLst/>
                <a:latin typeface="Minion Pro Cond"/>
              </a:rPr>
              <a:t>– </a:t>
            </a:r>
            <a:r>
              <a:rPr lang="hr-HR" b="0" i="0" u="none" strike="noStrike" dirty="0" err="1">
                <a:solidFill>
                  <a:srgbClr val="231F20"/>
                </a:solidFill>
                <a:effectLst/>
                <a:latin typeface="Minion Pro Cond"/>
              </a:rPr>
              <a:t>Antea</a:t>
            </a:r>
            <a:r>
              <a:rPr lang="hr-HR" b="0" i="0" u="none" strike="noStrike" dirty="0">
                <a:solidFill>
                  <a:srgbClr val="231F20"/>
                </a:solidFill>
                <a:effectLst/>
                <a:latin typeface="Minion Pro Cond"/>
              </a:rPr>
              <a:t> Šojat, predstavnica Ministarstva rada, mirovinskoga sustava, obitelji i socijalne politike</a:t>
            </a:r>
          </a:p>
          <a:p>
            <a:pPr algn="l" fontAlgn="base"/>
            <a:r>
              <a:rPr lang="hr-HR" b="0" i="0" u="none" strike="noStrike" dirty="0">
                <a:solidFill>
                  <a:srgbClr val="231F20"/>
                </a:solidFill>
                <a:effectLst/>
                <a:latin typeface="Minion Pro Cond"/>
              </a:rPr>
              <a:t>– Hana Zoričić, predstavnica Ministarstva financija.</a:t>
            </a:r>
          </a:p>
          <a:p>
            <a:endParaRPr lang="hr-HR" dirty="0"/>
          </a:p>
        </p:txBody>
      </p:sp>
    </p:spTree>
    <p:extLst>
      <p:ext uri="{BB962C8B-B14F-4D97-AF65-F5344CB8AC3E}">
        <p14:creationId xmlns:p14="http://schemas.microsoft.com/office/powerpoint/2010/main" val="3727872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B996AD4-DD2E-3BD6-6952-FFBD3892BD8A}"/>
              </a:ext>
            </a:extLst>
          </p:cNvPr>
          <p:cNvSpPr>
            <a:spLocks noGrp="1"/>
          </p:cNvSpPr>
          <p:nvPr>
            <p:ph type="title"/>
          </p:nvPr>
        </p:nvSpPr>
        <p:spPr/>
        <p:txBody>
          <a:bodyPr>
            <a:noAutofit/>
          </a:bodyPr>
          <a:lstStyle/>
          <a:p>
            <a:r>
              <a:rPr lang="hr-HR" sz="2000" b="1" i="0" dirty="0">
                <a:solidFill>
                  <a:srgbClr val="000000"/>
                </a:solidFill>
                <a:effectLst/>
                <a:latin typeface="Times" panose="02020603050405020304" pitchFamily="18" charset="0"/>
              </a:rPr>
              <a:t>Odluka o isplati materijalnih i nematerijalnih prava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te drugih naknada za zaposlenike u osnovnoškolskim ustanovama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(Narodne novine broj 60/2022) (27.5.2022.)</a:t>
            </a:r>
            <a:br>
              <a:rPr lang="hr-HR" sz="2000" b="1" i="0" dirty="0">
                <a:solidFill>
                  <a:srgbClr val="000000"/>
                </a:solidFill>
                <a:effectLst/>
                <a:latin typeface="Times" panose="02020603050405020304" pitchFamily="18" charset="0"/>
              </a:rPr>
            </a:br>
            <a:endParaRPr lang="hr-HR" sz="2000" dirty="0"/>
          </a:p>
        </p:txBody>
      </p:sp>
      <p:sp>
        <p:nvSpPr>
          <p:cNvPr id="3" name="Rezervirano mjesto sadržaja 2">
            <a:extLst>
              <a:ext uri="{FF2B5EF4-FFF2-40B4-BE49-F238E27FC236}">
                <a16:creationId xmlns:a16="http://schemas.microsoft.com/office/drawing/2014/main" id="{F17A8796-5F4D-C327-7555-4F6C0B51B93B}"/>
              </a:ext>
            </a:extLst>
          </p:cNvPr>
          <p:cNvSpPr>
            <a:spLocks noGrp="1"/>
          </p:cNvSpPr>
          <p:nvPr>
            <p:ph idx="1"/>
          </p:nvPr>
        </p:nvSpPr>
        <p:spPr/>
        <p:txBody>
          <a:bodyPr/>
          <a:lstStyle/>
          <a:p>
            <a:pPr marL="0" indent="0">
              <a:buNone/>
            </a:pPr>
            <a:r>
              <a:rPr lang="hr-HR" sz="1800" dirty="0">
                <a:effectLst/>
                <a:latin typeface="Calibri" panose="020F0502020204030204" pitchFamily="34" charset="0"/>
                <a:ea typeface="Calibri" panose="020F0502020204030204" pitchFamily="34" charset="0"/>
              </a:rPr>
              <a:t>Pitanje:</a:t>
            </a:r>
          </a:p>
          <a:p>
            <a:r>
              <a:rPr lang="hr-HR" dirty="0">
                <a:latin typeface="Calibri" panose="020F0502020204030204" pitchFamily="34" charset="0"/>
                <a:ea typeface="Calibri" panose="020F0502020204030204" pitchFamily="34" charset="0"/>
              </a:rPr>
              <a:t>P</a:t>
            </a:r>
            <a:r>
              <a:rPr lang="hr-HR" sz="1800" dirty="0">
                <a:effectLst/>
                <a:latin typeface="Calibri" panose="020F0502020204030204" pitchFamily="34" charset="0"/>
                <a:ea typeface="Calibri" panose="020F0502020204030204" pitchFamily="34" charset="0"/>
              </a:rPr>
              <a:t>ozivamo li se u Odluci o zaduženju na Kolektivni ugovor za zaposlenike u osnovnoškolskim ustanovama ili na Odluku Vlade RH?</a:t>
            </a:r>
          </a:p>
          <a:p>
            <a:pPr marL="0" indent="0">
              <a:buNone/>
            </a:pPr>
            <a:endParaRPr lang="hr-HR" sz="1800" dirty="0">
              <a:effectLst/>
              <a:latin typeface="Calibri" panose="020F0502020204030204" pitchFamily="34" charset="0"/>
              <a:ea typeface="Calibri" panose="020F0502020204030204" pitchFamily="34" charset="0"/>
            </a:endParaRPr>
          </a:p>
          <a:p>
            <a:pPr marL="0" indent="0">
              <a:buNone/>
            </a:pPr>
            <a:r>
              <a:rPr lang="hr-HR" dirty="0">
                <a:latin typeface="Calibri" panose="020F0502020204030204" pitchFamily="34" charset="0"/>
                <a:ea typeface="Calibri" panose="020F0502020204030204" pitchFamily="34" charset="0"/>
              </a:rPr>
              <a:t>Odgovor:</a:t>
            </a:r>
            <a:endParaRPr lang="hr-HR" sz="1800" dirty="0">
              <a:effectLst/>
              <a:latin typeface="Calibri" panose="020F0502020204030204" pitchFamily="34" charset="0"/>
              <a:ea typeface="Calibri" panose="020F0502020204030204" pitchFamily="34" charset="0"/>
            </a:endParaRPr>
          </a:p>
          <a:p>
            <a:r>
              <a:rPr lang="hr-HR" sz="1800" dirty="0">
                <a:effectLst/>
                <a:latin typeface="Calibri" panose="020F0502020204030204" pitchFamily="34" charset="0"/>
                <a:ea typeface="Calibri" panose="020F0502020204030204" pitchFamily="34" charset="0"/>
              </a:rPr>
              <a:t> </a:t>
            </a:r>
            <a:r>
              <a:rPr lang="hr-HR" dirty="0">
                <a:latin typeface="Calibri" panose="020F0502020204030204" pitchFamily="34" charset="0"/>
                <a:ea typeface="Calibri" panose="020F0502020204030204" pitchFamily="34" charset="0"/>
              </a:rPr>
              <a:t>I</a:t>
            </a:r>
            <a:r>
              <a:rPr lang="hr-HR" sz="1800" dirty="0">
                <a:effectLst/>
                <a:latin typeface="Calibri" panose="020F0502020204030204" pitchFamily="34" charset="0"/>
                <a:ea typeface="Calibri" panose="020F0502020204030204" pitchFamily="34" charset="0"/>
              </a:rPr>
              <a:t>spravno je </a:t>
            </a:r>
            <a:r>
              <a:rPr lang="hr-HR" sz="1800" b="1" dirty="0">
                <a:effectLst/>
                <a:latin typeface="Calibri" panose="020F0502020204030204" pitchFamily="34" charset="0"/>
                <a:ea typeface="Calibri" panose="020F0502020204030204" pitchFamily="34" charset="0"/>
              </a:rPr>
              <a:t>pozvati se na  KU-a </a:t>
            </a:r>
            <a:r>
              <a:rPr lang="hr-HR" sz="1800" dirty="0">
                <a:effectLst/>
                <a:latin typeface="Calibri" panose="020F0502020204030204" pitchFamily="34" charset="0"/>
                <a:ea typeface="Calibri" panose="020F0502020204030204" pitchFamily="34" charset="0"/>
              </a:rPr>
              <a:t>koji je prestao važiti, </a:t>
            </a:r>
          </a:p>
          <a:p>
            <a:pPr marL="0" indent="0">
              <a:buNone/>
            </a:pPr>
            <a:r>
              <a:rPr lang="hr-HR" sz="1800" dirty="0">
                <a:effectLst/>
                <a:latin typeface="Calibri" panose="020F0502020204030204" pitchFamily="34" charset="0"/>
                <a:ea typeface="Calibri" panose="020F0502020204030204" pitchFamily="34" charset="0"/>
              </a:rPr>
              <a:t>ali i na </a:t>
            </a:r>
            <a:r>
              <a:rPr lang="hr-HR" sz="1800" b="1" dirty="0">
                <a:effectLst/>
                <a:latin typeface="Calibri" panose="020F0502020204030204" pitchFamily="34" charset="0"/>
                <a:ea typeface="Calibri" panose="020F0502020204030204" pitchFamily="34" charset="0"/>
              </a:rPr>
              <a:t>Odluku Vlade kojom se produžuje primjena i važenje  KU-a</a:t>
            </a:r>
            <a:r>
              <a:rPr lang="hr-HR" sz="1800" dirty="0">
                <a:effectLst/>
                <a:latin typeface="Calibri" panose="020F0502020204030204" pitchFamily="34" charset="0"/>
                <a:ea typeface="Calibri" panose="020F0502020204030204" pitchFamily="34" charset="0"/>
              </a:rPr>
              <a:t>. </a:t>
            </a:r>
          </a:p>
          <a:p>
            <a:pPr marL="0" indent="0">
              <a:buNone/>
            </a:pPr>
            <a:r>
              <a:rPr lang="hr-HR" sz="1800" dirty="0">
                <a:effectLst/>
                <a:latin typeface="Calibri" panose="020F0502020204030204" pitchFamily="34" charset="0"/>
                <a:ea typeface="Calibri" panose="020F0502020204030204" pitchFamily="34" charset="0"/>
              </a:rPr>
              <a:t>Naime, jedan propis bez drugog ne bi bio primjenjiv.</a:t>
            </a:r>
          </a:p>
          <a:p>
            <a:endParaRPr lang="hr-HR" dirty="0"/>
          </a:p>
        </p:txBody>
      </p:sp>
    </p:spTree>
    <p:extLst>
      <p:ext uri="{BB962C8B-B14F-4D97-AF65-F5344CB8AC3E}">
        <p14:creationId xmlns:p14="http://schemas.microsoft.com/office/powerpoint/2010/main" val="2678450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45E3EAA-C259-3CD2-B17D-76DA8E5A89CC}"/>
              </a:ext>
            </a:extLst>
          </p:cNvPr>
          <p:cNvSpPr>
            <a:spLocks noGrp="1"/>
          </p:cNvSpPr>
          <p:nvPr>
            <p:ph type="title"/>
          </p:nvPr>
        </p:nvSpPr>
        <p:spPr/>
        <p:txBody>
          <a:bodyPr>
            <a:noAutofit/>
          </a:bodyPr>
          <a:lstStyle/>
          <a:p>
            <a:r>
              <a:rPr lang="hr-HR" sz="2000" b="1" i="0" dirty="0">
                <a:solidFill>
                  <a:srgbClr val="000000"/>
                </a:solidFill>
                <a:effectLst/>
                <a:latin typeface="Times" panose="02020603050405020304" pitchFamily="18" charset="0"/>
              </a:rPr>
              <a:t>Odluka o početku i završetku nastavne godine, broju</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 radnih dana i trajanju odmora učenika osnovnih i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srednjih škola za školsku godinu 2022./2023. </a:t>
            </a:r>
            <a:br>
              <a:rPr lang="hr-HR" sz="2000" b="1" i="0" dirty="0">
                <a:solidFill>
                  <a:srgbClr val="000000"/>
                </a:solidFill>
                <a:effectLst/>
                <a:latin typeface="Times" panose="02020603050405020304" pitchFamily="18" charset="0"/>
              </a:rPr>
            </a:br>
            <a:r>
              <a:rPr lang="hr-HR" sz="2000" b="1" i="0" dirty="0">
                <a:solidFill>
                  <a:srgbClr val="000000"/>
                </a:solidFill>
                <a:effectLst/>
                <a:latin typeface="Times" panose="02020603050405020304" pitchFamily="18" charset="0"/>
              </a:rPr>
              <a:t>(Narodne novine broj 54/2022) (11.5.2022.)</a:t>
            </a:r>
            <a:br>
              <a:rPr lang="hr-HR" sz="2000" b="1" i="0" dirty="0">
                <a:solidFill>
                  <a:srgbClr val="000000"/>
                </a:solidFill>
                <a:effectLst/>
                <a:latin typeface="Times" panose="02020603050405020304" pitchFamily="18" charset="0"/>
              </a:rPr>
            </a:br>
            <a:endParaRPr lang="hr-HR" sz="2000" dirty="0"/>
          </a:p>
        </p:txBody>
      </p:sp>
      <p:sp>
        <p:nvSpPr>
          <p:cNvPr id="3" name="Rezervirano mjesto sadržaja 2">
            <a:extLst>
              <a:ext uri="{FF2B5EF4-FFF2-40B4-BE49-F238E27FC236}">
                <a16:creationId xmlns:a16="http://schemas.microsoft.com/office/drawing/2014/main" id="{1D47609D-1803-3DA5-3CC3-F3E6ACF52CF9}"/>
              </a:ext>
            </a:extLst>
          </p:cNvPr>
          <p:cNvSpPr>
            <a:spLocks noGrp="1"/>
          </p:cNvSpPr>
          <p:nvPr>
            <p:ph idx="1"/>
          </p:nvPr>
        </p:nvSpPr>
        <p:spPr/>
        <p:txBody>
          <a:bodyPr>
            <a:normAutofit lnSpcReduction="10000"/>
          </a:bodyPr>
          <a:lstStyle/>
          <a:p>
            <a:pPr algn="ctr" fontAlgn="base"/>
            <a:r>
              <a:rPr lang="hr-HR" b="0" i="0" u="none" strike="noStrike" dirty="0">
                <a:solidFill>
                  <a:srgbClr val="231F20"/>
                </a:solidFill>
                <a:effectLst/>
                <a:latin typeface="Minion Pro Cond"/>
              </a:rPr>
              <a:t>Članak 4.</a:t>
            </a:r>
          </a:p>
          <a:p>
            <a:pPr algn="l" fontAlgn="base"/>
            <a:r>
              <a:rPr lang="hr-HR" b="1" i="0" u="none" strike="noStrike" dirty="0">
                <a:solidFill>
                  <a:srgbClr val="231F20"/>
                </a:solidFill>
                <a:effectLst/>
                <a:latin typeface="Minion Pro Cond"/>
              </a:rPr>
              <a:t>Jesenski odmor </a:t>
            </a:r>
            <a:r>
              <a:rPr lang="hr-HR" b="0" i="0" u="none" strike="noStrike" dirty="0">
                <a:solidFill>
                  <a:srgbClr val="231F20"/>
                </a:solidFill>
                <a:effectLst/>
                <a:latin typeface="Minion Pro Cond"/>
              </a:rPr>
              <a:t>za učenike počinje </a:t>
            </a:r>
            <a:r>
              <a:rPr lang="hr-HR" b="1" i="0" u="none" strike="noStrike" dirty="0">
                <a:solidFill>
                  <a:srgbClr val="231F20"/>
                </a:solidFill>
                <a:effectLst/>
                <a:latin typeface="Minion Pro Cond"/>
              </a:rPr>
              <a:t>31. listopada 2022. godine i traje do 1. studenoga </a:t>
            </a:r>
            <a:r>
              <a:rPr lang="hr-HR" b="0" i="0" u="none" strike="noStrike" dirty="0">
                <a:solidFill>
                  <a:srgbClr val="231F20"/>
                </a:solidFill>
                <a:effectLst/>
                <a:latin typeface="Minion Pro Cond"/>
              </a:rPr>
              <a:t>2022. godine, s tim da nastava počinje 2. studenoga 2022. godine.</a:t>
            </a:r>
          </a:p>
          <a:p>
            <a:pPr algn="l" fontAlgn="base"/>
            <a:r>
              <a:rPr lang="hr-HR" b="1" i="0" u="none" strike="noStrike" dirty="0">
                <a:solidFill>
                  <a:srgbClr val="231F20"/>
                </a:solidFill>
                <a:effectLst/>
                <a:latin typeface="Minion Pro Cond"/>
              </a:rPr>
              <a:t>Prvi dio zimskoga odmora </a:t>
            </a:r>
            <a:r>
              <a:rPr lang="hr-HR" b="0" i="0" u="none" strike="noStrike" dirty="0">
                <a:solidFill>
                  <a:srgbClr val="231F20"/>
                </a:solidFill>
                <a:effectLst/>
                <a:latin typeface="Minion Pro Cond"/>
              </a:rPr>
              <a:t>za učenike počinje </a:t>
            </a:r>
            <a:r>
              <a:rPr lang="hr-HR" b="1" i="0" u="none" strike="noStrike" dirty="0">
                <a:solidFill>
                  <a:srgbClr val="231F20"/>
                </a:solidFill>
                <a:effectLst/>
                <a:latin typeface="Minion Pro Cond"/>
              </a:rPr>
              <a:t>27. prosinca 2022. godine i traje do 5. siječnja 2023. godine</a:t>
            </a:r>
            <a:r>
              <a:rPr lang="hr-HR" b="0" i="0" u="none" strike="noStrike" dirty="0">
                <a:solidFill>
                  <a:srgbClr val="231F20"/>
                </a:solidFill>
                <a:effectLst/>
                <a:latin typeface="Minion Pro Cond"/>
              </a:rPr>
              <a:t>, s tim da nastava počinje 9. siječnja 2023. godine.</a:t>
            </a:r>
          </a:p>
          <a:p>
            <a:pPr algn="l" fontAlgn="base"/>
            <a:r>
              <a:rPr lang="hr-HR" b="1" i="0" u="none" strike="noStrike" dirty="0">
                <a:solidFill>
                  <a:srgbClr val="231F20"/>
                </a:solidFill>
                <a:effectLst/>
                <a:latin typeface="Minion Pro Cond"/>
              </a:rPr>
              <a:t>Drugi dio zimskoga odmora </a:t>
            </a:r>
            <a:r>
              <a:rPr lang="hr-HR" b="0" i="0" u="none" strike="noStrike" dirty="0">
                <a:solidFill>
                  <a:srgbClr val="231F20"/>
                </a:solidFill>
                <a:effectLst/>
                <a:latin typeface="Minion Pro Cond"/>
              </a:rPr>
              <a:t>za učenike počinje </a:t>
            </a:r>
            <a:r>
              <a:rPr lang="hr-HR" b="1" i="0" u="none" strike="noStrike" dirty="0">
                <a:solidFill>
                  <a:srgbClr val="231F20"/>
                </a:solidFill>
                <a:effectLst/>
                <a:latin typeface="Minion Pro Cond"/>
              </a:rPr>
              <a:t>20. veljače 2023. godine i završava 24. veljače 2023. godine</a:t>
            </a:r>
            <a:r>
              <a:rPr lang="hr-HR" b="0" i="0" u="none" strike="noStrike" dirty="0">
                <a:solidFill>
                  <a:srgbClr val="231F20"/>
                </a:solidFill>
                <a:effectLst/>
                <a:latin typeface="Minion Pro Cond"/>
              </a:rPr>
              <a:t>, s tim da nastava počinje 27. veljače 2023. godine.</a:t>
            </a:r>
          </a:p>
          <a:p>
            <a:pPr algn="l" fontAlgn="base"/>
            <a:r>
              <a:rPr lang="hr-HR" b="1" i="0" u="none" strike="noStrike" dirty="0">
                <a:solidFill>
                  <a:srgbClr val="231F20"/>
                </a:solidFill>
                <a:effectLst/>
                <a:latin typeface="Minion Pro Cond"/>
              </a:rPr>
              <a:t>Proljetni odmor </a:t>
            </a:r>
            <a:r>
              <a:rPr lang="hr-HR" b="0" i="0" u="none" strike="noStrike" dirty="0">
                <a:solidFill>
                  <a:srgbClr val="231F20"/>
                </a:solidFill>
                <a:effectLst/>
                <a:latin typeface="Minion Pro Cond"/>
              </a:rPr>
              <a:t>za učenike počinje </a:t>
            </a:r>
            <a:r>
              <a:rPr lang="hr-HR" b="1" i="0" u="none" strike="noStrike" dirty="0">
                <a:solidFill>
                  <a:srgbClr val="231F20"/>
                </a:solidFill>
                <a:effectLst/>
                <a:latin typeface="Minion Pro Cond"/>
              </a:rPr>
              <a:t>6. travnja 2023. godine i završava 14. travnja 2023. </a:t>
            </a:r>
            <a:r>
              <a:rPr lang="hr-HR" b="0" i="0" u="none" strike="noStrike" dirty="0">
                <a:solidFill>
                  <a:srgbClr val="231F20"/>
                </a:solidFill>
                <a:effectLst/>
                <a:latin typeface="Minion Pro Cond"/>
              </a:rPr>
              <a:t>godine, s tim da nastava počinje 17. travnja 2023. godine.</a:t>
            </a:r>
          </a:p>
          <a:p>
            <a:pPr algn="ctr" fontAlgn="base"/>
            <a:r>
              <a:rPr lang="hr-HR" b="0" i="0" u="none" strike="noStrike" dirty="0">
                <a:solidFill>
                  <a:srgbClr val="231F20"/>
                </a:solidFill>
                <a:effectLst/>
                <a:latin typeface="Minion Pro Cond"/>
              </a:rPr>
              <a:t>Članak 5.</a:t>
            </a:r>
          </a:p>
          <a:p>
            <a:pPr algn="l" fontAlgn="base"/>
            <a:r>
              <a:rPr lang="hr-HR" b="1" i="0" u="none" strike="noStrike" dirty="0">
                <a:solidFill>
                  <a:srgbClr val="231F20"/>
                </a:solidFill>
                <a:effectLst/>
                <a:latin typeface="Minion Pro Cond"/>
              </a:rPr>
              <a:t>Ljetni odmor </a:t>
            </a:r>
            <a:r>
              <a:rPr lang="hr-HR" b="0" i="0" u="none" strike="noStrike" dirty="0">
                <a:solidFill>
                  <a:srgbClr val="231F20"/>
                </a:solidFill>
                <a:effectLst/>
                <a:latin typeface="Minion Pro Cond"/>
              </a:rPr>
              <a:t>počinje </a:t>
            </a:r>
            <a:r>
              <a:rPr lang="hr-HR" b="1" i="0" u="none" strike="noStrike" dirty="0">
                <a:solidFill>
                  <a:srgbClr val="231F20"/>
                </a:solidFill>
                <a:effectLst/>
                <a:latin typeface="Minion Pro Cond"/>
              </a:rPr>
              <a:t>23. lipnja </a:t>
            </a:r>
            <a:r>
              <a:rPr lang="hr-HR" b="0" i="0" u="none" strike="noStrike" dirty="0">
                <a:solidFill>
                  <a:srgbClr val="231F20"/>
                </a:solidFill>
                <a:effectLst/>
                <a:latin typeface="Minion Pro Cond"/>
              </a:rPr>
              <a:t>2023. godine</a:t>
            </a:r>
          </a:p>
          <a:p>
            <a:endParaRPr lang="hr-HR" dirty="0"/>
          </a:p>
        </p:txBody>
      </p:sp>
    </p:spTree>
    <p:extLst>
      <p:ext uri="{BB962C8B-B14F-4D97-AF65-F5344CB8AC3E}">
        <p14:creationId xmlns:p14="http://schemas.microsoft.com/office/powerpoint/2010/main" val="1784857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EE4CCBD-23DC-94AC-49AC-F4950F5D653E}"/>
              </a:ext>
            </a:extLst>
          </p:cNvPr>
          <p:cNvSpPr>
            <a:spLocks noGrp="1"/>
          </p:cNvSpPr>
          <p:nvPr>
            <p:ph type="title"/>
          </p:nvPr>
        </p:nvSpPr>
        <p:spPr/>
        <p:txBody>
          <a:bodyPr>
            <a:normAutofit/>
          </a:bodyPr>
          <a:lstStyle/>
          <a:p>
            <a:r>
              <a:rPr lang="hr-HR" sz="2000" dirty="0"/>
              <a:t>Godišnji odmor </a:t>
            </a:r>
            <a:br>
              <a:rPr lang="hr-HR" sz="2000" dirty="0"/>
            </a:br>
            <a:r>
              <a:rPr lang="hr-HR" sz="2000" dirty="0"/>
              <a:t>po povratku na rad </a:t>
            </a:r>
            <a:br>
              <a:rPr lang="hr-HR" sz="2000" dirty="0"/>
            </a:br>
            <a:r>
              <a:rPr lang="hr-HR" sz="2000" dirty="0"/>
              <a:t>s </a:t>
            </a:r>
            <a:r>
              <a:rPr lang="hr-HR" sz="2000" dirty="0" err="1"/>
              <a:t>rodiljnog</a:t>
            </a:r>
            <a:r>
              <a:rPr lang="hr-HR" sz="2000" dirty="0"/>
              <a:t>/roditeljskog dopusta</a:t>
            </a:r>
          </a:p>
        </p:txBody>
      </p:sp>
      <p:sp>
        <p:nvSpPr>
          <p:cNvPr id="3" name="Rezervirano mjesto sadržaja 2">
            <a:extLst>
              <a:ext uri="{FF2B5EF4-FFF2-40B4-BE49-F238E27FC236}">
                <a16:creationId xmlns:a16="http://schemas.microsoft.com/office/drawing/2014/main" id="{2FBCE46A-E0B6-9A23-E992-14DDB5EADF77}"/>
              </a:ext>
            </a:extLst>
          </p:cNvPr>
          <p:cNvSpPr>
            <a:spLocks noGrp="1"/>
          </p:cNvSpPr>
          <p:nvPr>
            <p:ph idx="1"/>
          </p:nvPr>
        </p:nvSpPr>
        <p:spPr/>
        <p:txBody>
          <a:bodyPr>
            <a:normAutofit lnSpcReduction="10000"/>
          </a:bodyPr>
          <a:lstStyle/>
          <a:p>
            <a:r>
              <a:rPr lang="hr-HR" b="1" dirty="0"/>
              <a:t>Pitanje:</a:t>
            </a:r>
          </a:p>
          <a:p>
            <a:pPr marL="0" indent="0">
              <a:buNone/>
            </a:pPr>
            <a:r>
              <a:rPr lang="hr-HR" dirty="0"/>
              <a:t>Učiteljici traje roditeljski dopust do </a:t>
            </a:r>
            <a:r>
              <a:rPr lang="hr-HR" u="sng" dirty="0"/>
              <a:t>22.11.2022. godine</a:t>
            </a:r>
            <a:r>
              <a:rPr lang="hr-HR" dirty="0"/>
              <a:t>. Nije iskoristila godišnji odmor za 2021. godinu i nije iskoristila godišnji odmor za 2022. godinu. Može li ravnateljica odobriti u cijelosti korištenje godišnjeg odmora učiteljici i za 2021. i za 2022. godinu? </a:t>
            </a:r>
          </a:p>
          <a:p>
            <a:pPr marL="0" indent="0">
              <a:buNone/>
            </a:pPr>
            <a:endParaRPr lang="hr-HR" dirty="0"/>
          </a:p>
          <a:p>
            <a:pPr marL="0" indent="0">
              <a:buNone/>
            </a:pPr>
            <a:r>
              <a:rPr lang="hr-HR" b="1" dirty="0"/>
              <a:t>Odgovor:</a:t>
            </a:r>
          </a:p>
          <a:p>
            <a:pPr marL="0" indent="0">
              <a:buNone/>
            </a:pPr>
            <a:r>
              <a:rPr lang="hr-HR" u="sng" dirty="0"/>
              <a:t>Do 31.12.2022.godine </a:t>
            </a:r>
            <a:r>
              <a:rPr lang="hr-HR" dirty="0"/>
              <a:t>učiteljica može koristiti godišnji odmor za 2021.godinu.</a:t>
            </a:r>
          </a:p>
          <a:p>
            <a:pPr marL="0" indent="0">
              <a:buNone/>
            </a:pPr>
            <a:r>
              <a:rPr lang="hr-HR" u="sng" dirty="0"/>
              <a:t>Do 30.6.2023.godine </a:t>
            </a:r>
            <a:r>
              <a:rPr lang="hr-HR" dirty="0"/>
              <a:t>učiteljica može koristiti godišnji odmor za 2022.godinu – treba voditi računa o tome da joj se odobri </a:t>
            </a:r>
            <a:r>
              <a:rPr lang="hr-HR" b="1" dirty="0"/>
              <a:t>onoliko dana godišnjeg odmora koliko joj preostaje nakon uzimanja u obzir nenastavnih dana učenika </a:t>
            </a:r>
            <a:r>
              <a:rPr lang="hr-HR" dirty="0"/>
              <a:t>– kada je obvezna koristiti preostali dio godišnjeg odmora.</a:t>
            </a:r>
          </a:p>
        </p:txBody>
      </p:sp>
    </p:spTree>
    <p:extLst>
      <p:ext uri="{BB962C8B-B14F-4D97-AF65-F5344CB8AC3E}">
        <p14:creationId xmlns:p14="http://schemas.microsoft.com/office/powerpoint/2010/main" val="3329412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6A31EE0-6F5E-DA95-52DE-DBC6718C2805}"/>
              </a:ext>
            </a:extLst>
          </p:cNvPr>
          <p:cNvSpPr>
            <a:spLocks noGrp="1"/>
          </p:cNvSpPr>
          <p:nvPr>
            <p:ph type="title"/>
          </p:nvPr>
        </p:nvSpPr>
        <p:spPr/>
        <p:txBody>
          <a:bodyPr>
            <a:normAutofit fontScale="90000"/>
          </a:bodyPr>
          <a:lstStyle/>
          <a:p>
            <a:r>
              <a:rPr lang="pl-PL" sz="3100" b="1" i="0" dirty="0">
                <a:solidFill>
                  <a:srgbClr val="000000"/>
                </a:solidFill>
                <a:effectLst/>
                <a:latin typeface="Times" panose="02020603050405020304" pitchFamily="18" charset="0"/>
              </a:rPr>
              <a:t>Zakon o izmjenama i dopunama </a:t>
            </a:r>
            <a:br>
              <a:rPr lang="pl-PL" sz="3100" b="1" i="0" dirty="0">
                <a:solidFill>
                  <a:srgbClr val="000000"/>
                </a:solidFill>
                <a:effectLst/>
                <a:latin typeface="Times" panose="02020603050405020304" pitchFamily="18" charset="0"/>
              </a:rPr>
            </a:br>
            <a:r>
              <a:rPr lang="pl-PL" sz="3100" b="1" i="0" dirty="0">
                <a:solidFill>
                  <a:srgbClr val="000000"/>
                </a:solidFill>
                <a:effectLst/>
                <a:latin typeface="Times" panose="02020603050405020304" pitchFamily="18" charset="0"/>
              </a:rPr>
              <a:t>Zakona o javnoj nabavi</a:t>
            </a:r>
            <a:r>
              <a:rPr lang="hr-HR" sz="3100" b="1" i="0" dirty="0">
                <a:solidFill>
                  <a:srgbClr val="000000"/>
                </a:solidFill>
                <a:effectLst/>
                <a:latin typeface="Times" panose="02020603050405020304" pitchFamily="18" charset="0"/>
              </a:rPr>
              <a:t> </a:t>
            </a:r>
            <a:br>
              <a:rPr lang="hr-HR" sz="3100" b="1" i="0" dirty="0">
                <a:solidFill>
                  <a:srgbClr val="000000"/>
                </a:solidFill>
                <a:effectLst/>
                <a:latin typeface="Times" panose="02020603050405020304" pitchFamily="18" charset="0"/>
              </a:rPr>
            </a:br>
            <a:r>
              <a:rPr lang="hr-HR" sz="3100" b="1" i="0" dirty="0">
                <a:solidFill>
                  <a:srgbClr val="000000"/>
                </a:solidFill>
                <a:effectLst/>
                <a:latin typeface="Times" panose="02020603050405020304" pitchFamily="18" charset="0"/>
              </a:rPr>
              <a:t>(Narodne novine broj 114/2022)</a:t>
            </a:r>
            <a:r>
              <a:rPr lang="pl-PL" sz="3100" b="1" i="0" dirty="0">
                <a:solidFill>
                  <a:srgbClr val="000000"/>
                </a:solidFill>
                <a:effectLst/>
                <a:latin typeface="Times" panose="02020603050405020304" pitchFamily="18" charset="0"/>
              </a:rPr>
              <a:t> (3.10.2022.)</a:t>
            </a:r>
            <a:br>
              <a:rPr lang="pl-PL" b="1" i="0" dirty="0">
                <a:solidFill>
                  <a:srgbClr val="000000"/>
                </a:solidFill>
                <a:effectLst/>
                <a:latin typeface="Times" panose="02020603050405020304" pitchFamily="18" charset="0"/>
              </a:rPr>
            </a:br>
            <a:endParaRPr lang="hr-HR" dirty="0"/>
          </a:p>
        </p:txBody>
      </p:sp>
      <p:sp>
        <p:nvSpPr>
          <p:cNvPr id="3" name="Rezervirano mjesto sadržaja 2">
            <a:extLst>
              <a:ext uri="{FF2B5EF4-FFF2-40B4-BE49-F238E27FC236}">
                <a16:creationId xmlns:a16="http://schemas.microsoft.com/office/drawing/2014/main" id="{5276E2BD-BF3F-ACD5-ADAB-6C39008C0803}"/>
              </a:ext>
            </a:extLst>
          </p:cNvPr>
          <p:cNvSpPr>
            <a:spLocks noGrp="1"/>
          </p:cNvSpPr>
          <p:nvPr>
            <p:ph idx="1"/>
          </p:nvPr>
        </p:nvSpPr>
        <p:spPr/>
        <p:txBody>
          <a:bodyPr/>
          <a:lstStyle/>
          <a:p>
            <a:pPr algn="l" fontAlgn="base"/>
            <a:r>
              <a:rPr lang="hr-HR" b="0" i="0" u="none" strike="noStrike" dirty="0">
                <a:solidFill>
                  <a:srgbClr val="231F20"/>
                </a:solidFill>
                <a:effectLst/>
                <a:latin typeface="Minion Pro Cond"/>
              </a:rPr>
              <a:t>U Zakonu o javnoj nabavi (»Narodne novine«, br. 120/16.) u članku 12. stavku 1. točki 1. </a:t>
            </a:r>
            <a:r>
              <a:rPr lang="hr-HR" b="0" i="0" u="none" strike="noStrike" dirty="0" err="1">
                <a:solidFill>
                  <a:srgbClr val="231F20"/>
                </a:solidFill>
                <a:effectLst/>
                <a:latin typeface="Minion Pro Cond"/>
              </a:rPr>
              <a:t>podtočki</a:t>
            </a:r>
            <a:r>
              <a:rPr lang="hr-HR" b="0" i="0" u="none" strike="noStrike" dirty="0">
                <a:solidFill>
                  <a:srgbClr val="231F20"/>
                </a:solidFill>
                <a:effectLst/>
                <a:latin typeface="Minion Pro Cond"/>
              </a:rPr>
              <a:t> a) riječi: »200.000,00 kuna« zamjenjuju se riječima: »26.540,00 eura«.</a:t>
            </a:r>
          </a:p>
          <a:p>
            <a:pPr algn="l" fontAlgn="base"/>
            <a:r>
              <a:rPr lang="hr-HR" b="0" i="0" u="none" strike="noStrike" dirty="0">
                <a:solidFill>
                  <a:srgbClr val="231F20"/>
                </a:solidFill>
                <a:effectLst/>
                <a:latin typeface="Minion Pro Cond"/>
              </a:rPr>
              <a:t>U </a:t>
            </a:r>
            <a:r>
              <a:rPr lang="hr-HR" b="0" i="0" u="none" strike="noStrike" dirty="0" err="1">
                <a:solidFill>
                  <a:srgbClr val="231F20"/>
                </a:solidFill>
                <a:effectLst/>
                <a:latin typeface="Minion Pro Cond"/>
              </a:rPr>
              <a:t>podtočki</a:t>
            </a:r>
            <a:r>
              <a:rPr lang="hr-HR" b="0" i="0" u="none" strike="noStrike" dirty="0">
                <a:solidFill>
                  <a:srgbClr val="231F20"/>
                </a:solidFill>
                <a:effectLst/>
                <a:latin typeface="Minion Pro Cond"/>
              </a:rPr>
              <a:t> b) riječi: »500.000,00 kuna« zamjenjuju se riječima: »66.360,00 eura«.</a:t>
            </a:r>
          </a:p>
          <a:p>
            <a:pPr algn="l" fontAlgn="base"/>
            <a:r>
              <a:rPr lang="hr-HR" b="0" i="0" u="none" strike="noStrike" dirty="0">
                <a:solidFill>
                  <a:srgbClr val="231F20"/>
                </a:solidFill>
                <a:effectLst/>
                <a:latin typeface="Minion Pro Cond"/>
              </a:rPr>
              <a:t>U točki 2. </a:t>
            </a:r>
            <a:r>
              <a:rPr lang="hr-HR" b="0" i="0" u="none" strike="noStrike" dirty="0" err="1">
                <a:solidFill>
                  <a:srgbClr val="231F20"/>
                </a:solidFill>
                <a:effectLst/>
                <a:latin typeface="Minion Pro Cond"/>
              </a:rPr>
              <a:t>podtočki</a:t>
            </a:r>
            <a:r>
              <a:rPr lang="hr-HR" b="0" i="0" u="none" strike="noStrike" dirty="0">
                <a:solidFill>
                  <a:srgbClr val="231F20"/>
                </a:solidFill>
                <a:effectLst/>
                <a:latin typeface="Minion Pro Cond"/>
              </a:rPr>
              <a:t> a) riječi: »950.000,00 kuna« zamjenjuju se riječima: »126.080,00 eura«.</a:t>
            </a:r>
          </a:p>
          <a:p>
            <a:pPr algn="l" fontAlgn="base"/>
            <a:r>
              <a:rPr lang="hr-HR" b="0" i="0" u="none" strike="noStrike" dirty="0">
                <a:solidFill>
                  <a:srgbClr val="231F20"/>
                </a:solidFill>
                <a:effectLst/>
                <a:latin typeface="Minion Pro Cond"/>
              </a:rPr>
              <a:t>U </a:t>
            </a:r>
            <a:r>
              <a:rPr lang="hr-HR" b="0" i="0" u="none" strike="noStrike" dirty="0" err="1">
                <a:solidFill>
                  <a:srgbClr val="231F20"/>
                </a:solidFill>
                <a:effectLst/>
                <a:latin typeface="Minion Pro Cond"/>
              </a:rPr>
              <a:t>podtočki</a:t>
            </a:r>
            <a:r>
              <a:rPr lang="hr-HR" b="0" i="0" u="none" strike="noStrike" dirty="0">
                <a:solidFill>
                  <a:srgbClr val="231F20"/>
                </a:solidFill>
                <a:effectLst/>
                <a:latin typeface="Minion Pro Cond"/>
              </a:rPr>
              <a:t> b) riječi: »4.000.000,00 kuna« zamjenjuju se riječima: »530.880,00 eura«.</a:t>
            </a:r>
          </a:p>
          <a:p>
            <a:pPr marL="0" indent="0">
              <a:buNone/>
            </a:pPr>
            <a:endParaRPr lang="hr-HR" dirty="0"/>
          </a:p>
          <a:p>
            <a:pPr marL="0" indent="0">
              <a:buNone/>
            </a:pPr>
            <a:r>
              <a:rPr lang="hr-HR" dirty="0">
                <a:solidFill>
                  <a:srgbClr val="FF0000"/>
                </a:solidFill>
              </a:rPr>
              <a:t>Izmjene i dopune internih akata školskih ustanova </a:t>
            </a:r>
          </a:p>
          <a:p>
            <a:pPr marL="0" indent="0">
              <a:buNone/>
            </a:pPr>
            <a:r>
              <a:rPr lang="hr-HR" dirty="0">
                <a:solidFill>
                  <a:srgbClr val="FF0000"/>
                </a:solidFill>
              </a:rPr>
              <a:t>radi zamjene riječi i iznosa u kunama riječima i iznosima u eurima!</a:t>
            </a:r>
            <a:endParaRPr lang="hr-HR" dirty="0"/>
          </a:p>
        </p:txBody>
      </p:sp>
    </p:spTree>
    <p:extLst>
      <p:ext uri="{BB962C8B-B14F-4D97-AF65-F5344CB8AC3E}">
        <p14:creationId xmlns:p14="http://schemas.microsoft.com/office/powerpoint/2010/main" val="1799710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F483453-04F5-883A-1B04-B8D138921EE0}"/>
              </a:ext>
            </a:extLst>
          </p:cNvPr>
          <p:cNvSpPr>
            <a:spLocks noGrp="1"/>
          </p:cNvSpPr>
          <p:nvPr>
            <p:ph type="title"/>
          </p:nvPr>
        </p:nvSpPr>
        <p:spPr/>
        <p:txBody>
          <a:bodyPr>
            <a:normAutofit fontScale="90000"/>
          </a:bodyPr>
          <a:lstStyle/>
          <a:p>
            <a:r>
              <a:rPr lang="pl-PL" sz="2200" b="1" i="0" dirty="0">
                <a:solidFill>
                  <a:srgbClr val="000000"/>
                </a:solidFill>
                <a:effectLst/>
                <a:latin typeface="Times" panose="02020603050405020304" pitchFamily="18" charset="0"/>
              </a:rPr>
              <a:t>Zakon o izmjenama i dopunama </a:t>
            </a:r>
            <a:br>
              <a:rPr lang="pl-PL" sz="2200" b="1" i="0" dirty="0">
                <a:solidFill>
                  <a:srgbClr val="000000"/>
                </a:solidFill>
                <a:effectLst/>
                <a:latin typeface="Times" panose="02020603050405020304" pitchFamily="18" charset="0"/>
              </a:rPr>
            </a:br>
            <a:r>
              <a:rPr lang="pl-PL" sz="2200" b="1" i="0" dirty="0">
                <a:solidFill>
                  <a:srgbClr val="000000"/>
                </a:solidFill>
                <a:effectLst/>
                <a:latin typeface="Times" panose="02020603050405020304" pitchFamily="18" charset="0"/>
              </a:rPr>
              <a:t>Zakona o mirovinskom osiguranju </a:t>
            </a:r>
            <a:br>
              <a:rPr lang="pl-PL" sz="2200" b="1" i="0" dirty="0">
                <a:solidFill>
                  <a:srgbClr val="000000"/>
                </a:solidFill>
                <a:effectLst/>
                <a:latin typeface="Times" panose="02020603050405020304" pitchFamily="18" charset="0"/>
              </a:rPr>
            </a:br>
            <a:r>
              <a:rPr lang="pl-PL" sz="2200" b="1" i="0" dirty="0">
                <a:solidFill>
                  <a:srgbClr val="000000"/>
                </a:solidFill>
                <a:effectLst/>
                <a:latin typeface="Times" panose="02020603050405020304" pitchFamily="18" charset="0"/>
              </a:rPr>
              <a:t>(Narodne novine broj 119/2022) (14.10.2022.) </a:t>
            </a:r>
            <a:br>
              <a:rPr lang="pl-PL" b="1" i="0" dirty="0">
                <a:solidFill>
                  <a:srgbClr val="000000"/>
                </a:solidFill>
                <a:effectLst/>
                <a:latin typeface="Times" panose="02020603050405020304" pitchFamily="18" charset="0"/>
              </a:rPr>
            </a:br>
            <a:endParaRPr lang="hr-HR" dirty="0"/>
          </a:p>
        </p:txBody>
      </p:sp>
      <p:sp>
        <p:nvSpPr>
          <p:cNvPr id="3" name="Rezervirano mjesto sadržaja 2">
            <a:extLst>
              <a:ext uri="{FF2B5EF4-FFF2-40B4-BE49-F238E27FC236}">
                <a16:creationId xmlns:a16="http://schemas.microsoft.com/office/drawing/2014/main" id="{CA9EF55B-9AED-2F77-4241-1428E9B20200}"/>
              </a:ext>
            </a:extLst>
          </p:cNvPr>
          <p:cNvSpPr>
            <a:spLocks noGrp="1"/>
          </p:cNvSpPr>
          <p:nvPr>
            <p:ph idx="1"/>
          </p:nvPr>
        </p:nvSpPr>
        <p:spPr/>
        <p:txBody>
          <a:bodyPr>
            <a:normAutofit fontScale="92500" lnSpcReduction="20000"/>
          </a:bodyPr>
          <a:lstStyle/>
          <a:p>
            <a:pPr algn="ctr" fontAlgn="base"/>
            <a:r>
              <a:rPr lang="hr-HR" b="0" i="0" u="none" strike="noStrike" dirty="0">
                <a:solidFill>
                  <a:srgbClr val="231F20"/>
                </a:solidFill>
                <a:effectLst/>
                <a:latin typeface="Minion Pro Cond"/>
              </a:rPr>
              <a:t>Članak 3.</a:t>
            </a:r>
          </a:p>
          <a:p>
            <a:pPr algn="l" fontAlgn="base"/>
            <a:r>
              <a:rPr lang="hr-HR" b="0" i="0" u="none" strike="noStrike" dirty="0">
                <a:solidFill>
                  <a:srgbClr val="231F20"/>
                </a:solidFill>
                <a:effectLst/>
                <a:latin typeface="Minion Pro Cond"/>
              </a:rPr>
              <a:t>Iza članka 74. dodaju se članci 74.a i 74.b koji glase:</a:t>
            </a:r>
          </a:p>
          <a:p>
            <a:pPr algn="ctr" fontAlgn="base"/>
            <a:r>
              <a:rPr lang="hr-HR" b="0" i="0" u="none" strike="noStrike" dirty="0">
                <a:solidFill>
                  <a:srgbClr val="231F20"/>
                </a:solidFill>
                <a:effectLst/>
                <a:latin typeface="Minion Pro Cond"/>
              </a:rPr>
              <a:t>»Članak 74.a</a:t>
            </a:r>
          </a:p>
          <a:p>
            <a:pPr algn="l" fontAlgn="base"/>
            <a:r>
              <a:rPr lang="hr-HR" b="0" i="0" u="none" strike="noStrike" dirty="0">
                <a:solidFill>
                  <a:srgbClr val="231F20"/>
                </a:solidFill>
                <a:effectLst/>
                <a:latin typeface="Minion Pro Cond"/>
              </a:rPr>
              <a:t>(1) </a:t>
            </a:r>
            <a:r>
              <a:rPr lang="hr-HR" b="1" i="0" u="none" strike="noStrike" dirty="0">
                <a:solidFill>
                  <a:srgbClr val="231F20"/>
                </a:solidFill>
                <a:effectLst/>
                <a:latin typeface="Minion Pro Cond"/>
              </a:rPr>
              <a:t>Udovica, odnosno udovac koji je korisnik starosne, prijevremene starosne ili invalidske mirovine i </a:t>
            </a:r>
            <a:r>
              <a:rPr lang="hr-HR" b="1" i="0" u="none" strike="noStrike" dirty="0">
                <a:solidFill>
                  <a:srgbClr val="FF0000"/>
                </a:solidFill>
                <a:effectLst/>
                <a:latin typeface="Minion Pro Cond"/>
              </a:rPr>
              <a:t>ispunjava </a:t>
            </a:r>
            <a:r>
              <a:rPr lang="hr-HR" b="0" i="0" u="none" strike="noStrike" dirty="0">
                <a:solidFill>
                  <a:srgbClr val="FF0000"/>
                </a:solidFill>
                <a:effectLst/>
                <a:latin typeface="Minion Pro Cond"/>
              </a:rPr>
              <a:t>uvjete za stjecanje prava na obiteljsku mirovinu </a:t>
            </a:r>
            <a:r>
              <a:rPr lang="hr-HR" b="0" i="0" u="none" strike="noStrike" dirty="0">
                <a:solidFill>
                  <a:srgbClr val="231F20"/>
                </a:solidFill>
                <a:effectLst/>
                <a:latin typeface="Minion Pro Cond"/>
              </a:rPr>
              <a:t>prema ovome Zakonu ili drugom posebnom propisu može</a:t>
            </a:r>
            <a:r>
              <a:rPr lang="hr-HR" b="0" i="0" u="sng" strike="noStrike" dirty="0">
                <a:solidFill>
                  <a:srgbClr val="231F20"/>
                </a:solidFill>
                <a:effectLst/>
                <a:latin typeface="Minion Pro Cond"/>
              </a:rPr>
              <a:t>, iznimno </a:t>
            </a:r>
            <a:r>
              <a:rPr lang="hr-HR" b="0" i="0" u="none" strike="noStrike" dirty="0">
                <a:solidFill>
                  <a:srgbClr val="231F20"/>
                </a:solidFill>
                <a:effectLst/>
                <a:latin typeface="Minion Pro Cond"/>
              </a:rPr>
              <a:t>od članka 98. ovoga Zakona, </a:t>
            </a:r>
            <a:r>
              <a:rPr lang="hr-HR" b="0" i="0" u="sng" strike="noStrike" dirty="0">
                <a:solidFill>
                  <a:srgbClr val="231F20"/>
                </a:solidFill>
                <a:effectLst/>
                <a:latin typeface="Minion Pro Cond"/>
              </a:rPr>
              <a:t>koristiti i dio obiteljske mirovine.</a:t>
            </a:r>
          </a:p>
          <a:p>
            <a:pPr algn="l" fontAlgn="base"/>
            <a:r>
              <a:rPr lang="hr-HR" b="0" i="0" u="none" strike="noStrike" dirty="0">
                <a:solidFill>
                  <a:srgbClr val="231F20"/>
                </a:solidFill>
                <a:effectLst/>
                <a:latin typeface="Minion Pro Cond"/>
              </a:rPr>
              <a:t>(2) Korisniku iz stavka 1. ovoga članka dio obiteljske mirovine uz starosnu, prijevremenu starosnu ili invalidsku mirovinu može se isplaćivati pod sljedećim uvjetima:</a:t>
            </a:r>
          </a:p>
          <a:p>
            <a:pPr algn="l" fontAlgn="base"/>
            <a:r>
              <a:rPr lang="hr-HR" b="0" i="0" u="none" strike="noStrike" dirty="0">
                <a:solidFill>
                  <a:srgbClr val="231F20"/>
                </a:solidFill>
                <a:effectLst/>
                <a:latin typeface="Minion Pro Cond"/>
              </a:rPr>
              <a:t>1. ako je jedini korisnik obiteljske mirovine</a:t>
            </a:r>
          </a:p>
          <a:p>
            <a:pPr algn="l" fontAlgn="base"/>
            <a:r>
              <a:rPr lang="hr-HR" b="0" i="0" u="none" strike="noStrike" dirty="0">
                <a:solidFill>
                  <a:srgbClr val="231F20"/>
                </a:solidFill>
                <a:effectLst/>
                <a:latin typeface="Minion Pro Cond"/>
              </a:rPr>
              <a:t>2. ako je navršio 65 godina života i</a:t>
            </a:r>
          </a:p>
          <a:p>
            <a:pPr algn="l" fontAlgn="base"/>
            <a:r>
              <a:rPr lang="hr-HR" b="0" i="0" u="none" strike="noStrike" dirty="0">
                <a:solidFill>
                  <a:srgbClr val="231F20"/>
                </a:solidFill>
                <a:effectLst/>
                <a:latin typeface="Minion Pro Cond"/>
              </a:rPr>
              <a:t>3. ako mu ukupna svota mirovina iz obveznog mirovinskog osiguranja u Republici Hrvatskoj ne prelazi iznos od 80 aktualnih vrijednosti mirovine.</a:t>
            </a:r>
          </a:p>
          <a:p>
            <a:endParaRPr lang="hr-HR" dirty="0"/>
          </a:p>
        </p:txBody>
      </p:sp>
    </p:spTree>
    <p:extLst>
      <p:ext uri="{BB962C8B-B14F-4D97-AF65-F5344CB8AC3E}">
        <p14:creationId xmlns:p14="http://schemas.microsoft.com/office/powerpoint/2010/main" val="514367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5C2BC2A-3CCB-DF2E-0491-F2E56EA94B49}"/>
              </a:ext>
            </a:extLst>
          </p:cNvPr>
          <p:cNvSpPr>
            <a:spLocks noGrp="1"/>
          </p:cNvSpPr>
          <p:nvPr>
            <p:ph type="title"/>
          </p:nvPr>
        </p:nvSpPr>
        <p:spPr/>
        <p:txBody>
          <a:bodyPr>
            <a:normAutofit/>
          </a:bodyPr>
          <a:lstStyle/>
          <a:p>
            <a:r>
              <a:rPr lang="pl-PL" sz="2000" b="1" i="0" dirty="0">
                <a:solidFill>
                  <a:srgbClr val="000000"/>
                </a:solidFill>
                <a:effectLst/>
                <a:latin typeface="Times" panose="02020603050405020304" pitchFamily="18" charset="0"/>
              </a:rPr>
              <a:t>Zakon o izmjenama i dopunama </a:t>
            </a:r>
            <a:br>
              <a:rPr lang="pl-PL" sz="2000" b="1" i="0" dirty="0">
                <a:solidFill>
                  <a:srgbClr val="000000"/>
                </a:solidFill>
                <a:effectLst/>
                <a:latin typeface="Times" panose="02020603050405020304" pitchFamily="18" charset="0"/>
              </a:rPr>
            </a:br>
            <a:r>
              <a:rPr lang="pl-PL" sz="2000" b="1" i="0" dirty="0">
                <a:solidFill>
                  <a:srgbClr val="000000"/>
                </a:solidFill>
                <a:effectLst/>
                <a:latin typeface="Times" panose="02020603050405020304" pitchFamily="18" charset="0"/>
              </a:rPr>
              <a:t>Zakona o mirovinskom osiguranju </a:t>
            </a:r>
            <a:br>
              <a:rPr lang="pl-PL" sz="2000" b="1" i="0" dirty="0">
                <a:solidFill>
                  <a:srgbClr val="000000"/>
                </a:solidFill>
                <a:effectLst/>
                <a:latin typeface="Times" panose="02020603050405020304" pitchFamily="18" charset="0"/>
              </a:rPr>
            </a:br>
            <a:r>
              <a:rPr lang="pl-PL" sz="2000" b="1" i="0" dirty="0">
                <a:solidFill>
                  <a:srgbClr val="000000"/>
                </a:solidFill>
                <a:effectLst/>
                <a:latin typeface="Times" panose="02020603050405020304" pitchFamily="18" charset="0"/>
              </a:rPr>
              <a:t>(Narodne novine broj 119/2022) (14.10.2022.)</a:t>
            </a:r>
            <a:endParaRPr lang="hr-HR" sz="2000" dirty="0"/>
          </a:p>
        </p:txBody>
      </p:sp>
      <p:sp>
        <p:nvSpPr>
          <p:cNvPr id="3" name="Rezervirano mjesto sadržaja 2">
            <a:extLst>
              <a:ext uri="{FF2B5EF4-FFF2-40B4-BE49-F238E27FC236}">
                <a16:creationId xmlns:a16="http://schemas.microsoft.com/office/drawing/2014/main" id="{C57440CD-660D-B6BB-5670-C57B8507350B}"/>
              </a:ext>
            </a:extLst>
          </p:cNvPr>
          <p:cNvSpPr>
            <a:spLocks noGrp="1"/>
          </p:cNvSpPr>
          <p:nvPr>
            <p:ph idx="1"/>
          </p:nvPr>
        </p:nvSpPr>
        <p:spPr/>
        <p:txBody>
          <a:bodyPr/>
          <a:lstStyle/>
          <a:p>
            <a:pPr algn="ctr" fontAlgn="base"/>
            <a:r>
              <a:rPr lang="hr-HR" b="0" i="0" u="none" strike="noStrike" dirty="0">
                <a:solidFill>
                  <a:srgbClr val="231F20"/>
                </a:solidFill>
                <a:effectLst/>
                <a:latin typeface="Minion Pro Cond"/>
              </a:rPr>
              <a:t>Članak 9.</a:t>
            </a:r>
          </a:p>
          <a:p>
            <a:pPr algn="l" fontAlgn="base"/>
            <a:r>
              <a:rPr lang="hr-HR" b="0" i="0" u="none" strike="noStrike" dirty="0">
                <a:solidFill>
                  <a:srgbClr val="231F20"/>
                </a:solidFill>
                <a:effectLst/>
                <a:latin typeface="Minion Pro Cond"/>
              </a:rPr>
              <a:t>Iza članka 87. dodaje se članak 87.a koji glasi:</a:t>
            </a:r>
          </a:p>
          <a:p>
            <a:pPr algn="ctr" fontAlgn="base"/>
            <a:r>
              <a:rPr lang="hr-HR" b="0" i="0" u="none" strike="noStrike" dirty="0">
                <a:solidFill>
                  <a:srgbClr val="231F20"/>
                </a:solidFill>
                <a:effectLst/>
                <a:latin typeface="Minion Pro Cond"/>
              </a:rPr>
              <a:t>»Članak 87.a</a:t>
            </a:r>
          </a:p>
          <a:p>
            <a:pPr algn="l" fontAlgn="base"/>
            <a:r>
              <a:rPr lang="hr-HR" b="0" i="0" u="none" strike="noStrike" dirty="0">
                <a:solidFill>
                  <a:srgbClr val="231F20"/>
                </a:solidFill>
                <a:effectLst/>
                <a:latin typeface="Minion Pro Cond"/>
              </a:rPr>
              <a:t>»(1) Ako pravo na obiteljsku mirovinu imaju samo djeca umrlog osiguranika, a udovica, odnosno udovac je nositelj prava jer obavlja roditeljske dužnosti prema djeci umrlog osiguranika, ili obiteljsku mirovinu koristi uz djecu umrlog osiguranika prema članku 67. stavku 1. točki 3. ovoga Zakona ili drugom posebnom propisu, </a:t>
            </a:r>
            <a:r>
              <a:rPr lang="hr-HR" b="1" i="0" u="none" strike="noStrike" dirty="0">
                <a:solidFill>
                  <a:srgbClr val="231F20"/>
                </a:solidFill>
                <a:effectLst/>
                <a:latin typeface="Minion Pro Cond"/>
              </a:rPr>
              <a:t>obiteljska mirovina za vrijeme korištenja po tim osnovama </a:t>
            </a:r>
            <a:r>
              <a:rPr lang="hr-HR" b="1" i="0" u="none" strike="noStrike" dirty="0">
                <a:solidFill>
                  <a:srgbClr val="FF0000"/>
                </a:solidFill>
                <a:effectLst/>
                <a:latin typeface="Minion Pro Cond"/>
              </a:rPr>
              <a:t>ne podliježe ovrsi </a:t>
            </a:r>
            <a:r>
              <a:rPr lang="hr-HR" b="1" i="0" u="none" strike="noStrike" dirty="0">
                <a:solidFill>
                  <a:srgbClr val="231F20"/>
                </a:solidFill>
                <a:effectLst/>
                <a:latin typeface="Minion Pro Cond"/>
              </a:rPr>
              <a:t>niti može biti predmet osiguranja.</a:t>
            </a:r>
          </a:p>
          <a:p>
            <a:endParaRPr lang="hr-HR" dirty="0"/>
          </a:p>
        </p:txBody>
      </p:sp>
    </p:spTree>
    <p:extLst>
      <p:ext uri="{BB962C8B-B14F-4D97-AF65-F5344CB8AC3E}">
        <p14:creationId xmlns:p14="http://schemas.microsoft.com/office/powerpoint/2010/main" val="3368001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FF50DC5-D8C7-0250-8F0E-8B8418ED3785}"/>
              </a:ext>
            </a:extLst>
          </p:cNvPr>
          <p:cNvSpPr>
            <a:spLocks noGrp="1"/>
          </p:cNvSpPr>
          <p:nvPr>
            <p:ph type="title"/>
          </p:nvPr>
        </p:nvSpPr>
        <p:spPr/>
        <p:txBody>
          <a:bodyPr/>
          <a:lstStyle/>
          <a:p>
            <a:r>
              <a:rPr lang="hr-HR" dirty="0"/>
              <a:t>Dopis MZO-a, </a:t>
            </a:r>
            <a:br>
              <a:rPr lang="hr-HR" dirty="0"/>
            </a:br>
            <a:r>
              <a:rPr lang="hr-HR" dirty="0"/>
              <a:t>od 1.rujna 2022.</a:t>
            </a:r>
          </a:p>
        </p:txBody>
      </p:sp>
      <p:sp>
        <p:nvSpPr>
          <p:cNvPr id="3" name="Rezervirano mjesto sadržaja 2">
            <a:extLst>
              <a:ext uri="{FF2B5EF4-FFF2-40B4-BE49-F238E27FC236}">
                <a16:creationId xmlns:a16="http://schemas.microsoft.com/office/drawing/2014/main" id="{0BDD055D-5E94-CD9A-12BE-8636EB880A5C}"/>
              </a:ext>
            </a:extLst>
          </p:cNvPr>
          <p:cNvSpPr>
            <a:spLocks noGrp="1"/>
          </p:cNvSpPr>
          <p:nvPr>
            <p:ph idx="1"/>
          </p:nvPr>
        </p:nvSpPr>
        <p:spPr/>
        <p:txBody>
          <a:bodyPr/>
          <a:lstStyle/>
          <a:p>
            <a:r>
              <a:rPr lang="hr-HR" b="1" dirty="0"/>
              <a:t>IZBORNA NASTAVA</a:t>
            </a:r>
          </a:p>
          <a:p>
            <a:pPr marL="0" indent="0">
              <a:buNone/>
            </a:pPr>
            <a:r>
              <a:rPr lang="hr-HR" dirty="0"/>
              <a:t>-čl.27.st.6.ZOOOSŠ – </a:t>
            </a:r>
          </a:p>
          <a:p>
            <a:pPr marL="0" indent="0">
              <a:buNone/>
            </a:pPr>
            <a:r>
              <a:rPr lang="hr-HR" dirty="0"/>
              <a:t>-</a:t>
            </a:r>
            <a:r>
              <a:rPr lang="hr-HR" u="sng" dirty="0"/>
              <a:t>pisani zahtjev </a:t>
            </a:r>
            <a:r>
              <a:rPr lang="hr-HR" dirty="0"/>
              <a:t>roditelja učenika </a:t>
            </a:r>
          </a:p>
          <a:p>
            <a:pPr marL="0" indent="0">
              <a:buNone/>
            </a:pPr>
            <a:r>
              <a:rPr lang="hr-HR" dirty="0"/>
              <a:t>za prestanak pohađanja izborne nastave – </a:t>
            </a:r>
            <a:r>
              <a:rPr lang="hr-HR" dirty="0">
                <a:solidFill>
                  <a:srgbClr val="FF0000"/>
                </a:solidFill>
              </a:rPr>
              <a:t>do 30.6. tekuće godine</a:t>
            </a:r>
          </a:p>
          <a:p>
            <a:pPr marL="0" indent="0">
              <a:buNone/>
            </a:pPr>
            <a:r>
              <a:rPr lang="hr-HR" dirty="0"/>
              <a:t> – </a:t>
            </a:r>
            <a:r>
              <a:rPr lang="hr-HR" u="sng" dirty="0"/>
              <a:t>podnosi se školi – učiteljskom vijeću-odluka se unosi u zapisnik</a:t>
            </a:r>
          </a:p>
          <a:p>
            <a:pPr marL="0" indent="0">
              <a:buNone/>
            </a:pPr>
            <a:endParaRPr lang="hr-HR" u="sng" dirty="0"/>
          </a:p>
          <a:p>
            <a:pPr marL="0" indent="0">
              <a:buNone/>
            </a:pPr>
            <a:r>
              <a:rPr lang="hr-HR" u="sng" dirty="0"/>
              <a:t>- </a:t>
            </a:r>
            <a:r>
              <a:rPr lang="hr-HR" b="1" u="sng" dirty="0"/>
              <a:t>rješenje donosi ravnatelj škole – </a:t>
            </a:r>
            <a:r>
              <a:rPr lang="hr-HR" b="1" dirty="0"/>
              <a:t>na temelju čl.3.st.3.ZOOOSŠ i na temelju odluke učiteljskog vijeća (u skladu s čl.27.st.6.ZOOOSŠ)donesene na sjednici UV održane konkretnog datuma</a:t>
            </a:r>
          </a:p>
        </p:txBody>
      </p:sp>
    </p:spTree>
    <p:extLst>
      <p:ext uri="{BB962C8B-B14F-4D97-AF65-F5344CB8AC3E}">
        <p14:creationId xmlns:p14="http://schemas.microsoft.com/office/powerpoint/2010/main" val="2333713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7C492AC-BE5D-981B-F1DE-97D8D0A0165F}"/>
              </a:ext>
            </a:extLst>
          </p:cNvPr>
          <p:cNvSpPr>
            <a:spLocks noGrp="1"/>
          </p:cNvSpPr>
          <p:nvPr>
            <p:ph type="title"/>
          </p:nvPr>
        </p:nvSpPr>
        <p:spPr/>
        <p:txBody>
          <a:bodyPr/>
          <a:lstStyle/>
          <a:p>
            <a:r>
              <a:rPr lang="hr-HR" dirty="0"/>
              <a:t>Dopis MZO-a, </a:t>
            </a:r>
            <a:br>
              <a:rPr lang="hr-HR" dirty="0"/>
            </a:br>
            <a:r>
              <a:rPr lang="hr-HR" dirty="0"/>
              <a:t>od 1.rujna 2022.</a:t>
            </a:r>
          </a:p>
        </p:txBody>
      </p:sp>
      <p:sp>
        <p:nvSpPr>
          <p:cNvPr id="3" name="Rezervirano mjesto sadržaja 2">
            <a:extLst>
              <a:ext uri="{FF2B5EF4-FFF2-40B4-BE49-F238E27FC236}">
                <a16:creationId xmlns:a16="http://schemas.microsoft.com/office/drawing/2014/main" id="{E044D17D-81DA-1090-3523-164A922E84A5}"/>
              </a:ext>
            </a:extLst>
          </p:cNvPr>
          <p:cNvSpPr>
            <a:spLocks noGrp="1"/>
          </p:cNvSpPr>
          <p:nvPr>
            <p:ph idx="1"/>
          </p:nvPr>
        </p:nvSpPr>
        <p:spPr/>
        <p:txBody>
          <a:bodyPr>
            <a:normAutofit lnSpcReduction="10000"/>
          </a:bodyPr>
          <a:lstStyle/>
          <a:p>
            <a:r>
              <a:rPr lang="hr-HR" b="1" u="sng" dirty="0"/>
              <a:t>ZAHTJEVI ZA IZDAVANJE SUGLASNOSTI ZA ZAPOŠLJAVANJEM</a:t>
            </a:r>
          </a:p>
          <a:p>
            <a:pPr marL="0" indent="0">
              <a:buNone/>
            </a:pPr>
            <a:endParaRPr lang="hr-HR" dirty="0"/>
          </a:p>
          <a:p>
            <a:pPr>
              <a:buFontTx/>
              <a:buChar char="-"/>
            </a:pPr>
            <a:r>
              <a:rPr lang="hr-HR" dirty="0"/>
              <a:t>na snazi je </a:t>
            </a:r>
            <a:r>
              <a:rPr lang="hr-HR" dirty="0">
                <a:solidFill>
                  <a:srgbClr val="FF0000"/>
                </a:solidFill>
              </a:rPr>
              <a:t>Odluka o zabrani zapošljavanja službenika i namještenika u javnim službama </a:t>
            </a:r>
            <a:r>
              <a:rPr lang="hr-HR" dirty="0"/>
              <a:t>(Narodne novine broj 35/22)</a:t>
            </a:r>
          </a:p>
          <a:p>
            <a:pPr marL="0" indent="0">
              <a:buNone/>
            </a:pPr>
            <a:endParaRPr lang="hr-HR" dirty="0"/>
          </a:p>
          <a:p>
            <a:pPr>
              <a:buFontTx/>
              <a:buChar char="-"/>
            </a:pPr>
            <a:r>
              <a:rPr lang="hr-HR" u="sng" dirty="0"/>
              <a:t>nisu propisani obrasci </a:t>
            </a:r>
            <a:r>
              <a:rPr lang="hr-HR" dirty="0"/>
              <a:t>– ne dostavljati zahtjeve na starim obrascima!</a:t>
            </a:r>
          </a:p>
          <a:p>
            <a:pPr marL="0" indent="0">
              <a:buNone/>
            </a:pPr>
            <a:r>
              <a:rPr lang="hr-HR" dirty="0"/>
              <a:t>                                            - zahtjeve sami kreirati –prema uputi MZO-a za</a:t>
            </a:r>
          </a:p>
          <a:p>
            <a:pPr marL="0" indent="0">
              <a:buNone/>
            </a:pPr>
            <a:r>
              <a:rPr lang="hr-HR" dirty="0"/>
              <a:t>                                                     pojedino radno mjesto </a:t>
            </a:r>
          </a:p>
          <a:p>
            <a:pPr marL="0" indent="0">
              <a:buNone/>
            </a:pPr>
            <a:r>
              <a:rPr lang="hr-HR" dirty="0"/>
              <a:t>                                             – kako je opisano u dijelu dopisa MZO-a</a:t>
            </a:r>
          </a:p>
          <a:p>
            <a:pPr marL="0" indent="0">
              <a:buNone/>
            </a:pPr>
            <a:r>
              <a:rPr lang="hr-HR" dirty="0"/>
              <a:t>                                             –POTREBNA DOKUMENTACIJA I PODACI-</a:t>
            </a:r>
          </a:p>
        </p:txBody>
      </p:sp>
    </p:spTree>
    <p:extLst>
      <p:ext uri="{BB962C8B-B14F-4D97-AF65-F5344CB8AC3E}">
        <p14:creationId xmlns:p14="http://schemas.microsoft.com/office/powerpoint/2010/main" val="17028007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AE10AEF-FC14-87BC-27C4-5994B022251D}"/>
              </a:ext>
            </a:extLst>
          </p:cNvPr>
          <p:cNvSpPr>
            <a:spLocks noGrp="1"/>
          </p:cNvSpPr>
          <p:nvPr>
            <p:ph type="title"/>
          </p:nvPr>
        </p:nvSpPr>
        <p:spPr/>
        <p:txBody>
          <a:bodyPr/>
          <a:lstStyle/>
          <a:p>
            <a:r>
              <a:rPr lang="hr-HR" dirty="0"/>
              <a:t>Dopis MZO-a, </a:t>
            </a:r>
            <a:br>
              <a:rPr lang="hr-HR" dirty="0"/>
            </a:br>
            <a:r>
              <a:rPr lang="hr-HR" dirty="0"/>
              <a:t>od 1.rujna 2022.</a:t>
            </a:r>
          </a:p>
        </p:txBody>
      </p:sp>
      <p:sp>
        <p:nvSpPr>
          <p:cNvPr id="3" name="Rezervirano mjesto sadržaja 2">
            <a:extLst>
              <a:ext uri="{FF2B5EF4-FFF2-40B4-BE49-F238E27FC236}">
                <a16:creationId xmlns:a16="http://schemas.microsoft.com/office/drawing/2014/main" id="{161ED2BB-3291-B4A9-4458-822127E99D31}"/>
              </a:ext>
            </a:extLst>
          </p:cNvPr>
          <p:cNvSpPr>
            <a:spLocks noGrp="1"/>
          </p:cNvSpPr>
          <p:nvPr>
            <p:ph idx="1"/>
          </p:nvPr>
        </p:nvSpPr>
        <p:spPr/>
        <p:txBody>
          <a:bodyPr>
            <a:normAutofit lnSpcReduction="10000"/>
          </a:bodyPr>
          <a:lstStyle/>
          <a:p>
            <a:r>
              <a:rPr lang="hr-HR" dirty="0">
                <a:solidFill>
                  <a:srgbClr val="FF0000"/>
                </a:solidFill>
              </a:rPr>
              <a:t>NE TREBA </a:t>
            </a:r>
            <a:r>
              <a:rPr lang="hr-HR" dirty="0"/>
              <a:t>TRAŽITI SUGLASNOST MZO-a:</a:t>
            </a:r>
          </a:p>
          <a:p>
            <a:pPr marL="0" indent="0">
              <a:buNone/>
            </a:pPr>
            <a:endParaRPr lang="hr-HR" dirty="0"/>
          </a:p>
          <a:p>
            <a:pPr>
              <a:buAutoNum type="arabicPeriod"/>
            </a:pPr>
            <a:r>
              <a:rPr lang="hr-HR" b="1" dirty="0"/>
              <a:t>osoba koja zamjenjuje ravnatelja-</a:t>
            </a:r>
            <a:r>
              <a:rPr lang="hr-HR" dirty="0"/>
              <a:t>miruje radni odnos tijekom trajanja mandata ravnatelja</a:t>
            </a:r>
          </a:p>
          <a:p>
            <a:pPr>
              <a:buAutoNum type="arabicPeriod"/>
            </a:pPr>
            <a:r>
              <a:rPr lang="hr-HR" b="1" dirty="0"/>
              <a:t>upražnjeno postojeće radno mjesto </a:t>
            </a:r>
            <a:r>
              <a:rPr lang="hr-HR" dirty="0">
                <a:solidFill>
                  <a:srgbClr val="FF0000"/>
                </a:solidFill>
              </a:rPr>
              <a:t>učitelja, tajnika, voditelja računovodstva </a:t>
            </a:r>
            <a:r>
              <a:rPr lang="hr-HR" dirty="0">
                <a:solidFill>
                  <a:schemeClr val="tx1"/>
                </a:solidFill>
              </a:rPr>
              <a:t>u slučaju odlaska u </a:t>
            </a:r>
            <a:r>
              <a:rPr lang="hr-HR" u="sng" dirty="0">
                <a:solidFill>
                  <a:schemeClr val="tx1"/>
                </a:solidFill>
              </a:rPr>
              <a:t>mirovinu</a:t>
            </a:r>
            <a:r>
              <a:rPr lang="hr-HR" dirty="0">
                <a:solidFill>
                  <a:schemeClr val="tx1"/>
                </a:solidFill>
              </a:rPr>
              <a:t>, prestanka </a:t>
            </a:r>
            <a:r>
              <a:rPr lang="hr-HR" u="sng" dirty="0">
                <a:solidFill>
                  <a:schemeClr val="tx1"/>
                </a:solidFill>
              </a:rPr>
              <a:t>ugovora o radu</a:t>
            </a:r>
            <a:r>
              <a:rPr lang="hr-HR" dirty="0">
                <a:solidFill>
                  <a:schemeClr val="tx1"/>
                </a:solidFill>
              </a:rPr>
              <a:t> ili  </a:t>
            </a:r>
            <a:r>
              <a:rPr lang="hr-HR" u="sng" dirty="0">
                <a:solidFill>
                  <a:schemeClr val="tx1"/>
                </a:solidFill>
              </a:rPr>
              <a:t>smrti </a:t>
            </a:r>
            <a:r>
              <a:rPr lang="hr-HR" dirty="0">
                <a:solidFill>
                  <a:schemeClr val="tx1"/>
                </a:solidFill>
              </a:rPr>
              <a:t>radnika</a:t>
            </a:r>
          </a:p>
          <a:p>
            <a:pPr>
              <a:buFont typeface="Wingdings 3" charset="2"/>
              <a:buAutoNum type="arabicPeriod"/>
            </a:pPr>
            <a:r>
              <a:rPr lang="hr-HR" dirty="0">
                <a:solidFill>
                  <a:srgbClr val="FF0000"/>
                </a:solidFill>
              </a:rPr>
              <a:t>stručnog suradnika </a:t>
            </a:r>
            <a:r>
              <a:rPr lang="hr-HR" dirty="0">
                <a:solidFill>
                  <a:schemeClr val="tx1"/>
                </a:solidFill>
              </a:rPr>
              <a:t>u slučaju odlaska u </a:t>
            </a:r>
            <a:r>
              <a:rPr lang="hr-HR" u="sng" dirty="0">
                <a:solidFill>
                  <a:schemeClr val="tx1"/>
                </a:solidFill>
              </a:rPr>
              <a:t>mirovinu</a:t>
            </a:r>
            <a:r>
              <a:rPr lang="hr-HR" dirty="0">
                <a:solidFill>
                  <a:schemeClr val="tx1"/>
                </a:solidFill>
              </a:rPr>
              <a:t>, prestanka </a:t>
            </a:r>
            <a:r>
              <a:rPr lang="hr-HR" u="sng" dirty="0">
                <a:solidFill>
                  <a:schemeClr val="tx1"/>
                </a:solidFill>
              </a:rPr>
              <a:t>ugovora o radu</a:t>
            </a:r>
            <a:r>
              <a:rPr lang="hr-HR" dirty="0">
                <a:solidFill>
                  <a:schemeClr val="tx1"/>
                </a:solidFill>
              </a:rPr>
              <a:t> ili  </a:t>
            </a:r>
            <a:r>
              <a:rPr lang="hr-HR" u="sng" dirty="0">
                <a:solidFill>
                  <a:schemeClr val="tx1"/>
                </a:solidFill>
              </a:rPr>
              <a:t>smrti </a:t>
            </a:r>
            <a:r>
              <a:rPr lang="hr-HR" dirty="0">
                <a:solidFill>
                  <a:schemeClr val="tx1"/>
                </a:solidFill>
              </a:rPr>
              <a:t>radnika – </a:t>
            </a:r>
            <a:r>
              <a:rPr lang="hr-HR" u="sng" dirty="0">
                <a:solidFill>
                  <a:srgbClr val="FF0000"/>
                </a:solidFill>
              </a:rPr>
              <a:t>ako škola ima zaposlenog jednog ili dva </a:t>
            </a:r>
          </a:p>
          <a:p>
            <a:pPr>
              <a:buAutoNum type="arabicPeriod"/>
            </a:pPr>
            <a:r>
              <a:rPr lang="hr-HR" b="1" dirty="0">
                <a:solidFill>
                  <a:schemeClr val="tx1"/>
                </a:solidFill>
              </a:rPr>
              <a:t>zamjenu</a:t>
            </a:r>
            <a:r>
              <a:rPr lang="hr-HR" dirty="0">
                <a:solidFill>
                  <a:schemeClr val="tx1"/>
                </a:solidFill>
              </a:rPr>
              <a:t> za bilo kojeg radnika protiv kojega je </a:t>
            </a:r>
            <a:r>
              <a:rPr lang="hr-HR" u="sng" dirty="0">
                <a:solidFill>
                  <a:schemeClr val="tx1"/>
                </a:solidFill>
              </a:rPr>
              <a:t>pokrenut i vodi se kazneni postupak</a:t>
            </a:r>
            <a:r>
              <a:rPr lang="hr-HR" dirty="0">
                <a:solidFill>
                  <a:schemeClr val="tx1"/>
                </a:solidFill>
              </a:rPr>
              <a:t> ili je </a:t>
            </a:r>
            <a:r>
              <a:rPr lang="hr-HR" u="sng" dirty="0">
                <a:solidFill>
                  <a:schemeClr val="tx1"/>
                </a:solidFill>
              </a:rPr>
              <a:t>na bolovanju</a:t>
            </a:r>
            <a:r>
              <a:rPr lang="hr-HR" dirty="0">
                <a:solidFill>
                  <a:schemeClr val="tx1"/>
                </a:solidFill>
              </a:rPr>
              <a:t>, </a:t>
            </a:r>
            <a:r>
              <a:rPr lang="hr-HR" u="sng" dirty="0" err="1">
                <a:solidFill>
                  <a:schemeClr val="tx1"/>
                </a:solidFill>
              </a:rPr>
              <a:t>rodiljnom</a:t>
            </a:r>
            <a:r>
              <a:rPr lang="hr-HR" u="sng" dirty="0">
                <a:solidFill>
                  <a:schemeClr val="tx1"/>
                </a:solidFill>
              </a:rPr>
              <a:t>/roditeljskom </a:t>
            </a:r>
            <a:r>
              <a:rPr lang="hr-HR" dirty="0">
                <a:solidFill>
                  <a:schemeClr val="tx1"/>
                </a:solidFill>
              </a:rPr>
              <a:t>dopustu, </a:t>
            </a:r>
            <a:r>
              <a:rPr lang="hr-HR" u="sng" dirty="0">
                <a:solidFill>
                  <a:schemeClr val="tx1"/>
                </a:solidFill>
              </a:rPr>
              <a:t>neplaćenom</a:t>
            </a:r>
            <a:r>
              <a:rPr lang="hr-HR" dirty="0">
                <a:solidFill>
                  <a:schemeClr val="tx1"/>
                </a:solidFill>
              </a:rPr>
              <a:t> dopustu</a:t>
            </a:r>
          </a:p>
        </p:txBody>
      </p:sp>
    </p:spTree>
    <p:extLst>
      <p:ext uri="{BB962C8B-B14F-4D97-AF65-F5344CB8AC3E}">
        <p14:creationId xmlns:p14="http://schemas.microsoft.com/office/powerpoint/2010/main" val="1817607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A6BF4A1-134B-515B-2710-41ED934A1A8A}"/>
              </a:ext>
            </a:extLst>
          </p:cNvPr>
          <p:cNvSpPr>
            <a:spLocks noGrp="1"/>
          </p:cNvSpPr>
          <p:nvPr>
            <p:ph type="title"/>
          </p:nvPr>
        </p:nvSpPr>
        <p:spPr/>
        <p:txBody>
          <a:bodyPr/>
          <a:lstStyle/>
          <a:p>
            <a:r>
              <a:rPr lang="hr-HR" dirty="0"/>
              <a:t>Novi pravni propisi </a:t>
            </a:r>
            <a:br>
              <a:rPr lang="hr-HR" dirty="0"/>
            </a:br>
            <a:r>
              <a:rPr lang="hr-HR" dirty="0"/>
              <a:t>(od travnja do listopada 2022.)</a:t>
            </a:r>
          </a:p>
        </p:txBody>
      </p:sp>
      <p:sp>
        <p:nvSpPr>
          <p:cNvPr id="3" name="Rezervirano mjesto sadržaja 2">
            <a:extLst>
              <a:ext uri="{FF2B5EF4-FFF2-40B4-BE49-F238E27FC236}">
                <a16:creationId xmlns:a16="http://schemas.microsoft.com/office/drawing/2014/main" id="{DD3BD370-3087-4038-F8B0-E0312EA7F247}"/>
              </a:ext>
            </a:extLst>
          </p:cNvPr>
          <p:cNvSpPr>
            <a:spLocks noGrp="1"/>
          </p:cNvSpPr>
          <p:nvPr>
            <p:ph idx="1"/>
          </p:nvPr>
        </p:nvSpPr>
        <p:spPr/>
        <p:txBody>
          <a:bodyPr>
            <a:normAutofit lnSpcReduction="10000"/>
          </a:bodyPr>
          <a:lstStyle/>
          <a:p>
            <a:r>
              <a:rPr lang="hr-HR" b="1" dirty="0"/>
              <a:t>5. </a:t>
            </a:r>
            <a:r>
              <a:rPr lang="hr-HR" b="1" i="0" dirty="0">
                <a:solidFill>
                  <a:srgbClr val="000000"/>
                </a:solidFill>
                <a:effectLst/>
                <a:latin typeface="Times" panose="02020603050405020304" pitchFamily="18" charset="0"/>
              </a:rPr>
              <a:t>Odluka o financiranju drugih obrazovnih materijala za učenike osnovnih škola u Republici Hrvatskoj za školsku godinu 2022./2023. sredstvima iz Državnog proračuna Republike Hrvatske (Narodne novine broj  88/2022) (29.7.2022.)</a:t>
            </a:r>
          </a:p>
          <a:p>
            <a:r>
              <a:rPr lang="hr-HR" b="1" dirty="0">
                <a:solidFill>
                  <a:srgbClr val="000000"/>
                </a:solidFill>
                <a:latin typeface="Times" panose="02020603050405020304" pitchFamily="18" charset="0"/>
              </a:rPr>
              <a:t>6. </a:t>
            </a:r>
            <a:r>
              <a:rPr lang="pl-PL" b="1" i="0" dirty="0">
                <a:solidFill>
                  <a:srgbClr val="000000"/>
                </a:solidFill>
                <a:effectLst/>
                <a:latin typeface="Times" panose="02020603050405020304" pitchFamily="18" charset="0"/>
              </a:rPr>
              <a:t>Zakon o izmjenama i dopunama Zakona o rodiljnim i roditeljskim potporama (Narodne novine broj 85/2022) (22.7.2022.)	</a:t>
            </a:r>
          </a:p>
          <a:p>
            <a:r>
              <a:rPr lang="pl-PL" b="1" i="0" dirty="0">
                <a:solidFill>
                  <a:srgbClr val="000000"/>
                </a:solidFill>
                <a:effectLst/>
                <a:latin typeface="Times" panose="02020603050405020304" pitchFamily="18" charset="0"/>
              </a:rPr>
              <a:t>7. </a:t>
            </a:r>
            <a:r>
              <a:rPr lang="hr-HR" b="1" i="0" dirty="0">
                <a:solidFill>
                  <a:srgbClr val="000000"/>
                </a:solidFill>
                <a:effectLst/>
                <a:latin typeface="Times" panose="02020603050405020304" pitchFamily="18" charset="0"/>
              </a:rPr>
              <a:t>Uredba o izmjeni i dopuni Zakona o udžbenicima i drugim obrazovnim materijalima za osnovnu i srednju školu (Narodne novine broj 85/2022) (22.7.2022.)	</a:t>
            </a:r>
          </a:p>
          <a:p>
            <a:r>
              <a:rPr lang="hr-HR" b="1" dirty="0">
                <a:solidFill>
                  <a:srgbClr val="000000"/>
                </a:solidFill>
                <a:latin typeface="Times" panose="02020603050405020304" pitchFamily="18" charset="0"/>
              </a:rPr>
              <a:t>8.</a:t>
            </a:r>
            <a:r>
              <a:rPr lang="hr-HR" b="1" i="0" dirty="0">
                <a:solidFill>
                  <a:srgbClr val="000000"/>
                </a:solidFill>
                <a:effectLst/>
                <a:latin typeface="Times" panose="02020603050405020304" pitchFamily="18" charset="0"/>
              </a:rPr>
              <a:t> Pravilnik o provedbi Programa školski medni dan s hrvatskih pčelinjaka (Narodne novine broj 79/2022) (8.7.2022.)</a:t>
            </a:r>
          </a:p>
          <a:p>
            <a:r>
              <a:rPr lang="hr-HR" b="1" dirty="0">
                <a:solidFill>
                  <a:srgbClr val="000000"/>
                </a:solidFill>
                <a:latin typeface="Times" panose="02020603050405020304" pitchFamily="18" charset="0"/>
              </a:rPr>
              <a:t>9.</a:t>
            </a:r>
            <a:r>
              <a:rPr lang="hr-HR" b="1" i="0" dirty="0">
                <a:solidFill>
                  <a:srgbClr val="000000"/>
                </a:solidFill>
                <a:effectLst/>
                <a:latin typeface="Times" panose="02020603050405020304" pitchFamily="18" charset="0"/>
              </a:rPr>
              <a:t> Pravilnik o načinu ostvarivanja prava na besplatne udžbenike za hrvatske branitelje iz Domovinskog rata i članove njihovih obitelji (Narodne novine broj 78/2022) (6.7.2022.)</a:t>
            </a:r>
          </a:p>
          <a:p>
            <a:endParaRPr lang="hr-HR" b="1" i="0" dirty="0">
              <a:solidFill>
                <a:srgbClr val="000000"/>
              </a:solidFill>
              <a:effectLst/>
              <a:latin typeface="Times" panose="02020603050405020304" pitchFamily="18" charset="0"/>
            </a:endParaRPr>
          </a:p>
          <a:p>
            <a:endParaRPr lang="hr-HR" b="1" i="0" dirty="0">
              <a:solidFill>
                <a:srgbClr val="000000"/>
              </a:solidFill>
              <a:effectLst/>
              <a:latin typeface="Times" panose="02020603050405020304" pitchFamily="18" charset="0"/>
            </a:endParaRPr>
          </a:p>
          <a:p>
            <a:endParaRPr lang="pl-PL" b="1" i="0" dirty="0">
              <a:solidFill>
                <a:srgbClr val="000000"/>
              </a:solidFill>
              <a:effectLst/>
              <a:latin typeface="Times" panose="02020603050405020304" pitchFamily="18" charset="0"/>
            </a:endParaRPr>
          </a:p>
          <a:p>
            <a:endParaRPr lang="hr-HR" b="1" i="0" dirty="0">
              <a:solidFill>
                <a:srgbClr val="000000"/>
              </a:solidFill>
              <a:effectLst/>
              <a:latin typeface="Times" panose="02020603050405020304" pitchFamily="18" charset="0"/>
            </a:endParaRPr>
          </a:p>
          <a:p>
            <a:endParaRPr lang="hr-HR" dirty="0"/>
          </a:p>
          <a:p>
            <a:endParaRPr lang="hr-HR" dirty="0"/>
          </a:p>
        </p:txBody>
      </p:sp>
    </p:spTree>
    <p:extLst>
      <p:ext uri="{BB962C8B-B14F-4D97-AF65-F5344CB8AC3E}">
        <p14:creationId xmlns:p14="http://schemas.microsoft.com/office/powerpoint/2010/main" val="42551832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51D936F-2439-8D16-917C-BE558D867E20}"/>
              </a:ext>
            </a:extLst>
          </p:cNvPr>
          <p:cNvSpPr>
            <a:spLocks noGrp="1"/>
          </p:cNvSpPr>
          <p:nvPr>
            <p:ph type="title"/>
          </p:nvPr>
        </p:nvSpPr>
        <p:spPr/>
        <p:txBody>
          <a:bodyPr/>
          <a:lstStyle/>
          <a:p>
            <a:r>
              <a:rPr lang="hr-HR" dirty="0"/>
              <a:t>Dopis MZO-a, </a:t>
            </a:r>
            <a:br>
              <a:rPr lang="hr-HR" dirty="0"/>
            </a:br>
            <a:r>
              <a:rPr lang="hr-HR" dirty="0"/>
              <a:t>od 1.rujna 2022.</a:t>
            </a:r>
          </a:p>
        </p:txBody>
      </p:sp>
      <p:sp>
        <p:nvSpPr>
          <p:cNvPr id="3" name="Rezervirano mjesto sadržaja 2">
            <a:extLst>
              <a:ext uri="{FF2B5EF4-FFF2-40B4-BE49-F238E27FC236}">
                <a16:creationId xmlns:a16="http://schemas.microsoft.com/office/drawing/2014/main" id="{EBDB63DA-0BA9-110F-F0B8-2DF292A29D30}"/>
              </a:ext>
            </a:extLst>
          </p:cNvPr>
          <p:cNvSpPr>
            <a:spLocks noGrp="1"/>
          </p:cNvSpPr>
          <p:nvPr>
            <p:ph idx="1"/>
          </p:nvPr>
        </p:nvSpPr>
        <p:spPr/>
        <p:txBody>
          <a:bodyPr>
            <a:normAutofit fontScale="77500" lnSpcReduction="20000"/>
          </a:bodyPr>
          <a:lstStyle/>
          <a:p>
            <a:r>
              <a:rPr lang="hr-HR" dirty="0">
                <a:solidFill>
                  <a:srgbClr val="FF0000"/>
                </a:solidFill>
              </a:rPr>
              <a:t>TREBA </a:t>
            </a:r>
            <a:r>
              <a:rPr lang="hr-HR" dirty="0">
                <a:solidFill>
                  <a:schemeClr val="tx1"/>
                </a:solidFill>
              </a:rPr>
              <a:t>TRAŽITI </a:t>
            </a:r>
            <a:r>
              <a:rPr lang="hr-HR" dirty="0"/>
              <a:t>SUGLASNOST MZO-a</a:t>
            </a:r>
          </a:p>
          <a:p>
            <a:pPr marL="0" indent="0">
              <a:buNone/>
            </a:pPr>
            <a:r>
              <a:rPr lang="hr-HR" dirty="0">
                <a:solidFill>
                  <a:srgbClr val="FFC000"/>
                </a:solidFill>
              </a:rPr>
              <a:t>1.Novo zapošljavanje </a:t>
            </a:r>
          </a:p>
          <a:p>
            <a:pPr marL="0" indent="0">
              <a:buNone/>
            </a:pPr>
            <a:r>
              <a:rPr lang="hr-HR" dirty="0"/>
              <a:t>a)-radi </a:t>
            </a:r>
            <a:r>
              <a:rPr lang="hr-HR" b="1" dirty="0"/>
              <a:t>povećanja opsega poslova </a:t>
            </a:r>
            <a:r>
              <a:rPr lang="hr-HR" dirty="0"/>
              <a:t>za </a:t>
            </a:r>
            <a:r>
              <a:rPr lang="hr-HR" u="sng" dirty="0">
                <a:solidFill>
                  <a:srgbClr val="FF0000"/>
                </a:solidFill>
              </a:rPr>
              <a:t>svako</a:t>
            </a:r>
            <a:r>
              <a:rPr lang="hr-HR" dirty="0">
                <a:solidFill>
                  <a:srgbClr val="FF0000"/>
                </a:solidFill>
              </a:rPr>
              <a:t> radno mjesto</a:t>
            </a:r>
          </a:p>
          <a:p>
            <a:pPr marL="0" indent="0">
              <a:buNone/>
            </a:pPr>
            <a:r>
              <a:rPr lang="hr-HR" dirty="0"/>
              <a:t>b)-radi povećanja opsega poslova </a:t>
            </a:r>
            <a:r>
              <a:rPr lang="hr-HR" u="sng" dirty="0">
                <a:solidFill>
                  <a:srgbClr val="FF0000"/>
                </a:solidFill>
              </a:rPr>
              <a:t>učitelja zbog povećanja satnice radi ustroja novog razrednog odjela ili odgojno-obrazovne skupine</a:t>
            </a:r>
          </a:p>
          <a:p>
            <a:pPr marL="0" indent="0">
              <a:buNone/>
            </a:pPr>
            <a:r>
              <a:rPr lang="hr-HR" dirty="0">
                <a:solidFill>
                  <a:srgbClr val="FFC000"/>
                </a:solidFill>
              </a:rPr>
              <a:t>2.Popunjavanje upražnjenog radnog mjesta </a:t>
            </a:r>
          </a:p>
          <a:p>
            <a:pPr>
              <a:buFontTx/>
              <a:buChar char="-"/>
            </a:pPr>
            <a:r>
              <a:rPr lang="hr-HR" dirty="0">
                <a:solidFill>
                  <a:schemeClr val="tx1"/>
                </a:solidFill>
              </a:rPr>
              <a:t>u slučaju odlaska u </a:t>
            </a:r>
            <a:r>
              <a:rPr lang="hr-HR" u="sng" dirty="0">
                <a:solidFill>
                  <a:schemeClr val="tx1"/>
                </a:solidFill>
              </a:rPr>
              <a:t>mirovinu</a:t>
            </a:r>
            <a:r>
              <a:rPr lang="hr-HR" dirty="0">
                <a:solidFill>
                  <a:schemeClr val="tx1"/>
                </a:solidFill>
              </a:rPr>
              <a:t>, prestanka </a:t>
            </a:r>
            <a:r>
              <a:rPr lang="hr-HR" u="sng" dirty="0">
                <a:solidFill>
                  <a:schemeClr val="tx1"/>
                </a:solidFill>
              </a:rPr>
              <a:t>ugovora o radu</a:t>
            </a:r>
            <a:r>
              <a:rPr lang="hr-HR" dirty="0">
                <a:solidFill>
                  <a:schemeClr val="tx1"/>
                </a:solidFill>
              </a:rPr>
              <a:t> </a:t>
            </a:r>
          </a:p>
          <a:p>
            <a:pPr>
              <a:buFontTx/>
              <a:buChar char="-"/>
            </a:pPr>
            <a:r>
              <a:rPr lang="hr-HR" dirty="0">
                <a:solidFill>
                  <a:schemeClr val="tx1"/>
                </a:solidFill>
              </a:rPr>
              <a:t>a)</a:t>
            </a:r>
            <a:r>
              <a:rPr lang="hr-HR" u="sng" dirty="0">
                <a:solidFill>
                  <a:schemeClr val="tx1"/>
                </a:solidFill>
              </a:rPr>
              <a:t>stručnog suradnika</a:t>
            </a:r>
            <a:r>
              <a:rPr lang="hr-HR" dirty="0">
                <a:solidFill>
                  <a:schemeClr val="tx1"/>
                </a:solidFill>
              </a:rPr>
              <a:t>-ako škola ima 3 ili više-na puno ili nepuno</a:t>
            </a:r>
          </a:p>
          <a:p>
            <a:pPr>
              <a:buFontTx/>
              <a:buChar char="-"/>
            </a:pPr>
            <a:r>
              <a:rPr lang="hr-HR" dirty="0">
                <a:solidFill>
                  <a:schemeClr val="tx1"/>
                </a:solidFill>
              </a:rPr>
              <a:t>b)</a:t>
            </a:r>
            <a:r>
              <a:rPr lang="hr-HR" u="sng" dirty="0">
                <a:solidFill>
                  <a:schemeClr val="tx1"/>
                </a:solidFill>
              </a:rPr>
              <a:t>računovodstvenog referenta, administrativnoga referenta</a:t>
            </a:r>
          </a:p>
          <a:p>
            <a:pPr>
              <a:buFontTx/>
              <a:buChar char="-"/>
            </a:pPr>
            <a:r>
              <a:rPr lang="hr-HR" dirty="0">
                <a:solidFill>
                  <a:schemeClr val="tx1"/>
                </a:solidFill>
              </a:rPr>
              <a:t>C)</a:t>
            </a:r>
            <a:r>
              <a:rPr lang="hr-HR" u="sng" dirty="0">
                <a:solidFill>
                  <a:schemeClr val="tx1"/>
                </a:solidFill>
              </a:rPr>
              <a:t>pomoćno-tehničkoga</a:t>
            </a:r>
            <a:r>
              <a:rPr lang="hr-HR" dirty="0">
                <a:solidFill>
                  <a:schemeClr val="tx1"/>
                </a:solidFill>
              </a:rPr>
              <a:t> radnika (</a:t>
            </a:r>
            <a:r>
              <a:rPr lang="hr-HR" dirty="0" err="1">
                <a:solidFill>
                  <a:schemeClr val="tx1"/>
                </a:solidFill>
              </a:rPr>
              <a:t>domar,ložač</a:t>
            </a:r>
            <a:r>
              <a:rPr lang="hr-HR" dirty="0">
                <a:solidFill>
                  <a:schemeClr val="tx1"/>
                </a:solidFill>
              </a:rPr>
              <a:t>, školski </a:t>
            </a:r>
            <a:r>
              <a:rPr lang="hr-HR" dirty="0" err="1">
                <a:solidFill>
                  <a:schemeClr val="tx1"/>
                </a:solidFill>
              </a:rPr>
              <a:t>majstor,spremač,kuhar</a:t>
            </a:r>
            <a:r>
              <a:rPr lang="hr-HR" dirty="0">
                <a:solidFill>
                  <a:schemeClr val="tx1"/>
                </a:solidFill>
              </a:rPr>
              <a:t>)</a:t>
            </a:r>
          </a:p>
          <a:p>
            <a:pPr marL="0" indent="0">
              <a:buNone/>
            </a:pPr>
            <a:r>
              <a:rPr lang="hr-HR" dirty="0">
                <a:solidFill>
                  <a:srgbClr val="FFC000"/>
                </a:solidFill>
              </a:rPr>
              <a:t>3. Potrebe izvođenja nastave na određeno vrijeme </a:t>
            </a:r>
          </a:p>
          <a:p>
            <a:pPr marL="0" indent="0">
              <a:buNone/>
            </a:pPr>
            <a:r>
              <a:rPr lang="hr-HR" dirty="0">
                <a:solidFill>
                  <a:schemeClr val="tx1"/>
                </a:solidFill>
              </a:rPr>
              <a:t>a)</a:t>
            </a:r>
            <a:r>
              <a:rPr lang="hr-HR" u="sng" dirty="0">
                <a:solidFill>
                  <a:schemeClr val="tx1"/>
                </a:solidFill>
              </a:rPr>
              <a:t>pripremna ili dopunska nastava </a:t>
            </a:r>
            <a:r>
              <a:rPr lang="hr-HR" dirty="0">
                <a:solidFill>
                  <a:schemeClr val="tx1"/>
                </a:solidFill>
              </a:rPr>
              <a:t>za učenike koji ne znaju ili nedovoljno znaju hrvatski jezik</a:t>
            </a:r>
          </a:p>
          <a:p>
            <a:pPr marL="0" indent="0">
              <a:buNone/>
            </a:pPr>
            <a:r>
              <a:rPr lang="hr-HR" dirty="0">
                <a:solidFill>
                  <a:schemeClr val="tx1"/>
                </a:solidFill>
              </a:rPr>
              <a:t>b)</a:t>
            </a:r>
            <a:r>
              <a:rPr lang="hr-HR" u="sng" dirty="0">
                <a:solidFill>
                  <a:schemeClr val="tx1"/>
                </a:solidFill>
              </a:rPr>
              <a:t>nastava u kući</a:t>
            </a:r>
          </a:p>
          <a:p>
            <a:pPr>
              <a:buFontTx/>
              <a:buChar char="-"/>
            </a:pPr>
            <a:endParaRPr lang="hr-HR" dirty="0">
              <a:solidFill>
                <a:srgbClr val="FFC000"/>
              </a:solidFill>
            </a:endParaRPr>
          </a:p>
          <a:p>
            <a:pPr marL="0" indent="0">
              <a:buNone/>
            </a:pPr>
            <a:endParaRPr lang="hr-HR" u="sng" dirty="0">
              <a:solidFill>
                <a:srgbClr val="FF0000"/>
              </a:solidFill>
            </a:endParaRPr>
          </a:p>
        </p:txBody>
      </p:sp>
    </p:spTree>
    <p:extLst>
      <p:ext uri="{BB962C8B-B14F-4D97-AF65-F5344CB8AC3E}">
        <p14:creationId xmlns:p14="http://schemas.microsoft.com/office/powerpoint/2010/main" val="42378847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533A5C3-AB2B-CEB2-8AB7-FAB118E6B8DF}"/>
              </a:ext>
            </a:extLst>
          </p:cNvPr>
          <p:cNvSpPr>
            <a:spLocks noGrp="1"/>
          </p:cNvSpPr>
          <p:nvPr>
            <p:ph type="title"/>
          </p:nvPr>
        </p:nvSpPr>
        <p:spPr/>
        <p:txBody>
          <a:bodyPr/>
          <a:lstStyle/>
          <a:p>
            <a:r>
              <a:rPr lang="hr-HR" dirty="0"/>
              <a:t>Dopis MZO-a, </a:t>
            </a:r>
            <a:br>
              <a:rPr lang="hr-HR" dirty="0"/>
            </a:br>
            <a:r>
              <a:rPr lang="hr-HR" dirty="0"/>
              <a:t>od 1.rujna 2022.</a:t>
            </a:r>
          </a:p>
        </p:txBody>
      </p:sp>
      <p:sp>
        <p:nvSpPr>
          <p:cNvPr id="3" name="Rezervirano mjesto sadržaja 2">
            <a:extLst>
              <a:ext uri="{FF2B5EF4-FFF2-40B4-BE49-F238E27FC236}">
                <a16:creationId xmlns:a16="http://schemas.microsoft.com/office/drawing/2014/main" id="{C39E2BA4-F70F-17F5-3CB6-F9FBD792EB1A}"/>
              </a:ext>
            </a:extLst>
          </p:cNvPr>
          <p:cNvSpPr>
            <a:spLocks noGrp="1"/>
          </p:cNvSpPr>
          <p:nvPr>
            <p:ph idx="1"/>
          </p:nvPr>
        </p:nvSpPr>
        <p:spPr/>
        <p:txBody>
          <a:bodyPr/>
          <a:lstStyle/>
          <a:p>
            <a:r>
              <a:rPr lang="hr-HR" dirty="0"/>
              <a:t>-POTREBNA DOKUMENTACIJA I PODATCI-</a:t>
            </a:r>
          </a:p>
          <a:p>
            <a:endParaRPr lang="hr-HR" dirty="0"/>
          </a:p>
          <a:p>
            <a:r>
              <a:rPr lang="hr-HR" b="1" u="sng" dirty="0"/>
              <a:t>d)tajnik </a:t>
            </a:r>
            <a:r>
              <a:rPr lang="hr-HR" dirty="0"/>
              <a:t>– podatke o osobi koja u nepunom radnom vremenu obavlja poslove tajnika s brojem sati na koje ima ugovor o radu(</a:t>
            </a:r>
            <a:r>
              <a:rPr lang="hr-HR" dirty="0" err="1"/>
              <a:t>npr.tajnik</a:t>
            </a:r>
            <a:r>
              <a:rPr lang="hr-HR" dirty="0"/>
              <a:t> zaposlen na nepuno neodređeno radno vrijeme 20 sati tjedno)</a:t>
            </a:r>
          </a:p>
          <a:p>
            <a:r>
              <a:rPr lang="hr-HR" b="1" u="sng" dirty="0"/>
              <a:t>e)voditelj računovodstva </a:t>
            </a:r>
            <a:r>
              <a:rPr lang="hr-HR" dirty="0"/>
              <a:t>– podatke o osobi koja u nepunom radnom vremenu obavlja poslove voditelja računovodstva s brojem sati na koje ima ugovor o radu (</a:t>
            </a:r>
            <a:r>
              <a:rPr lang="hr-HR" dirty="0" err="1"/>
              <a:t>npr.voditelj</a:t>
            </a:r>
            <a:r>
              <a:rPr lang="hr-HR" dirty="0"/>
              <a:t> računovodstva zaposlen na nepuno neodređeno radno vrijeme 20 sati tjedno)</a:t>
            </a:r>
            <a:endParaRPr lang="hr-HR" b="1" u="sng" dirty="0"/>
          </a:p>
        </p:txBody>
      </p:sp>
    </p:spTree>
    <p:extLst>
      <p:ext uri="{BB962C8B-B14F-4D97-AF65-F5344CB8AC3E}">
        <p14:creationId xmlns:p14="http://schemas.microsoft.com/office/powerpoint/2010/main" val="24472569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A761F8D-0372-F1E5-A54B-FC4D84C8AC19}"/>
              </a:ext>
            </a:extLst>
          </p:cNvPr>
          <p:cNvSpPr>
            <a:spLocks noGrp="1"/>
          </p:cNvSpPr>
          <p:nvPr>
            <p:ph type="title"/>
          </p:nvPr>
        </p:nvSpPr>
        <p:spPr/>
        <p:txBody>
          <a:bodyPr/>
          <a:lstStyle/>
          <a:p>
            <a:r>
              <a:rPr lang="hr-HR" dirty="0"/>
              <a:t>Dopis MZO-a, </a:t>
            </a:r>
            <a:br>
              <a:rPr lang="hr-HR" dirty="0"/>
            </a:br>
            <a:r>
              <a:rPr lang="hr-HR" dirty="0"/>
              <a:t>od 1.rujna 2022.</a:t>
            </a:r>
          </a:p>
        </p:txBody>
      </p:sp>
      <p:sp>
        <p:nvSpPr>
          <p:cNvPr id="3" name="Rezervirano mjesto sadržaja 2">
            <a:extLst>
              <a:ext uri="{FF2B5EF4-FFF2-40B4-BE49-F238E27FC236}">
                <a16:creationId xmlns:a16="http://schemas.microsoft.com/office/drawing/2014/main" id="{81113810-BE1A-2836-6B2D-A54953632795}"/>
              </a:ext>
            </a:extLst>
          </p:cNvPr>
          <p:cNvSpPr>
            <a:spLocks noGrp="1"/>
          </p:cNvSpPr>
          <p:nvPr>
            <p:ph idx="1"/>
          </p:nvPr>
        </p:nvSpPr>
        <p:spPr/>
        <p:txBody>
          <a:bodyPr/>
          <a:lstStyle/>
          <a:p>
            <a:r>
              <a:rPr lang="hr-HR" b="1" dirty="0"/>
              <a:t>Pitanje:</a:t>
            </a:r>
          </a:p>
          <a:p>
            <a:pPr marL="0" indent="0">
              <a:buNone/>
            </a:pPr>
            <a:r>
              <a:rPr lang="hr-HR" dirty="0"/>
              <a:t>Škola je poslala MZO-u zahtjev za suglasnost za zapošljavanjem tajnika na neodređeno puno radno vrijeme.</a:t>
            </a:r>
          </a:p>
          <a:p>
            <a:pPr marL="0" indent="0">
              <a:buNone/>
            </a:pPr>
            <a:r>
              <a:rPr lang="hr-HR" dirty="0"/>
              <a:t>Trenutno na tom radnom mjestu radi tajnik na nepuno neodređeno radno vrijeme.</a:t>
            </a:r>
          </a:p>
          <a:p>
            <a:pPr marL="0" indent="0">
              <a:buNone/>
            </a:pPr>
            <a:r>
              <a:rPr lang="hr-HR" dirty="0"/>
              <a:t>Možemo li do dobivanja suglasnosti/odgovora MZO-a zasnovati s tajnikom radni odnos u polovici radnog vremena na temelju ugovora o radu do 60 dana?</a:t>
            </a:r>
          </a:p>
          <a:p>
            <a:pPr marL="0" indent="0">
              <a:buNone/>
            </a:pPr>
            <a:r>
              <a:rPr lang="hr-HR" b="1" dirty="0"/>
              <a:t>Odgovor:</a:t>
            </a:r>
          </a:p>
          <a:p>
            <a:pPr marL="0" indent="0">
              <a:buNone/>
            </a:pPr>
            <a:r>
              <a:rPr lang="hr-HR" b="1" u="sng" dirty="0"/>
              <a:t>Ne.</a:t>
            </a:r>
          </a:p>
        </p:txBody>
      </p:sp>
    </p:spTree>
    <p:extLst>
      <p:ext uri="{BB962C8B-B14F-4D97-AF65-F5344CB8AC3E}">
        <p14:creationId xmlns:p14="http://schemas.microsoft.com/office/powerpoint/2010/main" val="23352892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C3C7491-BAF7-4C6A-0459-70CC35901A05}"/>
              </a:ext>
            </a:extLst>
          </p:cNvPr>
          <p:cNvSpPr>
            <a:spLocks noGrp="1"/>
          </p:cNvSpPr>
          <p:nvPr>
            <p:ph type="title"/>
          </p:nvPr>
        </p:nvSpPr>
        <p:spPr/>
        <p:txBody>
          <a:bodyPr/>
          <a:lstStyle/>
          <a:p>
            <a:r>
              <a:rPr lang="hr-HR" dirty="0"/>
              <a:t>Dopis MZO-a, </a:t>
            </a:r>
            <a:br>
              <a:rPr lang="hr-HR" dirty="0"/>
            </a:br>
            <a:r>
              <a:rPr lang="hr-HR" dirty="0"/>
              <a:t>od 1.rujna 2022.</a:t>
            </a:r>
          </a:p>
        </p:txBody>
      </p:sp>
      <p:sp>
        <p:nvSpPr>
          <p:cNvPr id="3" name="Rezervirano mjesto sadržaja 2">
            <a:extLst>
              <a:ext uri="{FF2B5EF4-FFF2-40B4-BE49-F238E27FC236}">
                <a16:creationId xmlns:a16="http://schemas.microsoft.com/office/drawing/2014/main" id="{59721B08-0E05-BB55-9422-EF40AC31965B}"/>
              </a:ext>
            </a:extLst>
          </p:cNvPr>
          <p:cNvSpPr>
            <a:spLocks noGrp="1"/>
          </p:cNvSpPr>
          <p:nvPr>
            <p:ph idx="1"/>
          </p:nvPr>
        </p:nvSpPr>
        <p:spPr/>
        <p:txBody>
          <a:bodyPr>
            <a:normAutofit fontScale="85000" lnSpcReduction="10000"/>
          </a:bodyPr>
          <a:lstStyle/>
          <a:p>
            <a:r>
              <a:rPr lang="hr-HR" b="1" dirty="0"/>
              <a:t>Pitanje:</a:t>
            </a:r>
          </a:p>
          <a:p>
            <a:pPr marL="0" indent="0">
              <a:buNone/>
            </a:pPr>
            <a:r>
              <a:rPr lang="hr-HR" dirty="0"/>
              <a:t>Škola je poslala MZO-u zahtjev za suglasnost za povećanje opsega poslova učitelja biologije zbog </a:t>
            </a:r>
            <a:r>
              <a:rPr lang="hr-HR" u="sng" dirty="0"/>
              <a:t>poslova sindikalnog povjerenika i poslova povjerenika zaštite na radu</a:t>
            </a:r>
            <a:r>
              <a:rPr lang="hr-HR" dirty="0"/>
              <a:t>. </a:t>
            </a:r>
          </a:p>
          <a:p>
            <a:pPr marL="0" indent="0">
              <a:buNone/>
            </a:pPr>
            <a:r>
              <a:rPr lang="hr-HR" dirty="0"/>
              <a:t>Može li škola s učiteljem do dobivanja suglasnosti MZO-a sklopiti </a:t>
            </a:r>
            <a:r>
              <a:rPr lang="hr-HR" u="sng" dirty="0"/>
              <a:t>ugovor o radu do 60 dana </a:t>
            </a:r>
            <a:r>
              <a:rPr lang="hr-HR" dirty="0"/>
              <a:t>za obavljanje tih poslova?</a:t>
            </a:r>
          </a:p>
          <a:p>
            <a:pPr marL="0" indent="0">
              <a:buNone/>
            </a:pPr>
            <a:endParaRPr lang="hr-HR" dirty="0"/>
          </a:p>
          <a:p>
            <a:pPr marL="0" indent="0">
              <a:buNone/>
            </a:pPr>
            <a:r>
              <a:rPr lang="hr-HR" dirty="0"/>
              <a:t>Učitelj je do izbora za sindikalnog povjerenika i do izbora za povjerenika zaštite na radu imao sklopljen ugovor o radu na puno neodređeno radno vrijeme na poslovima učitelja biologije. </a:t>
            </a:r>
            <a:r>
              <a:rPr lang="hr-HR" i="1" u="sng" dirty="0"/>
              <a:t>Je li škola obvezna čuvati sate redovite nastave iz nastavnog predmeta biologije za tog učitelja ili na tim poslovima može zaposliti novu osobu na neodređeno nepuno radno vrijeme?</a:t>
            </a:r>
          </a:p>
          <a:p>
            <a:pPr marL="0" indent="0">
              <a:buNone/>
            </a:pPr>
            <a:r>
              <a:rPr lang="hr-HR" b="1" dirty="0"/>
              <a:t>Odgovor:</a:t>
            </a:r>
          </a:p>
          <a:p>
            <a:pPr marL="0" indent="0">
              <a:buNone/>
            </a:pPr>
            <a:r>
              <a:rPr lang="hr-HR" b="1" u="sng" dirty="0"/>
              <a:t>Ne treba tražiti suglasnost MZO-a </a:t>
            </a:r>
            <a:r>
              <a:rPr lang="hr-HR" u="sng" dirty="0"/>
              <a:t>za preraspodjelu zaduženja učitelja na poslove ugovorene Kolektivnim ugovorom. Ne sklapa se ugovor do 60 dana.</a:t>
            </a:r>
          </a:p>
          <a:p>
            <a:pPr marL="0" indent="0">
              <a:buNone/>
            </a:pPr>
            <a:endParaRPr lang="hr-HR" dirty="0"/>
          </a:p>
          <a:p>
            <a:pPr marL="0" indent="0">
              <a:buNone/>
            </a:pPr>
            <a:endParaRPr lang="hr-HR" dirty="0"/>
          </a:p>
        </p:txBody>
      </p:sp>
    </p:spTree>
    <p:extLst>
      <p:ext uri="{BB962C8B-B14F-4D97-AF65-F5344CB8AC3E}">
        <p14:creationId xmlns:p14="http://schemas.microsoft.com/office/powerpoint/2010/main" val="29755604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CCDA447-5BBF-6DB9-0448-A6883B7D5AB3}"/>
              </a:ext>
            </a:extLst>
          </p:cNvPr>
          <p:cNvSpPr>
            <a:spLocks noGrp="1"/>
          </p:cNvSpPr>
          <p:nvPr>
            <p:ph type="title"/>
          </p:nvPr>
        </p:nvSpPr>
        <p:spPr/>
        <p:txBody>
          <a:bodyPr/>
          <a:lstStyle/>
          <a:p>
            <a:r>
              <a:rPr lang="hr-HR" dirty="0"/>
              <a:t>Dopis MZO-a, </a:t>
            </a:r>
            <a:br>
              <a:rPr lang="hr-HR" dirty="0"/>
            </a:br>
            <a:r>
              <a:rPr lang="hr-HR" dirty="0"/>
              <a:t>od 1.rujna 2022.</a:t>
            </a:r>
          </a:p>
        </p:txBody>
      </p:sp>
      <p:sp>
        <p:nvSpPr>
          <p:cNvPr id="3" name="Rezervirano mjesto sadržaja 2">
            <a:extLst>
              <a:ext uri="{FF2B5EF4-FFF2-40B4-BE49-F238E27FC236}">
                <a16:creationId xmlns:a16="http://schemas.microsoft.com/office/drawing/2014/main" id="{532D3A1C-9428-35E6-668A-FF267568D4EA}"/>
              </a:ext>
            </a:extLst>
          </p:cNvPr>
          <p:cNvSpPr>
            <a:spLocks noGrp="1"/>
          </p:cNvSpPr>
          <p:nvPr>
            <p:ph idx="1"/>
          </p:nvPr>
        </p:nvSpPr>
        <p:spPr/>
        <p:txBody>
          <a:bodyPr/>
          <a:lstStyle/>
          <a:p>
            <a:r>
              <a:rPr lang="hr-HR" b="1" dirty="0"/>
              <a:t>Zapošljavanje do 60 dana</a:t>
            </a:r>
          </a:p>
          <a:p>
            <a:pPr marL="0" indent="0">
              <a:buNone/>
            </a:pPr>
            <a:endParaRPr lang="hr-HR" b="1" dirty="0"/>
          </a:p>
          <a:p>
            <a:pPr marL="0" indent="0">
              <a:buNone/>
            </a:pPr>
            <a:r>
              <a:rPr lang="hr-HR" dirty="0"/>
              <a:t>-na </a:t>
            </a:r>
            <a:r>
              <a:rPr lang="hr-HR" u="sng" dirty="0"/>
              <a:t>postojećim upražnjenim radnim mjestima</a:t>
            </a:r>
          </a:p>
          <a:p>
            <a:pPr marL="0" indent="0">
              <a:buNone/>
            </a:pPr>
            <a:r>
              <a:rPr lang="hr-HR" dirty="0"/>
              <a:t>-poslovi ne trpe odgodu</a:t>
            </a:r>
          </a:p>
          <a:p>
            <a:pPr marL="0" indent="0">
              <a:buNone/>
            </a:pPr>
            <a:r>
              <a:rPr lang="hr-HR" dirty="0"/>
              <a:t>-nije potrebno tražiti prethodnu suglasnost MZO-a</a:t>
            </a:r>
          </a:p>
          <a:p>
            <a:pPr marL="0" indent="0">
              <a:buNone/>
            </a:pPr>
            <a:endParaRPr lang="hr-HR" dirty="0"/>
          </a:p>
          <a:p>
            <a:pPr marL="0" indent="0">
              <a:buNone/>
            </a:pPr>
            <a:r>
              <a:rPr lang="hr-HR" dirty="0"/>
              <a:t>-školske ustanove postupaju u skladu s člankom 114. stavkom 1. ZOOOSŠ</a:t>
            </a:r>
          </a:p>
        </p:txBody>
      </p:sp>
    </p:spTree>
    <p:extLst>
      <p:ext uri="{BB962C8B-B14F-4D97-AF65-F5344CB8AC3E}">
        <p14:creationId xmlns:p14="http://schemas.microsoft.com/office/powerpoint/2010/main" val="11787716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668C2AF-CB01-61AC-1B03-06EC6B8F626B}"/>
              </a:ext>
            </a:extLst>
          </p:cNvPr>
          <p:cNvSpPr>
            <a:spLocks noGrp="1"/>
          </p:cNvSpPr>
          <p:nvPr>
            <p:ph type="title"/>
          </p:nvPr>
        </p:nvSpPr>
        <p:spPr/>
        <p:txBody>
          <a:bodyPr/>
          <a:lstStyle/>
          <a:p>
            <a:r>
              <a:rPr lang="hr-HR" dirty="0"/>
              <a:t>Zapošljavanje </a:t>
            </a:r>
            <a:br>
              <a:rPr lang="hr-HR" dirty="0"/>
            </a:br>
            <a:r>
              <a:rPr lang="hr-HR" dirty="0"/>
              <a:t>domara</a:t>
            </a:r>
          </a:p>
        </p:txBody>
      </p:sp>
      <p:sp>
        <p:nvSpPr>
          <p:cNvPr id="3" name="Rezervirano mjesto sadržaja 2">
            <a:extLst>
              <a:ext uri="{FF2B5EF4-FFF2-40B4-BE49-F238E27FC236}">
                <a16:creationId xmlns:a16="http://schemas.microsoft.com/office/drawing/2014/main" id="{80C1F383-7ED9-C083-CAB3-E0B99E3AADAC}"/>
              </a:ext>
            </a:extLst>
          </p:cNvPr>
          <p:cNvSpPr>
            <a:spLocks noGrp="1"/>
          </p:cNvSpPr>
          <p:nvPr>
            <p:ph idx="1"/>
          </p:nvPr>
        </p:nvSpPr>
        <p:spPr/>
        <p:txBody>
          <a:bodyPr>
            <a:normAutofit lnSpcReduction="10000"/>
          </a:bodyPr>
          <a:lstStyle/>
          <a:p>
            <a:r>
              <a:rPr lang="hr-HR" dirty="0"/>
              <a:t>-na određeno do 60 dana (stručna, nestručna osoba)</a:t>
            </a:r>
          </a:p>
          <a:p>
            <a:r>
              <a:rPr lang="hr-HR" dirty="0"/>
              <a:t>-na određeno do 5 mjeseci (nestručna osoba)</a:t>
            </a:r>
          </a:p>
          <a:p>
            <a:r>
              <a:rPr lang="hr-HR" dirty="0"/>
              <a:t>-na određeno – zamjena do povratka radnika s bolovanja  (stručna osoba)</a:t>
            </a:r>
          </a:p>
          <a:p>
            <a:r>
              <a:rPr lang="hr-HR" dirty="0"/>
              <a:t>-na neodređeno – upražnjeno radno mjesto (stručna osoba)</a:t>
            </a:r>
          </a:p>
          <a:p>
            <a:pPr marL="0" indent="0">
              <a:buNone/>
            </a:pPr>
            <a:endParaRPr lang="hr-HR" dirty="0"/>
          </a:p>
          <a:p>
            <a:pPr marL="0" indent="0">
              <a:buNone/>
            </a:pPr>
            <a:r>
              <a:rPr lang="hr-HR" dirty="0">
                <a:solidFill>
                  <a:srgbClr val="FF0000"/>
                </a:solidFill>
              </a:rPr>
              <a:t>Tko je stručan?</a:t>
            </a:r>
          </a:p>
          <a:p>
            <a:r>
              <a:rPr lang="hr-HR" dirty="0"/>
              <a:t>Uvjeti </a:t>
            </a:r>
            <a:r>
              <a:rPr lang="hr-HR" b="1" dirty="0"/>
              <a:t>za zasnivanje radnog odnosa </a:t>
            </a:r>
            <a:r>
              <a:rPr lang="hr-HR" dirty="0"/>
              <a:t>(za sklapanje ugovora o radu)!</a:t>
            </a:r>
          </a:p>
          <a:p>
            <a:r>
              <a:rPr lang="hr-HR" dirty="0"/>
              <a:t>Uvjeti </a:t>
            </a:r>
            <a:r>
              <a:rPr lang="hr-HR" b="1" dirty="0"/>
              <a:t>za obavljanje poslova radnog mjesta</a:t>
            </a:r>
            <a:r>
              <a:rPr lang="hr-HR" dirty="0"/>
              <a:t>!</a:t>
            </a:r>
          </a:p>
          <a:p>
            <a:endParaRPr lang="hr-HR" dirty="0"/>
          </a:p>
          <a:p>
            <a:pPr marL="0" indent="0">
              <a:buNone/>
            </a:pPr>
            <a:r>
              <a:rPr lang="hr-HR" dirty="0"/>
              <a:t>Propisuju se Pravilnikom o radu ili Pravilnikom o sistematizaciji radnih mjesta.</a:t>
            </a:r>
          </a:p>
        </p:txBody>
      </p:sp>
    </p:spTree>
    <p:extLst>
      <p:ext uri="{BB962C8B-B14F-4D97-AF65-F5344CB8AC3E}">
        <p14:creationId xmlns:p14="http://schemas.microsoft.com/office/powerpoint/2010/main" val="21171309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8A30799-67D6-3923-D001-21FB6ABF8C33}"/>
              </a:ext>
            </a:extLst>
          </p:cNvPr>
          <p:cNvSpPr>
            <a:spLocks noGrp="1"/>
          </p:cNvSpPr>
          <p:nvPr>
            <p:ph type="title"/>
          </p:nvPr>
        </p:nvSpPr>
        <p:spPr/>
        <p:txBody>
          <a:bodyPr>
            <a:normAutofit fontScale="90000"/>
          </a:bodyPr>
          <a:lstStyle/>
          <a:p>
            <a:r>
              <a:rPr lang="hr-HR" dirty="0"/>
              <a:t>Zapošljavanje </a:t>
            </a:r>
            <a:br>
              <a:rPr lang="hr-HR" dirty="0"/>
            </a:br>
            <a:r>
              <a:rPr lang="hr-HR" dirty="0"/>
              <a:t>domara – primjer odredbi Pravilnika Škole</a:t>
            </a:r>
          </a:p>
        </p:txBody>
      </p:sp>
      <p:sp>
        <p:nvSpPr>
          <p:cNvPr id="3" name="Rezervirano mjesto sadržaja 2">
            <a:extLst>
              <a:ext uri="{FF2B5EF4-FFF2-40B4-BE49-F238E27FC236}">
                <a16:creationId xmlns:a16="http://schemas.microsoft.com/office/drawing/2014/main" id="{EA81946D-6D7E-4784-69AF-DBBE5D78D251}"/>
              </a:ext>
            </a:extLst>
          </p:cNvPr>
          <p:cNvSpPr>
            <a:spLocks noGrp="1"/>
          </p:cNvSpPr>
          <p:nvPr>
            <p:ph idx="1"/>
          </p:nvPr>
        </p:nvSpPr>
        <p:spPr/>
        <p:txBody>
          <a:bodyPr/>
          <a:lstStyle/>
          <a:p>
            <a:r>
              <a:rPr lang="hr-HR" dirty="0"/>
              <a:t>Uvjet za sklapanje ugovora o radu: </a:t>
            </a:r>
          </a:p>
          <a:p>
            <a:pPr marL="0" indent="0">
              <a:buNone/>
            </a:pPr>
            <a:r>
              <a:rPr lang="hr-HR" dirty="0"/>
              <a:t>srednja stručna sprema potrebna prema </a:t>
            </a:r>
            <a:r>
              <a:rPr lang="hr-HR" sz="1800" dirty="0">
                <a:effectLst/>
                <a:ea typeface="Calibri" panose="020F0502020204030204" pitchFamily="34" charset="0"/>
              </a:rPr>
              <a:t>Pravilniku o poslovima upravljanja i rukovanja energetskim postrojenjima i uređajima ( NN 88/2014, 20/2015) u skladu s dokumentacijom o energetskom postrojenju u školskoj ustanovi</a:t>
            </a:r>
          </a:p>
          <a:p>
            <a:endParaRPr lang="hr-HR" dirty="0"/>
          </a:p>
          <a:p>
            <a:r>
              <a:rPr lang="hr-HR" dirty="0"/>
              <a:t>Uvjet za obavljanje poslova domara:</a:t>
            </a:r>
          </a:p>
          <a:p>
            <a:pPr marL="0" indent="0">
              <a:buNone/>
            </a:pPr>
            <a:r>
              <a:rPr lang="hr-HR" dirty="0"/>
              <a:t>-položen stručni ispit pri Savezu energetičara Hrvatske </a:t>
            </a:r>
          </a:p>
          <a:p>
            <a:pPr marL="0" indent="0">
              <a:buNone/>
            </a:pPr>
            <a:r>
              <a:rPr lang="hr-HR" dirty="0"/>
              <a:t>-posebna zdravstvena sposobnost</a:t>
            </a:r>
          </a:p>
        </p:txBody>
      </p:sp>
    </p:spTree>
    <p:extLst>
      <p:ext uri="{BB962C8B-B14F-4D97-AF65-F5344CB8AC3E}">
        <p14:creationId xmlns:p14="http://schemas.microsoft.com/office/powerpoint/2010/main" val="40936838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B146A93-7923-BB06-67A8-6D9E4F0B19D6}"/>
              </a:ext>
            </a:extLst>
          </p:cNvPr>
          <p:cNvSpPr>
            <a:spLocks noGrp="1"/>
          </p:cNvSpPr>
          <p:nvPr>
            <p:ph type="title"/>
          </p:nvPr>
        </p:nvSpPr>
        <p:spPr/>
        <p:txBody>
          <a:bodyPr/>
          <a:lstStyle/>
          <a:p>
            <a:r>
              <a:rPr lang="hr-HR" dirty="0"/>
              <a:t>Prekršaj poslodavca</a:t>
            </a:r>
            <a:br>
              <a:rPr lang="hr-HR" dirty="0"/>
            </a:br>
            <a:r>
              <a:rPr lang="hr-HR" dirty="0"/>
              <a:t>-osoba s invaliditetom-</a:t>
            </a:r>
          </a:p>
        </p:txBody>
      </p:sp>
      <p:sp>
        <p:nvSpPr>
          <p:cNvPr id="3" name="Rezervirano mjesto sadržaja 2">
            <a:extLst>
              <a:ext uri="{FF2B5EF4-FFF2-40B4-BE49-F238E27FC236}">
                <a16:creationId xmlns:a16="http://schemas.microsoft.com/office/drawing/2014/main" id="{349E7F63-CDAC-C585-D8AE-16BECEDE349A}"/>
              </a:ext>
            </a:extLst>
          </p:cNvPr>
          <p:cNvSpPr>
            <a:spLocks noGrp="1"/>
          </p:cNvSpPr>
          <p:nvPr>
            <p:ph idx="1"/>
          </p:nvPr>
        </p:nvSpPr>
        <p:spPr/>
        <p:txBody>
          <a:bodyPr/>
          <a:lstStyle/>
          <a:p>
            <a:r>
              <a:rPr lang="hr-HR" b="1" dirty="0"/>
              <a:t>Čl.9. Zakona o profesionalnoj rehabilitaciji i zapošljavanju osoba s invaliditetom (Narodne novine broj 157/13, 152/14, 39/18, 32/20)</a:t>
            </a:r>
          </a:p>
          <a:p>
            <a:pPr marL="0" indent="0">
              <a:buNone/>
            </a:pPr>
            <a:r>
              <a:rPr lang="hr-HR" dirty="0"/>
              <a:t>-dužni su prilikom zapošljavanja osobi s invaliditetom dati prednost </a:t>
            </a:r>
            <a:r>
              <a:rPr lang="hr-HR" u="sng" dirty="0"/>
              <a:t>pod jednakim uvjetima</a:t>
            </a:r>
          </a:p>
          <a:p>
            <a:pPr marL="0" indent="0">
              <a:buNone/>
            </a:pPr>
            <a:r>
              <a:rPr lang="hr-HR" dirty="0"/>
              <a:t>*</a:t>
            </a:r>
            <a:r>
              <a:rPr lang="hr-HR" i="1" u="sng" dirty="0"/>
              <a:t>prekršaj-novčana kazna </a:t>
            </a:r>
            <a:r>
              <a:rPr lang="hr-HR" dirty="0"/>
              <a:t>5000 do 30000 kuna</a:t>
            </a:r>
          </a:p>
          <a:p>
            <a:pPr marL="0" indent="0">
              <a:buNone/>
            </a:pPr>
            <a:r>
              <a:rPr lang="hr-HR" dirty="0"/>
              <a:t>--</a:t>
            </a:r>
            <a:r>
              <a:rPr lang="hr-HR" dirty="0">
                <a:solidFill>
                  <a:srgbClr val="FF0000"/>
                </a:solidFill>
              </a:rPr>
              <a:t>ako prilikom zapošljavanja </a:t>
            </a:r>
            <a:r>
              <a:rPr lang="hr-HR" u="sng" dirty="0">
                <a:solidFill>
                  <a:srgbClr val="FF0000"/>
                </a:solidFill>
              </a:rPr>
              <a:t>ne da prednost </a:t>
            </a:r>
            <a:r>
              <a:rPr lang="hr-HR" dirty="0">
                <a:solidFill>
                  <a:srgbClr val="FF0000"/>
                </a:solidFill>
              </a:rPr>
              <a:t>osobi s invaliditetom</a:t>
            </a:r>
          </a:p>
          <a:p>
            <a:pPr marL="0" indent="0">
              <a:buNone/>
            </a:pPr>
            <a:r>
              <a:rPr lang="hr-HR" dirty="0"/>
              <a:t>--</a:t>
            </a:r>
            <a:r>
              <a:rPr lang="hr-HR" dirty="0">
                <a:solidFill>
                  <a:srgbClr val="FF0000"/>
                </a:solidFill>
              </a:rPr>
              <a:t>ako </a:t>
            </a:r>
            <a:r>
              <a:rPr lang="hr-HR" u="sng" dirty="0">
                <a:solidFill>
                  <a:srgbClr val="FF0000"/>
                </a:solidFill>
              </a:rPr>
              <a:t>u roku od 15 dana</a:t>
            </a:r>
            <a:r>
              <a:rPr lang="hr-HR" dirty="0">
                <a:solidFill>
                  <a:srgbClr val="FF0000"/>
                </a:solidFill>
              </a:rPr>
              <a:t> nakon sklapanja ugovora o radu s izabranim kandidatom o istome </a:t>
            </a:r>
            <a:r>
              <a:rPr lang="hr-HR" u="sng" dirty="0">
                <a:solidFill>
                  <a:srgbClr val="FF0000"/>
                </a:solidFill>
              </a:rPr>
              <a:t>ne obavijesti </a:t>
            </a:r>
            <a:r>
              <a:rPr lang="hr-HR" dirty="0">
                <a:solidFill>
                  <a:srgbClr val="FF0000"/>
                </a:solidFill>
              </a:rPr>
              <a:t>osobu s invaliditetom</a:t>
            </a:r>
            <a:r>
              <a:rPr lang="hr-HR" dirty="0"/>
              <a:t> koja je podnijela prijavu, te se pozvala na pravo prednosti pri zapošljavanju, a </a:t>
            </a:r>
            <a:r>
              <a:rPr lang="hr-HR" u="sng" dirty="0"/>
              <a:t>udovoljavala je uvjetima iz objavljenog javnog natječaja</a:t>
            </a:r>
          </a:p>
        </p:txBody>
      </p:sp>
    </p:spTree>
    <p:extLst>
      <p:ext uri="{BB962C8B-B14F-4D97-AF65-F5344CB8AC3E}">
        <p14:creationId xmlns:p14="http://schemas.microsoft.com/office/powerpoint/2010/main" val="2577583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6CD8471-3963-0BC8-0941-5C4FB8ED1A4D}"/>
              </a:ext>
            </a:extLst>
          </p:cNvPr>
          <p:cNvSpPr>
            <a:spLocks noGrp="1"/>
          </p:cNvSpPr>
          <p:nvPr>
            <p:ph type="title"/>
          </p:nvPr>
        </p:nvSpPr>
        <p:spPr/>
        <p:txBody>
          <a:bodyPr/>
          <a:lstStyle/>
          <a:p>
            <a:r>
              <a:rPr lang="hr-HR" dirty="0"/>
              <a:t>Prekršaji školske ustanove</a:t>
            </a:r>
            <a:br>
              <a:rPr lang="hr-HR" dirty="0"/>
            </a:br>
            <a:r>
              <a:rPr lang="hr-HR" dirty="0"/>
              <a:t>-prema ZOOOSŠ-</a:t>
            </a:r>
          </a:p>
        </p:txBody>
      </p:sp>
      <p:sp>
        <p:nvSpPr>
          <p:cNvPr id="3" name="Rezervirano mjesto sadržaja 2">
            <a:extLst>
              <a:ext uri="{FF2B5EF4-FFF2-40B4-BE49-F238E27FC236}">
                <a16:creationId xmlns:a16="http://schemas.microsoft.com/office/drawing/2014/main" id="{A574FC0A-A22E-1BE5-EEC1-2BFE28686F04}"/>
              </a:ext>
            </a:extLst>
          </p:cNvPr>
          <p:cNvSpPr>
            <a:spLocks noGrp="1"/>
          </p:cNvSpPr>
          <p:nvPr>
            <p:ph idx="1"/>
          </p:nvPr>
        </p:nvSpPr>
        <p:spPr/>
        <p:txBody>
          <a:bodyPr/>
          <a:lstStyle/>
          <a:p>
            <a:pPr marL="0" indent="0">
              <a:buNone/>
            </a:pPr>
            <a:r>
              <a:rPr lang="hr-HR" dirty="0"/>
              <a:t>	-novčana kazna školske ustanove u iznosu </a:t>
            </a:r>
            <a:r>
              <a:rPr lang="hr-HR" u="sng" dirty="0"/>
              <a:t>od 5.000 do 10.000 kuna</a:t>
            </a:r>
          </a:p>
          <a:p>
            <a:pPr marL="0" indent="0">
              <a:buNone/>
            </a:pPr>
            <a:endParaRPr lang="hr-HR" u="sng" dirty="0"/>
          </a:p>
          <a:p>
            <a:pPr marL="0" indent="0">
              <a:buNone/>
            </a:pPr>
            <a:r>
              <a:rPr lang="hr-HR" dirty="0"/>
              <a:t>*ako školska ustanova </a:t>
            </a:r>
            <a:r>
              <a:rPr lang="hr-HR" dirty="0">
                <a:solidFill>
                  <a:srgbClr val="FF0000"/>
                </a:solidFill>
              </a:rPr>
              <a:t>ne objavljuje natječaj </a:t>
            </a:r>
            <a:r>
              <a:rPr lang="hr-HR" dirty="0"/>
              <a:t>sukladno odredbama članka 107. stavaka 1. do 4. i članka 127. stavaka 1.i 2. ZOOOSŠ</a:t>
            </a:r>
          </a:p>
          <a:p>
            <a:pPr>
              <a:buFont typeface="Arial" panose="020B0604020202020204" pitchFamily="34" charset="0"/>
              <a:buChar char="•"/>
            </a:pPr>
            <a:r>
              <a:rPr lang="hr-HR" dirty="0"/>
              <a:t>ako školska ustanova </a:t>
            </a:r>
            <a:r>
              <a:rPr lang="hr-HR" dirty="0">
                <a:solidFill>
                  <a:srgbClr val="FF0000"/>
                </a:solidFill>
              </a:rPr>
              <a:t>postupa protivno članku 106.ZOOOSŠ </a:t>
            </a:r>
            <a:r>
              <a:rPr lang="hr-HR" dirty="0"/>
              <a:t>(razlozi zabrane zapošljavanja)</a:t>
            </a:r>
          </a:p>
          <a:p>
            <a:pPr>
              <a:buFont typeface="Arial" panose="020B0604020202020204" pitchFamily="34" charset="0"/>
              <a:buChar char="•"/>
            </a:pPr>
            <a:endParaRPr lang="hr-HR" dirty="0"/>
          </a:p>
          <a:p>
            <a:pPr marL="0" indent="0">
              <a:buNone/>
            </a:pPr>
            <a:r>
              <a:rPr lang="hr-HR" dirty="0"/>
              <a:t>	-novčana kazna odgovorne osobe (ravnatelja) u školskoj ustanovi u iznosu </a:t>
            </a:r>
            <a:r>
              <a:rPr lang="hr-HR" u="sng" dirty="0"/>
              <a:t>od 2.000 do 5.000 kuna</a:t>
            </a:r>
          </a:p>
          <a:p>
            <a:pPr>
              <a:buFont typeface="Arial" panose="020B0604020202020204" pitchFamily="34" charset="0"/>
              <a:buChar char="•"/>
            </a:pPr>
            <a:endParaRPr lang="hr-HR" dirty="0"/>
          </a:p>
        </p:txBody>
      </p:sp>
    </p:spTree>
    <p:extLst>
      <p:ext uri="{BB962C8B-B14F-4D97-AF65-F5344CB8AC3E}">
        <p14:creationId xmlns:p14="http://schemas.microsoft.com/office/powerpoint/2010/main" val="11432025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51DB835-5164-CCE4-6F95-AD87D0C36155}"/>
              </a:ext>
            </a:extLst>
          </p:cNvPr>
          <p:cNvSpPr>
            <a:spLocks noGrp="1"/>
          </p:cNvSpPr>
          <p:nvPr>
            <p:ph type="title"/>
          </p:nvPr>
        </p:nvSpPr>
        <p:spPr/>
        <p:txBody>
          <a:bodyPr/>
          <a:lstStyle/>
          <a:p>
            <a:r>
              <a:rPr lang="hr-HR" dirty="0"/>
              <a:t>Novi TKU</a:t>
            </a:r>
          </a:p>
        </p:txBody>
      </p:sp>
      <p:sp>
        <p:nvSpPr>
          <p:cNvPr id="3" name="Rezervirano mjesto sadržaja 2">
            <a:extLst>
              <a:ext uri="{FF2B5EF4-FFF2-40B4-BE49-F238E27FC236}">
                <a16:creationId xmlns:a16="http://schemas.microsoft.com/office/drawing/2014/main" id="{2D46D056-3825-A6DF-3C99-EEA849E679C3}"/>
              </a:ext>
            </a:extLst>
          </p:cNvPr>
          <p:cNvSpPr>
            <a:spLocks noGrp="1"/>
          </p:cNvSpPr>
          <p:nvPr>
            <p:ph idx="1"/>
          </p:nvPr>
        </p:nvSpPr>
        <p:spPr/>
        <p:txBody>
          <a:bodyPr/>
          <a:lstStyle/>
          <a:p>
            <a:r>
              <a:rPr lang="hr-HR" u="sng" dirty="0"/>
              <a:t>Povjerenstvo za tumačenje TKU-a</a:t>
            </a:r>
          </a:p>
          <a:p>
            <a:endParaRPr lang="hr-HR" u="sng" dirty="0"/>
          </a:p>
          <a:p>
            <a:r>
              <a:rPr lang="hr-HR" dirty="0"/>
              <a:t>*upiti za tumačenje – isključivo putem obrasca koji se nalazi u prilogu TKU-a i čini njegov sastavni dio</a:t>
            </a:r>
          </a:p>
          <a:p>
            <a:r>
              <a:rPr lang="hr-HR" dirty="0"/>
              <a:t>*tumačenje – u roku od 30 dana od dana primitka zahtjeva</a:t>
            </a:r>
          </a:p>
          <a:p>
            <a:endParaRPr lang="hr-HR" u="sng" dirty="0"/>
          </a:p>
          <a:p>
            <a:r>
              <a:rPr lang="hr-HR" dirty="0">
                <a:hlinkClick r:id="rId2"/>
              </a:rPr>
              <a:t>tumacenje.tku@mrosp.hr</a:t>
            </a:r>
            <a:endParaRPr lang="hr-HR" dirty="0"/>
          </a:p>
          <a:p>
            <a:endParaRPr lang="hr-HR" dirty="0"/>
          </a:p>
          <a:p>
            <a:r>
              <a:rPr lang="hr-HR" dirty="0"/>
              <a:t>Objava na web stranicama Ministarstva rada, mirovinskoga sustava, obitelji i socijalne politike!</a:t>
            </a:r>
          </a:p>
        </p:txBody>
      </p:sp>
    </p:spTree>
    <p:extLst>
      <p:ext uri="{BB962C8B-B14F-4D97-AF65-F5344CB8AC3E}">
        <p14:creationId xmlns:p14="http://schemas.microsoft.com/office/powerpoint/2010/main" val="3661992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EE6B554-520D-C3C1-6F7B-18AACC26D651}"/>
              </a:ext>
            </a:extLst>
          </p:cNvPr>
          <p:cNvSpPr>
            <a:spLocks noGrp="1"/>
          </p:cNvSpPr>
          <p:nvPr>
            <p:ph type="title"/>
          </p:nvPr>
        </p:nvSpPr>
        <p:spPr/>
        <p:txBody>
          <a:bodyPr/>
          <a:lstStyle/>
          <a:p>
            <a:r>
              <a:rPr lang="hr-HR" dirty="0"/>
              <a:t>Novi pravni propisi </a:t>
            </a:r>
            <a:br>
              <a:rPr lang="hr-HR" dirty="0"/>
            </a:br>
            <a:r>
              <a:rPr lang="hr-HR" dirty="0"/>
              <a:t>(od travnja do listopada 2022.)</a:t>
            </a:r>
          </a:p>
        </p:txBody>
      </p:sp>
      <p:sp>
        <p:nvSpPr>
          <p:cNvPr id="3" name="Rezervirano mjesto sadržaja 2">
            <a:extLst>
              <a:ext uri="{FF2B5EF4-FFF2-40B4-BE49-F238E27FC236}">
                <a16:creationId xmlns:a16="http://schemas.microsoft.com/office/drawing/2014/main" id="{E412042F-91C5-72E9-6FDC-C6AD01F125E0}"/>
              </a:ext>
            </a:extLst>
          </p:cNvPr>
          <p:cNvSpPr>
            <a:spLocks noGrp="1"/>
          </p:cNvSpPr>
          <p:nvPr>
            <p:ph idx="1"/>
          </p:nvPr>
        </p:nvSpPr>
        <p:spPr/>
        <p:txBody>
          <a:bodyPr>
            <a:normAutofit lnSpcReduction="10000"/>
          </a:bodyPr>
          <a:lstStyle/>
          <a:p>
            <a:r>
              <a:rPr lang="hr-HR" b="1" dirty="0"/>
              <a:t>10. </a:t>
            </a:r>
            <a:r>
              <a:rPr lang="hr-HR" b="1" i="0" dirty="0">
                <a:solidFill>
                  <a:srgbClr val="000000"/>
                </a:solidFill>
                <a:effectLst/>
                <a:latin typeface="Times" panose="02020603050405020304" pitchFamily="18" charset="0"/>
              </a:rPr>
              <a:t>Zakon o priznavanju i vrednovanju inozemnih obrazovnih kvalifikacija (Narodne novine broj 69/2022) (17.6.2022.) </a:t>
            </a:r>
          </a:p>
          <a:p>
            <a:r>
              <a:rPr lang="hr-HR" b="1" dirty="0">
                <a:solidFill>
                  <a:srgbClr val="000000"/>
                </a:solidFill>
                <a:latin typeface="Times" panose="02020603050405020304" pitchFamily="18" charset="0"/>
              </a:rPr>
              <a:t>11. </a:t>
            </a:r>
            <a:r>
              <a:rPr lang="pl-PL" b="1" i="0" dirty="0">
                <a:solidFill>
                  <a:srgbClr val="000000"/>
                </a:solidFill>
                <a:effectLst/>
                <a:latin typeface="Times" panose="02020603050405020304" pitchFamily="18" charset="0"/>
              </a:rPr>
              <a:t>Zakon o izmjenama i dopunama Zakona o pravu na pristup informacijama (Narodne novine broj 69/2022) (17.6.2022.)</a:t>
            </a:r>
          </a:p>
          <a:p>
            <a:r>
              <a:rPr lang="pl-PL" b="1" dirty="0">
                <a:solidFill>
                  <a:srgbClr val="000000"/>
                </a:solidFill>
                <a:latin typeface="Times" panose="02020603050405020304" pitchFamily="18" charset="0"/>
              </a:rPr>
              <a:t>12. </a:t>
            </a:r>
            <a:r>
              <a:rPr lang="hr-HR" b="1" i="0" dirty="0">
                <a:solidFill>
                  <a:srgbClr val="000000"/>
                </a:solidFill>
                <a:effectLst/>
                <a:latin typeface="Times" panose="02020603050405020304" pitchFamily="18" charset="0"/>
              </a:rPr>
              <a:t>Odluka o pokretanju postupka pregovora o sklapanju kolektivnog ugovora za zaposlenike u osnovnoškolskim ustanovama i imenovanju pregovaračkog odbora Vlade Republike Hrvatske (Narodne novine broj 67/202) (10.6.2022.)</a:t>
            </a:r>
          </a:p>
          <a:p>
            <a:r>
              <a:rPr lang="hr-HR" b="1" dirty="0">
                <a:solidFill>
                  <a:srgbClr val="000000"/>
                </a:solidFill>
                <a:latin typeface="Times" panose="02020603050405020304" pitchFamily="18" charset="0"/>
              </a:rPr>
              <a:t>13.</a:t>
            </a:r>
            <a:r>
              <a:rPr lang="hr-HR" b="1" i="0" dirty="0">
                <a:solidFill>
                  <a:srgbClr val="000000"/>
                </a:solidFill>
                <a:effectLst/>
                <a:latin typeface="Times" panose="02020603050405020304" pitchFamily="18" charset="0"/>
              </a:rPr>
              <a:t> Odluka o isplati materijalnih i nematerijalnih prava te drugih naknada za zaposlenike u osnovnoškolskim ustanovama (Narodne novine broj 60/2022) (27.5.2022.)</a:t>
            </a:r>
          </a:p>
          <a:p>
            <a:r>
              <a:rPr lang="hr-HR" b="1" dirty="0">
                <a:solidFill>
                  <a:srgbClr val="000000"/>
                </a:solidFill>
                <a:latin typeface="Times" panose="02020603050405020304" pitchFamily="18" charset="0"/>
              </a:rPr>
              <a:t>14. </a:t>
            </a:r>
            <a:r>
              <a:rPr lang="hr-HR" b="1" i="0" dirty="0">
                <a:solidFill>
                  <a:srgbClr val="000000"/>
                </a:solidFill>
                <a:effectLst/>
                <a:latin typeface="Times" panose="02020603050405020304" pitchFamily="18" charset="0"/>
              </a:rPr>
              <a:t>Zakon o uvođenju eura kao službene valute u Republici Hrvatskoj (Narodne novine broj 57/2022) (20.5.2022.)</a:t>
            </a:r>
          </a:p>
          <a:p>
            <a:endParaRPr lang="hr-HR" b="1" i="0" dirty="0">
              <a:solidFill>
                <a:srgbClr val="000000"/>
              </a:solidFill>
              <a:effectLst/>
              <a:latin typeface="Times" panose="02020603050405020304" pitchFamily="18" charset="0"/>
            </a:endParaRPr>
          </a:p>
          <a:p>
            <a:endParaRPr lang="hr-HR" b="1" i="0" dirty="0">
              <a:solidFill>
                <a:srgbClr val="000000"/>
              </a:solidFill>
              <a:effectLst/>
              <a:latin typeface="Times" panose="02020603050405020304" pitchFamily="18" charset="0"/>
            </a:endParaRPr>
          </a:p>
          <a:p>
            <a:endParaRPr lang="pl-PL" b="1" i="0" dirty="0">
              <a:solidFill>
                <a:srgbClr val="000000"/>
              </a:solidFill>
              <a:effectLst/>
              <a:latin typeface="Times" panose="02020603050405020304" pitchFamily="18" charset="0"/>
            </a:endParaRPr>
          </a:p>
          <a:p>
            <a:endParaRPr lang="hr-HR" b="1" i="0" dirty="0">
              <a:solidFill>
                <a:srgbClr val="000000"/>
              </a:solidFill>
              <a:effectLst/>
              <a:latin typeface="Times" panose="02020603050405020304" pitchFamily="18" charset="0"/>
            </a:endParaRPr>
          </a:p>
          <a:p>
            <a:endParaRPr lang="hr-HR" b="1" i="0" dirty="0">
              <a:solidFill>
                <a:srgbClr val="000000"/>
              </a:solidFill>
              <a:effectLst/>
              <a:latin typeface="Times" panose="02020603050405020304" pitchFamily="18" charset="0"/>
            </a:endParaRPr>
          </a:p>
          <a:p>
            <a:endParaRPr lang="hr-HR" dirty="0"/>
          </a:p>
        </p:txBody>
      </p:sp>
    </p:spTree>
    <p:extLst>
      <p:ext uri="{BB962C8B-B14F-4D97-AF65-F5344CB8AC3E}">
        <p14:creationId xmlns:p14="http://schemas.microsoft.com/office/powerpoint/2010/main" val="20999008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5BF62B3-1EFE-65C4-8E76-CE8162D5EEC7}"/>
              </a:ext>
            </a:extLst>
          </p:cNvPr>
          <p:cNvSpPr>
            <a:spLocks noGrp="1"/>
          </p:cNvSpPr>
          <p:nvPr>
            <p:ph type="title"/>
          </p:nvPr>
        </p:nvSpPr>
        <p:spPr/>
        <p:txBody>
          <a:bodyPr>
            <a:normAutofit fontScale="90000"/>
          </a:bodyPr>
          <a:lstStyle/>
          <a:p>
            <a:r>
              <a:rPr lang="hr-HR" b="0" dirty="0">
                <a:solidFill>
                  <a:srgbClr val="424242"/>
                </a:solidFill>
                <a:effectLst/>
                <a:latin typeface="vladarh_serifbook"/>
              </a:rPr>
              <a:t>Članak 24.</a:t>
            </a:r>
            <a:br>
              <a:rPr lang="hr-HR" b="0" dirty="0">
                <a:solidFill>
                  <a:srgbClr val="424242"/>
                </a:solidFill>
                <a:effectLst/>
                <a:latin typeface="vladarh_serifbook"/>
              </a:rPr>
            </a:br>
            <a:br>
              <a:rPr lang="hr-HR" b="1" dirty="0">
                <a:solidFill>
                  <a:srgbClr val="191919"/>
                </a:solidFill>
                <a:effectLst/>
                <a:latin typeface="vladarh_serifbook"/>
              </a:rPr>
            </a:br>
            <a:endParaRPr lang="hr-HR" dirty="0"/>
          </a:p>
        </p:txBody>
      </p:sp>
      <p:sp>
        <p:nvSpPr>
          <p:cNvPr id="3" name="Rezervirano mjesto sadržaja 2">
            <a:extLst>
              <a:ext uri="{FF2B5EF4-FFF2-40B4-BE49-F238E27FC236}">
                <a16:creationId xmlns:a16="http://schemas.microsoft.com/office/drawing/2014/main" id="{5FBFA49D-F263-3C35-51EA-C115214272D7}"/>
              </a:ext>
            </a:extLst>
          </p:cNvPr>
          <p:cNvSpPr>
            <a:spLocks noGrp="1"/>
          </p:cNvSpPr>
          <p:nvPr>
            <p:ph idx="1"/>
          </p:nvPr>
        </p:nvSpPr>
        <p:spPr/>
        <p:txBody>
          <a:bodyPr>
            <a:normAutofit lnSpcReduction="10000"/>
          </a:bodyPr>
          <a:lstStyle/>
          <a:p>
            <a:r>
              <a:rPr lang="hr-HR" b="1" i="0" dirty="0">
                <a:solidFill>
                  <a:srgbClr val="424242"/>
                </a:solidFill>
                <a:effectLst/>
                <a:latin typeface="Lucida Grande"/>
              </a:rPr>
              <a:t>Tumačenje br. 19/22 od 14. srpnja 2022.</a:t>
            </a:r>
            <a:br>
              <a:rPr lang="hr-HR" dirty="0"/>
            </a:br>
            <a:r>
              <a:rPr lang="hr-HR" b="0" i="0" dirty="0">
                <a:solidFill>
                  <a:srgbClr val="424242"/>
                </a:solidFill>
                <a:effectLst/>
                <a:latin typeface="Lucida Grande"/>
              </a:rPr>
              <a:t>Sukladno članku 24. stavku 2. TKU-a, </a:t>
            </a:r>
            <a:r>
              <a:rPr lang="hr-HR" b="0" i="0" dirty="0">
                <a:solidFill>
                  <a:srgbClr val="FF0000"/>
                </a:solidFill>
                <a:effectLst/>
                <a:latin typeface="Lucida Grande"/>
              </a:rPr>
              <a:t>potreba za zasnivanjem radnog odnosa </a:t>
            </a:r>
            <a:r>
              <a:rPr lang="hr-HR" b="0" i="0" dirty="0">
                <a:solidFill>
                  <a:srgbClr val="424242"/>
                </a:solidFill>
                <a:effectLst/>
                <a:latin typeface="Lucida Grande"/>
              </a:rPr>
              <a:t>za sve poslove u javnim službama </a:t>
            </a:r>
            <a:r>
              <a:rPr lang="hr-HR" b="0" i="0" dirty="0">
                <a:solidFill>
                  <a:srgbClr val="FF0000"/>
                </a:solidFill>
                <a:effectLst/>
                <a:latin typeface="Lucida Grande"/>
              </a:rPr>
              <a:t>oglašava se putem Hrvatskog zavoda za zapošljavanje i na web stranicama odnosno oglasnim pločama ustanova</a:t>
            </a:r>
            <a:r>
              <a:rPr lang="hr-HR" b="0" i="0" dirty="0">
                <a:solidFill>
                  <a:srgbClr val="424242"/>
                </a:solidFill>
                <a:effectLst/>
                <a:latin typeface="Lucida Grande"/>
              </a:rPr>
              <a:t>, te u Narodnim novinama samo ako je to propisano posebnim propisom. Međutim, </a:t>
            </a:r>
            <a:r>
              <a:rPr lang="hr-HR" b="0" i="0" u="sng" dirty="0">
                <a:solidFill>
                  <a:srgbClr val="424242"/>
                </a:solidFill>
                <a:effectLst/>
                <a:latin typeface="Lucida Grande"/>
              </a:rPr>
              <a:t>ako je ustanova pravilnikom ili drugim internim aktom sebi propisala obvezu objave javnog natječaja u Narodnim novinama, dužna je poštivati takvu obvezu propisanu internim aktom.</a:t>
            </a:r>
            <a:br>
              <a:rPr lang="hr-HR" u="sng" dirty="0"/>
            </a:br>
            <a:r>
              <a:rPr lang="hr-HR" b="0" i="0" dirty="0">
                <a:solidFill>
                  <a:srgbClr val="424242"/>
                </a:solidFill>
                <a:effectLst/>
                <a:latin typeface="Lucida Grande"/>
              </a:rPr>
              <a:t>Sukladno članku 24. stavku 3. TKU-a, za zasnivanje radnog odnosa u javnim službama  </a:t>
            </a:r>
            <a:r>
              <a:rPr lang="hr-HR" b="1" i="0" dirty="0">
                <a:solidFill>
                  <a:srgbClr val="424242"/>
                </a:solidFill>
                <a:effectLst/>
                <a:latin typeface="Lucida Grande"/>
              </a:rPr>
              <a:t>javni natječaj nije potreban u slučajevima predviđenim granskim kolektivnim ugovorima te u slučaju izmjene ugovora o radu</a:t>
            </a:r>
            <a:r>
              <a:rPr lang="hr-HR" b="0" i="0" dirty="0">
                <a:solidFill>
                  <a:srgbClr val="424242"/>
                </a:solidFill>
                <a:effectLst/>
                <a:latin typeface="Lucida Grande"/>
              </a:rPr>
              <a:t> (npr. kod reorganizacije, napredovanja ili promjene sistematizacije). Međutim, ukoliko je ustanova pravilnikom ili drugim internim aktom sebi propisala obvezu javnog natječaja, poslodavac je dužan poštivati takvu obvezu propisanu internim aktom.</a:t>
            </a:r>
            <a:endParaRPr lang="hr-HR" dirty="0"/>
          </a:p>
        </p:txBody>
      </p:sp>
    </p:spTree>
    <p:extLst>
      <p:ext uri="{BB962C8B-B14F-4D97-AF65-F5344CB8AC3E}">
        <p14:creationId xmlns:p14="http://schemas.microsoft.com/office/powerpoint/2010/main" val="30177435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D9ADCC8-3B96-7BD7-6AF0-7FD82B4AFA35}"/>
              </a:ext>
            </a:extLst>
          </p:cNvPr>
          <p:cNvSpPr>
            <a:spLocks noGrp="1"/>
          </p:cNvSpPr>
          <p:nvPr>
            <p:ph type="title"/>
          </p:nvPr>
        </p:nvSpPr>
        <p:spPr/>
        <p:txBody>
          <a:bodyPr/>
          <a:lstStyle/>
          <a:p>
            <a:r>
              <a:rPr lang="hr-HR" b="0" dirty="0">
                <a:solidFill>
                  <a:srgbClr val="424242"/>
                </a:solidFill>
                <a:effectLst/>
                <a:latin typeface="vladarh_serifbook"/>
              </a:rPr>
              <a:t>Članak 43.</a:t>
            </a:r>
            <a:br>
              <a:rPr lang="hr-HR" b="0" dirty="0">
                <a:solidFill>
                  <a:srgbClr val="424242"/>
                </a:solidFill>
                <a:effectLst/>
                <a:latin typeface="vladarh_serifbook"/>
              </a:rPr>
            </a:br>
            <a:endParaRPr lang="hr-HR" dirty="0"/>
          </a:p>
        </p:txBody>
      </p:sp>
      <p:sp>
        <p:nvSpPr>
          <p:cNvPr id="3" name="Rezervirano mjesto sadržaja 2">
            <a:extLst>
              <a:ext uri="{FF2B5EF4-FFF2-40B4-BE49-F238E27FC236}">
                <a16:creationId xmlns:a16="http://schemas.microsoft.com/office/drawing/2014/main" id="{089EA3E0-C28E-B96A-801B-099C825873F4}"/>
              </a:ext>
            </a:extLst>
          </p:cNvPr>
          <p:cNvSpPr>
            <a:spLocks noGrp="1"/>
          </p:cNvSpPr>
          <p:nvPr>
            <p:ph idx="1"/>
          </p:nvPr>
        </p:nvSpPr>
        <p:spPr/>
        <p:txBody>
          <a:bodyPr>
            <a:normAutofit fontScale="77500" lnSpcReduction="20000"/>
          </a:bodyPr>
          <a:lstStyle/>
          <a:p>
            <a:pPr marL="0" indent="0" algn="l">
              <a:buNone/>
            </a:pPr>
            <a:endParaRPr lang="hr-HR" b="0" dirty="0">
              <a:solidFill>
                <a:srgbClr val="424242"/>
              </a:solidFill>
              <a:effectLst/>
              <a:latin typeface="vladarh_serifbook"/>
            </a:endParaRPr>
          </a:p>
          <a:p>
            <a:pPr algn="l"/>
            <a:r>
              <a:rPr lang="hr-HR" b="1" i="0" dirty="0">
                <a:solidFill>
                  <a:srgbClr val="424242"/>
                </a:solidFill>
                <a:effectLst/>
                <a:latin typeface="Lucida Grande"/>
              </a:rPr>
              <a:t>Tumačenje br. 11/22 od 6. srpnja 2022.</a:t>
            </a:r>
            <a:br>
              <a:rPr lang="hr-HR" b="0" i="0" dirty="0">
                <a:solidFill>
                  <a:srgbClr val="424242"/>
                </a:solidFill>
                <a:effectLst/>
                <a:latin typeface="Lucida Grande"/>
              </a:rPr>
            </a:br>
            <a:r>
              <a:rPr lang="hr-HR" b="0" i="0" dirty="0">
                <a:solidFill>
                  <a:srgbClr val="424242"/>
                </a:solidFill>
                <a:effectLst/>
                <a:latin typeface="Lucida Grande"/>
              </a:rPr>
              <a:t>Sukladno članku 43. stavku 1. TKU-a, za sudjelovanje na </a:t>
            </a:r>
            <a:r>
              <a:rPr lang="hr-HR" b="0" i="0" u="sng" dirty="0">
                <a:solidFill>
                  <a:srgbClr val="FF0000"/>
                </a:solidFill>
                <a:effectLst/>
                <a:latin typeface="Lucida Grande"/>
              </a:rPr>
              <a:t>sindikalno - sportskim susretima</a:t>
            </a:r>
            <a:r>
              <a:rPr lang="hr-HR" b="0" i="0" u="sng" dirty="0">
                <a:solidFill>
                  <a:srgbClr val="424242"/>
                </a:solidFill>
                <a:effectLst/>
                <a:latin typeface="Lucida Grande"/>
              </a:rPr>
              <a:t> </a:t>
            </a:r>
            <a:r>
              <a:rPr lang="hr-HR" b="0" i="0" dirty="0">
                <a:solidFill>
                  <a:srgbClr val="92D050"/>
                </a:solidFill>
                <a:effectLst/>
                <a:latin typeface="Lucida Grande"/>
              </a:rPr>
              <a:t>zaposlenik </a:t>
            </a:r>
            <a:r>
              <a:rPr lang="hr-HR" b="0" i="0" dirty="0">
                <a:solidFill>
                  <a:srgbClr val="424242"/>
                </a:solidFill>
                <a:effectLst/>
                <a:latin typeface="Lucida Grande"/>
              </a:rPr>
              <a:t>ima pravo na </a:t>
            </a:r>
            <a:r>
              <a:rPr lang="hr-HR" i="0" dirty="0">
                <a:solidFill>
                  <a:srgbClr val="FF0000"/>
                </a:solidFill>
                <a:effectLst/>
                <a:latin typeface="Lucida Grande"/>
              </a:rPr>
              <a:t>2 radna dana plaćenog dopusta.</a:t>
            </a:r>
            <a:br>
              <a:rPr lang="hr-HR" i="0" dirty="0">
                <a:solidFill>
                  <a:srgbClr val="FF0000"/>
                </a:solidFill>
                <a:effectLst/>
                <a:latin typeface="Lucida Grande"/>
              </a:rPr>
            </a:br>
            <a:br>
              <a:rPr lang="hr-HR" b="0" i="0" dirty="0">
                <a:solidFill>
                  <a:srgbClr val="424242"/>
                </a:solidFill>
                <a:effectLst/>
                <a:latin typeface="Lucida Grande"/>
              </a:rPr>
            </a:br>
            <a:r>
              <a:rPr lang="hr-HR" b="1" i="0" dirty="0">
                <a:solidFill>
                  <a:srgbClr val="424242"/>
                </a:solidFill>
                <a:effectLst/>
                <a:latin typeface="Lucida Grande"/>
              </a:rPr>
              <a:t>Tumačenje br. 20/22 od 14. srpnja 2022.</a:t>
            </a:r>
            <a:br>
              <a:rPr lang="hr-HR" b="0" i="0" dirty="0">
                <a:solidFill>
                  <a:srgbClr val="424242"/>
                </a:solidFill>
                <a:effectLst/>
                <a:latin typeface="Lucida Grande"/>
              </a:rPr>
            </a:br>
            <a:r>
              <a:rPr lang="hr-HR" b="0" i="0" dirty="0">
                <a:solidFill>
                  <a:srgbClr val="424242"/>
                </a:solidFill>
                <a:effectLst/>
                <a:latin typeface="Lucida Grande"/>
              </a:rPr>
              <a:t>Sukladno članku 43. stavku 1. TKU-a, zaposlenik ima pravo na </a:t>
            </a:r>
            <a:r>
              <a:rPr lang="hr-HR" b="0" i="0" dirty="0">
                <a:solidFill>
                  <a:srgbClr val="FF0000"/>
                </a:solidFill>
                <a:effectLst/>
                <a:latin typeface="Lucida Grande"/>
              </a:rPr>
              <a:t>dva dana plaćenog dopusta za svako darivanje krvi </a:t>
            </a:r>
            <a:r>
              <a:rPr lang="hr-HR" b="0" i="0" u="sng" dirty="0">
                <a:solidFill>
                  <a:srgbClr val="FF0000"/>
                </a:solidFill>
                <a:effectLst/>
                <a:latin typeface="Lucida Grande"/>
              </a:rPr>
              <a:t>tijekom jedne kalendarske godine</a:t>
            </a:r>
            <a:r>
              <a:rPr lang="hr-HR" b="0" i="0" dirty="0">
                <a:solidFill>
                  <a:srgbClr val="424242"/>
                </a:solidFill>
                <a:effectLst/>
                <a:latin typeface="Lucida Grande"/>
              </a:rPr>
              <a:t>. </a:t>
            </a:r>
            <a:br>
              <a:rPr lang="hr-HR" b="0" i="0" dirty="0">
                <a:solidFill>
                  <a:srgbClr val="424242"/>
                </a:solidFill>
                <a:effectLst/>
                <a:latin typeface="Lucida Grande"/>
              </a:rPr>
            </a:br>
            <a:r>
              <a:rPr lang="hr-HR" b="0" i="0" dirty="0">
                <a:solidFill>
                  <a:srgbClr val="92D050"/>
                </a:solidFill>
                <a:effectLst/>
                <a:latin typeface="Lucida Grande"/>
              </a:rPr>
              <a:t>O namjeri darivanja krvi odnosno korištenja plaćenog dopusta s te osnove, zaposlenik mora izvijestiti poslodavca najmanje dva radna dana prije darivanja.</a:t>
            </a:r>
            <a:br>
              <a:rPr lang="hr-HR" b="0" i="0" dirty="0">
                <a:solidFill>
                  <a:srgbClr val="92D050"/>
                </a:solidFill>
                <a:effectLst/>
                <a:latin typeface="Lucida Grande"/>
              </a:rPr>
            </a:br>
            <a:r>
              <a:rPr lang="hr-HR" b="0" i="0" dirty="0">
                <a:solidFill>
                  <a:srgbClr val="424242"/>
                </a:solidFill>
                <a:effectLst/>
                <a:latin typeface="Lucida Grande"/>
              </a:rPr>
              <a:t>Sukladno članku 43. stavku 3. TKU-a, </a:t>
            </a:r>
            <a:r>
              <a:rPr lang="hr-HR" b="0" i="0" u="sng" dirty="0">
                <a:solidFill>
                  <a:srgbClr val="424242"/>
                </a:solidFill>
                <a:effectLst/>
                <a:latin typeface="Lucida Grande"/>
              </a:rPr>
              <a:t>plaćeni dopust koristi se u trenutku nastanka događaja odnosno neposredno nakon nastanka događaja za kojeg se plaćeni dopust odobrava</a:t>
            </a:r>
            <a:r>
              <a:rPr lang="hr-HR" b="0" i="0" dirty="0">
                <a:solidFill>
                  <a:srgbClr val="424242"/>
                </a:solidFill>
                <a:effectLst/>
                <a:latin typeface="Lucida Grande"/>
              </a:rPr>
              <a:t>, a u slučaju </a:t>
            </a:r>
            <a:r>
              <a:rPr lang="hr-HR" b="0" i="0" dirty="0">
                <a:solidFill>
                  <a:srgbClr val="92D050"/>
                </a:solidFill>
                <a:effectLst/>
                <a:latin typeface="Lucida Grande"/>
              </a:rPr>
              <a:t>nemogućnosti korištenja plaćenog dopusta neposredno nakon darivanja krvi, zaposlenik će plaćeni dopust s te osnove koristiti prema dogovoru s poslodavcem.</a:t>
            </a:r>
            <a:r>
              <a:rPr lang="hr-HR" b="0" i="0" dirty="0">
                <a:solidFill>
                  <a:srgbClr val="424242"/>
                </a:solidFill>
                <a:effectLst/>
                <a:latin typeface="Lucida Grande"/>
              </a:rPr>
              <a:t> Pravo na plaćeni dopust s osnove darivanja krvi koristi se u pravilu na dan darivanja ili neposredno nakon darivanja jer je svrha ta dva dana plaćenog dopusta oporavak organizma nakon darivanja krvi.</a:t>
            </a:r>
            <a:br>
              <a:rPr lang="hr-HR" b="0" i="0" dirty="0">
                <a:solidFill>
                  <a:srgbClr val="424242"/>
                </a:solidFill>
                <a:effectLst/>
                <a:latin typeface="Lucida Grande"/>
              </a:rPr>
            </a:br>
            <a:r>
              <a:rPr lang="hr-HR" b="0" i="0" dirty="0">
                <a:solidFill>
                  <a:srgbClr val="424242"/>
                </a:solidFill>
                <a:effectLst/>
                <a:latin typeface="Lucida Grande"/>
              </a:rPr>
              <a:t>Ako poslodavac ne omogući zaposleniku korištenje plaćenog dopusta s osnova darivanja krvi neposredno nakon darivanja, zaposlenik će plaćeni dopust s te osnove koristiti prema dogovoru s poslodavcem. </a:t>
            </a:r>
            <a:r>
              <a:rPr lang="hr-HR" b="0" i="0" u="sng" dirty="0">
                <a:solidFill>
                  <a:srgbClr val="424242"/>
                </a:solidFill>
                <a:effectLst/>
                <a:latin typeface="Lucida Grande"/>
              </a:rPr>
              <a:t>Ako je poslodavac omogućio zaposleniku korištenje plaćenog dopusta s osnova darivanja krvi neposredno nakon darivanja, zaposlenik plaćeni dopust s te osnove može koristiti isključivo u te dane.</a:t>
            </a:r>
          </a:p>
          <a:p>
            <a:endParaRPr lang="hr-HR" dirty="0"/>
          </a:p>
        </p:txBody>
      </p:sp>
    </p:spTree>
    <p:extLst>
      <p:ext uri="{BB962C8B-B14F-4D97-AF65-F5344CB8AC3E}">
        <p14:creationId xmlns:p14="http://schemas.microsoft.com/office/powerpoint/2010/main" val="19051878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BE3D403-1F72-1B1E-DF83-E754EF4727B0}"/>
              </a:ext>
            </a:extLst>
          </p:cNvPr>
          <p:cNvSpPr>
            <a:spLocks noGrp="1"/>
          </p:cNvSpPr>
          <p:nvPr>
            <p:ph type="title"/>
          </p:nvPr>
        </p:nvSpPr>
        <p:spPr/>
        <p:txBody>
          <a:bodyPr/>
          <a:lstStyle/>
          <a:p>
            <a:r>
              <a:rPr lang="hr-HR" b="0" dirty="0">
                <a:solidFill>
                  <a:srgbClr val="424242"/>
                </a:solidFill>
                <a:effectLst/>
                <a:latin typeface="vladarh_serifbook"/>
              </a:rPr>
              <a:t>Članak 49.</a:t>
            </a:r>
            <a:br>
              <a:rPr lang="hr-HR" b="0" dirty="0">
                <a:solidFill>
                  <a:srgbClr val="424242"/>
                </a:solidFill>
                <a:effectLst/>
                <a:latin typeface="vladarh_serifbook"/>
              </a:rPr>
            </a:br>
            <a:endParaRPr lang="hr-HR" dirty="0"/>
          </a:p>
        </p:txBody>
      </p:sp>
      <p:sp>
        <p:nvSpPr>
          <p:cNvPr id="3" name="Rezervirano mjesto sadržaja 2">
            <a:extLst>
              <a:ext uri="{FF2B5EF4-FFF2-40B4-BE49-F238E27FC236}">
                <a16:creationId xmlns:a16="http://schemas.microsoft.com/office/drawing/2014/main" id="{5D6D5FD1-03CA-6918-3F35-87F6729D4A15}"/>
              </a:ext>
            </a:extLst>
          </p:cNvPr>
          <p:cNvSpPr>
            <a:spLocks noGrp="1"/>
          </p:cNvSpPr>
          <p:nvPr>
            <p:ph idx="1"/>
          </p:nvPr>
        </p:nvSpPr>
        <p:spPr/>
        <p:txBody>
          <a:bodyPr>
            <a:normAutofit fontScale="70000" lnSpcReduction="20000"/>
          </a:bodyPr>
          <a:lstStyle/>
          <a:p>
            <a:pPr algn="l"/>
            <a:r>
              <a:rPr lang="hr-HR" b="1" i="0" dirty="0">
                <a:solidFill>
                  <a:srgbClr val="424242"/>
                </a:solidFill>
                <a:effectLst/>
                <a:latin typeface="Lucida Grande"/>
              </a:rPr>
              <a:t>Tumačenje br. 8/22 od 6. srpnja 2022.</a:t>
            </a:r>
            <a:br>
              <a:rPr lang="hr-HR" b="0" i="0" dirty="0">
                <a:solidFill>
                  <a:srgbClr val="424242"/>
                </a:solidFill>
                <a:effectLst/>
                <a:latin typeface="Lucida Grande"/>
              </a:rPr>
            </a:br>
            <a:r>
              <a:rPr lang="hr-HR" b="0" i="0" dirty="0">
                <a:solidFill>
                  <a:srgbClr val="424242"/>
                </a:solidFill>
                <a:effectLst/>
                <a:latin typeface="Lucida Grande"/>
              </a:rPr>
              <a:t>Od stupanja na snagu odredbe članka 49. stavka 2. TKU-a (1. svibnja 2022. godine), za </a:t>
            </a:r>
            <a:r>
              <a:rPr lang="hr-HR" b="0" i="0" dirty="0">
                <a:solidFill>
                  <a:srgbClr val="FF0000"/>
                </a:solidFill>
                <a:effectLst/>
                <a:latin typeface="Lucida Grande"/>
              </a:rPr>
              <a:t>uvećanje plaće od 0,5% za svaku navršenu godinu radnog staža </a:t>
            </a:r>
            <a:r>
              <a:rPr lang="hr-HR" b="0" i="0" dirty="0">
                <a:solidFill>
                  <a:srgbClr val="92D050"/>
                </a:solidFill>
                <a:effectLst/>
                <a:latin typeface="Lucida Grande"/>
              </a:rPr>
              <a:t>svim zaposlenicima računa se ukupni radni staž </a:t>
            </a:r>
            <a:r>
              <a:rPr lang="hr-HR" b="0" i="0" dirty="0">
                <a:solidFill>
                  <a:srgbClr val="424242"/>
                </a:solidFill>
                <a:effectLst/>
                <a:latin typeface="Lucida Grande"/>
              </a:rPr>
              <a:t>koji je zaposlenik ostvario (uključujući i radni staž koji je ostvaren </a:t>
            </a:r>
            <a:r>
              <a:rPr lang="hr-HR" b="0" i="0" u="sng" dirty="0">
                <a:solidFill>
                  <a:srgbClr val="424242"/>
                </a:solidFill>
                <a:effectLst/>
                <a:latin typeface="Lucida Grande"/>
              </a:rPr>
              <a:t>prije 1. svibnja 2022. godine</a:t>
            </a:r>
            <a:r>
              <a:rPr lang="hr-HR" b="0" i="0" dirty="0">
                <a:solidFill>
                  <a:srgbClr val="424242"/>
                </a:solidFill>
                <a:effectLst/>
                <a:latin typeface="Lucida Grande"/>
              </a:rPr>
              <a:t>), </a:t>
            </a:r>
            <a:r>
              <a:rPr lang="hr-HR" b="0" i="0" dirty="0">
                <a:solidFill>
                  <a:srgbClr val="00B0F0"/>
                </a:solidFill>
                <a:effectLst/>
                <a:latin typeface="Lucida Grande"/>
              </a:rPr>
              <a:t>neovisno o tome radi li se o punom ili nepunom radnom vremenu i neovisno o tome kod kojeg poslodavca je radni staž ostvaren.</a:t>
            </a:r>
            <a:br>
              <a:rPr lang="hr-HR" b="0" i="0" dirty="0">
                <a:solidFill>
                  <a:srgbClr val="00B0F0"/>
                </a:solidFill>
                <a:effectLst/>
                <a:latin typeface="Lucida Grande"/>
              </a:rPr>
            </a:br>
            <a:r>
              <a:rPr lang="hr-HR" b="0" i="0" dirty="0">
                <a:solidFill>
                  <a:srgbClr val="424242"/>
                </a:solidFill>
                <a:effectLst/>
                <a:latin typeface="Lucida Grande"/>
              </a:rPr>
              <a:t> </a:t>
            </a:r>
            <a:br>
              <a:rPr lang="hr-HR" b="0" i="0" dirty="0">
                <a:solidFill>
                  <a:srgbClr val="424242"/>
                </a:solidFill>
                <a:effectLst/>
                <a:latin typeface="Lucida Grande"/>
              </a:rPr>
            </a:br>
            <a:r>
              <a:rPr lang="hr-HR" b="1" i="0" dirty="0">
                <a:solidFill>
                  <a:srgbClr val="424242"/>
                </a:solidFill>
                <a:effectLst/>
                <a:latin typeface="Lucida Grande"/>
              </a:rPr>
              <a:t>Tumačenje br. 9/22 od 6. srpnja 2022.</a:t>
            </a:r>
            <a:br>
              <a:rPr lang="hr-HR" b="0" i="0" dirty="0">
                <a:solidFill>
                  <a:srgbClr val="424242"/>
                </a:solidFill>
                <a:effectLst/>
                <a:latin typeface="Lucida Grande"/>
              </a:rPr>
            </a:br>
            <a:r>
              <a:rPr lang="hr-HR" b="0" i="0" dirty="0">
                <a:solidFill>
                  <a:srgbClr val="424242"/>
                </a:solidFill>
                <a:effectLst/>
                <a:latin typeface="Lucida Grande"/>
              </a:rPr>
              <a:t>Sukladno članku 49. stavku 5. TKU-a, </a:t>
            </a:r>
            <a:r>
              <a:rPr lang="hr-HR" b="0" i="0" dirty="0">
                <a:solidFill>
                  <a:srgbClr val="FF0000"/>
                </a:solidFill>
                <a:effectLst/>
                <a:latin typeface="Lucida Grande"/>
              </a:rPr>
              <a:t>radni staž ostvaren </a:t>
            </a:r>
            <a:r>
              <a:rPr lang="hr-HR" b="0" i="0" u="sng" dirty="0">
                <a:solidFill>
                  <a:srgbClr val="FF0000"/>
                </a:solidFill>
                <a:effectLst/>
                <a:latin typeface="Lucida Grande"/>
              </a:rPr>
              <a:t>u inozemstvu</a:t>
            </a:r>
            <a:r>
              <a:rPr lang="hr-HR" b="0" i="0" dirty="0">
                <a:solidFill>
                  <a:srgbClr val="FF0000"/>
                </a:solidFill>
                <a:effectLst/>
                <a:latin typeface="Lucida Grande"/>
              </a:rPr>
              <a:t> računa se u radni staž za uvećanje plaće od 0,5% pod uvjetom </a:t>
            </a:r>
            <a:r>
              <a:rPr lang="hr-HR" b="0" i="0" u="sng" dirty="0">
                <a:solidFill>
                  <a:srgbClr val="FF0000"/>
                </a:solidFill>
                <a:effectLst/>
                <a:latin typeface="Lucida Grande"/>
              </a:rPr>
              <a:t>da se isti računa u Republici Hrvatskoj </a:t>
            </a:r>
            <a:r>
              <a:rPr lang="hr-HR" b="0" i="0" dirty="0">
                <a:solidFill>
                  <a:srgbClr val="FF0000"/>
                </a:solidFill>
                <a:effectLst/>
                <a:latin typeface="Lucida Grande"/>
              </a:rPr>
              <a:t>u staž osiguranja za mirovinu</a:t>
            </a:r>
            <a:r>
              <a:rPr lang="hr-HR" b="0" i="0" dirty="0">
                <a:solidFill>
                  <a:srgbClr val="424242"/>
                </a:solidFill>
                <a:effectLst/>
                <a:latin typeface="Lucida Grande"/>
              </a:rPr>
              <a:t>, odnosno ako je tako regulirano </a:t>
            </a:r>
            <a:r>
              <a:rPr lang="hr-HR" b="0" i="0" dirty="0">
                <a:solidFill>
                  <a:srgbClr val="92D050"/>
                </a:solidFill>
                <a:effectLst/>
                <a:latin typeface="Lucida Grande"/>
              </a:rPr>
              <a:t>međunarodnim ugovorima (sporazumima) Republike Hrvatske i pojedinih drugih država </a:t>
            </a:r>
            <a:r>
              <a:rPr lang="hr-HR" b="0" i="0" dirty="0">
                <a:solidFill>
                  <a:srgbClr val="424242"/>
                </a:solidFill>
                <a:effectLst/>
                <a:latin typeface="Lucida Grande"/>
              </a:rPr>
              <a:t>ili se radi o </a:t>
            </a:r>
            <a:r>
              <a:rPr lang="hr-HR" b="0" i="0" dirty="0">
                <a:solidFill>
                  <a:srgbClr val="92D050"/>
                </a:solidFill>
                <a:effectLst/>
                <a:latin typeface="Lucida Grande"/>
              </a:rPr>
              <a:t>stažu u zemljama Europske unije nakon 1. srpnja 2013. godine</a:t>
            </a:r>
            <a:r>
              <a:rPr lang="hr-HR" b="0" i="0" dirty="0">
                <a:solidFill>
                  <a:srgbClr val="424242"/>
                </a:solidFill>
                <a:effectLst/>
                <a:latin typeface="Lucida Grande"/>
              </a:rPr>
              <a:t>. U konkretnom slučaju, ako su zadovoljeni prethodno navedeni uvjeti, radni staž ostvaren u Republici </a:t>
            </a:r>
            <a:r>
              <a:rPr lang="hr-HR" b="0" i="0" u="sng" dirty="0">
                <a:solidFill>
                  <a:srgbClr val="424242"/>
                </a:solidFill>
                <a:effectLst/>
                <a:latin typeface="Lucida Grande"/>
              </a:rPr>
              <a:t>Sloveniji računa se u ukupni radni staž </a:t>
            </a:r>
            <a:r>
              <a:rPr lang="hr-HR" b="0" i="0" dirty="0">
                <a:solidFill>
                  <a:srgbClr val="424242"/>
                </a:solidFill>
                <a:effectLst/>
                <a:latin typeface="Lucida Grande"/>
              </a:rPr>
              <a:t>zaposlenika.</a:t>
            </a:r>
            <a:br>
              <a:rPr lang="hr-HR" b="0" i="0" dirty="0">
                <a:solidFill>
                  <a:srgbClr val="424242"/>
                </a:solidFill>
                <a:effectLst/>
                <a:latin typeface="Lucida Grande"/>
              </a:rPr>
            </a:br>
            <a:r>
              <a:rPr lang="hr-HR" b="0" i="0" dirty="0">
                <a:solidFill>
                  <a:srgbClr val="424242"/>
                </a:solidFill>
                <a:effectLst/>
                <a:latin typeface="Lucida Grande"/>
              </a:rPr>
              <a:t>Pregled međunarodnih ugovora Republike Hrvatske s drugim državama dostupan je na web stranicama Hrvatskog zavoda za mirovinsko osiguranje.</a:t>
            </a:r>
            <a:br>
              <a:rPr lang="hr-HR" b="0" i="0" dirty="0">
                <a:solidFill>
                  <a:srgbClr val="424242"/>
                </a:solidFill>
                <a:effectLst/>
                <a:latin typeface="Lucida Grande"/>
              </a:rPr>
            </a:br>
            <a:r>
              <a:rPr lang="hr-HR" b="0" i="0" dirty="0">
                <a:solidFill>
                  <a:srgbClr val="424242"/>
                </a:solidFill>
                <a:effectLst/>
                <a:latin typeface="Lucida Grande"/>
              </a:rPr>
              <a:t> </a:t>
            </a:r>
            <a:br>
              <a:rPr lang="hr-HR" b="0" i="0" dirty="0">
                <a:solidFill>
                  <a:srgbClr val="424242"/>
                </a:solidFill>
                <a:effectLst/>
                <a:latin typeface="Lucida Grande"/>
              </a:rPr>
            </a:br>
            <a:r>
              <a:rPr lang="hr-HR" b="1" i="0" dirty="0">
                <a:solidFill>
                  <a:srgbClr val="424242"/>
                </a:solidFill>
                <a:effectLst/>
                <a:latin typeface="Lucida Grande"/>
              </a:rPr>
              <a:t>Tumačenje br. 10/22 od 6. srpnja 2022.</a:t>
            </a:r>
            <a:br>
              <a:rPr lang="hr-HR" b="0" i="0" dirty="0">
                <a:solidFill>
                  <a:srgbClr val="424242"/>
                </a:solidFill>
                <a:effectLst/>
                <a:latin typeface="Lucida Grande"/>
              </a:rPr>
            </a:br>
            <a:r>
              <a:rPr lang="hr-HR" b="0" i="0" dirty="0">
                <a:solidFill>
                  <a:srgbClr val="424242"/>
                </a:solidFill>
                <a:effectLst/>
                <a:latin typeface="Lucida Grande"/>
              </a:rPr>
              <a:t>Budući da osobe na stručnom osposobljavanju za rad bez zasnivanja radnog odnosa nisu zasnovale radni odnos i za to vrijeme im ne ide radni staž, </a:t>
            </a:r>
            <a:r>
              <a:rPr lang="hr-HR" b="0" i="0" dirty="0">
                <a:solidFill>
                  <a:srgbClr val="FF0000"/>
                </a:solidFill>
                <a:effectLst/>
                <a:latin typeface="Lucida Grande"/>
              </a:rPr>
              <a:t>vrijeme provedeno na stručnom osposobljavanju </a:t>
            </a:r>
            <a:r>
              <a:rPr lang="hr-HR" b="0" i="0" u="sng" dirty="0">
                <a:solidFill>
                  <a:srgbClr val="424242"/>
                </a:solidFill>
                <a:effectLst/>
                <a:latin typeface="Lucida Grande"/>
              </a:rPr>
              <a:t>ne uračunava se </a:t>
            </a:r>
            <a:r>
              <a:rPr lang="hr-HR" b="0" i="0" dirty="0">
                <a:solidFill>
                  <a:srgbClr val="424242"/>
                </a:solidFill>
                <a:effectLst/>
                <a:latin typeface="Lucida Grande"/>
              </a:rPr>
              <a:t>u neprekidni staž u javnim službama niti </a:t>
            </a:r>
            <a:r>
              <a:rPr lang="hr-HR" b="0" i="0" u="sng" dirty="0">
                <a:solidFill>
                  <a:srgbClr val="424242"/>
                </a:solidFill>
                <a:effectLst/>
                <a:latin typeface="Lucida Grande"/>
              </a:rPr>
              <a:t>u ukupni radni staž za uvećanje plaće od 0,5% </a:t>
            </a:r>
            <a:r>
              <a:rPr lang="hr-HR" b="0" i="0" dirty="0">
                <a:solidFill>
                  <a:srgbClr val="424242"/>
                </a:solidFill>
                <a:effectLst/>
                <a:latin typeface="Lucida Grande"/>
              </a:rPr>
              <a:t>za svaku navršenu godinu radnog staža iz članka 49. stavka 2. TKU-a.</a:t>
            </a:r>
            <a:br>
              <a:rPr lang="hr-HR" b="0" i="0" dirty="0">
                <a:solidFill>
                  <a:srgbClr val="424242"/>
                </a:solidFill>
                <a:effectLst/>
                <a:latin typeface="Lucida Grande"/>
              </a:rPr>
            </a:br>
            <a:endParaRPr lang="hr-HR" dirty="0"/>
          </a:p>
        </p:txBody>
      </p:sp>
    </p:spTree>
    <p:extLst>
      <p:ext uri="{BB962C8B-B14F-4D97-AF65-F5344CB8AC3E}">
        <p14:creationId xmlns:p14="http://schemas.microsoft.com/office/powerpoint/2010/main" val="31331514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3D5FDFB-0FB9-661D-13F7-183167CA5370}"/>
              </a:ext>
            </a:extLst>
          </p:cNvPr>
          <p:cNvSpPr>
            <a:spLocks noGrp="1"/>
          </p:cNvSpPr>
          <p:nvPr>
            <p:ph type="title"/>
          </p:nvPr>
        </p:nvSpPr>
        <p:spPr/>
        <p:txBody>
          <a:bodyPr/>
          <a:lstStyle/>
          <a:p>
            <a:r>
              <a:rPr lang="hr-HR" b="0" dirty="0">
                <a:solidFill>
                  <a:srgbClr val="424242"/>
                </a:solidFill>
                <a:effectLst/>
                <a:latin typeface="vladarh_serifbook"/>
              </a:rPr>
              <a:t>Članak 49.</a:t>
            </a:r>
            <a:br>
              <a:rPr lang="hr-HR" b="0" dirty="0">
                <a:solidFill>
                  <a:srgbClr val="424242"/>
                </a:solidFill>
                <a:effectLst/>
                <a:latin typeface="vladarh_serifbook"/>
              </a:rPr>
            </a:br>
            <a:endParaRPr lang="hr-HR" dirty="0"/>
          </a:p>
        </p:txBody>
      </p:sp>
      <p:sp>
        <p:nvSpPr>
          <p:cNvPr id="3" name="Rezervirano mjesto sadržaja 2">
            <a:extLst>
              <a:ext uri="{FF2B5EF4-FFF2-40B4-BE49-F238E27FC236}">
                <a16:creationId xmlns:a16="http://schemas.microsoft.com/office/drawing/2014/main" id="{6801FB94-8024-3EB6-ABAB-DBD4632AEC52}"/>
              </a:ext>
            </a:extLst>
          </p:cNvPr>
          <p:cNvSpPr>
            <a:spLocks noGrp="1"/>
          </p:cNvSpPr>
          <p:nvPr>
            <p:ph idx="1"/>
          </p:nvPr>
        </p:nvSpPr>
        <p:spPr/>
        <p:txBody>
          <a:bodyPr>
            <a:normAutofit fontScale="85000" lnSpcReduction="20000"/>
          </a:bodyPr>
          <a:lstStyle/>
          <a:p>
            <a:r>
              <a:rPr lang="hr-HR" b="1" i="0" dirty="0">
                <a:solidFill>
                  <a:srgbClr val="424242"/>
                </a:solidFill>
                <a:effectLst/>
                <a:latin typeface="Lucida Grande"/>
              </a:rPr>
              <a:t>Tumačenje br. 21/22 od 14. srpnja 2022.</a:t>
            </a:r>
            <a:br>
              <a:rPr lang="hr-HR" b="0" i="0" dirty="0">
                <a:solidFill>
                  <a:srgbClr val="424242"/>
                </a:solidFill>
                <a:effectLst/>
                <a:latin typeface="Lucida Grande"/>
              </a:rPr>
            </a:br>
            <a:r>
              <a:rPr lang="hr-HR" b="0" i="0" dirty="0">
                <a:solidFill>
                  <a:srgbClr val="FF0000"/>
                </a:solidFill>
                <a:effectLst/>
                <a:latin typeface="Lucida Grande"/>
              </a:rPr>
              <a:t>Radni staž nije definiran </a:t>
            </a:r>
            <a:r>
              <a:rPr lang="hr-HR" b="0" i="0" dirty="0">
                <a:solidFill>
                  <a:srgbClr val="424242"/>
                </a:solidFill>
                <a:effectLst/>
                <a:latin typeface="Lucida Grande"/>
              </a:rPr>
              <a:t>Temeljnim kolektivnim ugovorom za službenike i namještenike u javnim službama niti bilo kojim drugim propisom. Stoga, prema mišljenju Povjerenstva, </a:t>
            </a:r>
            <a:r>
              <a:rPr lang="hr-HR" b="0" i="0" dirty="0">
                <a:solidFill>
                  <a:srgbClr val="FF0000"/>
                </a:solidFill>
                <a:effectLst/>
                <a:latin typeface="Lucida Grande"/>
              </a:rPr>
              <a:t>da bi se radilo o radnom stažu u smislu prava na uvećanje plaće</a:t>
            </a:r>
            <a:r>
              <a:rPr lang="hr-HR" b="0" i="0" dirty="0">
                <a:solidFill>
                  <a:srgbClr val="424242"/>
                </a:solidFill>
                <a:effectLst/>
                <a:latin typeface="Lucida Grande"/>
              </a:rPr>
              <a:t> iz Temeljnog kolektivnog ugovora, trebaju biti ispunjena </a:t>
            </a:r>
            <a:r>
              <a:rPr lang="hr-HR" b="0" i="0" dirty="0">
                <a:solidFill>
                  <a:srgbClr val="FF0000"/>
                </a:solidFill>
                <a:effectLst/>
                <a:latin typeface="Lucida Grande"/>
              </a:rPr>
              <a:t>dva uvjeta</a:t>
            </a:r>
            <a:r>
              <a:rPr lang="hr-HR" b="0" i="0" dirty="0">
                <a:solidFill>
                  <a:srgbClr val="424242"/>
                </a:solidFill>
                <a:effectLst/>
                <a:latin typeface="Lucida Grande"/>
              </a:rPr>
              <a:t>: </a:t>
            </a:r>
            <a:r>
              <a:rPr lang="hr-HR" b="0" i="0" dirty="0">
                <a:solidFill>
                  <a:srgbClr val="FF0000"/>
                </a:solidFill>
                <a:effectLst/>
                <a:latin typeface="Lucida Grande"/>
              </a:rPr>
              <a:t>1</a:t>
            </a:r>
            <a:r>
              <a:rPr lang="hr-HR" b="0" i="0" dirty="0">
                <a:solidFill>
                  <a:srgbClr val="424242"/>
                </a:solidFill>
                <a:effectLst/>
                <a:latin typeface="Lucida Grande"/>
              </a:rPr>
              <a:t>. da je </a:t>
            </a:r>
            <a:r>
              <a:rPr lang="hr-HR" b="0" i="0" dirty="0">
                <a:solidFill>
                  <a:srgbClr val="92D050"/>
                </a:solidFill>
                <a:effectLst/>
                <a:latin typeface="Lucida Grande"/>
              </a:rPr>
              <a:t>to </a:t>
            </a:r>
            <a:r>
              <a:rPr lang="hr-HR" b="0" i="0" u="sng" dirty="0">
                <a:solidFill>
                  <a:srgbClr val="92D050"/>
                </a:solidFill>
                <a:effectLst/>
                <a:latin typeface="Lucida Grande"/>
              </a:rPr>
              <a:t>rad za koji su plaćeni doprinosi </a:t>
            </a:r>
            <a:r>
              <a:rPr lang="hr-HR" b="0" i="0" dirty="0">
                <a:solidFill>
                  <a:srgbClr val="424242"/>
                </a:solidFill>
                <a:effectLst/>
                <a:latin typeface="Lucida Grande"/>
              </a:rPr>
              <a:t>i </a:t>
            </a:r>
            <a:r>
              <a:rPr lang="hr-HR" b="0" i="0" dirty="0">
                <a:solidFill>
                  <a:srgbClr val="FF0000"/>
                </a:solidFill>
                <a:effectLst/>
                <a:latin typeface="Lucida Grande"/>
              </a:rPr>
              <a:t>2.</a:t>
            </a:r>
            <a:r>
              <a:rPr lang="hr-HR" b="0" i="0" dirty="0">
                <a:solidFill>
                  <a:srgbClr val="424242"/>
                </a:solidFill>
                <a:effectLst/>
                <a:latin typeface="Lucida Grande"/>
              </a:rPr>
              <a:t> da se to </a:t>
            </a:r>
            <a:r>
              <a:rPr lang="hr-HR" b="0" i="0" u="sng" dirty="0">
                <a:solidFill>
                  <a:srgbClr val="92D050"/>
                </a:solidFill>
                <a:effectLst/>
                <a:latin typeface="Lucida Grande"/>
              </a:rPr>
              <a:t>razdoblje prema propisima mirovinskog osiguranja računa u staž osiguranja</a:t>
            </a:r>
            <a:r>
              <a:rPr lang="hr-HR" b="0" i="0" dirty="0">
                <a:solidFill>
                  <a:srgbClr val="424242"/>
                </a:solidFill>
                <a:effectLst/>
                <a:latin typeface="Lucida Grande"/>
              </a:rPr>
              <a:t>, neovisno da li se radi o radu kod poslodavca ili o samostalnom radu. Slijedom navedenog, u radni staž potreban za uvećanje plaće temeljem članka 49. TKU-a računa se i radni staž ostvaren temeljem osnove osiguranja „član posade broda u međunarodnoj plovidbi“ za koji su plaćeni doprinosi.</a:t>
            </a:r>
            <a:br>
              <a:rPr lang="hr-HR" b="0" i="0" dirty="0">
                <a:solidFill>
                  <a:srgbClr val="424242"/>
                </a:solidFill>
                <a:effectLst/>
                <a:latin typeface="Lucida Grande"/>
              </a:rPr>
            </a:br>
            <a:r>
              <a:rPr lang="hr-HR" b="0" i="0" dirty="0">
                <a:solidFill>
                  <a:srgbClr val="424242"/>
                </a:solidFill>
                <a:effectLst/>
                <a:latin typeface="Lucida Grande"/>
              </a:rPr>
              <a:t>Pravo na uvećanje plaće s osnova osiguranja za člana posade broda u međunarodnoj plovidbi zaposlenik ostvaruje od trenutka kada je poslodavac imao saznanje o ostvarenom stažu zaposlenika, odnosno od trenutka kada je zaposlenik poslodavcu  dostavio dokaz o ostvarenom stažu s osnova osiguranja za člana posade broda u međunarodnoj plovidbi (potvrda HZMO-a o radno pravnom statusu, kopija radne knjižice ili bilo koji drugi odgovarajući dokaz). </a:t>
            </a:r>
            <a:br>
              <a:rPr lang="hr-HR" b="0" i="0" dirty="0">
                <a:solidFill>
                  <a:srgbClr val="424242"/>
                </a:solidFill>
                <a:effectLst/>
                <a:latin typeface="Lucida Grande"/>
              </a:rPr>
            </a:br>
            <a:br>
              <a:rPr lang="hr-HR" b="0" i="0" dirty="0">
                <a:solidFill>
                  <a:srgbClr val="424242"/>
                </a:solidFill>
                <a:effectLst/>
                <a:latin typeface="Lucida Grande"/>
              </a:rPr>
            </a:br>
            <a:r>
              <a:rPr lang="hr-HR" b="1" i="0" dirty="0">
                <a:solidFill>
                  <a:srgbClr val="424242"/>
                </a:solidFill>
                <a:effectLst/>
                <a:latin typeface="Lucida Grande"/>
              </a:rPr>
              <a:t>Tumačenje br. 22/22 od 14. srpnja 2022.</a:t>
            </a:r>
            <a:br>
              <a:rPr lang="hr-HR" b="0" i="0" dirty="0">
                <a:solidFill>
                  <a:srgbClr val="424242"/>
                </a:solidFill>
                <a:effectLst/>
                <a:latin typeface="Lucida Grande"/>
              </a:rPr>
            </a:br>
            <a:r>
              <a:rPr lang="hr-HR" b="0" i="0" dirty="0">
                <a:solidFill>
                  <a:srgbClr val="92D050"/>
                </a:solidFill>
                <a:effectLst/>
                <a:latin typeface="Lucida Grande"/>
              </a:rPr>
              <a:t>Dopunski rad </a:t>
            </a:r>
            <a:r>
              <a:rPr lang="hr-HR" b="0" i="0" dirty="0">
                <a:solidFill>
                  <a:srgbClr val="424242"/>
                </a:solidFill>
                <a:effectLst/>
                <a:latin typeface="Lucida Grande"/>
              </a:rPr>
              <a:t>temeljem članka 61. stavka 3. Zakona o radu (NN br. 93/14, 127/17, 98/19) smatra se </a:t>
            </a:r>
            <a:r>
              <a:rPr lang="hr-HR" b="0" i="0" dirty="0">
                <a:solidFill>
                  <a:srgbClr val="92D050"/>
                </a:solidFill>
                <a:effectLst/>
                <a:latin typeface="Lucida Grande"/>
              </a:rPr>
              <a:t>nepunim radnim vremenom </a:t>
            </a:r>
            <a:r>
              <a:rPr lang="hr-HR" b="0" i="0" dirty="0">
                <a:solidFill>
                  <a:srgbClr val="424242"/>
                </a:solidFill>
                <a:effectLst/>
                <a:latin typeface="Lucida Grande"/>
              </a:rPr>
              <a:t>u kontekstu članka 49. stavka 2. TKU-a.</a:t>
            </a:r>
          </a:p>
          <a:p>
            <a:endParaRPr lang="hr-HR" dirty="0"/>
          </a:p>
        </p:txBody>
      </p:sp>
    </p:spTree>
    <p:extLst>
      <p:ext uri="{BB962C8B-B14F-4D97-AF65-F5344CB8AC3E}">
        <p14:creationId xmlns:p14="http://schemas.microsoft.com/office/powerpoint/2010/main" val="21078699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D18057B-2773-FAF0-AF03-9AAC918FCF5C}"/>
              </a:ext>
            </a:extLst>
          </p:cNvPr>
          <p:cNvSpPr>
            <a:spLocks noGrp="1"/>
          </p:cNvSpPr>
          <p:nvPr>
            <p:ph type="title"/>
          </p:nvPr>
        </p:nvSpPr>
        <p:spPr/>
        <p:txBody>
          <a:bodyPr/>
          <a:lstStyle/>
          <a:p>
            <a:r>
              <a:rPr lang="hr-HR" b="0" dirty="0">
                <a:solidFill>
                  <a:srgbClr val="424242"/>
                </a:solidFill>
                <a:effectLst/>
                <a:latin typeface="vladarh_serifbook"/>
              </a:rPr>
              <a:t>Članak 52.</a:t>
            </a:r>
            <a:endParaRPr lang="hr-HR" dirty="0"/>
          </a:p>
        </p:txBody>
      </p:sp>
      <p:sp>
        <p:nvSpPr>
          <p:cNvPr id="3" name="Rezervirano mjesto sadržaja 2">
            <a:extLst>
              <a:ext uri="{FF2B5EF4-FFF2-40B4-BE49-F238E27FC236}">
                <a16:creationId xmlns:a16="http://schemas.microsoft.com/office/drawing/2014/main" id="{A0EF011B-CD3F-631D-76C4-69BAE99ED945}"/>
              </a:ext>
            </a:extLst>
          </p:cNvPr>
          <p:cNvSpPr>
            <a:spLocks noGrp="1"/>
          </p:cNvSpPr>
          <p:nvPr>
            <p:ph idx="1"/>
          </p:nvPr>
        </p:nvSpPr>
        <p:spPr/>
        <p:txBody>
          <a:bodyPr>
            <a:normAutofit fontScale="77500" lnSpcReduction="20000"/>
          </a:bodyPr>
          <a:lstStyle/>
          <a:p>
            <a:pPr algn="l">
              <a:buFont typeface="+mj-lt"/>
              <a:buAutoNum type="arabicPeriod"/>
            </a:pPr>
            <a:r>
              <a:rPr lang="hr-HR" b="1" i="0" dirty="0">
                <a:solidFill>
                  <a:srgbClr val="424242"/>
                </a:solidFill>
                <a:effectLst/>
                <a:latin typeface="Lucida Grande"/>
              </a:rPr>
              <a:t>Tumačenje br. 2/22 od 29. lipnja 2022.</a:t>
            </a:r>
            <a:br>
              <a:rPr lang="hr-HR" b="0" i="0" dirty="0">
                <a:solidFill>
                  <a:srgbClr val="424242"/>
                </a:solidFill>
                <a:effectLst/>
                <a:latin typeface="Lucida Grande"/>
              </a:rPr>
            </a:br>
            <a:br>
              <a:rPr lang="hr-HR" b="0" i="0" dirty="0">
                <a:solidFill>
                  <a:srgbClr val="424242"/>
                </a:solidFill>
                <a:effectLst/>
                <a:latin typeface="Lucida Grande"/>
              </a:rPr>
            </a:br>
            <a:r>
              <a:rPr lang="hr-HR" b="0" i="0" dirty="0">
                <a:solidFill>
                  <a:srgbClr val="424242"/>
                </a:solidFill>
                <a:effectLst/>
                <a:latin typeface="Lucida Grande"/>
              </a:rPr>
              <a:t>Sukladno članku 52. stavku 2. TKU-a i važećim propisima, </a:t>
            </a:r>
            <a:r>
              <a:rPr lang="hr-HR" b="0" i="0" dirty="0">
                <a:solidFill>
                  <a:srgbClr val="FF0000"/>
                </a:solidFill>
                <a:effectLst/>
                <a:latin typeface="Lucida Grande"/>
              </a:rPr>
              <a:t>kvalifikacije</a:t>
            </a:r>
            <a:r>
              <a:rPr lang="hr-HR" b="0" i="0" dirty="0">
                <a:solidFill>
                  <a:srgbClr val="424242"/>
                </a:solidFill>
                <a:effectLst/>
                <a:latin typeface="Lucida Grande"/>
              </a:rPr>
              <a:t> završetkom kojih se stječe pravo na </a:t>
            </a:r>
            <a:r>
              <a:rPr lang="hr-HR" b="0" i="0" dirty="0">
                <a:solidFill>
                  <a:srgbClr val="FF0000"/>
                </a:solidFill>
                <a:effectLst/>
                <a:latin typeface="Lucida Grande"/>
              </a:rPr>
              <a:t>uvećanje osnovne plaće za 5% </a:t>
            </a:r>
            <a:r>
              <a:rPr lang="hr-HR" b="0" i="0" dirty="0">
                <a:solidFill>
                  <a:srgbClr val="424242"/>
                </a:solidFill>
                <a:effectLst/>
                <a:latin typeface="Lucida Grande"/>
              </a:rPr>
              <a:t>su kvalifikacije koje se mogu steći isključivo </a:t>
            </a:r>
            <a:r>
              <a:rPr lang="hr-HR" b="0" i="0" dirty="0">
                <a:solidFill>
                  <a:srgbClr val="92D050"/>
                </a:solidFill>
                <a:effectLst/>
                <a:latin typeface="Lucida Grande"/>
              </a:rPr>
              <a:t>završetkom poslijediplomskih sveučilišnih studija</a:t>
            </a:r>
            <a:r>
              <a:rPr lang="hr-HR" b="0" i="0" dirty="0">
                <a:solidFill>
                  <a:srgbClr val="424242"/>
                </a:solidFill>
                <a:effectLst/>
                <a:latin typeface="Lucida Grande"/>
              </a:rPr>
              <a:t>. Sukladno važećem Zakonu o znanstvenoj djelatnosti i visokom obrazovanju (NN 123/03, 198/03, 105/04, 174/04, 02/07,46/07, 45/09, 63/11, 94/13, 139/13, 101/14, 60/15, 131/17; dalje u tekstu: ZZDVO), sveučilišne studije na poslijediplomskoj razini mogu izvoditi samo sveučilišta i njihove sastavnice (fakulteti, akademije). </a:t>
            </a:r>
            <a:r>
              <a:rPr lang="hr-HR" b="0" i="0" dirty="0">
                <a:solidFill>
                  <a:srgbClr val="FFC000"/>
                </a:solidFill>
                <a:effectLst/>
                <a:latin typeface="Lucida Grande"/>
              </a:rPr>
              <a:t>Veleučilišta i Visoke škola ne mogu izvoditi studije na poslijediplomskoj razini </a:t>
            </a:r>
            <a:r>
              <a:rPr lang="hr-HR" b="0" i="0" dirty="0">
                <a:solidFill>
                  <a:srgbClr val="424242"/>
                </a:solidFill>
                <a:effectLst/>
                <a:latin typeface="Lucida Grande"/>
              </a:rPr>
              <a:t>pa prema tome niti jedna kvalifikacija koju izdaju spomenute dvije vrste visokih učilišta u Republici Hrvatskoj </a:t>
            </a:r>
            <a:r>
              <a:rPr lang="hr-HR" b="0" i="0" dirty="0">
                <a:solidFill>
                  <a:srgbClr val="FFC000"/>
                </a:solidFill>
                <a:effectLst/>
                <a:latin typeface="Lucida Grande"/>
              </a:rPr>
              <a:t>ne odgovaraju uvjetima iz članka 52. stavka 2. TKU-a za ostvarivanje prava na predmetno uvećanje plaće.</a:t>
            </a:r>
            <a:br>
              <a:rPr lang="hr-HR" b="0" i="0" dirty="0">
                <a:solidFill>
                  <a:srgbClr val="FFC000"/>
                </a:solidFill>
                <a:effectLst/>
                <a:latin typeface="Lucida Grande"/>
              </a:rPr>
            </a:br>
            <a:br>
              <a:rPr lang="hr-HR" b="0" i="0" dirty="0">
                <a:solidFill>
                  <a:srgbClr val="424242"/>
                </a:solidFill>
                <a:effectLst/>
                <a:latin typeface="Lucida Grande"/>
              </a:rPr>
            </a:br>
            <a:r>
              <a:rPr lang="hr-HR" b="0" i="0" dirty="0">
                <a:solidFill>
                  <a:srgbClr val="424242"/>
                </a:solidFill>
                <a:effectLst/>
                <a:latin typeface="Lucida Grande"/>
              </a:rPr>
              <a:t>Tragom navedenog, a sukladno Zakonu o akademskim i stručnim nazivima i akademskom stupnju (NN 107/07, 118/12) i drugim propisima koji reguliraju visoko obrazovanje, osnovna plaća zaposlenika uvećat će se za 5% ako zaposlenik </a:t>
            </a:r>
            <a:r>
              <a:rPr lang="hr-HR" b="0" i="0" dirty="0" err="1">
                <a:solidFill>
                  <a:srgbClr val="FF0000"/>
                </a:solidFill>
                <a:effectLst/>
                <a:latin typeface="Lucida Grande"/>
              </a:rPr>
              <a:t>ima:</a:t>
            </a:r>
            <a:r>
              <a:rPr lang="hr-HR" b="0" i="1" dirty="0" err="1">
                <a:solidFill>
                  <a:srgbClr val="FF0000"/>
                </a:solidFill>
                <a:effectLst/>
                <a:latin typeface="Lucida Grande"/>
              </a:rPr>
              <a:t>završen</a:t>
            </a:r>
            <a:r>
              <a:rPr lang="hr-HR" b="0" i="1" dirty="0">
                <a:solidFill>
                  <a:srgbClr val="FF0000"/>
                </a:solidFill>
                <a:effectLst/>
                <a:latin typeface="Lucida Grande"/>
              </a:rPr>
              <a:t> poslijediplomski specijalistički studij kojim se stječe akademski naziv </a:t>
            </a:r>
            <a:r>
              <a:rPr lang="hr-HR" b="0" i="1" u="sng" dirty="0">
                <a:solidFill>
                  <a:srgbClr val="FF0000"/>
                </a:solidFill>
                <a:effectLst/>
                <a:latin typeface="Lucida Grande"/>
              </a:rPr>
              <a:t>sveučilišni specijalist </a:t>
            </a:r>
            <a:r>
              <a:rPr lang="hr-HR" b="0" i="1" dirty="0">
                <a:solidFill>
                  <a:srgbClr val="FF0000"/>
                </a:solidFill>
                <a:effectLst/>
                <a:latin typeface="Lucida Grande"/>
              </a:rPr>
              <a:t>uz naznaku struke ili dijela struke - kratica </a:t>
            </a:r>
            <a:r>
              <a:rPr lang="hr-HR" b="0" i="1" dirty="0" err="1">
                <a:solidFill>
                  <a:srgbClr val="FF0000"/>
                </a:solidFill>
                <a:effectLst/>
                <a:latin typeface="Lucida Grande"/>
              </a:rPr>
              <a:t>univ.spec</a:t>
            </a:r>
            <a:r>
              <a:rPr lang="hr-HR" b="0" i="1" dirty="0">
                <a:solidFill>
                  <a:srgbClr val="424242"/>
                </a:solidFill>
                <a:effectLst/>
                <a:latin typeface="Lucida Grande"/>
              </a:rPr>
              <a:t>. </a:t>
            </a:r>
            <a:r>
              <a:rPr lang="hr-HR" b="0" i="0" dirty="0">
                <a:solidFill>
                  <a:srgbClr val="424242"/>
                </a:solidFill>
                <a:effectLst/>
                <a:latin typeface="Lucida Grande"/>
              </a:rPr>
              <a:t>(na primjer: </a:t>
            </a:r>
            <a:r>
              <a:rPr lang="hr-HR" b="0" i="0" u="sng" dirty="0">
                <a:solidFill>
                  <a:srgbClr val="424242"/>
                </a:solidFill>
                <a:effectLst/>
                <a:latin typeface="Lucida Grande"/>
              </a:rPr>
              <a:t>sveučilišni</a:t>
            </a:r>
            <a:r>
              <a:rPr lang="hr-HR" b="0" i="0" dirty="0">
                <a:solidFill>
                  <a:srgbClr val="424242"/>
                </a:solidFill>
                <a:effectLst/>
                <a:latin typeface="Lucida Grande"/>
              </a:rPr>
              <a:t> specijalist ekonomije - </a:t>
            </a:r>
            <a:r>
              <a:rPr lang="hr-HR" b="0" i="0" dirty="0" err="1">
                <a:solidFill>
                  <a:srgbClr val="424242"/>
                </a:solidFill>
                <a:effectLst/>
                <a:latin typeface="Lucida Grande"/>
              </a:rPr>
              <a:t>univ.spec.oec</a:t>
            </a:r>
            <a:r>
              <a:rPr lang="hr-HR" b="0" i="0" dirty="0">
                <a:solidFill>
                  <a:srgbClr val="424242"/>
                </a:solidFill>
                <a:effectLst/>
                <a:latin typeface="Lucida Grande"/>
              </a:rPr>
              <a:t>., </a:t>
            </a:r>
            <a:r>
              <a:rPr lang="hr-HR" b="0" i="0" u="sng" dirty="0">
                <a:solidFill>
                  <a:srgbClr val="424242"/>
                </a:solidFill>
                <a:effectLst/>
                <a:latin typeface="Lucida Grande"/>
              </a:rPr>
              <a:t>sveučilišni </a:t>
            </a:r>
            <a:r>
              <a:rPr lang="hr-HR" b="0" i="0" dirty="0">
                <a:solidFill>
                  <a:srgbClr val="424242"/>
                </a:solidFill>
                <a:effectLst/>
                <a:latin typeface="Lucida Grande"/>
              </a:rPr>
              <a:t>specijalist socijalne politike - </a:t>
            </a:r>
            <a:r>
              <a:rPr lang="hr-HR" b="0" i="0" dirty="0" err="1">
                <a:solidFill>
                  <a:srgbClr val="424242"/>
                </a:solidFill>
                <a:effectLst/>
                <a:latin typeface="Lucida Grande"/>
              </a:rPr>
              <a:t>univ.spec.soc.polit</a:t>
            </a:r>
            <a:r>
              <a:rPr lang="hr-HR" b="0" i="0" dirty="0">
                <a:solidFill>
                  <a:srgbClr val="424242"/>
                </a:solidFill>
                <a:effectLst/>
                <a:latin typeface="Lucida Grande"/>
              </a:rPr>
              <a:t>. i slično),</a:t>
            </a:r>
          </a:p>
          <a:p>
            <a:pPr marL="0" indent="0" algn="l">
              <a:buNone/>
            </a:pPr>
            <a:r>
              <a:rPr lang="hr-HR" b="0" i="1" dirty="0">
                <a:solidFill>
                  <a:srgbClr val="FF0000"/>
                </a:solidFill>
                <a:effectLst/>
                <a:latin typeface="Lucida Grande"/>
              </a:rPr>
              <a:t>2.završen poslijediplomski specijalistički studij u medicini, stomatologiji i veterini kojim se stječe naziv </a:t>
            </a:r>
            <a:r>
              <a:rPr lang="hr-HR" b="0" i="1" u="sng" dirty="0">
                <a:solidFill>
                  <a:srgbClr val="FF0000"/>
                </a:solidFill>
                <a:effectLst/>
                <a:latin typeface="Lucida Grande"/>
              </a:rPr>
              <a:t>sveučilišni magistar </a:t>
            </a:r>
            <a:r>
              <a:rPr lang="hr-HR" b="0" i="1" dirty="0">
                <a:solidFill>
                  <a:srgbClr val="FF0000"/>
                </a:solidFill>
                <a:effectLst/>
                <a:latin typeface="Lucida Grande"/>
              </a:rPr>
              <a:t>uz naznaku struke ili dijela struke</a:t>
            </a:r>
            <a:r>
              <a:rPr lang="hr-HR" b="0" i="1" dirty="0">
                <a:solidFill>
                  <a:srgbClr val="424242"/>
                </a:solidFill>
                <a:effectLst/>
                <a:latin typeface="Lucida Grande"/>
              </a:rPr>
              <a:t> - kratica </a:t>
            </a:r>
            <a:r>
              <a:rPr lang="hr-HR" b="0" i="1" dirty="0" err="1">
                <a:solidFill>
                  <a:srgbClr val="424242"/>
                </a:solidFill>
                <a:effectLst/>
                <a:latin typeface="Lucida Grande"/>
              </a:rPr>
              <a:t>univ.mag</a:t>
            </a:r>
            <a:r>
              <a:rPr lang="hr-HR" b="0" i="1" dirty="0">
                <a:solidFill>
                  <a:srgbClr val="424242"/>
                </a:solidFill>
                <a:effectLst/>
                <a:latin typeface="Lucida Grande"/>
              </a:rPr>
              <a:t>. </a:t>
            </a:r>
            <a:r>
              <a:rPr lang="hr-HR" b="0" i="0" dirty="0">
                <a:solidFill>
                  <a:srgbClr val="424242"/>
                </a:solidFill>
                <a:effectLst/>
                <a:latin typeface="Lucida Grande"/>
              </a:rPr>
              <a:t>(na primjer: </a:t>
            </a:r>
            <a:r>
              <a:rPr lang="hr-HR" b="0" i="0" dirty="0" err="1">
                <a:solidFill>
                  <a:srgbClr val="424242"/>
                </a:solidFill>
                <a:effectLst/>
                <a:latin typeface="Lucida Grande"/>
              </a:rPr>
              <a:t>dr.med.univ.mag.epidem</a:t>
            </a:r>
            <a:r>
              <a:rPr lang="hr-HR" b="0" i="0" dirty="0">
                <a:solidFill>
                  <a:srgbClr val="424242"/>
                </a:solidFill>
                <a:effectLst/>
                <a:latin typeface="Lucida Grande"/>
              </a:rPr>
              <a:t>. i slično),</a:t>
            </a:r>
          </a:p>
          <a:p>
            <a:pPr marL="0" indent="0">
              <a:buNone/>
            </a:pPr>
            <a:endParaRPr lang="hr-HR" dirty="0"/>
          </a:p>
        </p:txBody>
      </p:sp>
    </p:spTree>
    <p:extLst>
      <p:ext uri="{BB962C8B-B14F-4D97-AF65-F5344CB8AC3E}">
        <p14:creationId xmlns:p14="http://schemas.microsoft.com/office/powerpoint/2010/main" val="2989477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CB73556-E9C4-ECEF-BF8B-7157FD949DE0}"/>
              </a:ext>
            </a:extLst>
          </p:cNvPr>
          <p:cNvSpPr>
            <a:spLocks noGrp="1"/>
          </p:cNvSpPr>
          <p:nvPr>
            <p:ph type="title"/>
          </p:nvPr>
        </p:nvSpPr>
        <p:spPr/>
        <p:txBody>
          <a:bodyPr/>
          <a:lstStyle/>
          <a:p>
            <a:r>
              <a:rPr lang="hr-HR" b="0" dirty="0">
                <a:solidFill>
                  <a:srgbClr val="424242"/>
                </a:solidFill>
                <a:effectLst/>
                <a:latin typeface="vladarh_serifbook"/>
              </a:rPr>
              <a:t>Članak 52.</a:t>
            </a:r>
            <a:endParaRPr lang="hr-HR" dirty="0"/>
          </a:p>
        </p:txBody>
      </p:sp>
      <p:sp>
        <p:nvSpPr>
          <p:cNvPr id="3" name="Rezervirano mjesto sadržaja 2">
            <a:extLst>
              <a:ext uri="{FF2B5EF4-FFF2-40B4-BE49-F238E27FC236}">
                <a16:creationId xmlns:a16="http://schemas.microsoft.com/office/drawing/2014/main" id="{083B8A3C-302E-3A8F-7551-A83C8E273360}"/>
              </a:ext>
            </a:extLst>
          </p:cNvPr>
          <p:cNvSpPr>
            <a:spLocks noGrp="1"/>
          </p:cNvSpPr>
          <p:nvPr>
            <p:ph idx="1"/>
          </p:nvPr>
        </p:nvSpPr>
        <p:spPr/>
        <p:txBody>
          <a:bodyPr>
            <a:normAutofit fontScale="77500" lnSpcReduction="20000"/>
          </a:bodyPr>
          <a:lstStyle/>
          <a:p>
            <a:pPr marL="0" indent="0" algn="l">
              <a:buNone/>
            </a:pPr>
            <a:r>
              <a:rPr lang="hr-HR" b="0" i="1" dirty="0">
                <a:solidFill>
                  <a:srgbClr val="424242"/>
                </a:solidFill>
                <a:effectLst/>
                <a:latin typeface="Lucida Grande"/>
              </a:rPr>
              <a:t>3. </a:t>
            </a:r>
            <a:r>
              <a:rPr lang="hr-HR" b="0" i="1" dirty="0">
                <a:solidFill>
                  <a:srgbClr val="FF0000"/>
                </a:solidFill>
                <a:effectLst/>
                <a:latin typeface="Lucida Grande"/>
              </a:rPr>
              <a:t>završen poslijediplomski stručni studij koji se izvodi na sveučilištu</a:t>
            </a:r>
            <a:r>
              <a:rPr lang="hr-HR" b="0" i="0" dirty="0">
                <a:solidFill>
                  <a:srgbClr val="FF0000"/>
                </a:solidFill>
                <a:effectLst/>
                <a:latin typeface="Lucida Grande"/>
              </a:rPr>
              <a:t>  </a:t>
            </a:r>
            <a:r>
              <a:rPr lang="hr-HR" b="0" i="0" dirty="0">
                <a:solidFill>
                  <a:srgbClr val="424242"/>
                </a:solidFill>
                <a:effectLst/>
                <a:latin typeface="Lucida Grande"/>
              </a:rPr>
              <a:t>- kratica </a:t>
            </a:r>
            <a:r>
              <a:rPr lang="hr-HR" b="0" i="1" dirty="0">
                <a:solidFill>
                  <a:srgbClr val="424242"/>
                </a:solidFill>
                <a:effectLst/>
                <a:latin typeface="Lucida Grande"/>
              </a:rPr>
              <a:t>mr. uz naznaku struke (</a:t>
            </a:r>
            <a:r>
              <a:rPr lang="hr-HR" b="0" i="1" dirty="0" err="1">
                <a:solidFill>
                  <a:srgbClr val="424242"/>
                </a:solidFill>
                <a:effectLst/>
                <a:latin typeface="Lucida Grande"/>
              </a:rPr>
              <a:t>predbolonjski</a:t>
            </a:r>
            <a:r>
              <a:rPr lang="hr-HR" b="0" i="1" dirty="0">
                <a:solidFill>
                  <a:srgbClr val="424242"/>
                </a:solidFill>
                <a:effectLst/>
                <a:latin typeface="Lucida Grande"/>
              </a:rPr>
              <a:t> studiji, prema propisima koji su vrijedili prije stupanja na snagu Zakona o znanstvenoj djelatnosti i visokom obrazovanju</a:t>
            </a:r>
            <a:r>
              <a:rPr lang="hr-HR" b="0" i="0" dirty="0">
                <a:solidFill>
                  <a:srgbClr val="424242"/>
                </a:solidFill>
                <a:effectLst/>
                <a:latin typeface="Lucida Grande"/>
              </a:rPr>
              <a:t>), koji je temeljem članka 14. stavka 3. Zakona o akademskim i stručnim nazivima i akademskom stupnju izjednačen s akademskim nazivom sveučilišni specijalist - </a:t>
            </a:r>
            <a:r>
              <a:rPr lang="hr-HR" b="0" i="0" dirty="0" err="1">
                <a:solidFill>
                  <a:srgbClr val="424242"/>
                </a:solidFill>
                <a:effectLst/>
                <a:latin typeface="Lucida Grande"/>
              </a:rPr>
              <a:t>univ.spec</a:t>
            </a:r>
            <a:r>
              <a:rPr lang="hr-HR" b="0" i="0" dirty="0">
                <a:solidFill>
                  <a:srgbClr val="424242"/>
                </a:solidFill>
                <a:effectLst/>
                <a:latin typeface="Lucida Grande"/>
              </a:rPr>
              <a:t>. </a:t>
            </a:r>
          </a:p>
          <a:p>
            <a:pPr marL="0" indent="0" algn="l">
              <a:buNone/>
            </a:pPr>
            <a:r>
              <a:rPr lang="hr-HR" b="0" i="0" dirty="0">
                <a:solidFill>
                  <a:srgbClr val="424242"/>
                </a:solidFill>
                <a:effectLst/>
                <a:latin typeface="Lucida Grande"/>
              </a:rPr>
              <a:t>(na primjer: </a:t>
            </a:r>
            <a:r>
              <a:rPr lang="hr-HR" sz="2100" b="0" i="0" dirty="0">
                <a:solidFill>
                  <a:srgbClr val="92D050"/>
                </a:solidFill>
                <a:effectLst/>
                <a:latin typeface="Lucida Grande"/>
              </a:rPr>
              <a:t>poslijediplomski stručni studij na Učiteljskom fakultetu, </a:t>
            </a:r>
            <a:r>
              <a:rPr lang="hr-HR" sz="2100" b="0" i="0" u="sng" dirty="0">
                <a:solidFill>
                  <a:srgbClr val="92D050"/>
                </a:solidFill>
                <a:effectLst/>
                <a:latin typeface="Lucida Grande"/>
              </a:rPr>
              <a:t>magistra nastave i organizacije </a:t>
            </a:r>
            <a:r>
              <a:rPr lang="hr-HR" sz="2100" b="0" i="0" dirty="0">
                <a:solidFill>
                  <a:srgbClr val="92D050"/>
                </a:solidFill>
                <a:effectLst/>
                <a:latin typeface="Lucida Grande"/>
              </a:rPr>
              <a:t>u osnovnoj školi  </a:t>
            </a:r>
            <a:r>
              <a:rPr lang="hr-HR" sz="2100" b="1" i="0" u="sng" dirty="0">
                <a:solidFill>
                  <a:srgbClr val="92D050"/>
                </a:solidFill>
                <a:effectLst/>
                <a:latin typeface="Lucida Grande"/>
              </a:rPr>
              <a:t>izjednačen </a:t>
            </a:r>
            <a:r>
              <a:rPr lang="hr-HR" sz="2100" b="0" i="0" dirty="0">
                <a:solidFill>
                  <a:srgbClr val="92D050"/>
                </a:solidFill>
                <a:effectLst/>
                <a:latin typeface="Lucida Grande"/>
              </a:rPr>
              <a:t>je s akademskim nazivom </a:t>
            </a:r>
            <a:r>
              <a:rPr lang="hr-HR" sz="2100" b="0" i="0" u="sng" dirty="0">
                <a:solidFill>
                  <a:srgbClr val="92D050"/>
                </a:solidFill>
                <a:effectLst/>
                <a:latin typeface="Lucida Grande"/>
              </a:rPr>
              <a:t>sveučilišni specijalist nastave i organizacije </a:t>
            </a:r>
            <a:r>
              <a:rPr lang="hr-HR" sz="2100" b="0" i="0" dirty="0">
                <a:solidFill>
                  <a:srgbClr val="92D050"/>
                </a:solidFill>
                <a:effectLst/>
                <a:latin typeface="Lucida Grande"/>
              </a:rPr>
              <a:t>u osnovnoj školi i slično).</a:t>
            </a:r>
          </a:p>
          <a:p>
            <a:pPr algn="l"/>
            <a:r>
              <a:rPr lang="hr-HR" b="0" i="0" dirty="0">
                <a:solidFill>
                  <a:srgbClr val="424242"/>
                </a:solidFill>
                <a:effectLst/>
                <a:latin typeface="Lucida Grande"/>
              </a:rPr>
              <a:t>Stručni naziv stečen završetkom poslijediplomskog stručnog ili umjetničkog studija na veleučilištu ili visokoj školi (mr.) prema propisima koji su bili na snazi prije stupanja na snagu ZZDVO-a (</a:t>
            </a:r>
            <a:r>
              <a:rPr lang="hr-HR" b="0" i="0" dirty="0" err="1">
                <a:solidFill>
                  <a:srgbClr val="424242"/>
                </a:solidFill>
                <a:effectLst/>
                <a:latin typeface="Lucida Grande"/>
              </a:rPr>
              <a:t>predbolonjski</a:t>
            </a:r>
            <a:r>
              <a:rPr lang="hr-HR" b="0" i="0" dirty="0">
                <a:solidFill>
                  <a:srgbClr val="424242"/>
                </a:solidFill>
                <a:effectLst/>
                <a:latin typeface="Lucida Grande"/>
              </a:rPr>
              <a:t> studiji) </a:t>
            </a:r>
            <a:r>
              <a:rPr lang="hr-HR" b="1" i="0" dirty="0">
                <a:solidFill>
                  <a:srgbClr val="424242"/>
                </a:solidFill>
                <a:effectLst/>
                <a:latin typeface="Lucida Grande"/>
              </a:rPr>
              <a:t>nije izravno izjednačen s nazivom </a:t>
            </a:r>
            <a:r>
              <a:rPr lang="hr-HR" b="0" i="0" dirty="0">
                <a:solidFill>
                  <a:srgbClr val="424242"/>
                </a:solidFill>
                <a:effectLst/>
                <a:latin typeface="Lucida Grande"/>
              </a:rPr>
              <a:t>koji se stječe završetkom poslijediplomskog specijalističkog studija pa je za njegovo izjednačavanje </a:t>
            </a:r>
            <a:r>
              <a:rPr lang="hr-HR" b="1" i="0" dirty="0">
                <a:solidFill>
                  <a:srgbClr val="424242"/>
                </a:solidFill>
                <a:effectLst/>
                <a:latin typeface="Lucida Grande"/>
              </a:rPr>
              <a:t>potrebno provesti poseban postupak sukladno članku 14. stavcima 4. - 9. Zakonu o akademskim i stručnim nazivima i akademskom stupnju</a:t>
            </a:r>
            <a:r>
              <a:rPr lang="hr-HR" b="0" i="0" dirty="0">
                <a:solidFill>
                  <a:srgbClr val="424242"/>
                </a:solidFill>
                <a:effectLst/>
                <a:latin typeface="Lucida Grande"/>
              </a:rPr>
              <a:t> (NN 107/07, 118/12) i u istom ishoditi potvrdu o izjednačavanju stručnog naziva kao dokaz/pretpostavku za ostvarivanje prava na uvećanje osnovne plaće zaposlenika za 5% iz članka 52. stavka 2. TKU-a.</a:t>
            </a:r>
            <a:br>
              <a:rPr lang="hr-HR" b="0" i="0" dirty="0">
                <a:solidFill>
                  <a:srgbClr val="424242"/>
                </a:solidFill>
                <a:effectLst/>
                <a:latin typeface="Lucida Grande"/>
              </a:rPr>
            </a:br>
            <a:r>
              <a:rPr lang="hr-HR" b="0" i="0" dirty="0">
                <a:solidFill>
                  <a:srgbClr val="424242"/>
                </a:solidFill>
                <a:effectLst/>
                <a:latin typeface="Lucida Grande"/>
              </a:rPr>
              <a:t>Naziv vrste i razine završenog studija, kao i akademski ili stručni naziv, odnosno akademski stupanj koji je završetkom studija stečen, navedeni su na završnoj ispravi koja se izdaje završetkom studija (diploma, potvrda).</a:t>
            </a:r>
            <a:br>
              <a:rPr lang="hr-HR" b="0" i="0" dirty="0">
                <a:solidFill>
                  <a:srgbClr val="424242"/>
                </a:solidFill>
                <a:effectLst/>
                <a:latin typeface="Lucida Grande"/>
              </a:rPr>
            </a:br>
            <a:r>
              <a:rPr lang="hr-HR" b="0" i="0" dirty="0">
                <a:solidFill>
                  <a:srgbClr val="424242"/>
                </a:solidFill>
                <a:effectLst/>
                <a:latin typeface="Lucida Grande"/>
              </a:rPr>
              <a:t>Ovo tumačenje primjenjuje se od početka primjene TKU-a, odnosno zaposlenici ostvaruju pravo na uvećanje osnovne plaće u skladu s ovim tumačenjem od 1. svibnja 2022. godine.</a:t>
            </a:r>
          </a:p>
          <a:p>
            <a:endParaRPr lang="hr-HR" dirty="0"/>
          </a:p>
        </p:txBody>
      </p:sp>
    </p:spTree>
    <p:extLst>
      <p:ext uri="{BB962C8B-B14F-4D97-AF65-F5344CB8AC3E}">
        <p14:creationId xmlns:p14="http://schemas.microsoft.com/office/powerpoint/2010/main" val="18097795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E0252FB-650D-0C2E-64A5-9583B3A24C13}"/>
              </a:ext>
            </a:extLst>
          </p:cNvPr>
          <p:cNvSpPr>
            <a:spLocks noGrp="1"/>
          </p:cNvSpPr>
          <p:nvPr>
            <p:ph type="title"/>
          </p:nvPr>
        </p:nvSpPr>
        <p:spPr/>
        <p:txBody>
          <a:bodyPr/>
          <a:lstStyle/>
          <a:p>
            <a:r>
              <a:rPr lang="hr-HR" b="0" dirty="0">
                <a:solidFill>
                  <a:srgbClr val="424242"/>
                </a:solidFill>
                <a:effectLst/>
                <a:latin typeface="vladarh_serifbook"/>
              </a:rPr>
              <a:t>Članak 52.</a:t>
            </a:r>
            <a:endParaRPr lang="hr-HR" dirty="0"/>
          </a:p>
        </p:txBody>
      </p:sp>
      <p:sp>
        <p:nvSpPr>
          <p:cNvPr id="3" name="Rezervirano mjesto sadržaja 2">
            <a:extLst>
              <a:ext uri="{FF2B5EF4-FFF2-40B4-BE49-F238E27FC236}">
                <a16:creationId xmlns:a16="http://schemas.microsoft.com/office/drawing/2014/main" id="{46A48240-11F5-8EFE-89B3-8A9BB4D4FCCE}"/>
              </a:ext>
            </a:extLst>
          </p:cNvPr>
          <p:cNvSpPr>
            <a:spLocks noGrp="1"/>
          </p:cNvSpPr>
          <p:nvPr>
            <p:ph idx="1"/>
          </p:nvPr>
        </p:nvSpPr>
        <p:spPr/>
        <p:txBody>
          <a:bodyPr/>
          <a:lstStyle/>
          <a:p>
            <a:r>
              <a:rPr lang="hr-HR" b="1" i="0" dirty="0">
                <a:solidFill>
                  <a:srgbClr val="424242"/>
                </a:solidFill>
                <a:effectLst/>
                <a:latin typeface="Lucida Grande"/>
              </a:rPr>
              <a:t>Tumačenje br. 3/22 od 29. lipnja 2022.</a:t>
            </a:r>
            <a:br>
              <a:rPr lang="hr-HR" dirty="0"/>
            </a:br>
            <a:r>
              <a:rPr lang="hr-HR" b="0" i="0" dirty="0">
                <a:solidFill>
                  <a:srgbClr val="FF0000"/>
                </a:solidFill>
                <a:effectLst/>
                <a:latin typeface="Lucida Grande"/>
              </a:rPr>
              <a:t>Dodaci</a:t>
            </a:r>
            <a:r>
              <a:rPr lang="hr-HR" b="0" i="0" dirty="0">
                <a:solidFill>
                  <a:srgbClr val="424242"/>
                </a:solidFill>
                <a:effectLst/>
                <a:latin typeface="Lucida Grande"/>
              </a:rPr>
              <a:t> iz članka 52. stavka 2. TKU-a </a:t>
            </a:r>
            <a:r>
              <a:rPr lang="hr-HR" b="0" i="0" dirty="0">
                <a:solidFill>
                  <a:srgbClr val="FF0000"/>
                </a:solidFill>
                <a:effectLst/>
                <a:latin typeface="Lucida Grande"/>
              </a:rPr>
              <a:t>međusobno se isključuju</a:t>
            </a:r>
            <a:r>
              <a:rPr lang="hr-HR" b="0" i="0" dirty="0">
                <a:solidFill>
                  <a:srgbClr val="424242"/>
                </a:solidFill>
                <a:effectLst/>
                <a:latin typeface="Lucida Grande"/>
              </a:rPr>
              <a:t>, odnosno ne mogu se kumulirati u slučaju da zaposlenik </a:t>
            </a:r>
            <a:r>
              <a:rPr lang="hr-HR" b="0" i="0" u="sng" dirty="0">
                <a:solidFill>
                  <a:srgbClr val="424242"/>
                </a:solidFill>
                <a:effectLst/>
                <a:latin typeface="Lucida Grande"/>
              </a:rPr>
              <a:t>ima znanstveni stupanj magistra znanosti  i/ili doktora znanosti i završen poslijediplomski specijalistički studij. </a:t>
            </a:r>
            <a:r>
              <a:rPr lang="hr-HR" b="0" i="0" dirty="0">
                <a:solidFill>
                  <a:srgbClr val="424242"/>
                </a:solidFill>
                <a:effectLst/>
                <a:latin typeface="Lucida Grande"/>
              </a:rPr>
              <a:t>U navedenom slučaju, zaposlenik ostvaruje pravo na </a:t>
            </a:r>
            <a:r>
              <a:rPr lang="hr-HR" b="0" i="0" dirty="0">
                <a:solidFill>
                  <a:srgbClr val="FF0000"/>
                </a:solidFill>
                <a:effectLst/>
                <a:latin typeface="Lucida Grande"/>
              </a:rPr>
              <a:t>uvećanje osnovne plaće samo po jednoj osnovi i to onoj koja je povoljnija za zaposlenika</a:t>
            </a:r>
            <a:r>
              <a:rPr lang="hr-HR" b="0" i="0" dirty="0">
                <a:solidFill>
                  <a:srgbClr val="424242"/>
                </a:solidFill>
                <a:effectLst/>
                <a:latin typeface="Lucida Grande"/>
              </a:rPr>
              <a:t>.</a:t>
            </a:r>
            <a:br>
              <a:rPr lang="hr-HR" dirty="0"/>
            </a:br>
            <a:r>
              <a:rPr lang="hr-HR" b="0" i="0" dirty="0">
                <a:solidFill>
                  <a:srgbClr val="424242"/>
                </a:solidFill>
                <a:effectLst/>
                <a:latin typeface="Lucida Grande"/>
              </a:rPr>
              <a:t>U slučaju da zaposlenik ima završena </a:t>
            </a:r>
            <a:r>
              <a:rPr lang="hr-HR" b="0" i="0" u="sng" dirty="0">
                <a:solidFill>
                  <a:srgbClr val="424242"/>
                </a:solidFill>
                <a:effectLst/>
                <a:latin typeface="Lucida Grande"/>
              </a:rPr>
              <a:t>dva ili više poslijediplomskih specijalističkih studija</a:t>
            </a:r>
            <a:r>
              <a:rPr lang="hr-HR" b="0" i="0" dirty="0">
                <a:solidFill>
                  <a:srgbClr val="424242"/>
                </a:solidFill>
                <a:effectLst/>
                <a:latin typeface="Lucida Grande"/>
              </a:rPr>
              <a:t>, ne ostvaruje pravo na dodatak od 5% za svaki od završenih studija već po navedenoj osnovi ostvaruje </a:t>
            </a:r>
            <a:r>
              <a:rPr lang="hr-HR" b="0" i="0" u="sng" dirty="0">
                <a:solidFill>
                  <a:srgbClr val="424242"/>
                </a:solidFill>
                <a:effectLst/>
                <a:latin typeface="Lucida Grande"/>
              </a:rPr>
              <a:t>pravo na  uvećanje osnovne plaće za ukupno 5%.</a:t>
            </a:r>
            <a:endParaRPr lang="hr-HR" u="sng" dirty="0"/>
          </a:p>
        </p:txBody>
      </p:sp>
    </p:spTree>
    <p:extLst>
      <p:ext uri="{BB962C8B-B14F-4D97-AF65-F5344CB8AC3E}">
        <p14:creationId xmlns:p14="http://schemas.microsoft.com/office/powerpoint/2010/main" val="18029808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AC2CCE9-5EF3-8331-5F98-5C69E79EFEEA}"/>
              </a:ext>
            </a:extLst>
          </p:cNvPr>
          <p:cNvSpPr>
            <a:spLocks noGrp="1"/>
          </p:cNvSpPr>
          <p:nvPr>
            <p:ph type="title"/>
          </p:nvPr>
        </p:nvSpPr>
        <p:spPr/>
        <p:txBody>
          <a:bodyPr/>
          <a:lstStyle/>
          <a:p>
            <a:r>
              <a:rPr lang="hr-HR" b="0" dirty="0">
                <a:solidFill>
                  <a:srgbClr val="424242"/>
                </a:solidFill>
                <a:effectLst/>
                <a:latin typeface="vladarh_serifbook"/>
              </a:rPr>
              <a:t>Članak 52.</a:t>
            </a:r>
            <a:endParaRPr lang="hr-HR" dirty="0"/>
          </a:p>
        </p:txBody>
      </p:sp>
      <p:sp>
        <p:nvSpPr>
          <p:cNvPr id="3" name="Rezervirano mjesto sadržaja 2">
            <a:extLst>
              <a:ext uri="{FF2B5EF4-FFF2-40B4-BE49-F238E27FC236}">
                <a16:creationId xmlns:a16="http://schemas.microsoft.com/office/drawing/2014/main" id="{98D7C983-5B4F-3817-FEC2-7CE98DFFB9AA}"/>
              </a:ext>
            </a:extLst>
          </p:cNvPr>
          <p:cNvSpPr>
            <a:spLocks noGrp="1"/>
          </p:cNvSpPr>
          <p:nvPr>
            <p:ph idx="1"/>
          </p:nvPr>
        </p:nvSpPr>
        <p:spPr/>
        <p:txBody>
          <a:bodyPr>
            <a:normAutofit fontScale="92500" lnSpcReduction="20000"/>
          </a:bodyPr>
          <a:lstStyle/>
          <a:p>
            <a:r>
              <a:rPr lang="hr-HR" b="1" i="0" dirty="0">
                <a:solidFill>
                  <a:srgbClr val="424242"/>
                </a:solidFill>
                <a:effectLst/>
                <a:latin typeface="Lucida Grande"/>
              </a:rPr>
              <a:t>Tumačenje br. 4/22 od 29. lipnja 2022.</a:t>
            </a:r>
            <a:br>
              <a:rPr lang="hr-HR" dirty="0"/>
            </a:br>
            <a:r>
              <a:rPr lang="hr-HR" b="0" i="0" dirty="0">
                <a:solidFill>
                  <a:srgbClr val="424242"/>
                </a:solidFill>
                <a:effectLst/>
                <a:latin typeface="Lucida Grande"/>
              </a:rPr>
              <a:t>U slučaju da je </a:t>
            </a:r>
            <a:r>
              <a:rPr lang="hr-HR" b="0" i="0" dirty="0">
                <a:solidFill>
                  <a:srgbClr val="FF0000"/>
                </a:solidFill>
                <a:effectLst/>
                <a:latin typeface="Lucida Grande"/>
              </a:rPr>
              <a:t>kvalifikacija na temelju koje se želi ostvariti uvećanje plaće iz članka 52. stavka 2. TKU-a stečena u inozemstvu</a:t>
            </a:r>
            <a:r>
              <a:rPr lang="hr-HR" b="0" i="0" dirty="0">
                <a:solidFill>
                  <a:srgbClr val="424242"/>
                </a:solidFill>
                <a:effectLst/>
                <a:latin typeface="Lucida Grande"/>
              </a:rPr>
              <a:t>, prethodno je potrebno </a:t>
            </a:r>
            <a:r>
              <a:rPr lang="hr-HR" b="0" i="0" u="sng" dirty="0">
                <a:solidFill>
                  <a:srgbClr val="424242"/>
                </a:solidFill>
                <a:effectLst/>
                <a:latin typeface="Lucida Grande"/>
              </a:rPr>
              <a:t>provesti postupak priznavanja i vrednovanja inozemne obrazovne kvalifikacije pri Agenciji za znanost i visoko obrazovanje</a:t>
            </a:r>
            <a:r>
              <a:rPr lang="hr-HR" b="0" i="0" dirty="0">
                <a:solidFill>
                  <a:srgbClr val="424242"/>
                </a:solidFill>
                <a:effectLst/>
                <a:latin typeface="Lucida Grande"/>
              </a:rPr>
              <a:t>, a koji postupak se pokreće na zahtjev nositelja inozemne obrazovne kvalifikacije. Nadležna Agencija izdaje mišljenje o inozemnoj obrazovnoj kvalifikaciji koje sadrži mišljenje o razini, obujmu, profilu i kvaliteti inozemne obrazovne kvalifikacije u odnosu na odgovarajuću kvalifikaciju koja se stječe u Republici Hrvatskoj. Zaposlenik ostvaruje pravo na predmetno uvećanje plaće ako se u navedenom postupku utvrdi da je inozemna obrazovna kvalifikacija usporediva s kvalifikacijom koja se stječe u RH i završetkom koje se ostvaruje pravo na uvećanje osnovne plaće za 5% iz članka 52. stavka 2. TKU-a.</a:t>
            </a:r>
            <a:br>
              <a:rPr lang="hr-HR" dirty="0"/>
            </a:br>
            <a:r>
              <a:rPr lang="hr-HR" b="0" i="0" dirty="0">
                <a:solidFill>
                  <a:srgbClr val="424242"/>
                </a:solidFill>
                <a:effectLst/>
                <a:latin typeface="Lucida Grande"/>
              </a:rPr>
              <a:t> </a:t>
            </a:r>
            <a:br>
              <a:rPr lang="hr-HR" dirty="0"/>
            </a:br>
            <a:r>
              <a:rPr lang="hr-HR" b="1" i="0" dirty="0">
                <a:solidFill>
                  <a:srgbClr val="424242"/>
                </a:solidFill>
                <a:effectLst/>
                <a:latin typeface="Lucida Grande"/>
              </a:rPr>
              <a:t>Tumačenje br. 5/22 od 29. lipnja 2022.</a:t>
            </a:r>
            <a:br>
              <a:rPr lang="hr-HR" dirty="0"/>
            </a:br>
            <a:r>
              <a:rPr lang="hr-HR" b="0" i="0" dirty="0">
                <a:solidFill>
                  <a:srgbClr val="424242"/>
                </a:solidFill>
                <a:effectLst/>
                <a:latin typeface="Lucida Grande"/>
              </a:rPr>
              <a:t>Na temelju </a:t>
            </a:r>
            <a:r>
              <a:rPr lang="hr-HR" b="0" i="0" dirty="0">
                <a:solidFill>
                  <a:srgbClr val="FF0000"/>
                </a:solidFill>
                <a:effectLst/>
                <a:latin typeface="Lucida Grande"/>
              </a:rPr>
              <a:t>položenog pravosudnog ispita </a:t>
            </a:r>
            <a:r>
              <a:rPr lang="hr-HR" b="0" i="0" dirty="0">
                <a:solidFill>
                  <a:srgbClr val="424242"/>
                </a:solidFill>
                <a:effectLst/>
                <a:latin typeface="Lucida Grande"/>
              </a:rPr>
              <a:t>zaposlenik </a:t>
            </a:r>
            <a:r>
              <a:rPr lang="hr-HR" b="0" i="0" dirty="0">
                <a:solidFill>
                  <a:srgbClr val="92D050"/>
                </a:solidFill>
                <a:effectLst/>
                <a:latin typeface="Lucida Grande"/>
              </a:rPr>
              <a:t>ne ostvaruje pravo na uvećanje </a:t>
            </a:r>
            <a:r>
              <a:rPr lang="hr-HR" b="0" i="0" dirty="0">
                <a:solidFill>
                  <a:srgbClr val="424242"/>
                </a:solidFill>
                <a:effectLst/>
                <a:latin typeface="Lucida Grande"/>
              </a:rPr>
              <a:t>osnovne plaće za 5% iz članka 52. stavka 2. TKU-a.</a:t>
            </a:r>
            <a:endParaRPr lang="hr-HR" dirty="0"/>
          </a:p>
        </p:txBody>
      </p:sp>
    </p:spTree>
    <p:extLst>
      <p:ext uri="{BB962C8B-B14F-4D97-AF65-F5344CB8AC3E}">
        <p14:creationId xmlns:p14="http://schemas.microsoft.com/office/powerpoint/2010/main" val="8683053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F6A67D6-0FA6-4D3D-C79F-EE1B5B42EDCA}"/>
              </a:ext>
            </a:extLst>
          </p:cNvPr>
          <p:cNvSpPr>
            <a:spLocks noGrp="1"/>
          </p:cNvSpPr>
          <p:nvPr>
            <p:ph type="title"/>
          </p:nvPr>
        </p:nvSpPr>
        <p:spPr/>
        <p:txBody>
          <a:bodyPr/>
          <a:lstStyle/>
          <a:p>
            <a:r>
              <a:rPr lang="hr-HR" b="0" dirty="0">
                <a:solidFill>
                  <a:srgbClr val="424242"/>
                </a:solidFill>
                <a:effectLst/>
                <a:latin typeface="vladarh_serifbook"/>
              </a:rPr>
              <a:t>Članak 52.</a:t>
            </a:r>
            <a:endParaRPr lang="hr-HR" dirty="0"/>
          </a:p>
        </p:txBody>
      </p:sp>
      <p:sp>
        <p:nvSpPr>
          <p:cNvPr id="3" name="Rezervirano mjesto sadržaja 2">
            <a:extLst>
              <a:ext uri="{FF2B5EF4-FFF2-40B4-BE49-F238E27FC236}">
                <a16:creationId xmlns:a16="http://schemas.microsoft.com/office/drawing/2014/main" id="{B3FBCF60-3E0A-C8F4-21BD-96B64680A8AB}"/>
              </a:ext>
            </a:extLst>
          </p:cNvPr>
          <p:cNvSpPr>
            <a:spLocks noGrp="1"/>
          </p:cNvSpPr>
          <p:nvPr>
            <p:ph idx="1"/>
          </p:nvPr>
        </p:nvSpPr>
        <p:spPr/>
        <p:txBody>
          <a:bodyPr/>
          <a:lstStyle/>
          <a:p>
            <a:r>
              <a:rPr lang="hr-HR" b="1" i="0" dirty="0">
                <a:solidFill>
                  <a:srgbClr val="424242"/>
                </a:solidFill>
                <a:effectLst/>
                <a:latin typeface="Lucida Grande"/>
              </a:rPr>
              <a:t>Tumačenje br. 38/22 od 13. rujna 2022.</a:t>
            </a:r>
            <a:br>
              <a:rPr lang="hr-HR" dirty="0"/>
            </a:br>
            <a:r>
              <a:rPr lang="hr-HR" b="0" i="0" dirty="0">
                <a:solidFill>
                  <a:srgbClr val="424242"/>
                </a:solidFill>
                <a:effectLst/>
                <a:latin typeface="Lucida Grande"/>
              </a:rPr>
              <a:t>Sukladno članku 52. stavku 2. TKU-a, zaposlenik će ostvariti pravo na uvećanje osnovne plaće za 5% od stupanja na snagu TKU-a (1. svibnja 2022. godine) pod uvjetom da je na dan stupanja na snagu TKU-a imao završen poslijediplomski stručni studij. U konkretnom slučaju, </a:t>
            </a:r>
            <a:r>
              <a:rPr lang="hr-HR" b="0" i="0" dirty="0">
                <a:solidFill>
                  <a:srgbClr val="FF0000"/>
                </a:solidFill>
                <a:effectLst/>
                <a:latin typeface="Lucida Grande"/>
              </a:rPr>
              <a:t>zaposlenik je imao završen poslijediplomski stručni studij i prije stupanja na snagu TKU-a te mu stoga pripada pravo na uvećanje osnovne plaće za 5% od stupanja na snagu TKU-a</a:t>
            </a:r>
            <a:r>
              <a:rPr lang="hr-HR" b="0" i="0" dirty="0">
                <a:solidFill>
                  <a:srgbClr val="424242"/>
                </a:solidFill>
                <a:effectLst/>
                <a:latin typeface="Lucida Grande"/>
              </a:rPr>
              <a:t>. </a:t>
            </a:r>
            <a:r>
              <a:rPr lang="hr-HR" b="0" i="0" u="sng" dirty="0">
                <a:solidFill>
                  <a:srgbClr val="424242"/>
                </a:solidFill>
                <a:effectLst/>
                <a:latin typeface="Lucida Grande"/>
              </a:rPr>
              <a:t>Naknadna potvrda </a:t>
            </a:r>
            <a:r>
              <a:rPr lang="hr-HR" b="0" i="0" dirty="0">
                <a:solidFill>
                  <a:srgbClr val="424242"/>
                </a:solidFill>
                <a:effectLst/>
                <a:latin typeface="Lucida Grande"/>
              </a:rPr>
              <a:t>o </a:t>
            </a:r>
            <a:r>
              <a:rPr lang="hr-HR" b="0" i="0" u="sng" dirty="0">
                <a:solidFill>
                  <a:srgbClr val="424242"/>
                </a:solidFill>
                <a:effectLst/>
                <a:latin typeface="Lucida Grande"/>
              </a:rPr>
              <a:t>izjednačavanju stručnog naziva </a:t>
            </a:r>
            <a:r>
              <a:rPr lang="hr-HR" b="0" i="0" dirty="0">
                <a:solidFill>
                  <a:srgbClr val="424242"/>
                </a:solidFill>
                <a:effectLst/>
                <a:latin typeface="Lucida Grande"/>
              </a:rPr>
              <a:t>ishođena je sa svrhom dokazivanja izjednačavanja sa poslijediplomskim specijalističkim studijem, a ne sa </a:t>
            </a:r>
            <a:r>
              <a:rPr lang="hr-HR" b="0" i="0" u="sng" dirty="0">
                <a:solidFill>
                  <a:srgbClr val="424242"/>
                </a:solidFill>
                <a:effectLst/>
                <a:latin typeface="Lucida Grande"/>
              </a:rPr>
              <a:t>svrhom dokazivanja završetka studija.</a:t>
            </a:r>
            <a:br>
              <a:rPr lang="hr-HR" dirty="0"/>
            </a:br>
            <a:r>
              <a:rPr lang="hr-HR" b="0" i="0" dirty="0">
                <a:solidFill>
                  <a:srgbClr val="424242"/>
                </a:solidFill>
                <a:effectLst/>
                <a:latin typeface="Lucida Grande"/>
              </a:rPr>
              <a:t> </a:t>
            </a:r>
            <a:endParaRPr lang="hr-HR" dirty="0"/>
          </a:p>
        </p:txBody>
      </p:sp>
    </p:spTree>
    <p:extLst>
      <p:ext uri="{BB962C8B-B14F-4D97-AF65-F5344CB8AC3E}">
        <p14:creationId xmlns:p14="http://schemas.microsoft.com/office/powerpoint/2010/main" val="40155465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4DFAC9A-A9DA-CF7B-7204-A1034D3BB076}"/>
              </a:ext>
            </a:extLst>
          </p:cNvPr>
          <p:cNvSpPr>
            <a:spLocks noGrp="1"/>
          </p:cNvSpPr>
          <p:nvPr>
            <p:ph type="title"/>
          </p:nvPr>
        </p:nvSpPr>
        <p:spPr/>
        <p:txBody>
          <a:bodyPr/>
          <a:lstStyle/>
          <a:p>
            <a:r>
              <a:rPr lang="hr-HR" b="0" dirty="0">
                <a:solidFill>
                  <a:srgbClr val="424242"/>
                </a:solidFill>
                <a:effectLst/>
                <a:latin typeface="vladarh_serifbook"/>
              </a:rPr>
              <a:t>Članak 65.</a:t>
            </a:r>
            <a:endParaRPr lang="hr-HR" dirty="0"/>
          </a:p>
        </p:txBody>
      </p:sp>
      <p:sp>
        <p:nvSpPr>
          <p:cNvPr id="3" name="Rezervirano mjesto sadržaja 2">
            <a:extLst>
              <a:ext uri="{FF2B5EF4-FFF2-40B4-BE49-F238E27FC236}">
                <a16:creationId xmlns:a16="http://schemas.microsoft.com/office/drawing/2014/main" id="{297315A1-D0F8-6B58-2E58-7CC6CC49B95B}"/>
              </a:ext>
            </a:extLst>
          </p:cNvPr>
          <p:cNvSpPr>
            <a:spLocks noGrp="1"/>
          </p:cNvSpPr>
          <p:nvPr>
            <p:ph idx="1"/>
          </p:nvPr>
        </p:nvSpPr>
        <p:spPr/>
        <p:txBody>
          <a:bodyPr>
            <a:normAutofit/>
          </a:bodyPr>
          <a:lstStyle/>
          <a:p>
            <a:pPr algn="l"/>
            <a:r>
              <a:rPr lang="hr-HR" b="1" i="0" dirty="0">
                <a:solidFill>
                  <a:srgbClr val="424242"/>
                </a:solidFill>
                <a:effectLst/>
                <a:latin typeface="Lucida Grande"/>
              </a:rPr>
              <a:t>Tumačenje br. 1/22 od 29. lipnja 2022.</a:t>
            </a:r>
            <a:br>
              <a:rPr lang="hr-HR" b="0" i="0" dirty="0">
                <a:solidFill>
                  <a:srgbClr val="424242"/>
                </a:solidFill>
                <a:effectLst/>
                <a:latin typeface="Lucida Grande"/>
              </a:rPr>
            </a:br>
            <a:r>
              <a:rPr lang="hr-HR" b="0" i="0" dirty="0">
                <a:solidFill>
                  <a:srgbClr val="424242"/>
                </a:solidFill>
                <a:effectLst/>
                <a:latin typeface="Lucida Grande"/>
              </a:rPr>
              <a:t>Sama činjenica zaključivanja novog Temeljnog kolektivnog ugovora za službenike i namještenike u javnim službama (NN 56/22) </a:t>
            </a:r>
            <a:r>
              <a:rPr lang="hr-HR" b="0" i="0" dirty="0">
                <a:solidFill>
                  <a:srgbClr val="FF0000"/>
                </a:solidFill>
                <a:effectLst/>
                <a:latin typeface="Lucida Grande"/>
              </a:rPr>
              <a:t>nije razlog zbog kojega se zaposlenici moraju ponovno svom poslodavcu pisano izjašnjavati o načinu korištenja prava na naknadu troškova prijevoza. </a:t>
            </a:r>
            <a:r>
              <a:rPr lang="hr-HR" b="0" i="0" dirty="0">
                <a:solidFill>
                  <a:srgbClr val="424242"/>
                </a:solidFill>
                <a:effectLst/>
                <a:latin typeface="Lucida Grande"/>
              </a:rPr>
              <a:t>Zaposlenik se o načinu korištenja prava na naknadu troškova prijevoza svom poslodavcu </a:t>
            </a:r>
            <a:r>
              <a:rPr lang="hr-HR" b="0" i="0" dirty="0">
                <a:solidFill>
                  <a:srgbClr val="92D050"/>
                </a:solidFill>
                <a:effectLst/>
                <a:latin typeface="Lucida Grande"/>
              </a:rPr>
              <a:t>mora ponovno pisano izjasniti samo u slučaju ako je došlo do promjena u načinu korištenja prava na naknadu troškova prijevoza ili do promjene prebivališta odnosno boravišta zaposlenika.</a:t>
            </a:r>
            <a:br>
              <a:rPr lang="hr-HR" b="0" i="0" dirty="0">
                <a:solidFill>
                  <a:srgbClr val="424242"/>
                </a:solidFill>
                <a:effectLst/>
                <a:latin typeface="Lucida Grande"/>
              </a:rPr>
            </a:br>
            <a:br>
              <a:rPr lang="hr-HR" b="0" i="0" dirty="0">
                <a:solidFill>
                  <a:srgbClr val="424242"/>
                </a:solidFill>
                <a:effectLst/>
                <a:latin typeface="Lucida Grande"/>
              </a:rPr>
            </a:br>
            <a:r>
              <a:rPr lang="hr-HR" b="0" i="0" dirty="0">
                <a:solidFill>
                  <a:srgbClr val="424242"/>
                </a:solidFill>
                <a:effectLst/>
                <a:latin typeface="Lucida Grande"/>
              </a:rPr>
              <a:t>Dakle, ako nije došlo do navedenih promjena zaposlenik se ne mora ponovno pisano izjašnjavati o načinu korištenja prava na naknadu troškova prijevoza na početku svake kalendarske godine, odnosno nakon zaključivanja novog TKU-a.</a:t>
            </a:r>
          </a:p>
          <a:p>
            <a:endParaRPr lang="hr-HR" dirty="0"/>
          </a:p>
        </p:txBody>
      </p:sp>
    </p:spTree>
    <p:extLst>
      <p:ext uri="{BB962C8B-B14F-4D97-AF65-F5344CB8AC3E}">
        <p14:creationId xmlns:p14="http://schemas.microsoft.com/office/powerpoint/2010/main" val="87952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8100536-5AA9-29ED-FE9A-410973F83653}"/>
              </a:ext>
            </a:extLst>
          </p:cNvPr>
          <p:cNvSpPr>
            <a:spLocks noGrp="1"/>
          </p:cNvSpPr>
          <p:nvPr>
            <p:ph type="title"/>
          </p:nvPr>
        </p:nvSpPr>
        <p:spPr/>
        <p:txBody>
          <a:bodyPr/>
          <a:lstStyle/>
          <a:p>
            <a:r>
              <a:rPr lang="hr-HR" dirty="0"/>
              <a:t>Novi pravni propisi </a:t>
            </a:r>
            <a:br>
              <a:rPr lang="hr-HR" dirty="0"/>
            </a:br>
            <a:r>
              <a:rPr lang="hr-HR" dirty="0"/>
              <a:t>(od svibnja do listopada 2022.)</a:t>
            </a:r>
          </a:p>
        </p:txBody>
      </p:sp>
      <p:sp>
        <p:nvSpPr>
          <p:cNvPr id="3" name="Rezervirano mjesto sadržaja 2">
            <a:extLst>
              <a:ext uri="{FF2B5EF4-FFF2-40B4-BE49-F238E27FC236}">
                <a16:creationId xmlns:a16="http://schemas.microsoft.com/office/drawing/2014/main" id="{4E3A0FEF-AC41-C610-E18F-0EBF6D6C8BCD}"/>
              </a:ext>
            </a:extLst>
          </p:cNvPr>
          <p:cNvSpPr>
            <a:spLocks noGrp="1"/>
          </p:cNvSpPr>
          <p:nvPr>
            <p:ph idx="1"/>
          </p:nvPr>
        </p:nvSpPr>
        <p:spPr/>
        <p:txBody>
          <a:bodyPr/>
          <a:lstStyle/>
          <a:p>
            <a:r>
              <a:rPr lang="hr-HR" b="1" i="0" dirty="0">
                <a:solidFill>
                  <a:srgbClr val="000000"/>
                </a:solidFill>
                <a:effectLst/>
                <a:latin typeface="Times" panose="02020603050405020304" pitchFamily="18" charset="0"/>
              </a:rPr>
              <a:t>15. Temeljni kolektivni ugovor za službenike i namještenike u javnim službama (Narodne novine broj 56/2022) (18.5.2022.)</a:t>
            </a:r>
          </a:p>
          <a:p>
            <a:r>
              <a:rPr lang="hr-HR" b="1" dirty="0">
                <a:solidFill>
                  <a:srgbClr val="000000"/>
                </a:solidFill>
                <a:latin typeface="Times" panose="02020603050405020304" pitchFamily="18" charset="0"/>
              </a:rPr>
              <a:t>16. </a:t>
            </a:r>
            <a:r>
              <a:rPr lang="hr-HR" b="1" i="0" dirty="0">
                <a:solidFill>
                  <a:srgbClr val="000000"/>
                </a:solidFill>
                <a:effectLst/>
                <a:latin typeface="Times" panose="02020603050405020304" pitchFamily="18" charset="0"/>
              </a:rPr>
              <a:t>Odluka o početku i završetku nastavne godine, broju radnih dana i trajanju odmora učenika osnovnih i srednjih škola za školsku godinu 2022./2023. (Narodne novine broj 54/2022) (11.5.2022.)</a:t>
            </a:r>
          </a:p>
          <a:p>
            <a:r>
              <a:rPr lang="hr-HR" b="1" dirty="0">
                <a:solidFill>
                  <a:srgbClr val="000000"/>
                </a:solidFill>
                <a:latin typeface="Times" panose="02020603050405020304" pitchFamily="18" charset="0"/>
              </a:rPr>
              <a:t>17. </a:t>
            </a:r>
            <a:r>
              <a:rPr lang="hr-HR" b="1" i="0" dirty="0">
                <a:solidFill>
                  <a:srgbClr val="000000"/>
                </a:solidFill>
                <a:effectLst/>
                <a:latin typeface="Times" panose="02020603050405020304" pitchFamily="18" charset="0"/>
              </a:rPr>
              <a:t>Zakon o izmjenama i dopunama Zakona o pravnim posljedicama osude, kaznenoj evidenciji i rehabilitaciji (Narodne novine broj 53/2022) (6.5.2022.)</a:t>
            </a:r>
          </a:p>
          <a:p>
            <a:r>
              <a:rPr lang="hr-HR" b="1" dirty="0">
                <a:solidFill>
                  <a:srgbClr val="000000"/>
                </a:solidFill>
                <a:latin typeface="Times" panose="02020603050405020304" pitchFamily="18" charset="0"/>
              </a:rPr>
              <a:t>18.</a:t>
            </a:r>
            <a:r>
              <a:rPr lang="pl-PL" b="1" i="0" dirty="0">
                <a:solidFill>
                  <a:srgbClr val="000000"/>
                </a:solidFill>
                <a:effectLst/>
                <a:latin typeface="Times" panose="02020603050405020304" pitchFamily="18" charset="0"/>
              </a:rPr>
              <a:t> Zakon o izmjenama i dopunama Zakona o javnoj nabavi</a:t>
            </a:r>
            <a:r>
              <a:rPr lang="hr-HR" b="1" i="0" dirty="0">
                <a:solidFill>
                  <a:srgbClr val="000000"/>
                </a:solidFill>
                <a:effectLst/>
                <a:latin typeface="Times" panose="02020603050405020304" pitchFamily="18" charset="0"/>
              </a:rPr>
              <a:t> (Narodne novine broj 114/2022)</a:t>
            </a:r>
            <a:r>
              <a:rPr lang="pl-PL" b="1" i="0" dirty="0">
                <a:solidFill>
                  <a:srgbClr val="000000"/>
                </a:solidFill>
                <a:effectLst/>
                <a:latin typeface="Times" panose="02020603050405020304" pitchFamily="18" charset="0"/>
              </a:rPr>
              <a:t> (3.10.2022.)</a:t>
            </a:r>
          </a:p>
          <a:p>
            <a:r>
              <a:rPr lang="pl-PL" b="1" dirty="0">
                <a:solidFill>
                  <a:srgbClr val="000000"/>
                </a:solidFill>
                <a:latin typeface="Times" panose="02020603050405020304" pitchFamily="18" charset="0"/>
              </a:rPr>
              <a:t>19. </a:t>
            </a:r>
            <a:r>
              <a:rPr lang="pl-PL" b="1" i="0" dirty="0">
                <a:solidFill>
                  <a:srgbClr val="000000"/>
                </a:solidFill>
                <a:effectLst/>
                <a:latin typeface="Times" panose="02020603050405020304" pitchFamily="18" charset="0"/>
              </a:rPr>
              <a:t>Zakon o izmjenama i dopunama Zakona o mirovinskom osiguranju (Narodne novine broj 119/2022) (14.10.2022.) </a:t>
            </a:r>
          </a:p>
          <a:p>
            <a:endParaRPr lang="pl-PL" b="1" i="0" dirty="0">
              <a:solidFill>
                <a:srgbClr val="000000"/>
              </a:solidFill>
              <a:effectLst/>
              <a:latin typeface="Times" panose="02020603050405020304" pitchFamily="18" charset="0"/>
            </a:endParaRPr>
          </a:p>
          <a:p>
            <a:endParaRPr lang="hr-HR" b="1" i="0" dirty="0">
              <a:solidFill>
                <a:srgbClr val="000000"/>
              </a:solidFill>
              <a:effectLst/>
              <a:latin typeface="Times" panose="02020603050405020304" pitchFamily="18" charset="0"/>
            </a:endParaRPr>
          </a:p>
          <a:p>
            <a:endParaRPr lang="hr-HR" b="1" i="0" dirty="0">
              <a:solidFill>
                <a:srgbClr val="000000"/>
              </a:solidFill>
              <a:effectLst/>
              <a:latin typeface="Times" panose="02020603050405020304" pitchFamily="18" charset="0"/>
            </a:endParaRPr>
          </a:p>
          <a:p>
            <a:endParaRPr lang="hr-HR" b="1" i="0" dirty="0">
              <a:solidFill>
                <a:srgbClr val="000000"/>
              </a:solidFill>
              <a:effectLst/>
              <a:latin typeface="Times" panose="02020603050405020304" pitchFamily="18" charset="0"/>
            </a:endParaRPr>
          </a:p>
          <a:p>
            <a:endParaRPr lang="hr-HR" dirty="0"/>
          </a:p>
        </p:txBody>
      </p:sp>
    </p:spTree>
    <p:extLst>
      <p:ext uri="{BB962C8B-B14F-4D97-AF65-F5344CB8AC3E}">
        <p14:creationId xmlns:p14="http://schemas.microsoft.com/office/powerpoint/2010/main" val="4622314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05F6928-15B2-9269-16B3-C2FAD84D3454}"/>
              </a:ext>
            </a:extLst>
          </p:cNvPr>
          <p:cNvSpPr>
            <a:spLocks noGrp="1"/>
          </p:cNvSpPr>
          <p:nvPr>
            <p:ph type="title"/>
          </p:nvPr>
        </p:nvSpPr>
        <p:spPr/>
        <p:txBody>
          <a:bodyPr/>
          <a:lstStyle/>
          <a:p>
            <a:r>
              <a:rPr lang="hr-HR" b="0" dirty="0">
                <a:solidFill>
                  <a:srgbClr val="424242"/>
                </a:solidFill>
                <a:effectLst/>
                <a:latin typeface="vladarh_serifbook"/>
              </a:rPr>
              <a:t>Članak 72.</a:t>
            </a:r>
            <a:br>
              <a:rPr lang="hr-HR" b="0" dirty="0">
                <a:solidFill>
                  <a:srgbClr val="424242"/>
                </a:solidFill>
                <a:effectLst/>
                <a:latin typeface="vladarh_serifbook"/>
              </a:rPr>
            </a:br>
            <a:endParaRPr lang="hr-HR" dirty="0"/>
          </a:p>
        </p:txBody>
      </p:sp>
      <p:sp>
        <p:nvSpPr>
          <p:cNvPr id="3" name="Rezervirano mjesto sadržaja 2">
            <a:extLst>
              <a:ext uri="{FF2B5EF4-FFF2-40B4-BE49-F238E27FC236}">
                <a16:creationId xmlns:a16="http://schemas.microsoft.com/office/drawing/2014/main" id="{F47B1DD4-5980-2915-EF21-EB645D5D5F33}"/>
              </a:ext>
            </a:extLst>
          </p:cNvPr>
          <p:cNvSpPr>
            <a:spLocks noGrp="1"/>
          </p:cNvSpPr>
          <p:nvPr>
            <p:ph idx="1"/>
          </p:nvPr>
        </p:nvSpPr>
        <p:spPr/>
        <p:txBody>
          <a:bodyPr/>
          <a:lstStyle/>
          <a:p>
            <a:pPr algn="l"/>
            <a:r>
              <a:rPr lang="hr-HR" b="1" i="0" dirty="0">
                <a:solidFill>
                  <a:srgbClr val="424242"/>
                </a:solidFill>
                <a:effectLst/>
                <a:latin typeface="Lucida Grande"/>
              </a:rPr>
              <a:t>Tumačenje br. 12/22 od 6. srpnja 2022.</a:t>
            </a:r>
            <a:br>
              <a:rPr lang="hr-HR" b="0" i="0" dirty="0">
                <a:solidFill>
                  <a:srgbClr val="424242"/>
                </a:solidFill>
                <a:effectLst/>
                <a:latin typeface="Lucida Grande"/>
              </a:rPr>
            </a:br>
            <a:r>
              <a:rPr lang="hr-HR" b="0" i="0" dirty="0">
                <a:solidFill>
                  <a:srgbClr val="424242"/>
                </a:solidFill>
                <a:effectLst/>
                <a:latin typeface="Lucida Grande"/>
              </a:rPr>
              <a:t>Ugovorena vrijednost sistematskog pregleda iz članka 72. stavka 1. TKU-a u iznosu od </a:t>
            </a:r>
            <a:r>
              <a:rPr lang="hr-HR" b="1" i="0" dirty="0">
                <a:solidFill>
                  <a:srgbClr val="424242"/>
                </a:solidFill>
                <a:effectLst/>
                <a:latin typeface="Lucida Grande"/>
              </a:rPr>
              <a:t>1.200,00 kuna </a:t>
            </a:r>
            <a:r>
              <a:rPr lang="hr-HR" b="0" i="0" dirty="0">
                <a:solidFill>
                  <a:srgbClr val="424242"/>
                </a:solidFill>
                <a:effectLst/>
                <a:latin typeface="Lucida Grande"/>
              </a:rPr>
              <a:t>primjenjuje se od 1. svibnja 2022. godine, bez obzira na </a:t>
            </a:r>
            <a:r>
              <a:rPr lang="hr-HR" b="0" i="0" dirty="0">
                <a:solidFill>
                  <a:srgbClr val="92D050"/>
                </a:solidFill>
                <a:effectLst/>
                <a:latin typeface="Lucida Grande"/>
              </a:rPr>
              <a:t>dinamiku obavljanja sistematskih pregleda utvrđenu granskim kolektivnim ugovorima</a:t>
            </a:r>
            <a:r>
              <a:rPr lang="hr-HR" b="0" i="0" dirty="0">
                <a:solidFill>
                  <a:srgbClr val="424242"/>
                </a:solidFill>
                <a:effectLst/>
                <a:latin typeface="Lucida Grande"/>
              </a:rPr>
              <a:t>.</a:t>
            </a:r>
          </a:p>
          <a:p>
            <a:endParaRPr lang="hr-HR" dirty="0"/>
          </a:p>
        </p:txBody>
      </p:sp>
    </p:spTree>
    <p:extLst>
      <p:ext uri="{BB962C8B-B14F-4D97-AF65-F5344CB8AC3E}">
        <p14:creationId xmlns:p14="http://schemas.microsoft.com/office/powerpoint/2010/main" val="41543271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3B0BB4F-C946-4737-5EC3-CF7FD57FA735}"/>
              </a:ext>
            </a:extLst>
          </p:cNvPr>
          <p:cNvSpPr>
            <a:spLocks noGrp="1"/>
          </p:cNvSpPr>
          <p:nvPr>
            <p:ph type="title"/>
          </p:nvPr>
        </p:nvSpPr>
        <p:spPr/>
        <p:txBody>
          <a:bodyPr/>
          <a:lstStyle/>
          <a:p>
            <a:r>
              <a:rPr lang="hr-HR" b="0" dirty="0">
                <a:solidFill>
                  <a:srgbClr val="424242"/>
                </a:solidFill>
                <a:effectLst/>
                <a:latin typeface="vladarh_serifbook"/>
              </a:rPr>
              <a:t>Članak 89.</a:t>
            </a:r>
            <a:br>
              <a:rPr lang="hr-HR" b="0" dirty="0">
                <a:solidFill>
                  <a:srgbClr val="424242"/>
                </a:solidFill>
                <a:effectLst/>
                <a:latin typeface="vladarh_serifbook"/>
              </a:rPr>
            </a:br>
            <a:endParaRPr lang="hr-HR" dirty="0"/>
          </a:p>
        </p:txBody>
      </p:sp>
      <p:sp>
        <p:nvSpPr>
          <p:cNvPr id="3" name="Rezervirano mjesto sadržaja 2">
            <a:extLst>
              <a:ext uri="{FF2B5EF4-FFF2-40B4-BE49-F238E27FC236}">
                <a16:creationId xmlns:a16="http://schemas.microsoft.com/office/drawing/2014/main" id="{36EF9A2B-5FF2-E534-D04B-3F3A70319D2C}"/>
              </a:ext>
            </a:extLst>
          </p:cNvPr>
          <p:cNvSpPr>
            <a:spLocks noGrp="1"/>
          </p:cNvSpPr>
          <p:nvPr>
            <p:ph idx="1"/>
          </p:nvPr>
        </p:nvSpPr>
        <p:spPr/>
        <p:txBody>
          <a:bodyPr/>
          <a:lstStyle/>
          <a:p>
            <a:pPr marL="0" indent="0" algn="l">
              <a:buNone/>
            </a:pPr>
            <a:endParaRPr lang="hr-HR" b="0" dirty="0">
              <a:solidFill>
                <a:srgbClr val="424242"/>
              </a:solidFill>
              <a:effectLst/>
              <a:latin typeface="vladarh_serifbook"/>
            </a:endParaRPr>
          </a:p>
          <a:p>
            <a:pPr algn="l"/>
            <a:r>
              <a:rPr lang="hr-HR" b="1" i="0" dirty="0">
                <a:solidFill>
                  <a:srgbClr val="424242"/>
                </a:solidFill>
                <a:effectLst/>
                <a:latin typeface="Lucida Grande"/>
              </a:rPr>
              <a:t>Tumačenje br. 36/22 od 13. rujna 2022.</a:t>
            </a:r>
            <a:br>
              <a:rPr lang="hr-HR" b="0" i="0" dirty="0">
                <a:solidFill>
                  <a:srgbClr val="424242"/>
                </a:solidFill>
                <a:effectLst/>
                <a:latin typeface="Lucida Grande"/>
              </a:rPr>
            </a:br>
            <a:r>
              <a:rPr lang="hr-HR" b="0" i="0" dirty="0">
                <a:solidFill>
                  <a:srgbClr val="424242"/>
                </a:solidFill>
                <a:effectLst/>
                <a:latin typeface="Lucida Grande"/>
              </a:rPr>
              <a:t>Ako radničko vijeće nije utemeljeno, sindikalni povjerenik, odnosno sindikalni povjerenici imaju sva prava i obveze radničkog vijeća propisana Zakonom o radu. Sukladno članku 89. TKU-a, u ustanovi s manje od 20 zaposlenih, </a:t>
            </a:r>
            <a:r>
              <a:rPr lang="hr-HR" b="1" i="0" dirty="0">
                <a:solidFill>
                  <a:srgbClr val="424242"/>
                </a:solidFill>
                <a:effectLst/>
                <a:latin typeface="Lucida Grande"/>
              </a:rPr>
              <a:t>samo sindikalni povjerenik najbrojnijeg sindikata po članstvu u ustanovi ima pravo na 2 sata rada tjedno uz naknadu plaće. </a:t>
            </a:r>
            <a:r>
              <a:rPr lang="hr-HR" b="0" i="0" dirty="0">
                <a:solidFill>
                  <a:srgbClr val="424242"/>
                </a:solidFill>
                <a:effectLst/>
                <a:latin typeface="Lucida Grande"/>
              </a:rPr>
              <a:t>Slijedom navedenog, sindikalni povjerenik u ustanovi s manje od 20 zaposlenih ima pravo 2 sata tjedno, </a:t>
            </a:r>
            <a:r>
              <a:rPr lang="hr-HR" b="1" i="0" dirty="0">
                <a:solidFill>
                  <a:srgbClr val="424242"/>
                </a:solidFill>
                <a:effectLst/>
                <a:latin typeface="Lucida Grande"/>
              </a:rPr>
              <a:t>umjesto svojih radnih zadataka</a:t>
            </a:r>
            <a:r>
              <a:rPr lang="hr-HR" b="0" i="0" dirty="0">
                <a:solidFill>
                  <a:srgbClr val="424242"/>
                </a:solidFill>
                <a:effectLst/>
                <a:latin typeface="Lucida Grande"/>
              </a:rPr>
              <a:t>, obavljati poslove iz domene radničkog vijeća. </a:t>
            </a:r>
          </a:p>
          <a:p>
            <a:endParaRPr lang="hr-HR" dirty="0"/>
          </a:p>
        </p:txBody>
      </p:sp>
    </p:spTree>
    <p:extLst>
      <p:ext uri="{BB962C8B-B14F-4D97-AF65-F5344CB8AC3E}">
        <p14:creationId xmlns:p14="http://schemas.microsoft.com/office/powerpoint/2010/main" val="32569948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C5491C-009F-A1BE-9AC3-9DAAF52699A6}"/>
              </a:ext>
            </a:extLst>
          </p:cNvPr>
          <p:cNvSpPr>
            <a:spLocks noGrp="1"/>
          </p:cNvSpPr>
          <p:nvPr>
            <p:ph type="title"/>
          </p:nvPr>
        </p:nvSpPr>
        <p:spPr/>
        <p:txBody>
          <a:bodyPr>
            <a:normAutofit fontScale="90000"/>
          </a:bodyPr>
          <a:lstStyle/>
          <a:p>
            <a:r>
              <a:rPr lang="hr-HR" b="1" dirty="0">
                <a:solidFill>
                  <a:srgbClr val="5B5B5B"/>
                </a:solidFill>
                <a:effectLst/>
                <a:latin typeface="Roboto" panose="02000000000000000000" pitchFamily="2" charset="0"/>
              </a:rPr>
              <a:t>Mogućnost rada od kuće u slučaju pozitivnog nalaza na COVID-19</a:t>
            </a:r>
            <a:br>
              <a:rPr lang="hr-HR" b="1" dirty="0">
                <a:solidFill>
                  <a:srgbClr val="5B5B5B"/>
                </a:solidFill>
                <a:effectLst/>
                <a:latin typeface="Roboto" panose="02000000000000000000" pitchFamily="2" charset="0"/>
              </a:rPr>
            </a:br>
            <a:endParaRPr lang="hr-HR" dirty="0"/>
          </a:p>
        </p:txBody>
      </p:sp>
      <p:sp>
        <p:nvSpPr>
          <p:cNvPr id="3" name="Rezervirano mjesto sadržaja 2">
            <a:extLst>
              <a:ext uri="{FF2B5EF4-FFF2-40B4-BE49-F238E27FC236}">
                <a16:creationId xmlns:a16="http://schemas.microsoft.com/office/drawing/2014/main" id="{E5EF42D4-0E9C-A3C1-EDEC-AA8700CF14F1}"/>
              </a:ext>
            </a:extLst>
          </p:cNvPr>
          <p:cNvSpPr>
            <a:spLocks noGrp="1"/>
          </p:cNvSpPr>
          <p:nvPr>
            <p:ph idx="1"/>
          </p:nvPr>
        </p:nvSpPr>
        <p:spPr/>
        <p:txBody>
          <a:bodyPr/>
          <a:lstStyle/>
          <a:p>
            <a:r>
              <a:rPr lang="hr-HR" b="1" dirty="0">
                <a:solidFill>
                  <a:srgbClr val="5B5B5B"/>
                </a:solidFill>
                <a:effectLst/>
                <a:latin typeface="Roboto" panose="02000000000000000000" pitchFamily="2" charset="0"/>
              </a:rPr>
              <a:t>Mogućnost rada od kuće u slučaju pozitivnog nalaza na COVID-19</a:t>
            </a:r>
          </a:p>
          <a:p>
            <a:r>
              <a:rPr lang="hr-HR" dirty="0">
                <a:solidFill>
                  <a:srgbClr val="777777"/>
                </a:solidFill>
                <a:effectLst/>
              </a:rPr>
              <a:t>Objavljeno </a:t>
            </a:r>
            <a:r>
              <a:rPr lang="hr-HR" u="none" strike="noStrike" dirty="0">
                <a:solidFill>
                  <a:srgbClr val="727272"/>
                </a:solidFill>
                <a:effectLst/>
                <a:hlinkClick r:id="rId2" tooltip="09:51"/>
              </a:rPr>
              <a:t>21/12/2020</a:t>
            </a:r>
            <a:endParaRPr lang="hr-HR" dirty="0">
              <a:solidFill>
                <a:srgbClr val="777777"/>
              </a:solidFill>
              <a:effectLst/>
            </a:endParaRPr>
          </a:p>
          <a:p>
            <a:pPr algn="l"/>
            <a:r>
              <a:rPr lang="hr-HR" b="0" i="0" dirty="0">
                <a:solidFill>
                  <a:srgbClr val="404040"/>
                </a:solidFill>
                <a:effectLst/>
                <a:latin typeface="Open Sans" panose="020B0606030504020204" pitchFamily="34" charset="0"/>
              </a:rPr>
              <a:t>Ministarstvo rada, mirovinskoga sustava, obitelji i socijalne politike zaprimilo je upit u svezi bolovanja u slučaju pozitivnog nalaza na COVID-19. Radnik na vlastiti zahtjev želi raditi od kuće jer nema jake simptome bolesti, a pitanje je može li mu se to pravo omogućiti ili </a:t>
            </a:r>
            <a:r>
              <a:rPr lang="hr-HR" b="0" i="0" dirty="0">
                <a:solidFill>
                  <a:srgbClr val="FF0000"/>
                </a:solidFill>
                <a:effectLst/>
                <a:latin typeface="Open Sans" panose="020B0606030504020204" pitchFamily="34" charset="0"/>
              </a:rPr>
              <a:t>postoji pravna obveza obaveznog otvaranja bolovanja.</a:t>
            </a:r>
          </a:p>
          <a:p>
            <a:pPr algn="l"/>
            <a:r>
              <a:rPr lang="hr-HR" b="0" i="0" dirty="0">
                <a:solidFill>
                  <a:srgbClr val="404040"/>
                </a:solidFill>
                <a:effectLst/>
                <a:latin typeface="Open Sans" panose="020B0606030504020204" pitchFamily="34" charset="0"/>
              </a:rPr>
              <a:t>Napominjemo da obveza privremene nesposobnosti za rad </a:t>
            </a:r>
            <a:r>
              <a:rPr lang="hr-HR" b="0" i="0" u="sng" dirty="0">
                <a:solidFill>
                  <a:srgbClr val="FF0000"/>
                </a:solidFill>
                <a:effectLst/>
                <a:latin typeface="Open Sans" panose="020B0606030504020204" pitchFamily="34" charset="0"/>
              </a:rPr>
              <a:t>nije propisana radnim zakonodavstvom</a:t>
            </a:r>
            <a:r>
              <a:rPr lang="hr-HR" b="0" i="0" u="sng" dirty="0">
                <a:solidFill>
                  <a:srgbClr val="404040"/>
                </a:solidFill>
                <a:effectLst/>
                <a:latin typeface="Open Sans" panose="020B0606030504020204" pitchFamily="34" charset="0"/>
              </a:rPr>
              <a:t>. </a:t>
            </a:r>
            <a:r>
              <a:rPr lang="hr-HR" b="0" i="0" dirty="0">
                <a:solidFill>
                  <a:srgbClr val="FF0000"/>
                </a:solidFill>
                <a:effectLst/>
                <a:latin typeface="Open Sans" panose="020B0606030504020204" pitchFamily="34" charset="0"/>
              </a:rPr>
              <a:t>Zdravstvena sposobnost </a:t>
            </a:r>
            <a:r>
              <a:rPr lang="hr-HR" b="0" i="0" dirty="0">
                <a:solidFill>
                  <a:srgbClr val="404040"/>
                </a:solidFill>
                <a:effectLst/>
                <a:latin typeface="Open Sans" panose="020B0606030504020204" pitchFamily="34" charset="0"/>
              </a:rPr>
              <a:t>kao preduvjet mogućnosti obavljanja rada (i od kuće) </a:t>
            </a:r>
            <a:r>
              <a:rPr lang="hr-HR" b="0" i="0" dirty="0">
                <a:solidFill>
                  <a:srgbClr val="FF0000"/>
                </a:solidFill>
                <a:effectLst/>
                <a:latin typeface="Open Sans" panose="020B0606030504020204" pitchFamily="34" charset="0"/>
              </a:rPr>
              <a:t>procjena je liječnika </a:t>
            </a:r>
            <a:r>
              <a:rPr lang="hr-HR" b="0" i="0" dirty="0">
                <a:solidFill>
                  <a:srgbClr val="404040"/>
                </a:solidFill>
                <a:effectLst/>
                <a:latin typeface="Open Sans" panose="020B0606030504020204" pitchFamily="34" charset="0"/>
              </a:rPr>
              <a:t>opće prakse u dogovoru s pacijentom.</a:t>
            </a:r>
          </a:p>
          <a:p>
            <a:endParaRPr lang="hr-HR" dirty="0"/>
          </a:p>
        </p:txBody>
      </p:sp>
    </p:spTree>
    <p:extLst>
      <p:ext uri="{BB962C8B-B14F-4D97-AF65-F5344CB8AC3E}">
        <p14:creationId xmlns:p14="http://schemas.microsoft.com/office/powerpoint/2010/main" val="31525950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2D48998-529E-739A-0B48-39B6C77FA888}"/>
              </a:ext>
            </a:extLst>
          </p:cNvPr>
          <p:cNvSpPr>
            <a:spLocks noGrp="1"/>
          </p:cNvSpPr>
          <p:nvPr>
            <p:ph type="title"/>
          </p:nvPr>
        </p:nvSpPr>
        <p:spPr/>
        <p:txBody>
          <a:bodyPr>
            <a:noAutofit/>
          </a:bodyPr>
          <a:lstStyle/>
          <a:p>
            <a:r>
              <a:rPr lang="hr-HR" sz="2800" b="1" dirty="0"/>
              <a:t>Mirovina uz rad </a:t>
            </a:r>
            <a:br>
              <a:rPr lang="hr-HR" sz="2800" b="1" dirty="0"/>
            </a:br>
            <a:r>
              <a:rPr lang="hr-HR" sz="2800" b="1" dirty="0"/>
              <a:t>u polovici radnog vremena </a:t>
            </a:r>
            <a:br>
              <a:rPr lang="hr-HR" sz="2800" b="1" dirty="0"/>
            </a:br>
            <a:r>
              <a:rPr lang="hr-HR" sz="2800" b="1" dirty="0"/>
              <a:t>– </a:t>
            </a:r>
            <a:r>
              <a:rPr lang="hr-HR" sz="2800" b="1" dirty="0" err="1"/>
              <a:t>max.do</a:t>
            </a:r>
            <a:r>
              <a:rPr lang="hr-HR" sz="2800" b="1" dirty="0"/>
              <a:t> 65. </a:t>
            </a:r>
            <a:r>
              <a:rPr lang="hr-HR" sz="2800" b="1" dirty="0" err="1"/>
              <a:t>g.života</a:t>
            </a:r>
            <a:endParaRPr lang="hr-HR" sz="2800" b="1" dirty="0"/>
          </a:p>
        </p:txBody>
      </p:sp>
      <p:sp>
        <p:nvSpPr>
          <p:cNvPr id="3" name="Rezervirano mjesto sadržaja 2">
            <a:extLst>
              <a:ext uri="{FF2B5EF4-FFF2-40B4-BE49-F238E27FC236}">
                <a16:creationId xmlns:a16="http://schemas.microsoft.com/office/drawing/2014/main" id="{BC02CD8A-917C-4164-525C-B7797CE5D076}"/>
              </a:ext>
            </a:extLst>
          </p:cNvPr>
          <p:cNvSpPr>
            <a:spLocks noGrp="1"/>
          </p:cNvSpPr>
          <p:nvPr>
            <p:ph idx="1"/>
          </p:nvPr>
        </p:nvSpPr>
        <p:spPr/>
        <p:txBody>
          <a:bodyPr/>
          <a:lstStyle/>
          <a:p>
            <a:r>
              <a:rPr lang="hr-HR" sz="1800" dirty="0">
                <a:solidFill>
                  <a:srgbClr val="FF0000"/>
                </a:solidFill>
                <a:effectLst/>
                <a:latin typeface="Calibri" panose="020F0502020204030204" pitchFamily="34" charset="0"/>
                <a:ea typeface="Calibri" panose="020F0502020204030204" pitchFamily="34" charset="0"/>
              </a:rPr>
              <a:t>Puna starosna mirovina žene </a:t>
            </a:r>
            <a:r>
              <a:rPr lang="hr-HR" sz="1800" dirty="0">
                <a:effectLst/>
                <a:latin typeface="Calibri" panose="020F0502020204030204" pitchFamily="34" charset="0"/>
                <a:ea typeface="Calibri" panose="020F0502020204030204" pitchFamily="34" charset="0"/>
              </a:rPr>
              <a:t>uz rad u polovici radnog vremena i </a:t>
            </a:r>
            <a:r>
              <a:rPr lang="hr-HR" sz="1800" dirty="0">
                <a:solidFill>
                  <a:srgbClr val="FF0000"/>
                </a:solidFill>
                <a:effectLst/>
                <a:latin typeface="Calibri" panose="020F0502020204030204" pitchFamily="34" charset="0"/>
                <a:ea typeface="Calibri" panose="020F0502020204030204" pitchFamily="34" charset="0"/>
              </a:rPr>
              <a:t>prijevremena starosna mirovina žene i muškarca </a:t>
            </a:r>
            <a:r>
              <a:rPr lang="hr-HR" sz="1800" dirty="0">
                <a:effectLst/>
                <a:latin typeface="Calibri" panose="020F0502020204030204" pitchFamily="34" charset="0"/>
                <a:ea typeface="Calibri" panose="020F0502020204030204" pitchFamily="34" charset="0"/>
              </a:rPr>
              <a:t>uz rad u polovici radnog vremena </a:t>
            </a:r>
            <a:r>
              <a:rPr lang="hr-HR" sz="1800" b="1" dirty="0">
                <a:effectLst/>
                <a:latin typeface="Calibri" panose="020F0502020204030204" pitchFamily="34" charset="0"/>
                <a:ea typeface="Calibri" panose="020F0502020204030204" pitchFamily="34" charset="0"/>
              </a:rPr>
              <a:t>razlikuju</a:t>
            </a:r>
            <a:r>
              <a:rPr lang="hr-HR" sz="1800" dirty="0">
                <a:effectLst/>
                <a:latin typeface="Calibri" panose="020F0502020204030204" pitchFamily="34" charset="0"/>
                <a:ea typeface="Calibri" panose="020F0502020204030204" pitchFamily="34" charset="0"/>
              </a:rPr>
              <a:t> se u sljedećem:</a:t>
            </a:r>
          </a:p>
          <a:p>
            <a:r>
              <a:rPr lang="hr-HR" sz="1800" dirty="0">
                <a:effectLst/>
                <a:latin typeface="Calibri" panose="020F0502020204030204" pitchFamily="34" charset="0"/>
                <a:ea typeface="Calibri" panose="020F0502020204030204" pitchFamily="34" charset="0"/>
              </a:rPr>
              <a:t>Radniku (ženi/muškarcu) koji želi postati korisnik </a:t>
            </a:r>
            <a:r>
              <a:rPr lang="hr-HR" sz="1800" dirty="0">
                <a:solidFill>
                  <a:srgbClr val="FF0000"/>
                </a:solidFill>
                <a:effectLst/>
                <a:latin typeface="Calibri" panose="020F0502020204030204" pitchFamily="34" charset="0"/>
                <a:ea typeface="Calibri" panose="020F0502020204030204" pitchFamily="34" charset="0"/>
              </a:rPr>
              <a:t>prijevremene</a:t>
            </a:r>
            <a:r>
              <a:rPr lang="hr-HR" sz="1800" dirty="0">
                <a:effectLst/>
                <a:latin typeface="Calibri" panose="020F0502020204030204" pitchFamily="34" charset="0"/>
                <a:ea typeface="Calibri" panose="020F0502020204030204" pitchFamily="34" charset="0"/>
              </a:rPr>
              <a:t> starosne mirovine </a:t>
            </a:r>
            <a:r>
              <a:rPr lang="hr-HR" sz="1800" dirty="0">
                <a:solidFill>
                  <a:srgbClr val="92D050"/>
                </a:solidFill>
                <a:effectLst/>
                <a:latin typeface="Calibri" panose="020F0502020204030204" pitchFamily="34" charset="0"/>
                <a:ea typeface="Calibri" panose="020F0502020204030204" pitchFamily="34" charset="0"/>
              </a:rPr>
              <a:t>radni odnos prestaje u punom radnom vremenu te se iz statusa korisnika prijevremene starosne mirovine može zaposliti do polovice punog radnog vremena,</a:t>
            </a:r>
            <a:r>
              <a:rPr lang="hr-HR" sz="1800" dirty="0">
                <a:effectLst/>
                <a:latin typeface="Calibri" panose="020F0502020204030204" pitchFamily="34" charset="0"/>
                <a:ea typeface="Calibri" panose="020F0502020204030204" pitchFamily="34" charset="0"/>
              </a:rPr>
              <a:t> nakon korištenja prijevremene starosne mirovine minimalno jedan dan. S osobom, kojoj je primjerice radni odnos prestao 11.3. te je 12.3. postala korisnik prijevremene starosne mirovine možete s 13.3. sklopiti ugovor o radu do 60 dana, a nakon toga temeljem natječaja.  </a:t>
            </a:r>
          </a:p>
          <a:p>
            <a:r>
              <a:rPr lang="hr-HR" sz="1800" dirty="0">
                <a:effectLst/>
                <a:latin typeface="Calibri" panose="020F0502020204030204" pitchFamily="34" charset="0"/>
                <a:ea typeface="Calibri" panose="020F0502020204030204" pitchFamily="34" charset="0"/>
              </a:rPr>
              <a:t>Dok korisnik </a:t>
            </a:r>
            <a:r>
              <a:rPr lang="hr-HR" sz="1800" dirty="0">
                <a:solidFill>
                  <a:srgbClr val="FF0000"/>
                </a:solidFill>
                <a:effectLst/>
                <a:latin typeface="Calibri" panose="020F0502020204030204" pitchFamily="34" charset="0"/>
                <a:ea typeface="Calibri" panose="020F0502020204030204" pitchFamily="34" charset="0"/>
              </a:rPr>
              <a:t>pune </a:t>
            </a:r>
            <a:r>
              <a:rPr lang="hr-HR" sz="1800" dirty="0">
                <a:effectLst/>
                <a:latin typeface="Calibri" panose="020F0502020204030204" pitchFamily="34" charset="0"/>
                <a:ea typeface="Calibri" panose="020F0502020204030204" pitchFamily="34" charset="0"/>
              </a:rPr>
              <a:t>starosne mirovine (žena) može </a:t>
            </a:r>
            <a:r>
              <a:rPr lang="hr-HR" sz="1800" dirty="0">
                <a:solidFill>
                  <a:srgbClr val="92D050"/>
                </a:solidFill>
                <a:effectLst/>
                <a:latin typeface="Calibri" panose="020F0502020204030204" pitchFamily="34" charset="0"/>
                <a:ea typeface="Calibri" panose="020F0502020204030204" pitchFamily="34" charset="0"/>
              </a:rPr>
              <a:t>podnijeti zahtjev za sporazumnim prestankom radnog odnosa u dijelu radnog vremena, te se samo promijeni ugovor o radu </a:t>
            </a:r>
            <a:r>
              <a:rPr lang="hr-HR" sz="1800" dirty="0">
                <a:effectLst/>
                <a:latin typeface="Calibri" panose="020F0502020204030204" pitchFamily="34" charset="0"/>
                <a:ea typeface="Calibri" panose="020F0502020204030204" pitchFamily="34" charset="0"/>
              </a:rPr>
              <a:t>s punog na rad u polovici radnog vremena, te </a:t>
            </a:r>
            <a:r>
              <a:rPr lang="hr-HR" sz="1800" u="sng" dirty="0">
                <a:effectLst/>
                <a:latin typeface="Calibri" panose="020F0502020204030204" pitchFamily="34" charset="0"/>
                <a:ea typeface="Calibri" panose="020F0502020204030204" pitchFamily="34" charset="0"/>
              </a:rPr>
              <a:t>osiguranik (žena) postaje korisnik za vrijeme trajanja radnog odnosa, uz smanjenje satnice</a:t>
            </a:r>
            <a:r>
              <a:rPr lang="hr-HR" sz="1800" dirty="0">
                <a:effectLst/>
                <a:latin typeface="Calibri" panose="020F0502020204030204" pitchFamily="34" charset="0"/>
                <a:ea typeface="Calibri" panose="020F0502020204030204" pitchFamily="34" charset="0"/>
              </a:rPr>
              <a:t>. (Ne treba suglasnost ŠO!)</a:t>
            </a:r>
          </a:p>
          <a:p>
            <a:endParaRPr lang="hr-HR" dirty="0"/>
          </a:p>
        </p:txBody>
      </p:sp>
    </p:spTree>
    <p:extLst>
      <p:ext uri="{BB962C8B-B14F-4D97-AF65-F5344CB8AC3E}">
        <p14:creationId xmlns:p14="http://schemas.microsoft.com/office/powerpoint/2010/main" val="23920424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0B691DE-7987-CF94-D6C9-7E0BF174A352}"/>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5FAAF285-9733-CBAF-D2FE-C7747371C6CD}"/>
              </a:ext>
            </a:extLst>
          </p:cNvPr>
          <p:cNvSpPr>
            <a:spLocks noGrp="1"/>
          </p:cNvSpPr>
          <p:nvPr>
            <p:ph idx="1"/>
          </p:nvPr>
        </p:nvSpPr>
        <p:spPr/>
        <p:txBody>
          <a:bodyPr>
            <a:normAutofit fontScale="92500" lnSpcReduction="20000"/>
          </a:bodyPr>
          <a:lstStyle/>
          <a:p>
            <a:pPr algn="ctr"/>
            <a:r>
              <a:rPr lang="pl-PL" sz="3600" b="1" i="0" u="none" strike="noStrike" baseline="0" dirty="0">
                <a:solidFill>
                  <a:srgbClr val="00B0F0"/>
                </a:solidFill>
                <a:latin typeface="Times New Roman" panose="02020603050405020304" pitchFamily="18" charset="0"/>
                <a:cs typeface="Times New Roman" panose="02020603050405020304" pitchFamily="18" charset="0"/>
              </a:rPr>
              <a:t>HVALA NA PAŽNJI I STRPLJENJU! </a:t>
            </a:r>
          </a:p>
          <a:p>
            <a:pPr marL="0" indent="0" algn="ctr">
              <a:buNone/>
            </a:pPr>
            <a:endParaRPr lang="hr-HR" sz="1800" b="1" i="0" u="none" strike="noStrike" baseline="0" dirty="0">
              <a:latin typeface="Times New Roman" panose="02020603050405020304" pitchFamily="18" charset="0"/>
              <a:cs typeface="Times New Roman" panose="02020603050405020304" pitchFamily="18" charset="0"/>
            </a:endParaRPr>
          </a:p>
          <a:p>
            <a:pPr algn="ctr"/>
            <a:r>
              <a:rPr lang="hr-HR" sz="1800" b="1" i="0" u="none" strike="noStrike" baseline="0" dirty="0">
                <a:latin typeface="Times New Roman" panose="02020603050405020304" pitchFamily="18" charset="0"/>
                <a:cs typeface="Times New Roman" panose="02020603050405020304" pitchFamily="18" charset="0"/>
              </a:rPr>
              <a:t>e-mail: durdica.soic@hzos.hr </a:t>
            </a:r>
          </a:p>
          <a:p>
            <a:pPr algn="ctr"/>
            <a:r>
              <a:rPr lang="hr-HR" sz="1800" b="1" i="0" u="none" strike="noStrike" baseline="0" dirty="0" err="1">
                <a:latin typeface="Times New Roman" panose="02020603050405020304" pitchFamily="18" charset="0"/>
                <a:cs typeface="Times New Roman" panose="02020603050405020304" pitchFamily="18" charset="0"/>
              </a:rPr>
              <a:t>tel</a:t>
            </a:r>
            <a:r>
              <a:rPr lang="hr-HR" sz="1800" b="1" i="0" u="none" strike="noStrike" baseline="0" dirty="0">
                <a:latin typeface="Times New Roman" panose="02020603050405020304" pitchFamily="18" charset="0"/>
                <a:cs typeface="Times New Roman" panose="02020603050405020304" pitchFamily="18" charset="0"/>
              </a:rPr>
              <a:t>: 01 4817 866 </a:t>
            </a:r>
          </a:p>
          <a:p>
            <a:pPr algn="ctr"/>
            <a:endParaRPr lang="hr-HR" sz="1800" b="1" dirty="0">
              <a:latin typeface="Times New Roman" panose="02020603050405020304" pitchFamily="18" charset="0"/>
              <a:cs typeface="Times New Roman" panose="02020603050405020304" pitchFamily="18" charset="0"/>
            </a:endParaRPr>
          </a:p>
          <a:p>
            <a:pPr algn="ctr"/>
            <a:endParaRPr lang="hr-HR" sz="1800" b="1" i="0" u="none" strike="noStrike" baseline="0" dirty="0">
              <a:latin typeface="Times New Roman" panose="02020603050405020304" pitchFamily="18" charset="0"/>
              <a:cs typeface="Times New Roman" panose="02020603050405020304" pitchFamily="18" charset="0"/>
            </a:endParaRPr>
          </a:p>
          <a:p>
            <a:pPr algn="r"/>
            <a:endParaRPr lang="hr-HR" sz="1800" b="1" i="0" u="none" strike="noStrike" baseline="0" dirty="0">
              <a:latin typeface="Times New Roman" panose="02020603050405020304" pitchFamily="18" charset="0"/>
              <a:cs typeface="Times New Roman" panose="02020603050405020304" pitchFamily="18" charset="0"/>
            </a:endParaRPr>
          </a:p>
          <a:p>
            <a:pPr algn="r"/>
            <a:r>
              <a:rPr lang="hr-HR" sz="1800" b="1" i="0" u="none" strike="noStrike" baseline="0" dirty="0">
                <a:latin typeface="Times New Roman" panose="02020603050405020304" pitchFamily="18" charset="0"/>
                <a:cs typeface="Times New Roman" panose="02020603050405020304" pitchFamily="18" charset="0"/>
              </a:rPr>
              <a:t>Ostanite u dobroti!</a:t>
            </a:r>
            <a:endParaRPr lang="hr-HR" sz="1800" b="1" dirty="0">
              <a:latin typeface="Times New Roman" panose="02020603050405020304" pitchFamily="18" charset="0"/>
              <a:cs typeface="Times New Roman" panose="02020603050405020304" pitchFamily="18" charset="0"/>
            </a:endParaRPr>
          </a:p>
          <a:p>
            <a:pPr algn="ctr"/>
            <a:endParaRPr lang="hr-HR" sz="1800" b="1" i="0" u="none" strike="noStrike" baseline="0" dirty="0">
              <a:latin typeface="Times New Roman" panose="02020603050405020304" pitchFamily="18" charset="0"/>
              <a:cs typeface="Times New Roman" panose="02020603050405020304" pitchFamily="18" charset="0"/>
            </a:endParaRPr>
          </a:p>
          <a:p>
            <a:pPr algn="r"/>
            <a:r>
              <a:rPr lang="hr-HR" sz="1800" b="1" i="0" u="none" strike="noStrike" baseline="0" dirty="0">
                <a:latin typeface="Times New Roman" panose="02020603050405020304" pitchFamily="18" charset="0"/>
                <a:cs typeface="Times New Roman" panose="02020603050405020304" pitchFamily="18" charset="0"/>
              </a:rPr>
              <a:t>Đurđica </a:t>
            </a:r>
            <a:r>
              <a:rPr lang="hr-HR" sz="1800" b="1" i="0" u="none" strike="noStrike" baseline="0" dirty="0" err="1">
                <a:latin typeface="Times New Roman" panose="02020603050405020304" pitchFamily="18" charset="0"/>
                <a:cs typeface="Times New Roman" panose="02020603050405020304" pitchFamily="18" charset="0"/>
              </a:rPr>
              <a:t>Šoić</a:t>
            </a:r>
            <a:r>
              <a:rPr lang="hr-HR" sz="1800" b="1" i="0" u="none" strike="noStrike" baseline="0" dirty="0">
                <a:latin typeface="Times New Roman" panose="02020603050405020304" pitchFamily="18" charset="0"/>
                <a:cs typeface="Times New Roman" panose="02020603050405020304" pitchFamily="18" charset="0"/>
              </a:rPr>
              <a:t>, Vaša pravna savjetnica </a:t>
            </a:r>
            <a:endParaRPr lang="hr-HR" sz="1800" b="1" dirty="0">
              <a:latin typeface="Times New Roman" panose="02020603050405020304" pitchFamily="18" charset="0"/>
              <a:cs typeface="Times New Roman" panose="02020603050405020304" pitchFamily="18" charset="0"/>
            </a:endParaRPr>
          </a:p>
          <a:p>
            <a:endParaRPr lang="hr-HR" dirty="0"/>
          </a:p>
        </p:txBody>
      </p:sp>
    </p:spTree>
    <p:extLst>
      <p:ext uri="{BB962C8B-B14F-4D97-AF65-F5344CB8AC3E}">
        <p14:creationId xmlns:p14="http://schemas.microsoft.com/office/powerpoint/2010/main" val="5686327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B827D11-3010-2CC7-A961-4CC08CACF0E8}"/>
              </a:ext>
            </a:extLst>
          </p:cNvPr>
          <p:cNvSpPr>
            <a:spLocks noGrp="1"/>
          </p:cNvSpPr>
          <p:nvPr>
            <p:ph type="title"/>
          </p:nvPr>
        </p:nvSpPr>
        <p:spPr/>
        <p:txBody>
          <a:bodyPr>
            <a:normAutofit fontScale="90000"/>
          </a:bodyPr>
          <a:lstStyle/>
          <a:p>
            <a:br>
              <a:rPr lang="hr-HR" sz="3600" dirty="0">
                <a:solidFill>
                  <a:srgbClr val="00B0F0"/>
                </a:solidFill>
                <a:cs typeface="Times New Roman" panose="02020603050405020304" pitchFamily="18" charset="0"/>
              </a:rPr>
            </a:br>
            <a:r>
              <a:rPr lang="hr-HR" sz="3600" dirty="0">
                <a:solidFill>
                  <a:srgbClr val="00B0F0"/>
                </a:solidFill>
                <a:cs typeface="Times New Roman" panose="02020603050405020304" pitchFamily="18" charset="0"/>
              </a:rPr>
              <a:t>IZABERITE TRADICIJU, KVALITETU, DISKRECIJU!</a:t>
            </a:r>
            <a:endParaRPr lang="hr-HR" dirty="0"/>
          </a:p>
        </p:txBody>
      </p:sp>
      <p:sp>
        <p:nvSpPr>
          <p:cNvPr id="3" name="Rezervirano mjesto sadržaja 2">
            <a:extLst>
              <a:ext uri="{FF2B5EF4-FFF2-40B4-BE49-F238E27FC236}">
                <a16:creationId xmlns:a16="http://schemas.microsoft.com/office/drawing/2014/main" id="{2A62EF3B-0B52-D1CD-536B-8255FE27E548}"/>
              </a:ext>
            </a:extLst>
          </p:cNvPr>
          <p:cNvSpPr>
            <a:spLocks noGrp="1"/>
          </p:cNvSpPr>
          <p:nvPr>
            <p:ph idx="1"/>
          </p:nvPr>
        </p:nvSpPr>
        <p:spPr/>
        <p:txBody>
          <a:bodyPr>
            <a:normAutofit fontScale="40000" lnSpcReduction="20000"/>
          </a:bodyPr>
          <a:lstStyle/>
          <a:p>
            <a:pPr marL="0" indent="0" algn="ctr">
              <a:buNone/>
            </a:pPr>
            <a:r>
              <a:rPr lang="hr-HR" sz="4000" b="1" dirty="0">
                <a:solidFill>
                  <a:srgbClr val="00B0F0"/>
                </a:solidFill>
                <a:cs typeface="Times New Roman" panose="02020603050405020304" pitchFamily="18" charset="0"/>
              </a:rPr>
              <a:t>Budite </a:t>
            </a:r>
          </a:p>
          <a:p>
            <a:pPr marL="0" indent="0" algn="ctr">
              <a:buNone/>
            </a:pPr>
            <a:r>
              <a:rPr lang="hr-HR" sz="4000" b="1" dirty="0">
                <a:solidFill>
                  <a:srgbClr val="00B0F0"/>
                </a:solidFill>
                <a:cs typeface="Times New Roman" panose="02020603050405020304" pitchFamily="18" charset="0"/>
              </a:rPr>
              <a:t>dio zajednice </a:t>
            </a:r>
          </a:p>
          <a:p>
            <a:pPr marL="0" indent="0" algn="ctr">
              <a:buNone/>
            </a:pPr>
            <a:r>
              <a:rPr lang="hr-HR" sz="4000" b="1" dirty="0">
                <a:solidFill>
                  <a:srgbClr val="00B0F0"/>
                </a:solidFill>
                <a:cs typeface="Times New Roman" panose="02020603050405020304" pitchFamily="18" charset="0"/>
              </a:rPr>
              <a:t>u kojoj ste </a:t>
            </a:r>
          </a:p>
          <a:p>
            <a:pPr marL="0" indent="0" algn="ctr">
              <a:buNone/>
            </a:pPr>
            <a:r>
              <a:rPr lang="hr-HR" sz="4000" b="1" dirty="0">
                <a:solidFill>
                  <a:srgbClr val="00B0F0"/>
                </a:solidFill>
                <a:cs typeface="Times New Roman" panose="02020603050405020304" pitchFamily="18" charset="0"/>
              </a:rPr>
              <a:t>uvijek </a:t>
            </a:r>
          </a:p>
          <a:p>
            <a:pPr marL="0" indent="0" algn="ctr">
              <a:buNone/>
            </a:pPr>
            <a:r>
              <a:rPr lang="hr-HR" sz="4000" b="1" dirty="0">
                <a:solidFill>
                  <a:srgbClr val="00B0F0"/>
                </a:solidFill>
                <a:cs typeface="Times New Roman" panose="02020603050405020304" pitchFamily="18" charset="0"/>
              </a:rPr>
              <a:t>informirani, </a:t>
            </a:r>
          </a:p>
          <a:p>
            <a:pPr marL="0" indent="0" algn="ctr">
              <a:buNone/>
            </a:pPr>
            <a:r>
              <a:rPr lang="hr-HR" sz="4000" b="1" dirty="0">
                <a:solidFill>
                  <a:srgbClr val="00B0F0"/>
                </a:solidFill>
                <a:cs typeface="Times New Roman" panose="02020603050405020304" pitchFamily="18" charset="0"/>
              </a:rPr>
              <a:t>stručni i </a:t>
            </a:r>
          </a:p>
          <a:p>
            <a:pPr marL="0" indent="0" algn="ctr">
              <a:buNone/>
            </a:pPr>
            <a:r>
              <a:rPr lang="hr-HR" sz="4000" b="1" dirty="0">
                <a:solidFill>
                  <a:srgbClr val="00B0F0"/>
                </a:solidFill>
                <a:cs typeface="Times New Roman" panose="02020603050405020304" pitchFamily="18" charset="0"/>
              </a:rPr>
              <a:t>dobrodošli!</a:t>
            </a:r>
          </a:p>
          <a:p>
            <a:pPr marL="0" indent="0" algn="ctr">
              <a:buNone/>
            </a:pPr>
            <a:endParaRPr lang="hr-HR" sz="5000" u="sng" dirty="0">
              <a:solidFill>
                <a:srgbClr val="92D050"/>
              </a:solidFill>
              <a:hlinkClick r:id="rId2"/>
            </a:endParaRPr>
          </a:p>
          <a:p>
            <a:pPr marL="0" indent="0" algn="ctr">
              <a:buNone/>
            </a:pPr>
            <a:r>
              <a:rPr lang="hr-HR" sz="5000" b="1" u="sng" dirty="0">
                <a:solidFill>
                  <a:srgbClr val="92D050"/>
                </a:solidFill>
                <a:hlinkClick r:id="rId2"/>
              </a:rPr>
              <a:t>info@hzos.hr</a:t>
            </a:r>
            <a:r>
              <a:rPr lang="hr-HR" sz="5000" b="1" u="sng" dirty="0">
                <a:solidFill>
                  <a:srgbClr val="92D050"/>
                </a:solidFill>
              </a:rPr>
              <a:t>                 +385(01)4855715</a:t>
            </a:r>
          </a:p>
          <a:p>
            <a:pPr marL="0" indent="0" algn="ctr">
              <a:buNone/>
            </a:pPr>
            <a:endParaRPr lang="hr-HR" b="1" u="sng" dirty="0">
              <a:solidFill>
                <a:srgbClr val="92D050"/>
              </a:solidFill>
            </a:endParaRPr>
          </a:p>
          <a:p>
            <a:pPr marL="0" indent="0">
              <a:buNone/>
            </a:pPr>
            <a:r>
              <a:rPr lang="hr-HR" sz="3500" dirty="0"/>
              <a:t>*</a:t>
            </a:r>
            <a:r>
              <a:rPr lang="hr-HR" sz="3500" b="1" dirty="0"/>
              <a:t>Jasmina Hamer</a:t>
            </a:r>
            <a:r>
              <a:rPr lang="hr-HR" sz="3500" dirty="0"/>
              <a:t>, ravnateljica *</a:t>
            </a:r>
            <a:r>
              <a:rPr lang="hr-HR" sz="3500" b="1" dirty="0"/>
              <a:t>Đurđica </a:t>
            </a:r>
            <a:r>
              <a:rPr lang="hr-HR" sz="3500" b="1" dirty="0" err="1"/>
              <a:t>Šoić</a:t>
            </a:r>
            <a:r>
              <a:rPr lang="hr-HR" sz="3500" dirty="0"/>
              <a:t>, pravna savjetnica * </a:t>
            </a:r>
            <a:r>
              <a:rPr lang="hr-HR" sz="3500" b="1" dirty="0"/>
              <a:t>Sanja </a:t>
            </a:r>
            <a:r>
              <a:rPr lang="hr-HR" sz="3500" b="1" dirty="0" err="1"/>
              <a:t>Dušić</a:t>
            </a:r>
            <a:r>
              <a:rPr lang="hr-HR" sz="3500" dirty="0"/>
              <a:t>, tajnica računovođa</a:t>
            </a:r>
          </a:p>
        </p:txBody>
      </p:sp>
    </p:spTree>
    <p:extLst>
      <p:ext uri="{BB962C8B-B14F-4D97-AF65-F5344CB8AC3E}">
        <p14:creationId xmlns:p14="http://schemas.microsoft.com/office/powerpoint/2010/main" val="3568406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1135115-C8B4-23C9-CC95-59BDB81349F4}"/>
              </a:ext>
            </a:extLst>
          </p:cNvPr>
          <p:cNvSpPr>
            <a:spLocks noGrp="1"/>
          </p:cNvSpPr>
          <p:nvPr>
            <p:ph type="title"/>
          </p:nvPr>
        </p:nvSpPr>
        <p:spPr>
          <a:xfrm>
            <a:off x="2592925" y="624109"/>
            <a:ext cx="8911687" cy="1763983"/>
          </a:xfrm>
        </p:spPr>
        <p:txBody>
          <a:bodyPr>
            <a:normAutofit fontScale="90000"/>
          </a:bodyPr>
          <a:lstStyle/>
          <a:p>
            <a:r>
              <a:rPr lang="pl-PL" b="1" i="0" dirty="0">
                <a:solidFill>
                  <a:srgbClr val="000000"/>
                </a:solidFill>
                <a:effectLst/>
                <a:latin typeface="Times" panose="02020603050405020304" pitchFamily="18" charset="0"/>
              </a:rPr>
              <a:t>Pravilnik o izmjenama i dopuni </a:t>
            </a:r>
            <a:br>
              <a:rPr lang="pl-PL" b="1" i="0" dirty="0">
                <a:solidFill>
                  <a:srgbClr val="000000"/>
                </a:solidFill>
                <a:effectLst/>
                <a:latin typeface="Times" panose="02020603050405020304" pitchFamily="18" charset="0"/>
              </a:rPr>
            </a:br>
            <a:r>
              <a:rPr lang="pl-PL" b="1" i="0" dirty="0">
                <a:solidFill>
                  <a:srgbClr val="000000"/>
                </a:solidFill>
                <a:effectLst/>
                <a:latin typeface="Times" panose="02020603050405020304" pitchFamily="18" charset="0"/>
              </a:rPr>
              <a:t>Pravilnika o porezu na dohodak </a:t>
            </a:r>
            <a:br>
              <a:rPr lang="pl-PL" b="1" i="0" dirty="0">
                <a:solidFill>
                  <a:srgbClr val="000000"/>
                </a:solidFill>
                <a:effectLst/>
                <a:latin typeface="Times" panose="02020603050405020304" pitchFamily="18" charset="0"/>
              </a:rPr>
            </a:br>
            <a:r>
              <a:rPr lang="pl-PL" b="1" i="0" dirty="0">
                <a:solidFill>
                  <a:srgbClr val="000000"/>
                </a:solidFill>
                <a:effectLst/>
                <a:latin typeface="Times" panose="02020603050405020304" pitchFamily="18" charset="0"/>
              </a:rPr>
              <a:t>(Narodne novine broj 112/2022) (28.9.2022.)</a:t>
            </a:r>
            <a:br>
              <a:rPr lang="pl-PL" b="1" i="0" dirty="0">
                <a:solidFill>
                  <a:srgbClr val="000000"/>
                </a:solidFill>
                <a:effectLst/>
                <a:latin typeface="Times" panose="02020603050405020304" pitchFamily="18" charset="0"/>
              </a:rPr>
            </a:br>
            <a:endParaRPr lang="hr-HR" dirty="0"/>
          </a:p>
        </p:txBody>
      </p:sp>
      <p:graphicFrame>
        <p:nvGraphicFramePr>
          <p:cNvPr id="4" name="Rezervirano mjesto sadržaja 3">
            <a:extLst>
              <a:ext uri="{FF2B5EF4-FFF2-40B4-BE49-F238E27FC236}">
                <a16:creationId xmlns:a16="http://schemas.microsoft.com/office/drawing/2014/main" id="{52B772DF-6682-5525-4E31-56ACFC9E586D}"/>
              </a:ext>
            </a:extLst>
          </p:cNvPr>
          <p:cNvGraphicFramePr>
            <a:graphicFrameLocks noGrp="1"/>
          </p:cNvGraphicFramePr>
          <p:nvPr>
            <p:ph idx="1"/>
            <p:extLst>
              <p:ext uri="{D42A27DB-BD31-4B8C-83A1-F6EECF244321}">
                <p14:modId xmlns:p14="http://schemas.microsoft.com/office/powerpoint/2010/main" val="264834528"/>
              </p:ext>
            </p:extLst>
          </p:nvPr>
        </p:nvGraphicFramePr>
        <p:xfrm>
          <a:off x="1276350" y="2388092"/>
          <a:ext cx="9944099" cy="3523758"/>
        </p:xfrm>
        <a:graphic>
          <a:graphicData uri="http://schemas.openxmlformats.org/drawingml/2006/table">
            <a:tbl>
              <a:tblPr/>
              <a:tblGrid>
                <a:gridCol w="559075">
                  <a:extLst>
                    <a:ext uri="{9D8B030D-6E8A-4147-A177-3AD203B41FA5}">
                      <a16:colId xmlns:a16="http://schemas.microsoft.com/office/drawing/2014/main" val="858725485"/>
                    </a:ext>
                  </a:extLst>
                </a:gridCol>
                <a:gridCol w="6098716">
                  <a:extLst>
                    <a:ext uri="{9D8B030D-6E8A-4147-A177-3AD203B41FA5}">
                      <a16:colId xmlns:a16="http://schemas.microsoft.com/office/drawing/2014/main" val="2626495835"/>
                    </a:ext>
                  </a:extLst>
                </a:gridCol>
                <a:gridCol w="621205">
                  <a:extLst>
                    <a:ext uri="{9D8B030D-6E8A-4147-A177-3AD203B41FA5}">
                      <a16:colId xmlns:a16="http://schemas.microsoft.com/office/drawing/2014/main" val="4207266591"/>
                    </a:ext>
                  </a:extLst>
                </a:gridCol>
                <a:gridCol w="2665103">
                  <a:extLst>
                    <a:ext uri="{9D8B030D-6E8A-4147-A177-3AD203B41FA5}">
                      <a16:colId xmlns:a16="http://schemas.microsoft.com/office/drawing/2014/main" val="3474125658"/>
                    </a:ext>
                  </a:extLst>
                </a:gridCol>
              </a:tblGrid>
              <a:tr h="510690">
                <a:tc>
                  <a:txBody>
                    <a:bodyPr/>
                    <a:lstStyle/>
                    <a:p>
                      <a:pPr algn="l" fontAlgn="ctr"/>
                      <a:r>
                        <a:rPr lang="hr-HR" sz="900" b="0" dirty="0">
                          <a:effectLst/>
                          <a:latin typeface="Minion Pro"/>
                        </a:rPr>
                        <a:t>5.</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l" fontAlgn="ctr"/>
                      <a:r>
                        <a:rPr lang="pl-PL" sz="900" b="0">
                          <a:effectLst/>
                          <a:latin typeface="Minion Pro"/>
                        </a:rPr>
                        <a:t>Prigodne nagrade (božićnica, naknada za godišnji odmor i sl.)</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ctr" fontAlgn="ctr"/>
                      <a:r>
                        <a:rPr lang="hr-HR" sz="900" b="0">
                          <a:effectLst/>
                          <a:latin typeface="Minion Pro"/>
                        </a:rPr>
                        <a:t>2,0</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r" fontAlgn="ctr"/>
                      <a:r>
                        <a:rPr lang="hr-HR" sz="900" b="0" dirty="0">
                          <a:solidFill>
                            <a:srgbClr val="FF0000"/>
                          </a:solidFill>
                          <a:effectLst/>
                          <a:latin typeface="Minion Pro"/>
                        </a:rPr>
                        <a:t>do 5.000,00 kuna</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1958256472"/>
                  </a:ext>
                </a:extLst>
              </a:tr>
              <a:tr h="510690">
                <a:tc>
                  <a:txBody>
                    <a:bodyPr/>
                    <a:lstStyle/>
                    <a:p>
                      <a:pPr algn="l" fontAlgn="ctr"/>
                      <a:r>
                        <a:rPr lang="hr-HR" sz="900" b="0">
                          <a:effectLst/>
                          <a:latin typeface="Minion Pro"/>
                        </a:rPr>
                        <a:t>14.</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l" fontAlgn="ctr"/>
                      <a:r>
                        <a:rPr lang="pl-PL" sz="900" b="0">
                          <a:effectLst/>
                          <a:latin typeface="Minion Pro"/>
                        </a:rPr>
                        <a:t>Otpremnine prilikom odlaska u mirovinu</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ctr" fontAlgn="ctr"/>
                      <a:r>
                        <a:rPr lang="hr-HR" sz="900" b="0">
                          <a:effectLst/>
                          <a:latin typeface="Minion Pro"/>
                        </a:rPr>
                        <a:t>4,0</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r" fontAlgn="ctr"/>
                      <a:r>
                        <a:rPr lang="hr-HR" sz="900" b="0" dirty="0">
                          <a:solidFill>
                            <a:srgbClr val="FF0000"/>
                          </a:solidFill>
                          <a:effectLst/>
                          <a:latin typeface="Minion Pro"/>
                        </a:rPr>
                        <a:t>do 10.000,00 kuna</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589124583"/>
                  </a:ext>
                </a:extLst>
              </a:tr>
              <a:tr h="663896">
                <a:tc>
                  <a:txBody>
                    <a:bodyPr/>
                    <a:lstStyle/>
                    <a:p>
                      <a:pPr algn="l" fontAlgn="ctr"/>
                      <a:r>
                        <a:rPr lang="hr-HR" sz="900" b="0">
                          <a:effectLst/>
                          <a:latin typeface="Minion Pro"/>
                        </a:rPr>
                        <a:t>18.</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l" fontAlgn="ctr"/>
                      <a:r>
                        <a:rPr lang="hr-HR" sz="900" b="0">
                          <a:effectLst/>
                          <a:latin typeface="Minion Pro"/>
                        </a:rPr>
                        <a:t>Dar djetetu do 15 godina starosti (koje je do dana 31. prosinca tekuće godine navršilo 15 godina starosti)</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gridSpan="2">
                  <a:txBody>
                    <a:bodyPr/>
                    <a:lstStyle/>
                    <a:p>
                      <a:pPr algn="ctr" fontAlgn="ctr"/>
                      <a:r>
                        <a:rPr lang="hr-HR" sz="900" b="0" dirty="0">
                          <a:solidFill>
                            <a:srgbClr val="FF0000"/>
                          </a:solidFill>
                          <a:effectLst/>
                          <a:latin typeface="Minion Pro"/>
                        </a:rPr>
                        <a:t>do 1.000,00 kuna godišnje</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hMerge="1">
                  <a:txBody>
                    <a:bodyPr/>
                    <a:lstStyle/>
                    <a:p>
                      <a:endParaRPr lang="hr-HR"/>
                    </a:p>
                  </a:txBody>
                  <a:tcPr/>
                </a:tc>
                <a:extLst>
                  <a:ext uri="{0D108BD9-81ED-4DB2-BD59-A6C34878D82A}">
                    <a16:rowId xmlns:a16="http://schemas.microsoft.com/office/drawing/2014/main" val="4174726699"/>
                  </a:ext>
                </a:extLst>
              </a:tr>
              <a:tr h="510690">
                <a:tc>
                  <a:txBody>
                    <a:bodyPr/>
                    <a:lstStyle/>
                    <a:p>
                      <a:pPr algn="l" fontAlgn="ctr"/>
                      <a:r>
                        <a:rPr lang="hr-HR" sz="900" b="0">
                          <a:effectLst/>
                          <a:latin typeface="Minion Pro"/>
                        </a:rPr>
                        <a:t>31.</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l" fontAlgn="ctr"/>
                      <a:r>
                        <a:rPr lang="hr-HR" sz="900" b="0">
                          <a:effectLst/>
                          <a:latin typeface="Minion Pro"/>
                        </a:rPr>
                        <a:t>Naknade za korištenje privatnog automobila u službene svrhe</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gridSpan="2">
                  <a:txBody>
                    <a:bodyPr/>
                    <a:lstStyle/>
                    <a:p>
                      <a:pPr algn="ctr" fontAlgn="ctr"/>
                      <a:r>
                        <a:rPr lang="pl-PL" sz="900" b="0" dirty="0">
                          <a:solidFill>
                            <a:srgbClr val="FF0000"/>
                          </a:solidFill>
                          <a:effectLst/>
                          <a:latin typeface="Minion Pro"/>
                        </a:rPr>
                        <a:t>do 3,00 kune po prijeđenom kilometru</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hMerge="1">
                  <a:txBody>
                    <a:bodyPr/>
                    <a:lstStyle/>
                    <a:p>
                      <a:endParaRPr lang="hr-HR"/>
                    </a:p>
                  </a:txBody>
                  <a:tcPr/>
                </a:tc>
                <a:extLst>
                  <a:ext uri="{0D108BD9-81ED-4DB2-BD59-A6C34878D82A}">
                    <a16:rowId xmlns:a16="http://schemas.microsoft.com/office/drawing/2014/main" val="1294479525"/>
                  </a:ext>
                </a:extLst>
              </a:tr>
              <a:tr h="817102">
                <a:tc>
                  <a:txBody>
                    <a:bodyPr/>
                    <a:lstStyle/>
                    <a:p>
                      <a:pPr algn="l" fontAlgn="ctr"/>
                      <a:r>
                        <a:rPr lang="hr-HR" sz="900" b="0">
                          <a:effectLst/>
                          <a:latin typeface="Minion Pro"/>
                        </a:rPr>
                        <a:t>32.</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l" fontAlgn="ctr"/>
                      <a:r>
                        <a:rPr lang="hr-HR" sz="900" b="0">
                          <a:effectLst/>
                          <a:latin typeface="Minion Pro"/>
                        </a:rPr>
                        <a:t>Novčane nagrade za radne rezultate i drugi oblici dodatnog nagrađivanja radnika (dodatna plaća, dodatak uz mjesečnu plaću i sl.)</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ctr" fontAlgn="ctr"/>
                      <a:r>
                        <a:rPr lang="hr-HR" sz="900" b="0">
                          <a:effectLst/>
                          <a:latin typeface="Minion Pro"/>
                        </a:rPr>
                        <a:t>3,0</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r" fontAlgn="ctr"/>
                      <a:r>
                        <a:rPr lang="hr-HR" sz="900" b="0" dirty="0">
                          <a:solidFill>
                            <a:srgbClr val="FF0000"/>
                          </a:solidFill>
                          <a:effectLst/>
                          <a:latin typeface="Minion Pro"/>
                        </a:rPr>
                        <a:t>do 7.500,00 kuna godišnje</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916679951"/>
                  </a:ext>
                </a:extLst>
              </a:tr>
              <a:tr h="510690">
                <a:tc>
                  <a:txBody>
                    <a:bodyPr/>
                    <a:lstStyle/>
                    <a:p>
                      <a:pPr algn="l" fontAlgn="ctr"/>
                      <a:r>
                        <a:rPr lang="hr-HR" sz="900" b="0">
                          <a:effectLst/>
                          <a:latin typeface="Minion Pro"/>
                        </a:rPr>
                        <a:t>34.</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l" fontAlgn="ctr"/>
                      <a:r>
                        <a:rPr lang="hr-HR" sz="900" b="0">
                          <a:effectLst/>
                          <a:latin typeface="Minion Pro"/>
                        </a:rPr>
                        <a:t>Novčane paušalne naknade za podmirivanje troškova prehrane radnika</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ctr" fontAlgn="ctr"/>
                      <a:r>
                        <a:rPr lang="hr-HR" sz="900" b="0">
                          <a:effectLst/>
                          <a:latin typeface="Minion Pro"/>
                        </a:rPr>
                        <a:t>2,4</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tc>
                  <a:txBody>
                    <a:bodyPr/>
                    <a:lstStyle/>
                    <a:p>
                      <a:pPr algn="r" fontAlgn="ctr"/>
                      <a:r>
                        <a:rPr lang="hr-HR" sz="900" b="0" dirty="0">
                          <a:solidFill>
                            <a:srgbClr val="FF0000"/>
                          </a:solidFill>
                          <a:effectLst/>
                          <a:latin typeface="Minion Pro"/>
                        </a:rPr>
                        <a:t>do 6.000,00 kuna godišnje</a:t>
                      </a:r>
                    </a:p>
                  </a:txBody>
                  <a:tcPr marL="48108" marR="48108" marT="24054" marB="24054" anchor="ct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1675063606"/>
                  </a:ext>
                </a:extLst>
              </a:tr>
            </a:tbl>
          </a:graphicData>
        </a:graphic>
      </p:graphicFrame>
    </p:spTree>
    <p:extLst>
      <p:ext uri="{BB962C8B-B14F-4D97-AF65-F5344CB8AC3E}">
        <p14:creationId xmlns:p14="http://schemas.microsoft.com/office/powerpoint/2010/main" val="1607233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5C7ECA2-E99D-E54E-F82C-9225BA3A9B6A}"/>
              </a:ext>
            </a:extLst>
          </p:cNvPr>
          <p:cNvSpPr>
            <a:spLocks noGrp="1"/>
          </p:cNvSpPr>
          <p:nvPr>
            <p:ph type="title"/>
          </p:nvPr>
        </p:nvSpPr>
        <p:spPr>
          <a:xfrm>
            <a:off x="2589213" y="624110"/>
            <a:ext cx="8915400" cy="1577552"/>
          </a:xfrm>
        </p:spPr>
        <p:txBody>
          <a:bodyPr>
            <a:normAutofit fontScale="90000"/>
          </a:bodyPr>
          <a:lstStyle/>
          <a:p>
            <a:r>
              <a:rPr lang="pl-PL" b="1" i="0" dirty="0">
                <a:solidFill>
                  <a:srgbClr val="000000"/>
                </a:solidFill>
                <a:effectLst/>
                <a:latin typeface="Times" panose="02020603050405020304" pitchFamily="18" charset="0"/>
              </a:rPr>
              <a:t>Pravilnik o izmjenama i dopuni </a:t>
            </a:r>
            <a:br>
              <a:rPr lang="pl-PL" b="1" i="0" dirty="0">
                <a:solidFill>
                  <a:srgbClr val="000000"/>
                </a:solidFill>
                <a:effectLst/>
                <a:latin typeface="Times" panose="02020603050405020304" pitchFamily="18" charset="0"/>
              </a:rPr>
            </a:br>
            <a:r>
              <a:rPr lang="pl-PL" b="1" i="0" dirty="0">
                <a:solidFill>
                  <a:srgbClr val="000000"/>
                </a:solidFill>
                <a:effectLst/>
                <a:latin typeface="Times" panose="02020603050405020304" pitchFamily="18" charset="0"/>
              </a:rPr>
              <a:t>Pravilnika o porezu na dohodak </a:t>
            </a:r>
            <a:br>
              <a:rPr lang="pl-PL" b="1" i="0" dirty="0">
                <a:solidFill>
                  <a:srgbClr val="000000"/>
                </a:solidFill>
                <a:effectLst/>
                <a:latin typeface="Times" panose="02020603050405020304" pitchFamily="18" charset="0"/>
              </a:rPr>
            </a:br>
            <a:r>
              <a:rPr lang="pl-PL" b="1" i="0" dirty="0">
                <a:solidFill>
                  <a:srgbClr val="000000"/>
                </a:solidFill>
                <a:effectLst/>
                <a:latin typeface="Times" panose="02020603050405020304" pitchFamily="18" charset="0"/>
              </a:rPr>
              <a:t>(Narodne novine broj 112/2022) (28.9.2022.)</a:t>
            </a:r>
            <a:endParaRPr lang="hr-HR" dirty="0"/>
          </a:p>
        </p:txBody>
      </p:sp>
      <p:sp>
        <p:nvSpPr>
          <p:cNvPr id="3" name="Rezervirano mjesto sadržaja 2">
            <a:extLst>
              <a:ext uri="{FF2B5EF4-FFF2-40B4-BE49-F238E27FC236}">
                <a16:creationId xmlns:a16="http://schemas.microsoft.com/office/drawing/2014/main" id="{57990106-C060-0CE1-3313-CD045AE5BF84}"/>
              </a:ext>
            </a:extLst>
          </p:cNvPr>
          <p:cNvSpPr>
            <a:spLocks noGrp="1"/>
          </p:cNvSpPr>
          <p:nvPr>
            <p:ph idx="1"/>
          </p:nvPr>
        </p:nvSpPr>
        <p:spPr>
          <a:xfrm>
            <a:off x="1553592" y="2290438"/>
            <a:ext cx="9951020" cy="3620783"/>
          </a:xfrm>
        </p:spPr>
        <p:txBody>
          <a:bodyPr>
            <a:normAutofit/>
          </a:bodyPr>
          <a:lstStyle/>
          <a:p>
            <a:pPr algn="ctr" fontAlgn="base"/>
            <a:r>
              <a:rPr lang="hr-HR" b="0" i="0" u="none" strike="noStrike" dirty="0">
                <a:solidFill>
                  <a:srgbClr val="231F20"/>
                </a:solidFill>
                <a:effectLst/>
                <a:latin typeface="Minion Pro Cond"/>
              </a:rPr>
              <a:t>Članak 1.</a:t>
            </a:r>
          </a:p>
          <a:p>
            <a:pPr algn="l" fontAlgn="base"/>
            <a:r>
              <a:rPr lang="hr-HR" b="0" i="0" u="none" strike="noStrike" dirty="0">
                <a:solidFill>
                  <a:srgbClr val="231F20"/>
                </a:solidFill>
                <a:effectLst/>
                <a:latin typeface="Minion Pro Cond"/>
              </a:rPr>
              <a:t>U Pravilniku o porezu na dohodak (»Narodne novine«, br. 10/17, 128/17, 106/18, 1/19, 80/19, 1/20, 74/20, 1/21 i 102/22), u članku 7. stavku 2. r.br. 5., 14., 18., 31., 32. i 34. mijenjaju se i glase:</a:t>
            </a:r>
          </a:p>
          <a:p>
            <a:pPr algn="ctr" fontAlgn="base"/>
            <a:r>
              <a:rPr lang="hr-HR" b="0" i="0" u="none" strike="noStrike" dirty="0">
                <a:solidFill>
                  <a:srgbClr val="231F20"/>
                </a:solidFill>
                <a:effectLst/>
                <a:latin typeface="Minion Pro Cond"/>
              </a:rPr>
              <a:t>Članak 2.</a:t>
            </a:r>
          </a:p>
          <a:p>
            <a:pPr algn="l" fontAlgn="base"/>
            <a:r>
              <a:rPr lang="hr-HR" b="0" i="0" u="none" strike="noStrike" dirty="0">
                <a:solidFill>
                  <a:srgbClr val="231F20"/>
                </a:solidFill>
                <a:effectLst/>
                <a:latin typeface="Minion Pro Cond"/>
              </a:rPr>
              <a:t>U članku 22. stavku 3. točki 5. </a:t>
            </a:r>
            <a:r>
              <a:rPr lang="hr-HR" b="0" i="0" u="none" strike="noStrike" dirty="0" err="1">
                <a:solidFill>
                  <a:srgbClr val="231F20"/>
                </a:solidFill>
                <a:effectLst/>
                <a:latin typeface="Minion Pro Cond"/>
              </a:rPr>
              <a:t>podtočki</a:t>
            </a:r>
            <a:r>
              <a:rPr lang="hr-HR" b="0" i="0" u="none" strike="noStrike" dirty="0">
                <a:solidFill>
                  <a:srgbClr val="231F20"/>
                </a:solidFill>
                <a:effectLst/>
                <a:latin typeface="Minion Pro Cond"/>
              </a:rPr>
              <a:t> 5.5.1. riječi: »2,00 kune« zamjenjuju se riječima: »</a:t>
            </a:r>
            <a:r>
              <a:rPr lang="hr-HR" b="0" i="0" u="none" strike="noStrike" dirty="0">
                <a:solidFill>
                  <a:srgbClr val="FF0000"/>
                </a:solidFill>
                <a:effectLst/>
                <a:latin typeface="Minion Pro Cond"/>
              </a:rPr>
              <a:t>3,00 kune</a:t>
            </a:r>
            <a:r>
              <a:rPr lang="hr-HR" b="0" i="0" u="none" strike="noStrike" dirty="0">
                <a:solidFill>
                  <a:srgbClr val="231F20"/>
                </a:solidFill>
                <a:effectLst/>
                <a:latin typeface="Minion Pro Cond"/>
              </a:rPr>
              <a:t>«.</a:t>
            </a:r>
          </a:p>
          <a:p>
            <a:pPr algn="l" fontAlgn="base"/>
            <a:r>
              <a:rPr lang="hr-HR" b="0" i="0" u="none" strike="noStrike" dirty="0">
                <a:solidFill>
                  <a:srgbClr val="231F20"/>
                </a:solidFill>
                <a:effectLst/>
                <a:latin typeface="Minion Pro Cond"/>
              </a:rPr>
              <a:t>U točki 7. riječi: »preko 600,00 kuna« zamjenjuju se riječima: »</a:t>
            </a:r>
            <a:r>
              <a:rPr lang="hr-HR" b="0" i="0" u="none" strike="noStrike" dirty="0">
                <a:solidFill>
                  <a:srgbClr val="FF0000"/>
                </a:solidFill>
                <a:effectLst/>
                <a:latin typeface="Minion Pro Cond"/>
              </a:rPr>
              <a:t>preko 1.000,00 kuna</a:t>
            </a:r>
            <a:r>
              <a:rPr lang="hr-HR" b="0" i="0" u="none" strike="noStrike" dirty="0">
                <a:solidFill>
                  <a:srgbClr val="231F20"/>
                </a:solidFill>
                <a:effectLst/>
                <a:latin typeface="Minion Pro Cond"/>
              </a:rPr>
              <a:t>«.</a:t>
            </a:r>
          </a:p>
          <a:p>
            <a:pPr algn="ctr" fontAlgn="base"/>
            <a:r>
              <a:rPr lang="hr-HR" b="0" i="0" u="none" strike="noStrike" dirty="0">
                <a:solidFill>
                  <a:srgbClr val="231F20"/>
                </a:solidFill>
                <a:effectLst/>
                <a:latin typeface="Minion Pro Cond"/>
              </a:rPr>
              <a:t>Članak 4.</a:t>
            </a:r>
          </a:p>
          <a:p>
            <a:pPr algn="l" fontAlgn="base"/>
            <a:r>
              <a:rPr lang="hr-HR" b="0" i="0" u="none" strike="noStrike" dirty="0">
                <a:solidFill>
                  <a:srgbClr val="231F20"/>
                </a:solidFill>
                <a:effectLst/>
                <a:latin typeface="Minion Pro Cond"/>
              </a:rPr>
              <a:t>Ovaj Pravilnik objavljuje se u »Narodnim novinama« i stupa na snagu </a:t>
            </a:r>
            <a:r>
              <a:rPr lang="hr-HR" b="0" i="0" u="none" strike="noStrike" dirty="0">
                <a:solidFill>
                  <a:srgbClr val="FF0000"/>
                </a:solidFill>
                <a:effectLst/>
                <a:latin typeface="Minion Pro Cond"/>
              </a:rPr>
              <a:t>1. listopada 2022., </a:t>
            </a:r>
            <a:r>
              <a:rPr lang="hr-HR" b="0" i="0" u="none" strike="noStrike" dirty="0">
                <a:solidFill>
                  <a:srgbClr val="231F20"/>
                </a:solidFill>
                <a:effectLst/>
                <a:latin typeface="Minion Pro Cond"/>
              </a:rPr>
              <a:t>osim članka 1. stavaka 2. i 3. ovoga Pravilnika koji stupaju na snagu 1. siječnja 2023.</a:t>
            </a:r>
          </a:p>
          <a:p>
            <a:endParaRPr lang="hr-HR" dirty="0"/>
          </a:p>
        </p:txBody>
      </p:sp>
    </p:spTree>
    <p:extLst>
      <p:ext uri="{BB962C8B-B14F-4D97-AF65-F5344CB8AC3E}">
        <p14:creationId xmlns:p14="http://schemas.microsoft.com/office/powerpoint/2010/main" val="3134236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5C1C59B-852A-615E-717A-45DAE4D7039C}"/>
              </a:ext>
            </a:extLst>
          </p:cNvPr>
          <p:cNvSpPr>
            <a:spLocks noGrp="1"/>
          </p:cNvSpPr>
          <p:nvPr>
            <p:ph type="title"/>
          </p:nvPr>
        </p:nvSpPr>
        <p:spPr/>
        <p:txBody>
          <a:bodyPr>
            <a:noAutofit/>
          </a:bodyPr>
          <a:lstStyle/>
          <a:p>
            <a:r>
              <a:rPr lang="hr-HR" sz="2000" b="1" i="0" dirty="0">
                <a:solidFill>
                  <a:srgbClr val="000000"/>
                </a:solidFill>
                <a:effectLst/>
                <a:latin typeface="Times" panose="02020603050405020304" pitchFamily="18" charset="0"/>
              </a:rPr>
              <a:t>Odluka o pokretanju postupka pregovora o sklapanju dodatka Temeljnom kolektivnom ugovoru za službenike i namještenike u javnim službama i imenovanju pregovaračkoga odbora Vlade Republike Hrvatske </a:t>
            </a:r>
            <a:r>
              <a:rPr lang="pl-PL" sz="2000" b="1" i="0" dirty="0">
                <a:solidFill>
                  <a:srgbClr val="000000"/>
                </a:solidFill>
                <a:effectLst/>
                <a:latin typeface="Times" panose="02020603050405020304" pitchFamily="18" charset="0"/>
              </a:rPr>
              <a:t>(Narodne novine broj</a:t>
            </a:r>
            <a:r>
              <a:rPr lang="hr-HR" sz="2000" b="1" i="0" dirty="0">
                <a:solidFill>
                  <a:srgbClr val="000000"/>
                </a:solidFill>
                <a:effectLst/>
                <a:latin typeface="Times" panose="02020603050405020304" pitchFamily="18" charset="0"/>
              </a:rPr>
              <a:t> 107/2022) (16.9.2022.)</a:t>
            </a:r>
            <a:br>
              <a:rPr lang="hr-HR" sz="2000" b="1" i="0" dirty="0">
                <a:solidFill>
                  <a:srgbClr val="000000"/>
                </a:solidFill>
                <a:effectLst/>
                <a:latin typeface="Times" panose="02020603050405020304" pitchFamily="18" charset="0"/>
              </a:rPr>
            </a:br>
            <a:endParaRPr lang="hr-HR" sz="2000" dirty="0"/>
          </a:p>
        </p:txBody>
      </p:sp>
      <p:sp>
        <p:nvSpPr>
          <p:cNvPr id="3" name="Rezervirano mjesto sadržaja 2">
            <a:extLst>
              <a:ext uri="{FF2B5EF4-FFF2-40B4-BE49-F238E27FC236}">
                <a16:creationId xmlns:a16="http://schemas.microsoft.com/office/drawing/2014/main" id="{E478FB40-31C9-D63D-D802-81D3BF27506C}"/>
              </a:ext>
            </a:extLst>
          </p:cNvPr>
          <p:cNvSpPr>
            <a:spLocks noGrp="1"/>
          </p:cNvSpPr>
          <p:nvPr>
            <p:ph idx="1"/>
          </p:nvPr>
        </p:nvSpPr>
        <p:spPr/>
        <p:txBody>
          <a:bodyPr>
            <a:normAutofit fontScale="40000" lnSpcReduction="20000"/>
          </a:bodyPr>
          <a:lstStyle/>
          <a:p>
            <a:pPr algn="ctr" fontAlgn="base"/>
            <a:r>
              <a:rPr lang="hr-HR" b="0" i="0" u="none" strike="noStrike" dirty="0">
                <a:solidFill>
                  <a:srgbClr val="231F20"/>
                </a:solidFill>
                <a:effectLst/>
                <a:latin typeface="Minion Pro Cond"/>
              </a:rPr>
              <a:t>II.</a:t>
            </a:r>
          </a:p>
          <a:p>
            <a:pPr algn="l" fontAlgn="base"/>
            <a:r>
              <a:rPr lang="hr-HR" b="0" i="0" u="none" strike="noStrike" dirty="0">
                <a:solidFill>
                  <a:srgbClr val="231F20"/>
                </a:solidFill>
                <a:effectLst/>
                <a:latin typeface="Minion Pro Cond"/>
              </a:rPr>
              <a:t>U pregovarački odbor Vlade Republike Hrvatske za pregovore o sklapanju dodatka Temeljnom kolektivnom ugovoru za službenike i namještenike u javnim službama iz točke I. ove Odluke imenuju se:</a:t>
            </a:r>
          </a:p>
          <a:p>
            <a:pPr algn="l" fontAlgn="base"/>
            <a:r>
              <a:rPr lang="hr-HR" b="0" i="0" u="none" strike="noStrike" dirty="0">
                <a:solidFill>
                  <a:srgbClr val="231F20"/>
                </a:solidFill>
                <a:effectLst/>
                <a:latin typeface="Minion Pro Cond"/>
              </a:rPr>
              <a:t>– Marin </a:t>
            </a:r>
            <a:r>
              <a:rPr lang="hr-HR" b="0" i="0" u="none" strike="noStrike" dirty="0" err="1">
                <a:solidFill>
                  <a:srgbClr val="231F20"/>
                </a:solidFill>
                <a:effectLst/>
                <a:latin typeface="Minion Pro Cond"/>
              </a:rPr>
              <a:t>Piletić</a:t>
            </a:r>
            <a:r>
              <a:rPr lang="hr-HR" b="0" i="0" u="none" strike="noStrike" dirty="0">
                <a:solidFill>
                  <a:srgbClr val="231F20"/>
                </a:solidFill>
                <a:effectLst/>
                <a:latin typeface="Minion Pro Cond"/>
              </a:rPr>
              <a:t>, ministar rada, mirovinskoga sustava, obitelji i socijalne politike, predsjednik</a:t>
            </a:r>
          </a:p>
          <a:p>
            <a:pPr algn="l" fontAlgn="base"/>
            <a:r>
              <a:rPr lang="hr-HR" b="0" i="0" u="none" strike="noStrike" dirty="0">
                <a:solidFill>
                  <a:srgbClr val="231F20"/>
                </a:solidFill>
                <a:effectLst/>
                <a:latin typeface="Minion Pro Cond"/>
              </a:rPr>
              <a:t>– dr. sc. Marko Primorac, ministar financija, član</a:t>
            </a:r>
          </a:p>
          <a:p>
            <a:pPr algn="l" fontAlgn="base"/>
            <a:r>
              <a:rPr lang="hr-HR" b="0" i="0" u="none" strike="noStrike" dirty="0">
                <a:solidFill>
                  <a:srgbClr val="231F20"/>
                </a:solidFill>
                <a:effectLst/>
                <a:latin typeface="Minion Pro Cond"/>
              </a:rPr>
              <a:t>– dr. sc. Vili Beroš, dr. med., ministar zdravstva, član</a:t>
            </a:r>
          </a:p>
          <a:p>
            <a:pPr algn="l" fontAlgn="base"/>
            <a:r>
              <a:rPr lang="hr-HR" b="0" i="0" u="none" strike="noStrike" dirty="0">
                <a:solidFill>
                  <a:srgbClr val="231F20"/>
                </a:solidFill>
                <a:effectLst/>
                <a:latin typeface="Minion Pro Cond"/>
              </a:rPr>
              <a:t>– </a:t>
            </a:r>
            <a:r>
              <a:rPr lang="hr-HR" b="1" i="0" u="none" strike="noStrike" dirty="0">
                <a:solidFill>
                  <a:srgbClr val="FF0000"/>
                </a:solidFill>
                <a:effectLst/>
                <a:latin typeface="Minion Pro Cond"/>
              </a:rPr>
              <a:t>dr. sc. Radovan Fuchs, ministar znanosti i obrazovanja, član</a:t>
            </a:r>
          </a:p>
          <a:p>
            <a:pPr algn="l" fontAlgn="base"/>
            <a:r>
              <a:rPr lang="hr-HR" b="0" i="0" u="none" strike="noStrike" dirty="0">
                <a:solidFill>
                  <a:srgbClr val="231F20"/>
                </a:solidFill>
                <a:effectLst/>
                <a:latin typeface="Minion Pro Cond"/>
              </a:rPr>
              <a:t>– dr. sc. Ivan Malenica, ministar pravosuđa i uprave, član</a:t>
            </a:r>
          </a:p>
          <a:p>
            <a:pPr algn="l" fontAlgn="base"/>
            <a:r>
              <a:rPr lang="hr-HR" b="0" i="0" u="none" strike="noStrike" dirty="0">
                <a:solidFill>
                  <a:srgbClr val="231F20"/>
                </a:solidFill>
                <a:effectLst/>
                <a:latin typeface="Minion Pro Cond"/>
              </a:rPr>
              <a:t>– dr. sc. Nina Obuljen Koržinek, ministrica kulture i medija, članica.</a:t>
            </a:r>
          </a:p>
          <a:p>
            <a:pPr algn="ctr" fontAlgn="base"/>
            <a:r>
              <a:rPr lang="hr-HR" b="0" i="0" u="none" strike="noStrike" dirty="0">
                <a:solidFill>
                  <a:srgbClr val="231F20"/>
                </a:solidFill>
                <a:effectLst/>
                <a:latin typeface="Minion Pro Cond"/>
              </a:rPr>
              <a:t>III.</a:t>
            </a:r>
          </a:p>
          <a:p>
            <a:pPr algn="l" fontAlgn="base"/>
            <a:r>
              <a:rPr lang="hr-HR" b="0" i="0" u="none" strike="noStrike" dirty="0">
                <a:solidFill>
                  <a:srgbClr val="231F20"/>
                </a:solidFill>
                <a:effectLst/>
                <a:latin typeface="Minion Pro Cond"/>
              </a:rPr>
              <a:t>Za zamjenike članova pregovaračkoga odbora iz točke II. ove Odluke imenuju se:</a:t>
            </a:r>
          </a:p>
          <a:p>
            <a:pPr algn="l" fontAlgn="base"/>
            <a:r>
              <a:rPr lang="hr-HR" b="0" i="0" u="none" strike="noStrike" dirty="0">
                <a:solidFill>
                  <a:srgbClr val="231F20"/>
                </a:solidFill>
                <a:effectLst/>
                <a:latin typeface="Minion Pro Cond"/>
              </a:rPr>
              <a:t>– Dražen </a:t>
            </a:r>
            <a:r>
              <a:rPr lang="hr-HR" b="0" i="0" u="none" strike="noStrike" dirty="0" err="1">
                <a:solidFill>
                  <a:srgbClr val="231F20"/>
                </a:solidFill>
                <a:effectLst/>
                <a:latin typeface="Minion Pro Cond"/>
              </a:rPr>
              <a:t>Opalić</a:t>
            </a:r>
            <a:r>
              <a:rPr lang="hr-HR" b="0" i="0" u="none" strike="noStrike" dirty="0">
                <a:solidFill>
                  <a:srgbClr val="231F20"/>
                </a:solidFill>
                <a:effectLst/>
                <a:latin typeface="Minion Pro Cond"/>
              </a:rPr>
              <a:t>, Ministarstvo rada, mirovinskoga sustava, obitelji i socijalne politike</a:t>
            </a:r>
          </a:p>
          <a:p>
            <a:pPr algn="l" fontAlgn="base"/>
            <a:r>
              <a:rPr lang="hr-HR" b="0" i="0" u="none" strike="noStrike" dirty="0">
                <a:solidFill>
                  <a:srgbClr val="231F20"/>
                </a:solidFill>
                <a:effectLst/>
                <a:latin typeface="Minion Pro Cond"/>
              </a:rPr>
              <a:t>– Stipe Župan, Ministarstvo financija</a:t>
            </a:r>
          </a:p>
          <a:p>
            <a:pPr algn="l" fontAlgn="base"/>
            <a:r>
              <a:rPr lang="hr-HR" b="0" i="0" u="none" strike="noStrike" dirty="0">
                <a:solidFill>
                  <a:srgbClr val="231F20"/>
                </a:solidFill>
                <a:effectLst/>
                <a:latin typeface="Minion Pro Cond"/>
              </a:rPr>
              <a:t>– Tomislav </a:t>
            </a:r>
            <a:r>
              <a:rPr lang="hr-HR" b="0" i="0" u="none" strike="noStrike" dirty="0" err="1">
                <a:solidFill>
                  <a:srgbClr val="231F20"/>
                </a:solidFill>
                <a:effectLst/>
                <a:latin typeface="Minion Pro Cond"/>
              </a:rPr>
              <a:t>Dulibić</a:t>
            </a:r>
            <a:r>
              <a:rPr lang="hr-HR" b="0" i="0" u="none" strike="noStrike" dirty="0">
                <a:solidFill>
                  <a:srgbClr val="231F20"/>
                </a:solidFill>
                <a:effectLst/>
                <a:latin typeface="Minion Pro Cond"/>
              </a:rPr>
              <a:t>, Ministarstvo zdravstva</a:t>
            </a:r>
          </a:p>
          <a:p>
            <a:pPr algn="l" fontAlgn="base"/>
            <a:r>
              <a:rPr lang="hr-HR" b="0" i="0" u="none" strike="noStrike" dirty="0">
                <a:solidFill>
                  <a:srgbClr val="231F20"/>
                </a:solidFill>
                <a:effectLst/>
                <a:latin typeface="Minion Pro Cond"/>
              </a:rPr>
              <a:t>– </a:t>
            </a:r>
            <a:r>
              <a:rPr lang="hr-HR" b="1" i="0" u="none" strike="noStrike" dirty="0">
                <a:solidFill>
                  <a:srgbClr val="FF0000"/>
                </a:solidFill>
                <a:effectLst/>
                <a:latin typeface="Minion Pro Cond"/>
              </a:rPr>
              <a:t>Stipe Mamić, Ministarstvo znanosti i obrazovanja</a:t>
            </a:r>
          </a:p>
          <a:p>
            <a:pPr algn="l" fontAlgn="base"/>
            <a:r>
              <a:rPr lang="hr-HR" b="0" i="0" u="none" strike="noStrike" dirty="0">
                <a:solidFill>
                  <a:srgbClr val="231F20"/>
                </a:solidFill>
                <a:effectLst/>
                <a:latin typeface="Minion Pro Cond"/>
              </a:rPr>
              <a:t>– Olga </a:t>
            </a:r>
            <a:r>
              <a:rPr lang="hr-HR" b="0" i="0" u="none" strike="noStrike" dirty="0" err="1">
                <a:solidFill>
                  <a:srgbClr val="231F20"/>
                </a:solidFill>
                <a:effectLst/>
                <a:latin typeface="Minion Pro Cond"/>
              </a:rPr>
              <a:t>Plazibat</a:t>
            </a:r>
            <a:r>
              <a:rPr lang="hr-HR" b="0" i="0" u="none" strike="noStrike" dirty="0">
                <a:solidFill>
                  <a:srgbClr val="231F20"/>
                </a:solidFill>
                <a:effectLst/>
                <a:latin typeface="Minion Pro Cond"/>
              </a:rPr>
              <a:t> Novosel, Ministarstvo pravosuđa i uprave</a:t>
            </a:r>
          </a:p>
          <a:p>
            <a:pPr algn="l" fontAlgn="base"/>
            <a:r>
              <a:rPr lang="hr-HR" b="0" i="0" u="none" strike="noStrike" dirty="0">
                <a:solidFill>
                  <a:srgbClr val="231F20"/>
                </a:solidFill>
                <a:effectLst/>
                <a:latin typeface="Minion Pro Cond"/>
              </a:rPr>
              <a:t>– dr. sc. Ivica Poljičak, Ministarstvo kulture i medija.</a:t>
            </a:r>
          </a:p>
          <a:p>
            <a:endParaRPr lang="hr-HR" dirty="0"/>
          </a:p>
        </p:txBody>
      </p:sp>
    </p:spTree>
    <p:extLst>
      <p:ext uri="{BB962C8B-B14F-4D97-AF65-F5344CB8AC3E}">
        <p14:creationId xmlns:p14="http://schemas.microsoft.com/office/powerpoint/2010/main" val="2632216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64062B6-601A-81F2-B190-6E08421B37E8}"/>
              </a:ext>
            </a:extLst>
          </p:cNvPr>
          <p:cNvSpPr>
            <a:spLocks noGrp="1"/>
          </p:cNvSpPr>
          <p:nvPr>
            <p:ph type="title"/>
          </p:nvPr>
        </p:nvSpPr>
        <p:spPr/>
        <p:txBody>
          <a:bodyPr>
            <a:normAutofit fontScale="90000"/>
          </a:bodyPr>
          <a:lstStyle/>
          <a:p>
            <a:r>
              <a:rPr lang="hr-HR" sz="3100" b="1" dirty="0">
                <a:solidFill>
                  <a:srgbClr val="000000"/>
                </a:solidFill>
                <a:latin typeface="Times" panose="02020603050405020304" pitchFamily="18" charset="0"/>
              </a:rPr>
              <a:t>6. </a:t>
            </a:r>
            <a:r>
              <a:rPr lang="pl-PL" sz="3100" b="1" i="0" dirty="0">
                <a:solidFill>
                  <a:srgbClr val="000000"/>
                </a:solidFill>
                <a:effectLst/>
                <a:latin typeface="Times" panose="02020603050405020304" pitchFamily="18" charset="0"/>
              </a:rPr>
              <a:t>Zakon o izmjenama i dopunama </a:t>
            </a:r>
            <a:br>
              <a:rPr lang="pl-PL" sz="3100" b="1" i="0" dirty="0">
                <a:solidFill>
                  <a:srgbClr val="000000"/>
                </a:solidFill>
                <a:effectLst/>
                <a:latin typeface="Times" panose="02020603050405020304" pitchFamily="18" charset="0"/>
              </a:rPr>
            </a:br>
            <a:r>
              <a:rPr lang="pl-PL" sz="3100" b="1" i="0" dirty="0">
                <a:solidFill>
                  <a:srgbClr val="000000"/>
                </a:solidFill>
                <a:effectLst/>
                <a:latin typeface="Times" panose="02020603050405020304" pitchFamily="18" charset="0"/>
              </a:rPr>
              <a:t>Zakona o rodiljnim i roditeljskim potporama (Narodne novine broj 85/2022) (22.7.2022.)</a:t>
            </a:r>
            <a:r>
              <a:rPr lang="pl-PL" b="1" i="0" dirty="0">
                <a:solidFill>
                  <a:srgbClr val="000000"/>
                </a:solidFill>
                <a:effectLst/>
                <a:latin typeface="Times" panose="02020603050405020304" pitchFamily="18" charset="0"/>
              </a:rPr>
              <a:t>	</a:t>
            </a:r>
            <a:br>
              <a:rPr lang="pl-PL" b="1" i="0" dirty="0">
                <a:solidFill>
                  <a:srgbClr val="000000"/>
                </a:solidFill>
                <a:effectLst/>
                <a:latin typeface="Times" panose="02020603050405020304" pitchFamily="18" charset="0"/>
              </a:rPr>
            </a:br>
            <a:endParaRPr lang="hr-HR" dirty="0"/>
          </a:p>
        </p:txBody>
      </p:sp>
      <p:sp>
        <p:nvSpPr>
          <p:cNvPr id="3" name="Rezervirano mjesto sadržaja 2">
            <a:extLst>
              <a:ext uri="{FF2B5EF4-FFF2-40B4-BE49-F238E27FC236}">
                <a16:creationId xmlns:a16="http://schemas.microsoft.com/office/drawing/2014/main" id="{DD335EFF-5241-FBEA-8C5A-96339E76F041}"/>
              </a:ext>
            </a:extLst>
          </p:cNvPr>
          <p:cNvSpPr>
            <a:spLocks noGrp="1"/>
          </p:cNvSpPr>
          <p:nvPr>
            <p:ph idx="1"/>
          </p:nvPr>
        </p:nvSpPr>
        <p:spPr/>
        <p:txBody>
          <a:bodyPr>
            <a:normAutofit fontScale="62500" lnSpcReduction="20000"/>
          </a:bodyPr>
          <a:lstStyle/>
          <a:p>
            <a:r>
              <a:rPr lang="hr-HR" b="0" i="0" dirty="0">
                <a:solidFill>
                  <a:srgbClr val="231F20"/>
                </a:solidFill>
                <a:effectLst/>
                <a:latin typeface="Minion Pro Cond"/>
              </a:rPr>
              <a:t>15. </a:t>
            </a:r>
            <a:r>
              <a:rPr lang="hr-HR" b="0" i="1" dirty="0">
                <a:solidFill>
                  <a:srgbClr val="231F20"/>
                </a:solidFill>
                <a:effectLst/>
                <a:latin typeface="Minion Pro"/>
              </a:rPr>
              <a:t>»očinski dopust« </a:t>
            </a:r>
            <a:r>
              <a:rPr lang="hr-HR" b="0" i="0" dirty="0">
                <a:solidFill>
                  <a:srgbClr val="231F20"/>
                </a:solidFill>
                <a:effectLst/>
                <a:latin typeface="Minion Pro Cond"/>
              </a:rPr>
              <a:t>u smislu ovoga Zakona je dopust zaposlenog ili samozaposlenog oca ili njemu izjednačene osobe koja se brine o djetetu, povodom rođenja djeteta, radi pružanja njege i podizanja tog djeteta.«.</a:t>
            </a:r>
          </a:p>
          <a:p>
            <a:endParaRPr lang="hr-HR" dirty="0">
              <a:solidFill>
                <a:srgbClr val="231F20"/>
              </a:solidFill>
              <a:latin typeface="Minion Pro Cond"/>
            </a:endParaRPr>
          </a:p>
          <a:p>
            <a:pPr algn="ctr" fontAlgn="base"/>
            <a:r>
              <a:rPr lang="hr-HR" b="0" i="0" u="none" strike="noStrike" dirty="0">
                <a:solidFill>
                  <a:srgbClr val="231F20"/>
                </a:solidFill>
                <a:effectLst/>
                <a:latin typeface="Minion Pro Cond"/>
              </a:rPr>
              <a:t>»Članak 12.a</a:t>
            </a:r>
          </a:p>
          <a:p>
            <a:pPr algn="l" fontAlgn="base"/>
            <a:r>
              <a:rPr lang="hr-HR" b="0" i="0" u="none" strike="noStrike" dirty="0">
                <a:solidFill>
                  <a:srgbClr val="231F20"/>
                </a:solidFill>
                <a:effectLst/>
                <a:latin typeface="Minion Pro Cond"/>
              </a:rPr>
              <a:t>(1) Zaposleni ili samozaposleni otac ima pravo, nakon rođenja djeteta, na očinski dopust u neprekidnom trajanju, ovisno o broju rođene djece:</a:t>
            </a:r>
          </a:p>
          <a:p>
            <a:pPr algn="l" fontAlgn="base"/>
            <a:r>
              <a:rPr lang="hr-HR" b="0" i="0" u="none" strike="noStrike" dirty="0">
                <a:solidFill>
                  <a:srgbClr val="231F20"/>
                </a:solidFill>
                <a:effectLst/>
                <a:latin typeface="Minion Pro Cond"/>
              </a:rPr>
              <a:t>‒ od </a:t>
            </a:r>
            <a:r>
              <a:rPr lang="hr-HR" b="1" i="0" u="sng" strike="noStrike" dirty="0">
                <a:solidFill>
                  <a:srgbClr val="231F20"/>
                </a:solidFill>
                <a:effectLst/>
                <a:latin typeface="Minion Pro Cond"/>
              </a:rPr>
              <a:t>deset radnih dana za jedno dijete</a:t>
            </a:r>
            <a:r>
              <a:rPr lang="hr-HR" b="0" i="0" u="none" strike="noStrike" dirty="0">
                <a:solidFill>
                  <a:srgbClr val="231F20"/>
                </a:solidFill>
                <a:effectLst/>
                <a:latin typeface="Minion Pro Cond"/>
              </a:rPr>
              <a:t>,</a:t>
            </a:r>
          </a:p>
          <a:p>
            <a:pPr algn="l" fontAlgn="base"/>
            <a:r>
              <a:rPr lang="hr-HR" b="0" i="0" u="none" strike="noStrike" dirty="0">
                <a:solidFill>
                  <a:srgbClr val="231F20"/>
                </a:solidFill>
                <a:effectLst/>
                <a:latin typeface="Minion Pro Cond"/>
              </a:rPr>
              <a:t>‒ od </a:t>
            </a:r>
            <a:r>
              <a:rPr lang="hr-HR" b="1" i="0" u="none" strike="noStrike" dirty="0">
                <a:solidFill>
                  <a:srgbClr val="231F20"/>
                </a:solidFill>
                <a:effectLst/>
                <a:latin typeface="Minion Pro Cond"/>
              </a:rPr>
              <a:t>15 radnih dana u slučaju rođenja blizanaca</a:t>
            </a:r>
            <a:r>
              <a:rPr lang="hr-HR" b="0" i="0" u="none" strike="noStrike" dirty="0">
                <a:solidFill>
                  <a:srgbClr val="231F20"/>
                </a:solidFill>
                <a:effectLst/>
                <a:latin typeface="Minion Pro Cond"/>
              </a:rPr>
              <a:t>, trojki ili istodobnog rođenja više djece.</a:t>
            </a:r>
          </a:p>
          <a:p>
            <a:pPr algn="l" fontAlgn="base"/>
            <a:r>
              <a:rPr lang="hr-HR" b="0" i="0" u="none" strike="noStrike" dirty="0">
                <a:solidFill>
                  <a:srgbClr val="231F20"/>
                </a:solidFill>
                <a:effectLst/>
                <a:latin typeface="Minion Pro Cond"/>
              </a:rPr>
              <a:t>(2) Zaposleni ili samozaposleni otac pravo iz stavka 1. ovoga članka može koristiti </a:t>
            </a:r>
            <a:r>
              <a:rPr lang="hr-HR" b="1" i="0" u="none" strike="noStrike" dirty="0">
                <a:solidFill>
                  <a:srgbClr val="231F20"/>
                </a:solidFill>
                <a:effectLst/>
                <a:latin typeface="Minion Pro Cond"/>
              </a:rPr>
              <a:t>do navršenih šest mjeseci života djeteta </a:t>
            </a:r>
            <a:r>
              <a:rPr lang="hr-HR" b="0" i="0" u="none" strike="noStrike" dirty="0">
                <a:solidFill>
                  <a:srgbClr val="231F20"/>
                </a:solidFill>
                <a:effectLst/>
                <a:latin typeface="Minion Pro Cond"/>
              </a:rPr>
              <a:t>pod uvjetom da u isto vrijeme i za isto dijete ne koristi jedno od prava propisanih ovim Zakonom.</a:t>
            </a:r>
          </a:p>
          <a:p>
            <a:pPr algn="l" fontAlgn="base"/>
            <a:r>
              <a:rPr lang="hr-HR" b="0" i="0" u="none" strike="noStrike" dirty="0">
                <a:solidFill>
                  <a:srgbClr val="231F20"/>
                </a:solidFill>
                <a:effectLst/>
                <a:latin typeface="Minion Pro Cond"/>
              </a:rPr>
              <a:t>(3) Zaposleni ili samozaposleni otac može koristiti pravo iz stavka 1. ovoga članka </a:t>
            </a:r>
            <a:r>
              <a:rPr lang="hr-HR" b="1" i="0" u="none" strike="noStrike" dirty="0">
                <a:solidFill>
                  <a:srgbClr val="231F20"/>
                </a:solidFill>
                <a:effectLst/>
                <a:latin typeface="Minion Pro Cond"/>
              </a:rPr>
              <a:t>neovisno o </a:t>
            </a:r>
            <a:r>
              <a:rPr lang="hr-HR" b="1" i="0" u="none" strike="noStrike" dirty="0" err="1">
                <a:solidFill>
                  <a:srgbClr val="231F20"/>
                </a:solidFill>
                <a:effectLst/>
                <a:latin typeface="Minion Pro Cond"/>
              </a:rPr>
              <a:t>radnopravnom</a:t>
            </a:r>
            <a:r>
              <a:rPr lang="hr-HR" b="1" i="0" u="none" strike="noStrike" dirty="0">
                <a:solidFill>
                  <a:srgbClr val="231F20"/>
                </a:solidFill>
                <a:effectLst/>
                <a:latin typeface="Minion Pro Cond"/>
              </a:rPr>
              <a:t> statusu majke.</a:t>
            </a:r>
          </a:p>
          <a:p>
            <a:pPr algn="l" fontAlgn="base"/>
            <a:r>
              <a:rPr lang="hr-HR" b="0" i="0" u="none" strike="noStrike" dirty="0">
                <a:solidFill>
                  <a:srgbClr val="231F20"/>
                </a:solidFill>
                <a:effectLst/>
                <a:latin typeface="Minion Pro Cond"/>
              </a:rPr>
              <a:t>(4) Pravo na očinski dopust je neprenosivo.«.</a:t>
            </a:r>
          </a:p>
          <a:p>
            <a:pPr marL="0" indent="0">
              <a:buNone/>
            </a:pPr>
            <a:endParaRPr lang="hr-HR" b="0" i="0" dirty="0">
              <a:solidFill>
                <a:srgbClr val="231F20"/>
              </a:solidFill>
              <a:effectLst/>
              <a:latin typeface="Minion Pro Cond"/>
            </a:endParaRPr>
          </a:p>
          <a:p>
            <a:endParaRPr lang="hr-HR" dirty="0">
              <a:solidFill>
                <a:srgbClr val="231F20"/>
              </a:solidFill>
              <a:latin typeface="Minion Pro Cond"/>
            </a:endParaRPr>
          </a:p>
          <a:p>
            <a:r>
              <a:rPr lang="pl-PL" b="1" i="0" dirty="0">
                <a:solidFill>
                  <a:srgbClr val="FF0000"/>
                </a:solidFill>
                <a:effectLst/>
                <a:latin typeface="Minion Pro Cond"/>
              </a:rPr>
              <a:t>8. slobodan radni dan za prenatalni pregled! (na </a:t>
            </a:r>
            <a:r>
              <a:rPr lang="pl-PL" b="1" dirty="0">
                <a:solidFill>
                  <a:srgbClr val="FF0000"/>
                </a:solidFill>
                <a:latin typeface="Minion Pro Cond"/>
              </a:rPr>
              <a:t>pisanu obavijest</a:t>
            </a:r>
            <a:r>
              <a:rPr lang="pl-PL" b="1" i="0" dirty="0">
                <a:solidFill>
                  <a:srgbClr val="FF0000"/>
                </a:solidFill>
                <a:effectLst/>
                <a:latin typeface="Minion Pro Cond"/>
              </a:rPr>
              <a:t> radnice ravnatelj daje pisanu suglasnost)</a:t>
            </a:r>
            <a:endParaRPr lang="hr-HR" b="1" dirty="0">
              <a:solidFill>
                <a:srgbClr val="FF0000"/>
              </a:solidFill>
            </a:endParaRPr>
          </a:p>
        </p:txBody>
      </p:sp>
    </p:spTree>
    <p:extLst>
      <p:ext uri="{BB962C8B-B14F-4D97-AF65-F5344CB8AC3E}">
        <p14:creationId xmlns:p14="http://schemas.microsoft.com/office/powerpoint/2010/main" val="3307615903"/>
      </p:ext>
    </p:extLst>
  </p:cSld>
  <p:clrMapOvr>
    <a:masterClrMapping/>
  </p:clrMapOvr>
</p:sld>
</file>

<file path=ppt/theme/theme1.xml><?xml version="1.0" encoding="utf-8"?>
<a:theme xmlns:a="http://schemas.openxmlformats.org/drawingml/2006/main" name="Pramen">
  <a:themeElements>
    <a:clrScheme name="Prame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Pram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am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4D875CF760F6248BBEE7192428FACB9" ma:contentTypeVersion="2" ma:contentTypeDescription="Stvaranje novog dokumenta." ma:contentTypeScope="" ma:versionID="e874cd3628ec1c0b7ee638bf5591c013">
  <xsd:schema xmlns:xsd="http://www.w3.org/2001/XMLSchema" xmlns:xs="http://www.w3.org/2001/XMLSchema" xmlns:p="http://schemas.microsoft.com/office/2006/metadata/properties" xmlns:ns3="f3976979-779a-48c2-b39f-b643018e5fd5" targetNamespace="http://schemas.microsoft.com/office/2006/metadata/properties" ma:root="true" ma:fieldsID="69291e99a55fb4bbdb4ba5cda0a57607" ns3:_="">
    <xsd:import namespace="f3976979-779a-48c2-b39f-b643018e5fd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976979-779a-48c2-b39f-b643018e5f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sadržaja"/>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FF4672-3DF8-4FDD-B1EA-233C937E4AA5}">
  <ds:schemaRefs>
    <ds:schemaRef ds:uri="http://www.w3.org/XML/1998/namespace"/>
    <ds:schemaRef ds:uri="http://schemas.microsoft.com/office/2006/metadata/properties"/>
    <ds:schemaRef ds:uri="http://schemas.openxmlformats.org/package/2006/metadata/core-properties"/>
    <ds:schemaRef ds:uri="http://purl.org/dc/dcmitype/"/>
    <ds:schemaRef ds:uri="http://purl.org/dc/terms/"/>
    <ds:schemaRef ds:uri="http://purl.org/dc/elements/1.1/"/>
    <ds:schemaRef ds:uri="http://schemas.microsoft.com/office/2006/documentManagement/types"/>
    <ds:schemaRef ds:uri="http://schemas.microsoft.com/office/infopath/2007/PartnerControls"/>
    <ds:schemaRef ds:uri="f3976979-779a-48c2-b39f-b643018e5fd5"/>
  </ds:schemaRefs>
</ds:datastoreItem>
</file>

<file path=customXml/itemProps2.xml><?xml version="1.0" encoding="utf-8"?>
<ds:datastoreItem xmlns:ds="http://schemas.openxmlformats.org/officeDocument/2006/customXml" ds:itemID="{73EA3DE8-877E-495F-A68E-F2FAA1ED37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976979-779a-48c2-b39f-b643018e5f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18FF53C-1932-4488-8359-0AA8731405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TM02892315[[fn=Pramen]]</Template>
  <TotalTime>10131</TotalTime>
  <Words>7631</Words>
  <Application>Microsoft Office PowerPoint</Application>
  <PresentationFormat>Široki zaslon</PresentationFormat>
  <Paragraphs>415</Paragraphs>
  <Slides>55</Slides>
  <Notes>0</Notes>
  <HiddenSlides>0</HiddenSlides>
  <MMClips>0</MMClips>
  <ScaleCrop>false</ScaleCrop>
  <HeadingPairs>
    <vt:vector size="6" baseType="variant">
      <vt:variant>
        <vt:lpstr>Korišteni fontovi</vt:lpstr>
      </vt:variant>
      <vt:variant>
        <vt:i4>12</vt:i4>
      </vt:variant>
      <vt:variant>
        <vt:lpstr>Tema</vt:lpstr>
      </vt:variant>
      <vt:variant>
        <vt:i4>1</vt:i4>
      </vt:variant>
      <vt:variant>
        <vt:lpstr>Naslovi slajdova</vt:lpstr>
      </vt:variant>
      <vt:variant>
        <vt:i4>55</vt:i4>
      </vt:variant>
    </vt:vector>
  </HeadingPairs>
  <TitlesOfParts>
    <vt:vector size="68" baseType="lpstr">
      <vt:lpstr>Arial</vt:lpstr>
      <vt:lpstr>Calibri</vt:lpstr>
      <vt:lpstr>Century Gothic</vt:lpstr>
      <vt:lpstr>Lucida Grande</vt:lpstr>
      <vt:lpstr>Minion Pro</vt:lpstr>
      <vt:lpstr>Minion Pro Cond</vt:lpstr>
      <vt:lpstr>Open Sans</vt:lpstr>
      <vt:lpstr>Roboto</vt:lpstr>
      <vt:lpstr>Times</vt:lpstr>
      <vt:lpstr>Times New Roman</vt:lpstr>
      <vt:lpstr>vladarh_serifbook</vt:lpstr>
      <vt:lpstr>Wingdings 3</vt:lpstr>
      <vt:lpstr>Pramen</vt:lpstr>
      <vt:lpstr>Novine u propisima i najčešća pitanja iz rada  školskih ustanova</vt:lpstr>
      <vt:lpstr>Novi pravni propisi  (od travnja do listopada 2022.)</vt:lpstr>
      <vt:lpstr>Novi pravni propisi  (od travnja do listopada 2022.)</vt:lpstr>
      <vt:lpstr>Novi pravni propisi  (od travnja do listopada 2022.)</vt:lpstr>
      <vt:lpstr>Novi pravni propisi  (od svibnja do listopada 2022.)</vt:lpstr>
      <vt:lpstr>Pravilnik o izmjenama i dopuni  Pravilnika o porezu na dohodak  (Narodne novine broj 112/2022) (28.9.2022.) </vt:lpstr>
      <vt:lpstr>Pravilnik o izmjenama i dopuni  Pravilnika o porezu na dohodak  (Narodne novine broj 112/2022) (28.9.2022.)</vt:lpstr>
      <vt:lpstr>Odluka o pokretanju postupka pregovora o sklapanju dodatka Temeljnom kolektivnom ugovoru za službenike i namještenike u javnim službama i imenovanju pregovaračkoga odbora Vlade Republike Hrvatske (Narodne novine broj 107/2022) (16.9.2022.) </vt:lpstr>
      <vt:lpstr>6. Zakon o izmjenama i dopunama  Zakona o rodiljnim i roditeljskim potporama (Narodne novine broj 85/2022) (22.7.2022.)  </vt:lpstr>
      <vt:lpstr>6. Zakon o izmjenama i dopunama  Zakona o rodiljnim i roditeljskim potporama (Narodne novine broj 85/2022) (22.7.2022.) </vt:lpstr>
      <vt:lpstr>Zakon o izmjenama i dopunama  Zakona o rodiljnim i roditeljskim potporama (Narodne novine broj 85/2022) (22.7.2022.) </vt:lpstr>
      <vt:lpstr>6. Zakon o izmjenama i dopunama  Zakona o rodiljnim i roditeljskim potporama  (Narodne novine broj 85/2022) (22.7.2022.) </vt:lpstr>
      <vt:lpstr>Zakon o priznavanju i vrednovanju inozemnih  obrazovnih kvalifikacija  (Narodne novine broj 69/2022) (17.6.2022.)  </vt:lpstr>
      <vt:lpstr>Zakon o priznavanju i vrednovanju inozemnih  obrazovnih kvalifikacija  (Narodne novine broj 69/2022) (17.6.2022.)</vt:lpstr>
      <vt:lpstr>Zakon o priznavanju i vrednovanju inozemnih  obrazovnih kvalifikacija  (Narodne novine broj 69/2022) (17.6.2022.)</vt:lpstr>
      <vt:lpstr>Zakon o priznavanju i vrednovanju inozemnih  obrazovnih kvalifikacija  (Narodne novine broj 69/2022) (17.6.2022.)</vt:lpstr>
      <vt:lpstr>Zakon o priznavanju i vrednovanju inozemnih  obrazovnih kvalifikacija  (Narodne novine broj 69/2022) (17.6.2022.)</vt:lpstr>
      <vt:lpstr>Zakon o priznavanju i vrednovanju inozemnih  obrazovnih kvalifikacija  (Narodne novine broj 69/2022) (17.6.2022.)</vt:lpstr>
      <vt:lpstr>Zakon o priznavanju i vrednovanju inozemnih  obrazovnih kvalifikacija  (Narodne novine broj 69/2022) (17.6.2022.)</vt:lpstr>
      <vt:lpstr>Odluka o pokretanju postupka pregovora o sklapanju  kolektivnog ugovora za zaposlenike u  osnovnoškolskim ustanovama i imenovanju pregovaračkog odbora Vlade Republike Hrvatske (Narodne novine broj 67/202) (10.6.2022.) </vt:lpstr>
      <vt:lpstr>Odluka o isplati materijalnih i nematerijalnih prava  te drugih naknada za zaposlenike u osnovnoškolskim ustanovama  (Narodne novine broj 60/2022) (27.5.2022.) </vt:lpstr>
      <vt:lpstr>Odluka o početku i završetku nastavne godine, broju  radnih dana i trajanju odmora učenika osnovnih i  srednjih škola za školsku godinu 2022./2023.  (Narodne novine broj 54/2022) (11.5.2022.) </vt:lpstr>
      <vt:lpstr>Godišnji odmor  po povratku na rad  s rodiljnog/roditeljskog dopusta</vt:lpstr>
      <vt:lpstr>Zakon o izmjenama i dopunama  Zakona o javnoj nabavi  (Narodne novine broj 114/2022) (3.10.2022.) </vt:lpstr>
      <vt:lpstr>Zakon o izmjenama i dopunama  Zakona o mirovinskom osiguranju  (Narodne novine broj 119/2022) (14.10.2022.)  </vt:lpstr>
      <vt:lpstr>Zakon o izmjenama i dopunama  Zakona o mirovinskom osiguranju  (Narodne novine broj 119/2022) (14.10.2022.)</vt:lpstr>
      <vt:lpstr>Dopis MZO-a,  od 1.rujna 2022.</vt:lpstr>
      <vt:lpstr>Dopis MZO-a,  od 1.rujna 2022.</vt:lpstr>
      <vt:lpstr>Dopis MZO-a,  od 1.rujna 2022.</vt:lpstr>
      <vt:lpstr>Dopis MZO-a,  od 1.rujna 2022.</vt:lpstr>
      <vt:lpstr>Dopis MZO-a,  od 1.rujna 2022.</vt:lpstr>
      <vt:lpstr>Dopis MZO-a,  od 1.rujna 2022.</vt:lpstr>
      <vt:lpstr>Dopis MZO-a,  od 1.rujna 2022.</vt:lpstr>
      <vt:lpstr>Dopis MZO-a,  od 1.rujna 2022.</vt:lpstr>
      <vt:lpstr>Zapošljavanje  domara</vt:lpstr>
      <vt:lpstr>Zapošljavanje  domara – primjer odredbi Pravilnika Škole</vt:lpstr>
      <vt:lpstr>Prekršaj poslodavca -osoba s invaliditetom-</vt:lpstr>
      <vt:lpstr>Prekršaji školske ustanove -prema ZOOOSŠ-</vt:lpstr>
      <vt:lpstr>Novi TKU</vt:lpstr>
      <vt:lpstr>Članak 24.  </vt:lpstr>
      <vt:lpstr>Članak 43. </vt:lpstr>
      <vt:lpstr>Članak 49. </vt:lpstr>
      <vt:lpstr>Članak 49. </vt:lpstr>
      <vt:lpstr>Članak 52.</vt:lpstr>
      <vt:lpstr>Članak 52.</vt:lpstr>
      <vt:lpstr>Članak 52.</vt:lpstr>
      <vt:lpstr>Članak 52.</vt:lpstr>
      <vt:lpstr>Članak 52.</vt:lpstr>
      <vt:lpstr>Članak 65.</vt:lpstr>
      <vt:lpstr>Članak 72. </vt:lpstr>
      <vt:lpstr>Članak 89. </vt:lpstr>
      <vt:lpstr>Mogućnost rada od kuće u slučaju pozitivnog nalaza na COVID-19 </vt:lpstr>
      <vt:lpstr>Mirovina uz rad  u polovici radnog vremena  – max.do 65. g.života</vt:lpstr>
      <vt:lpstr>PowerPoint prezentacija</vt:lpstr>
      <vt:lpstr> IZABERITE TRADICIJU, KVALITETU, DISKRECIJU!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prezentacija</dc:title>
  <dc:creator>Rene</dc:creator>
  <cp:lastModifiedBy>Đurđica ŠOIĆ</cp:lastModifiedBy>
  <cp:revision>846</cp:revision>
  <dcterms:created xsi:type="dcterms:W3CDTF">2022-01-16T11:18:01Z</dcterms:created>
  <dcterms:modified xsi:type="dcterms:W3CDTF">2022-10-25T06:52:51Z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0x010100F4D875CF760F6248BBEE7192428FACB9</vt:lpwstr>
  </property>
</Properties>
</file>