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5" r:id="rId16"/>
    <p:sldId id="273" r:id="rId17"/>
    <p:sldId id="274" r:id="rId18"/>
    <p:sldId id="270" r:id="rId19"/>
    <p:sldId id="271" r:id="rId20"/>
    <p:sldId id="272" r:id="rId21"/>
    <p:sldId id="26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9758"/>
    <a:srgbClr val="88BE8E"/>
    <a:srgbClr val="8EDAB4"/>
    <a:srgbClr val="0066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rednji stil 3 - Isticanj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21.10.2022.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3060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21.10.2022.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54915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21.10.2022.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139165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9059D1-0BD8-CD44-0FD9-BDEEEB616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CC63044-2FF9-84CD-CD4B-97A0901A6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7CA338B-2062-7BFD-F99A-CB914C424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21.10.2022.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9E7846-7C86-7D67-C348-07275CB9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CA76F6A-5C3A-637A-E1ED-F4C33EC9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151182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2832CE-E06A-8529-E59B-E8B96A60C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E02212-FC43-BAD8-9331-B252D99D1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92730FA-FFA2-3F9E-5C64-42DCB1795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21.10.2022.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6FA0C23-EE85-C265-7EB7-15E4846A0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0E4FEF5-E564-E8F6-69C8-08B0D052C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03937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0E1376-F54D-B161-76BE-5477972AC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BE4D1BC-688B-2552-CA24-7D80305B4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3225E6-3723-039D-6337-46E01CFD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21.10.2022.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14F1CD5-B903-B493-8668-FE0563A4C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2ADF52D-35FF-EFE8-9A39-EFAC549A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161751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F1FE8D-8333-3BA4-0325-2B4B3E60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2F1E9C-5CFB-4D79-B638-795C23002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B8A682A-5D56-E782-1351-D186E4811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1B78DD7-7A1C-D3E9-4F94-EA973655B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21.10.2022.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7A69857-4F0F-E729-90A3-B0ACA656E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1D9DDFC-FC57-8814-91EB-4BF79560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254017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61C8E2-27A4-13EF-F3E4-7D54AB72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FA0AAF4-125F-29D4-6D89-284147524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49C4EF0-6176-F405-05DB-FD1493882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243623E-DB68-2E0C-A0A0-2128231E7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2822653-6FA4-DABD-4891-C9AF1A503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C3E8D21-8F88-EB51-711C-E01EB1BE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21.10.2022.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A5F27EE-6804-99A5-AAFD-83734C8E2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8B9645A-4B15-B6E4-8593-1E347280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22104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ED0FE3-3714-5175-7585-CE17AEF99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0D86DD2-6470-B5A2-4A09-1B4EB351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21.10.2022.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EA83350-1540-410B-C7EA-6C5D4918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73EFFAA-BD0C-7427-F268-259AB05E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385846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BF4FA67-9266-98E7-40EB-8F0E7187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21.10.2022.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67A4885-0AC5-D19C-F737-DA7017665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57075CD-A34C-4D56-2E02-DD4475D6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590486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7AE90A-A934-1D32-F634-A84BF8FD4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E40FA5-A523-411F-5F9C-76D8E9139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426E35E-381D-C6FA-07A7-AF3049782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EC50F6F-17BD-615E-415F-609E8B04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21.10.2022.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2399EE8-4064-04F5-E821-B58FE4B4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ED70869-D157-6B2E-723A-C3481538E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63974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21.10.2022.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1612245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DD484F-E724-01DB-03FA-F7693283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FDA20BB-358D-00B8-8F91-33DCAE59A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5DA229C-1A49-B725-205B-8C3E68DEB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59610C6-3D0C-B985-FD02-439884F1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21.10.2022.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6AD1B0B-2076-5D45-8287-15DDAB79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369C159-170E-7274-D4D5-7433AE7A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4479252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9031F4-2F12-F7DF-1116-98B83C878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0AD2DBF-0695-8E36-7E79-2153FD00B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4EE6A49-0604-BAA2-1134-B978B6977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21.10.2022.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844495E-5670-AF8D-9B65-B6F50E1DF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77A4783-ED89-CC05-74DC-B2BDF577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379369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35EBBD9-716D-0C3F-36E2-902759A2D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8A31000-4FAF-00E4-B5B0-1B271619E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C954E28-61DE-E8D3-E0EB-E697B17A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21.10.2022.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CC31B72-6CCE-11CC-2FB1-B9C20585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213D1E4-524A-802F-74C3-B9CFD0D8E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949403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21.10.2022.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402904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21.10.2022.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172735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21.10.2022.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639102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21.10.2022.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262792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21.10.2022.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900197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21.10.2022.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182854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21.10.2022.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37732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2420D13-606E-4AE9-AB6C-93C37E384194}" type="datetimeFigureOut">
              <a:rPr lang="hr-HR" smtClean="0"/>
              <a:t>21.10.2022.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173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A678B3E-27DC-B256-6D80-AE9F5DE3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5D2611A-C2A9-C091-22B1-79567B8B8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1AD0D78-F8A2-67AA-1D86-A3BB950CB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20D13-606E-4AE9-AB6C-93C37E384194}" type="datetimeFigureOut">
              <a:rPr lang="hr-HR" smtClean="0"/>
              <a:t>21.10.2022.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6E536E0-9A50-1B01-7BB2-4E167C7B5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8AB6A37-8C81-CBE0-67B2-33786D4AE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870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lmacijanews.hr/clanak/0scg-samotestiranje-ucenika-u-iducih-mjesec-dana-svaki-ucenik-ce-dobiti-4-testa" TargetMode="External"/><Relationship Id="rId3" Type="http://schemas.openxmlformats.org/officeDocument/2006/relationships/hyperlink" Target="https://www.nacional.hr/krenulo-samotestiranje-ucenika-ali-i-preprodaja-testova-srednjoskolci-ih-nude-za-15-do-20-kuna/" TargetMode="External"/><Relationship Id="rId7" Type="http://schemas.openxmlformats.org/officeDocument/2006/relationships/hyperlink" Target="https://www.novilist.hr/rijeka-regija/otoci/u-malom-losinju-poceo-skup-ravnatelja-osnovnih-i-srednjih-skola/" TargetMode="External"/><Relationship Id="rId2" Type="http://schemas.openxmlformats.org/officeDocument/2006/relationships/hyperlink" Target="https://dnevnik.hr/vijesti/koronavirus/predsjednica-udruge-osnovnoskolskih-ravnatelja-o-nastavi-online---68179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medjimurje.net.hr/vijesti/drustvo/4186394/sok-za-mariju-tepalovic-posao-ravnateljice-u-63-godini-zamijenila-burzom/" TargetMode="External"/><Relationship Id="rId11" Type="http://schemas.openxmlformats.org/officeDocument/2006/relationships/hyperlink" Target="https://www.index.hr/vijesti/clanak/sefica-udruge-osnovnoskolskih-ravnatelja-vjerujem-da-ce-se-ucitelji-snaci/2314365.aspx" TargetMode="External"/><Relationship Id="rId5" Type="http://schemas.openxmlformats.org/officeDocument/2006/relationships/hyperlink" Target="https://www.tportal.hr/vijesti/clanak/najjednostavnije-bi-bilo-da-skola-dobije-brze-antigenske-testove-i-da-zaposleni-doma-odrade-testiranje-foto-20211108/print" TargetMode="External"/><Relationship Id="rId10" Type="http://schemas.openxmlformats.org/officeDocument/2006/relationships/hyperlink" Target="https://slobodnadalmacija.hr/vijesti/hrvatska/krenulo-je-samotestiranje-ucenika-a-oni-dosjetljiviji-medu-njima-odlucili-su-od-svega-napraviti-i-mali-biznis-pa-testove-preprodaju-za-petnaestak-kuna-1167432" TargetMode="External"/><Relationship Id="rId4" Type="http://schemas.openxmlformats.org/officeDocument/2006/relationships/hyperlink" Target="https://n1info.hr/vijesti/u-samoizolaciji-30-000-ucenika-hoce-li-testovi-promijeniti-situaciju/" TargetMode="External"/><Relationship Id="rId9" Type="http://schemas.openxmlformats.org/officeDocument/2006/relationships/hyperlink" Target="https://www.dnevno.hr/vijesti/biljezit-ce-tko-je-odbio-testiranje-fuchs-zabrinut-spominje-broj-umrlih-i-poginule-u-domovinskom-ratu-1860615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ntonija.mirosavljevic@skole.hr" TargetMode="External"/><Relationship Id="rId2" Type="http://schemas.openxmlformats.org/officeDocument/2006/relationships/hyperlink" Target="mailto:antonija.mirosavljevic@huros.h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profile.php?id=100075567417313" TargetMode="External"/><Relationship Id="rId5" Type="http://schemas.openxmlformats.org/officeDocument/2006/relationships/hyperlink" Target="http://huros.skole.hr/" TargetMode="External"/><Relationship Id="rId4" Type="http://schemas.openxmlformats.org/officeDocument/2006/relationships/hyperlink" Target="mailto:tajnistvo@huros.h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A63639-630F-5178-164F-D2E7648A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pPr algn="ctr"/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Izvješće o radu predsjednice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D94388-C588-8287-DF35-1CBB301C5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89638"/>
            <a:ext cx="9144000" cy="428424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Antonija Mirosavljević, prof.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8F81204-E3D2-1383-B269-30F0A71AC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439938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2229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11E94C-631A-E73D-E902-5188E2BED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372861"/>
            <a:ext cx="9692640" cy="830188"/>
          </a:xfrm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Mediji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0D766F-2E31-7549-8832-3DBC0E85F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79" y="1553592"/>
            <a:ext cx="9871968" cy="5095783"/>
          </a:xfrm>
        </p:spPr>
        <p:txBody>
          <a:bodyPr>
            <a:normAutofit fontScale="32500" lnSpcReduction="20000"/>
          </a:bodyPr>
          <a:lstStyle/>
          <a:p>
            <a:r>
              <a:rPr lang="hr-HR" sz="5500" b="1" dirty="0">
                <a:solidFill>
                  <a:schemeClr val="tx1"/>
                </a:solidFill>
              </a:rPr>
              <a:t>Sudjelovanje u emisijama: </a:t>
            </a:r>
          </a:p>
          <a:p>
            <a:pPr lvl="1"/>
            <a:r>
              <a:rPr lang="hr-HR" sz="5500" dirty="0">
                <a:solidFill>
                  <a:schemeClr val="tx1"/>
                </a:solidFill>
              </a:rPr>
              <a:t>Dobro jutro, Hrvatska</a:t>
            </a:r>
          </a:p>
          <a:p>
            <a:pPr lvl="1"/>
            <a:r>
              <a:rPr lang="hr-HR" sz="5500" dirty="0">
                <a:solidFill>
                  <a:schemeClr val="tx1"/>
                </a:solidFill>
              </a:rPr>
              <a:t>Ima li što novo? </a:t>
            </a:r>
          </a:p>
          <a:p>
            <a:r>
              <a:rPr lang="hr-HR" sz="5500" b="1" dirty="0">
                <a:solidFill>
                  <a:schemeClr val="tx1"/>
                </a:solidFill>
              </a:rPr>
              <a:t>Intervjui za: </a:t>
            </a:r>
            <a:r>
              <a:rPr lang="hr-HR" sz="5500" dirty="0">
                <a:solidFill>
                  <a:schemeClr val="tx1"/>
                </a:solidFill>
              </a:rPr>
              <a:t>Novu TV, RTL, HRT, Školske novine, Nacional, N1 Info, tportal.hr, Novi list, Index.hr…</a:t>
            </a:r>
          </a:p>
          <a:p>
            <a:r>
              <a:rPr lang="hr-HR" sz="31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https://dnevnik.hr/vijesti/koronavirus/predsjednica-udruge-osnovnoskolskih-ravnatelja-o-nastavi-online---681795.html</a:t>
            </a:r>
            <a:endParaRPr lang="hr-HR" sz="3100" dirty="0">
              <a:solidFill>
                <a:srgbClr val="0070C0"/>
              </a:solidFill>
            </a:endParaRPr>
          </a:p>
          <a:p>
            <a:r>
              <a:rPr lang="hr-HR" sz="31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https://www.nacional.hr/krenulo-samotestiranje-ucenika-ali-i-preprodaja-testova-srednjoskolci-ih-nude-za-15-do-20-kuna/</a:t>
            </a:r>
            <a:endParaRPr lang="hr-HR" sz="3100" dirty="0">
              <a:solidFill>
                <a:srgbClr val="0070C0"/>
              </a:solidFill>
            </a:endParaRPr>
          </a:p>
          <a:p>
            <a:r>
              <a:rPr lang="hr-HR" sz="31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https://n1info.hr/vijesti/u-samoizolaciji-30-000-ucenika-hoce-li-testovi-promijeniti-situaciju/</a:t>
            </a:r>
            <a:endParaRPr lang="hr-HR" sz="3100" dirty="0">
              <a:solidFill>
                <a:srgbClr val="0070C0"/>
              </a:solidFill>
            </a:endParaRPr>
          </a:p>
          <a:p>
            <a:r>
              <a:rPr lang="hr-HR" sz="31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https://www.tportal.hr/vijesti/clanak/najjednostavnije-bi-bilo-da-skola-dobije-brze-antigenske-testove-i-da-zaposleni-doma-odrade-testiranje-foto-20211108/print</a:t>
            </a:r>
            <a:endParaRPr lang="hr-HR" sz="3100" dirty="0">
              <a:solidFill>
                <a:srgbClr val="0070C0"/>
              </a:solidFill>
            </a:endParaRPr>
          </a:p>
          <a:p>
            <a:r>
              <a:rPr lang="hr-HR" sz="31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https://emedjimurje.net.hr/vijesti/drustvo/4186394/sok-za-mariju-tepalovic-posao-ravnateljice-u-63-godini-zamijenila-burzom/</a:t>
            </a:r>
            <a:endParaRPr lang="hr-HR" sz="3100" dirty="0">
              <a:solidFill>
                <a:srgbClr val="0070C0"/>
              </a:solidFill>
            </a:endParaRPr>
          </a:p>
          <a:p>
            <a:r>
              <a:rPr lang="hr-HR" sz="3100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https://www.novilist.hr/rijeka-regija/otoci/u-malom-losinju-poceo-skup-ravnatelja-osnovnih-i-srednjih-skola/</a:t>
            </a:r>
            <a:r>
              <a:rPr lang="hr-HR" sz="3100" dirty="0">
                <a:solidFill>
                  <a:srgbClr val="0070C0"/>
                </a:solidFill>
              </a:rPr>
              <a:t> </a:t>
            </a:r>
          </a:p>
          <a:p>
            <a:r>
              <a:rPr lang="hr-HR" sz="3100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https://www.dalmacijanews.hr/clanak/0scg-samotestiranje-ucenika-u-iducih-mjesec-dana-svaki-ucenik-ce-dobiti-4-testa</a:t>
            </a:r>
            <a:endParaRPr lang="hr-HR" sz="3100" dirty="0">
              <a:solidFill>
                <a:srgbClr val="0070C0"/>
              </a:solidFill>
            </a:endParaRPr>
          </a:p>
          <a:p>
            <a:r>
              <a:rPr lang="hr-HR" sz="3100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https://www.dnevno.hr/vijesti/biljezit-ce-tko-je-odbio-testiranje-fuchs-zabrinut-spominje-broj-umrlih-i-poginule-u-domovinskom-ratu-1860615/</a:t>
            </a:r>
            <a:endParaRPr lang="hr-HR" sz="3100" dirty="0">
              <a:solidFill>
                <a:srgbClr val="0070C0"/>
              </a:solidFill>
            </a:endParaRPr>
          </a:p>
          <a:p>
            <a:r>
              <a:rPr lang="hr-HR" sz="3100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https://slobodnadalmacija.hr/vijesti/hrvatska/krenulo-je-samotestiranje-ucenika-a-oni-dosjetljiviji-medu-njima-odlucili-su-od-svega-napraviti-i-mali-biznis-pa-testove-preprodaju-za-petnaestak-kuna-1167432</a:t>
            </a:r>
            <a:endParaRPr lang="hr-HR" sz="3100" dirty="0">
              <a:solidFill>
                <a:srgbClr val="0070C0"/>
              </a:solidFill>
            </a:endParaRPr>
          </a:p>
          <a:p>
            <a:r>
              <a:rPr lang="hr-HR" sz="3100" dirty="0">
                <a:solidFill>
                  <a:srgbClr val="0070C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https://www.index.hr/vijesti/clanak/sefica-udruge-osnovnoskolskih-ravnatelja-vjerujem-da-ce-se-ucitelji-snaci/2314365.aspx</a:t>
            </a:r>
            <a:endParaRPr lang="hr-HR" sz="3100" dirty="0">
              <a:solidFill>
                <a:srgbClr val="0070C0"/>
              </a:solidFill>
            </a:endParaRPr>
          </a:p>
          <a:p>
            <a:endParaRPr lang="hr-HR" sz="2200" dirty="0">
              <a:solidFill>
                <a:schemeClr val="tx1"/>
              </a:solidFill>
            </a:endParaRPr>
          </a:p>
          <a:p>
            <a:endParaRPr lang="hr-H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9005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8802AF-A9B0-534D-1ED8-477FA35E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481107"/>
            <a:ext cx="9692640" cy="776922"/>
          </a:xfrm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Facebook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CC16E5-BFAC-B08E-4C92-F81C44C55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21" y="3334831"/>
            <a:ext cx="2650724" cy="917574"/>
          </a:xfrm>
        </p:spPr>
        <p:txBody>
          <a:bodyPr>
            <a:normAutofit/>
          </a:bodyPr>
          <a:lstStyle/>
          <a:p>
            <a:pPr lvl="1"/>
            <a:r>
              <a:rPr lang="hr-HR" sz="2200" dirty="0">
                <a:solidFill>
                  <a:schemeClr val="tx1"/>
                </a:solidFill>
              </a:rPr>
              <a:t>877 pratitelja </a:t>
            </a:r>
          </a:p>
          <a:p>
            <a:pPr lvl="1"/>
            <a:r>
              <a:rPr lang="hr-HR" sz="2200" dirty="0">
                <a:solidFill>
                  <a:schemeClr val="tx1"/>
                </a:solidFill>
              </a:rPr>
              <a:t>50 objava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9C05D19-6D0C-09CD-1317-4A5ACDA5A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4" t="18382" r="2136" b="16634"/>
          <a:stretch/>
        </p:blipFill>
        <p:spPr>
          <a:xfrm>
            <a:off x="2613626" y="1691322"/>
            <a:ext cx="8589994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0654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739932-D6E7-8756-B319-8A50ECFC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479394"/>
            <a:ext cx="9692640" cy="785800"/>
          </a:xfrm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Potvrde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8DC12E-625F-A466-8994-C0440D51F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79" y="1686758"/>
            <a:ext cx="9492301" cy="4351337"/>
          </a:xfrm>
        </p:spPr>
        <p:txBody>
          <a:bodyPr>
            <a:normAutofit/>
          </a:bodyPr>
          <a:lstStyle/>
          <a:p>
            <a:r>
              <a:rPr lang="hr-H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Izdavanje potvrda o stručnom usavršavanju pomoću aplikacije za organizaciju edukacije EMA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F593D42-B414-D7DA-477D-E72DA028F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98" r="1262" b="22071"/>
          <a:stretch/>
        </p:blipFill>
        <p:spPr>
          <a:xfrm>
            <a:off x="602140" y="2550600"/>
            <a:ext cx="10543835" cy="394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1742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AE0D04-8486-1BB9-1FFA-E5E65CA45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622470"/>
            <a:ext cx="9692640" cy="798268"/>
          </a:xfrm>
        </p:spPr>
        <p:txBody>
          <a:bodyPr/>
          <a:lstStyle/>
          <a:p>
            <a:r>
              <a:rPr lang="hr-HR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Pravni savjeti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B08EF5-D38C-1DA6-4CC0-5BBEC9E07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9471231" cy="4351337"/>
          </a:xfrm>
        </p:spPr>
        <p:txBody>
          <a:bodyPr>
            <a:normAutofit/>
          </a:bodyPr>
          <a:lstStyle/>
          <a:p>
            <a:r>
              <a:rPr lang="hr-HR" sz="2200" dirty="0">
                <a:solidFill>
                  <a:schemeClr val="tx1"/>
                </a:solidFill>
              </a:rPr>
              <a:t>Kontinuirano pružanje pravne pomoći svim članovima HUROŠ-a uz odvjetnički ured </a:t>
            </a:r>
            <a:r>
              <a:rPr lang="hr-HR" sz="2200" dirty="0" err="1">
                <a:solidFill>
                  <a:schemeClr val="tx1"/>
                </a:solidFill>
              </a:rPr>
              <a:t>Mihočević</a:t>
            </a:r>
            <a:r>
              <a:rPr lang="hr-HR" sz="2200" dirty="0">
                <a:solidFill>
                  <a:schemeClr val="tx1"/>
                </a:solidFill>
              </a:rPr>
              <a:t> &amp; </a:t>
            </a:r>
            <a:r>
              <a:rPr lang="hr-HR" sz="2200" dirty="0" err="1">
                <a:solidFill>
                  <a:schemeClr val="tx1"/>
                </a:solidFill>
              </a:rPr>
              <a:t>Bajs</a:t>
            </a:r>
            <a:r>
              <a:rPr lang="hr-HR" sz="2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074" name="Picture 2" descr="Logo">
            <a:extLst>
              <a:ext uri="{FF2B5EF4-FFF2-40B4-BE49-F238E27FC236}">
                <a16:creationId xmlns:a16="http://schemas.microsoft.com/office/drawing/2014/main" id="{62BFBA77-1196-3845-E804-1B9567A9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528" y="3096772"/>
            <a:ext cx="5515996" cy="181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11344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A63639-630F-5178-164F-D2E7648A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pPr algn="ctr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Financijski plan za 2023.</a:t>
            </a: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D94388-C588-8287-DF35-1CBB301C5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89638"/>
            <a:ext cx="9144000" cy="428424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Renata Gudelj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8F81204-E3D2-1383-B269-30F0A71AC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439938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4381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id="{6E40DF14-3B99-A1E6-1AC8-D765CDA5C4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631165"/>
              </p:ext>
            </p:extLst>
          </p:nvPr>
        </p:nvGraphicFramePr>
        <p:xfrm>
          <a:off x="452759" y="15536"/>
          <a:ext cx="10839635" cy="325810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6768191">
                  <a:extLst>
                    <a:ext uri="{9D8B030D-6E8A-4147-A177-3AD203B41FA5}">
                      <a16:colId xmlns:a16="http://schemas.microsoft.com/office/drawing/2014/main" val="2706565419"/>
                    </a:ext>
                  </a:extLst>
                </a:gridCol>
                <a:gridCol w="2083735">
                  <a:extLst>
                    <a:ext uri="{9D8B030D-6E8A-4147-A177-3AD203B41FA5}">
                      <a16:colId xmlns:a16="http://schemas.microsoft.com/office/drawing/2014/main" val="3945874140"/>
                    </a:ext>
                  </a:extLst>
                </a:gridCol>
                <a:gridCol w="1987709">
                  <a:extLst>
                    <a:ext uri="{9D8B030D-6E8A-4147-A177-3AD203B41FA5}">
                      <a16:colId xmlns:a16="http://schemas.microsoft.com/office/drawing/2014/main" val="941065870"/>
                    </a:ext>
                  </a:extLst>
                </a:gridCol>
              </a:tblGrid>
              <a:tr h="543018">
                <a:tc>
                  <a:txBody>
                    <a:bodyPr/>
                    <a:lstStyle/>
                    <a:p>
                      <a:r>
                        <a:rPr lang="hr-HR" dirty="0"/>
                        <a:t>PRIHODI POSLOVANJA</a:t>
                      </a:r>
                    </a:p>
                  </a:txBody>
                  <a:tcPr anchor="ctr">
                    <a:solidFill>
                      <a:srgbClr val="88BE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u="none" strike="noStrike" dirty="0">
                          <a:effectLst/>
                        </a:rPr>
                        <a:t>647.137,50 kn</a:t>
                      </a:r>
                      <a:endParaRPr lang="hr-HR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88BE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u="none" strike="noStrike" dirty="0">
                          <a:effectLst/>
                        </a:rPr>
                        <a:t>85.889,91 eura</a:t>
                      </a:r>
                      <a:endParaRPr lang="hr-HR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88BE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163523"/>
                  </a:ext>
                </a:extLst>
              </a:tr>
              <a:tr h="543018">
                <a:tc>
                  <a:txBody>
                    <a:bodyPr/>
                    <a:lstStyle/>
                    <a:p>
                      <a:pPr algn="l" fontAlgn="b"/>
                      <a:r>
                        <a:rPr lang="hr-HR" sz="1500" b="1" u="none" strike="noStrike" dirty="0">
                          <a:effectLst/>
                        </a:rPr>
                        <a:t>321</a:t>
                      </a:r>
                      <a:r>
                        <a:rPr lang="hr-HR" sz="1500" b="0" u="none" strike="noStrike" dirty="0">
                          <a:effectLst/>
                        </a:rPr>
                        <a:t> - Prihodi od članarina  (810 ŠKOLA) x 400,00 kn/53,00 eura</a:t>
                      </a:r>
                      <a:endParaRPr lang="hr-HR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u="none" strike="noStrike" dirty="0">
                          <a:effectLst/>
                        </a:rPr>
                        <a:t>324.000,00 kn</a:t>
                      </a:r>
                      <a:endParaRPr lang="hr-HR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u="none" strike="noStrike" dirty="0">
                          <a:effectLst/>
                        </a:rPr>
                        <a:t>43.002,19 eura</a:t>
                      </a:r>
                      <a:endParaRPr lang="hr-HR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1814771"/>
                  </a:ext>
                </a:extLst>
              </a:tr>
              <a:tr h="543018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1" u="none" strike="noStrike" dirty="0">
                          <a:effectLst/>
                        </a:rPr>
                        <a:t>341</a:t>
                      </a:r>
                      <a:r>
                        <a:rPr lang="pl-PL" sz="1500" b="0" u="none" strike="noStrike" dirty="0">
                          <a:effectLst/>
                        </a:rPr>
                        <a:t> - Prihodi od KTA na deponirana sredstva u banci</a:t>
                      </a:r>
                      <a:endParaRPr lang="pl-PL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u="none" strike="noStrike" dirty="0">
                          <a:effectLst/>
                        </a:rPr>
                        <a:t>20,00 kn</a:t>
                      </a:r>
                      <a:endParaRPr lang="hr-HR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u="none" strike="noStrike" dirty="0">
                          <a:effectLst/>
                        </a:rPr>
                        <a:t>2,65 eura</a:t>
                      </a:r>
                      <a:endParaRPr lang="hr-HR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66437"/>
                  </a:ext>
                </a:extLst>
              </a:tr>
              <a:tr h="543018">
                <a:tc>
                  <a:txBody>
                    <a:bodyPr/>
                    <a:lstStyle/>
                    <a:p>
                      <a:pPr algn="l" fontAlgn="b"/>
                      <a:r>
                        <a:rPr lang="hr-HR" sz="1500" b="1" u="none" strike="noStrike" dirty="0">
                          <a:effectLst/>
                        </a:rPr>
                        <a:t>353</a:t>
                      </a:r>
                      <a:r>
                        <a:rPr lang="hr-HR" sz="1500" b="0" u="none" strike="noStrike" dirty="0">
                          <a:effectLst/>
                        </a:rPr>
                        <a:t> - Prihodi od donacija</a:t>
                      </a:r>
                      <a:endParaRPr lang="hr-HR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u="none" strike="noStrike" dirty="0">
                          <a:effectLst/>
                        </a:rPr>
                        <a:t>25.000,00 kn</a:t>
                      </a:r>
                      <a:endParaRPr lang="hr-HR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u="none" strike="noStrike" dirty="0">
                          <a:effectLst/>
                        </a:rPr>
                        <a:t>3.318,07 eura</a:t>
                      </a:r>
                      <a:endParaRPr lang="hr-HR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6197906"/>
                  </a:ext>
                </a:extLst>
              </a:tr>
              <a:tr h="543018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1" u="none" strike="noStrike" dirty="0">
                          <a:effectLst/>
                        </a:rPr>
                        <a:t>363</a:t>
                      </a:r>
                      <a:r>
                        <a:rPr lang="pl-PL" sz="1500" b="0" u="none" strike="noStrike" dirty="0">
                          <a:effectLst/>
                        </a:rPr>
                        <a:t> - Prihodi od kotizacija za str. skup. (550 ŠKOLA) x 504,81kn/67,00 eura</a:t>
                      </a:r>
                      <a:endParaRPr lang="pl-PL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u="none" strike="noStrike" dirty="0">
                          <a:effectLst/>
                        </a:rPr>
                        <a:t>277.645,50 kn</a:t>
                      </a:r>
                      <a:endParaRPr lang="hr-HR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u="none" strike="noStrike" dirty="0">
                          <a:effectLst/>
                        </a:rPr>
                        <a:t>36.849,89 eura</a:t>
                      </a:r>
                      <a:endParaRPr lang="hr-HR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5944974"/>
                  </a:ext>
                </a:extLst>
              </a:tr>
              <a:tr h="543018">
                <a:tc>
                  <a:txBody>
                    <a:bodyPr/>
                    <a:lstStyle/>
                    <a:p>
                      <a:pPr algn="l" fontAlgn="b"/>
                      <a:r>
                        <a:rPr lang="hr-HR" sz="1500" b="0" u="none" strike="noStrike" dirty="0">
                          <a:effectLst/>
                        </a:rPr>
                        <a:t>Višak prihoda iz  2021.</a:t>
                      </a:r>
                      <a:endParaRPr lang="hr-HR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u="none" strike="noStrike" dirty="0">
                          <a:effectLst/>
                        </a:rPr>
                        <a:t>20.472,00 kn</a:t>
                      </a:r>
                      <a:endParaRPr lang="hr-HR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u="none" strike="noStrike" dirty="0">
                          <a:effectLst/>
                        </a:rPr>
                        <a:t>2.717,10 eura</a:t>
                      </a:r>
                      <a:endParaRPr lang="hr-HR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2160023"/>
                  </a:ext>
                </a:extLst>
              </a:tr>
            </a:tbl>
          </a:graphicData>
        </a:graphic>
      </p:graphicFrame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58FE0D81-A18A-9B70-36A7-AB097F478D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798515"/>
              </p:ext>
            </p:extLst>
          </p:nvPr>
        </p:nvGraphicFramePr>
        <p:xfrm>
          <a:off x="452760" y="3413464"/>
          <a:ext cx="10839636" cy="34290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6768191">
                  <a:extLst>
                    <a:ext uri="{9D8B030D-6E8A-4147-A177-3AD203B41FA5}">
                      <a16:colId xmlns:a16="http://schemas.microsoft.com/office/drawing/2014/main" val="2706565419"/>
                    </a:ext>
                  </a:extLst>
                </a:gridCol>
                <a:gridCol w="2083736">
                  <a:extLst>
                    <a:ext uri="{9D8B030D-6E8A-4147-A177-3AD203B41FA5}">
                      <a16:colId xmlns:a16="http://schemas.microsoft.com/office/drawing/2014/main" val="3945874140"/>
                    </a:ext>
                  </a:extLst>
                </a:gridCol>
                <a:gridCol w="1987709">
                  <a:extLst>
                    <a:ext uri="{9D8B030D-6E8A-4147-A177-3AD203B41FA5}">
                      <a16:colId xmlns:a16="http://schemas.microsoft.com/office/drawing/2014/main" val="941065870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r>
                        <a:rPr lang="hr-HR" dirty="0"/>
                        <a:t>RASHODI POSLOVANJA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i="0" u="none" strike="noStrike" dirty="0">
                          <a:effectLst/>
                          <a:latin typeface="+mn-lt"/>
                        </a:rPr>
                        <a:t>542.500,00 kn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i="0" u="none" strike="noStrike" dirty="0">
                          <a:effectLst/>
                          <a:latin typeface="+mn-lt"/>
                        </a:rPr>
                        <a:t>72.002,12 eura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16352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hr-HR" sz="1500" b="1" i="0" u="none" strike="noStrike" dirty="0">
                          <a:effectLst/>
                          <a:latin typeface="+mn-lt"/>
                        </a:rPr>
                        <a:t>422</a:t>
                      </a:r>
                      <a:r>
                        <a:rPr lang="hr-HR" sz="1500" b="0" i="0" u="none" strike="noStrike" dirty="0">
                          <a:effectLst/>
                          <a:latin typeface="+mn-lt"/>
                        </a:rPr>
                        <a:t> - Naknade članovima Predsjedništva, Nadzornog i Izvršnog odbora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i="0" u="none" strike="noStrike" dirty="0">
                          <a:effectLst/>
                          <a:latin typeface="+mn-lt"/>
                        </a:rPr>
                        <a:t>27.000,00 kn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i="0" u="none" strike="noStrike" dirty="0">
                          <a:effectLst/>
                          <a:latin typeface="+mn-lt"/>
                        </a:rPr>
                        <a:t>3.583,52 eura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181477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hr-HR" sz="1500" b="1" i="0" u="none" strike="noStrike" dirty="0">
                          <a:effectLst/>
                          <a:latin typeface="+mn-lt"/>
                        </a:rPr>
                        <a:t>424</a:t>
                      </a:r>
                      <a:r>
                        <a:rPr lang="hr-HR" sz="1500" b="0" i="0" u="none" strike="noStrike" dirty="0">
                          <a:effectLst/>
                          <a:latin typeface="+mn-lt"/>
                        </a:rPr>
                        <a:t> – Ostale naknade osobama izvan radnog odnosa za </a:t>
                      </a:r>
                      <a:r>
                        <a:rPr lang="hr-HR" sz="1500" b="0" i="0" u="none" strike="noStrike" dirty="0" err="1">
                          <a:effectLst/>
                          <a:latin typeface="+mn-lt"/>
                        </a:rPr>
                        <a:t>obavlj</a:t>
                      </a:r>
                      <a:r>
                        <a:rPr lang="hr-HR" sz="1500" b="0" i="0" u="none" strike="noStrike" dirty="0">
                          <a:effectLst/>
                          <a:latin typeface="+mn-lt"/>
                        </a:rPr>
                        <a:t>. akti. Udruge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i="0" u="none" strike="noStrike" dirty="0">
                          <a:effectLst/>
                          <a:latin typeface="+mn-lt"/>
                        </a:rPr>
                        <a:t>25.000,00 kn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i="0" u="none" strike="noStrike" dirty="0">
                          <a:effectLst/>
                          <a:latin typeface="+mn-lt"/>
                        </a:rPr>
                        <a:t>3.318,07 eura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6643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hr-HR" sz="1500" b="1" i="0" u="none" strike="noStrike" dirty="0">
                          <a:effectLst/>
                          <a:latin typeface="+mn-lt"/>
                        </a:rPr>
                        <a:t>425</a:t>
                      </a:r>
                      <a:r>
                        <a:rPr lang="hr-HR" sz="1500" b="0" i="0" u="none" strike="noStrike" dirty="0">
                          <a:effectLst/>
                          <a:latin typeface="+mn-lt"/>
                        </a:rPr>
                        <a:t> - Rashodi za usluge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i="0" u="none" strike="noStrike" dirty="0">
                          <a:effectLst/>
                          <a:latin typeface="+mn-lt"/>
                        </a:rPr>
                        <a:t>220.000,00 kn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i="0" u="none" strike="noStrike" dirty="0">
                          <a:effectLst/>
                          <a:latin typeface="+mn-lt"/>
                        </a:rPr>
                        <a:t>29.199,02 eura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61979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pl-PL" sz="1500" b="1" i="0" u="none" strike="noStrike" dirty="0">
                          <a:effectLst/>
                          <a:latin typeface="+mn-lt"/>
                        </a:rPr>
                        <a:t>426</a:t>
                      </a:r>
                      <a:r>
                        <a:rPr lang="pl-PL" sz="1500" b="0" i="0" u="none" strike="noStrike" dirty="0">
                          <a:effectLst/>
                          <a:latin typeface="+mn-lt"/>
                        </a:rPr>
                        <a:t>  - Uredski materijal i ostali materijalni rashodi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i="0" u="none" strike="noStrike" dirty="0">
                          <a:effectLst/>
                          <a:latin typeface="+mn-lt"/>
                        </a:rPr>
                        <a:t>10.000,00 kn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i="0" u="none" strike="noStrike" dirty="0">
                          <a:effectLst/>
                          <a:latin typeface="+mn-lt"/>
                        </a:rPr>
                        <a:t>1.327,23 eura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594497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b="1" i="0" u="none" strike="noStrike" dirty="0">
                          <a:effectLst/>
                          <a:latin typeface="+mn-lt"/>
                        </a:rPr>
                        <a:t>429</a:t>
                      </a:r>
                      <a:r>
                        <a:rPr lang="it-IT" sz="1500" b="0" i="0" u="none" strike="noStrike" dirty="0">
                          <a:effectLst/>
                          <a:latin typeface="+mn-lt"/>
                        </a:rPr>
                        <a:t> - Ostali </a:t>
                      </a:r>
                      <a:r>
                        <a:rPr lang="it-IT" sz="1500" b="0" i="0" u="none" strike="noStrike" dirty="0" err="1">
                          <a:effectLst/>
                          <a:latin typeface="+mn-lt"/>
                        </a:rPr>
                        <a:t>nespomenuti</a:t>
                      </a:r>
                      <a:r>
                        <a:rPr lang="it-IT" sz="15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500" b="0" i="0" u="none" strike="noStrike" dirty="0" err="1">
                          <a:effectLst/>
                          <a:latin typeface="+mn-lt"/>
                        </a:rPr>
                        <a:t>materijalni</a:t>
                      </a:r>
                      <a:r>
                        <a:rPr lang="it-IT" sz="1500" b="0" i="0" u="none" strike="noStrike" dirty="0">
                          <a:effectLst/>
                          <a:latin typeface="+mn-lt"/>
                        </a:rPr>
                        <a:t>  rashodi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i="0" u="none" strike="noStrike" dirty="0">
                          <a:effectLst/>
                          <a:latin typeface="+mn-lt"/>
                        </a:rPr>
                        <a:t>250.000,00 kn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i="0" u="none" strike="noStrike" dirty="0">
                          <a:effectLst/>
                          <a:latin typeface="+mn-lt"/>
                        </a:rPr>
                        <a:t>33.180,70 eura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216002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hr-HR" sz="1500" b="1" i="0" u="none" strike="noStrike" dirty="0">
                          <a:effectLst/>
                          <a:latin typeface="+mn-lt"/>
                        </a:rPr>
                        <a:t>431</a:t>
                      </a:r>
                      <a:r>
                        <a:rPr lang="hr-HR" sz="1500" b="0" i="0" u="none" strike="noStrike" dirty="0">
                          <a:effectLst/>
                          <a:latin typeface="+mn-lt"/>
                        </a:rPr>
                        <a:t> - Amortizacija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i="0" u="none" strike="noStrike" dirty="0">
                          <a:effectLst/>
                          <a:latin typeface="+mn-lt"/>
                        </a:rPr>
                        <a:t>3.500,00 kn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i="0" u="none" strike="noStrike" dirty="0">
                          <a:effectLst/>
                          <a:latin typeface="+mn-lt"/>
                        </a:rPr>
                        <a:t>464,53 eura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138327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b"/>
                      <a:r>
                        <a:rPr lang="hr-HR" sz="1500" b="1" i="0" u="none" strike="noStrike" dirty="0">
                          <a:effectLst/>
                          <a:latin typeface="+mn-lt"/>
                        </a:rPr>
                        <a:t>443</a:t>
                      </a:r>
                      <a:r>
                        <a:rPr lang="hr-HR" sz="1500" b="0" i="0" u="none" strike="noStrike" dirty="0">
                          <a:effectLst/>
                          <a:latin typeface="+mn-lt"/>
                        </a:rPr>
                        <a:t> - Ostali financijski rashodi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i="0" u="none" strike="noStrike" dirty="0">
                          <a:effectLst/>
                          <a:latin typeface="+mn-lt"/>
                        </a:rPr>
                        <a:t>7.000,00 kn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500" b="1" i="0" u="none" strike="noStrike" dirty="0">
                          <a:effectLst/>
                          <a:latin typeface="+mn-lt"/>
                        </a:rPr>
                        <a:t>929,06 eura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2392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65401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417552-65F9-15FD-B918-E1ACE805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328474"/>
            <a:ext cx="9692640" cy="1256315"/>
          </a:xfrm>
        </p:spPr>
        <p:txBody>
          <a:bodyPr>
            <a:noAutofit/>
          </a:bodyPr>
          <a:lstStyle/>
          <a:p>
            <a:r>
              <a:rPr lang="pl-PL" sz="4000" i="0" u="none" strike="noStrik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Obrazloženje financijskog plana za 2023. godinu</a:t>
            </a:r>
            <a:endParaRPr lang="hr-HR" sz="4000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FA5A5F-1BE2-D7C7-7A01-85D7CB5FF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9586641" cy="4838330"/>
          </a:xfrm>
        </p:spPr>
        <p:txBody>
          <a:bodyPr>
            <a:normAutofit fontScale="85000" lnSpcReduction="10000"/>
          </a:bodyPr>
          <a:lstStyle/>
          <a:p>
            <a:r>
              <a:rPr lang="pl-PL" sz="1800" b="0" i="0" u="none" strike="noStrike" dirty="0">
                <a:effectLst/>
              </a:rPr>
              <a:t>U financijskom planu za 2023. g. planirani su na skupini 321 prihodi od članarina na bazi 810 škola,</a:t>
            </a:r>
            <a:r>
              <a:rPr lang="pl-PL" dirty="0"/>
              <a:t> </a:t>
            </a:r>
            <a:r>
              <a:rPr lang="pl-PL" sz="1800" b="0" i="0" u="none" strike="noStrike" dirty="0">
                <a:effectLst/>
              </a:rPr>
              <a:t>skupini 353 donacije za izlaganje na stručnim skupovima i 363 kotizacije za stručni skup HUROŠ-a.</a:t>
            </a:r>
            <a:r>
              <a:rPr lang="pl-PL" dirty="0"/>
              <a:t> </a:t>
            </a:r>
          </a:p>
          <a:p>
            <a:r>
              <a:rPr lang="hr-HR" sz="1800" b="1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422</a:t>
            </a:r>
            <a:r>
              <a:rPr lang="hr-HR" sz="1800" b="0" i="0" u="none" strike="noStrike" dirty="0">
                <a:effectLst/>
              </a:rPr>
              <a:t>- Naknade za dnevnice, troškove prijevoza i smještaja na služ</a:t>
            </a:r>
            <a:r>
              <a:rPr lang="hr-HR" sz="1800" dirty="0"/>
              <a:t>benom</a:t>
            </a:r>
            <a:r>
              <a:rPr lang="hr-HR" sz="1800" b="0" i="0" u="none" strike="noStrike" dirty="0">
                <a:effectLst/>
              </a:rPr>
              <a:t> putu</a:t>
            </a:r>
            <a:r>
              <a:rPr lang="hr-HR" dirty="0"/>
              <a:t> </a:t>
            </a:r>
            <a:endParaRPr lang="pl-PL" dirty="0"/>
          </a:p>
          <a:p>
            <a:r>
              <a:rPr lang="hr-HR" sz="1800" b="1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424</a:t>
            </a:r>
            <a:r>
              <a:rPr lang="hr-HR" sz="1800" b="0" i="0" u="none" strike="noStrike" dirty="0">
                <a:effectLst/>
              </a:rPr>
              <a:t>- Naknade za uporabu  privatnog automobila u službene svrhe</a:t>
            </a:r>
            <a:r>
              <a:rPr lang="hr-HR" dirty="0"/>
              <a:t> </a:t>
            </a:r>
          </a:p>
          <a:p>
            <a:r>
              <a:rPr lang="hr-HR" sz="1800" b="1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425</a:t>
            </a:r>
            <a:r>
              <a:rPr lang="hr-HR" sz="1800" b="0" i="0" u="none" strike="noStrike" dirty="0">
                <a:effectLst/>
              </a:rPr>
              <a:t>- Rashodi za usluge -usluge telefona, poštarine i prijevoza, ugovori o djelu, autorski honorari, </a:t>
            </a:r>
            <a:r>
              <a:rPr lang="nn-NO" sz="1800" b="0" i="0" u="none" strike="noStrike" dirty="0">
                <a:effectLst/>
              </a:rPr>
              <a:t>usluge odvjetnika,</a:t>
            </a:r>
            <a:r>
              <a:rPr lang="hr-HR" sz="1800" b="0" i="0" u="none" strike="noStrike" dirty="0">
                <a:effectLst/>
              </a:rPr>
              <a:t> </a:t>
            </a:r>
            <a:r>
              <a:rPr lang="nn-NO" sz="1800" b="0" i="0" u="none" strike="noStrike" dirty="0">
                <a:effectLst/>
              </a:rPr>
              <a:t>intelektualne, računalne i tiskarske usluge</a:t>
            </a:r>
            <a:r>
              <a:rPr lang="nn-NO" dirty="0"/>
              <a:t> </a:t>
            </a:r>
            <a:endParaRPr lang="hr-HR" dirty="0"/>
          </a:p>
          <a:p>
            <a:r>
              <a:rPr lang="hr-HR" sz="1800" b="1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426</a:t>
            </a:r>
            <a:r>
              <a:rPr lang="hr-HR" sz="1800" b="0" i="0" u="none" strike="noStrike" dirty="0">
                <a:effectLst/>
              </a:rPr>
              <a:t>- Rashodi za uredski materijal i sitni inventar</a:t>
            </a:r>
            <a:r>
              <a:rPr lang="hr-HR" dirty="0"/>
              <a:t> </a:t>
            </a:r>
          </a:p>
          <a:p>
            <a:r>
              <a:rPr lang="hr-HR" sz="1800" b="1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429</a:t>
            </a:r>
            <a:r>
              <a:rPr lang="hr-HR" sz="1800" b="0" i="0" u="none" strike="noStrike" dirty="0">
                <a:effectLst/>
              </a:rPr>
              <a:t>- Ostali nespomenuti rashodi- kotizacije, članarine( ESHA), troškovi organizacije stručnih skupova, reprezentacija, troškovi ogranaka</a:t>
            </a:r>
            <a:r>
              <a:rPr lang="hr-HR" dirty="0"/>
              <a:t> </a:t>
            </a:r>
          </a:p>
          <a:p>
            <a:r>
              <a:rPr lang="hr-HR" sz="1800" b="1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443</a:t>
            </a:r>
            <a:r>
              <a:rPr lang="hr-HR" sz="1800" b="0" i="0" u="none" strike="noStrike" dirty="0">
                <a:effectLst/>
              </a:rPr>
              <a:t>- Financijski rashodi- Usluge  banke i platnog prometa</a:t>
            </a:r>
            <a:r>
              <a:rPr lang="hr-HR" dirty="0"/>
              <a:t> </a:t>
            </a:r>
          </a:p>
          <a:p>
            <a:r>
              <a:rPr lang="hr-HR" sz="1800" b="1" i="0" u="none" strike="noStrike" dirty="0">
                <a:effectLst/>
              </a:rPr>
              <a:t>Zadaća</a:t>
            </a:r>
            <a:r>
              <a:rPr lang="hr-HR" sz="1800" b="0" i="0" u="none" strike="noStrike" dirty="0">
                <a:effectLst/>
              </a:rPr>
              <a:t>- sudjelovanje u izradi zakonskih i podzakonskih akata, provedbi i realizaciji reforme školstva,</a:t>
            </a:r>
            <a:r>
              <a:rPr lang="hr-HR" dirty="0"/>
              <a:t> </a:t>
            </a:r>
            <a:r>
              <a:rPr lang="hr-HR" sz="1800" b="0" i="0" u="none" strike="noStrike" dirty="0">
                <a:effectLst/>
              </a:rPr>
              <a:t>izrada modela i zakonskih akata za profesionalizaciju ravnatelja, priprema stručnog skupa.</a:t>
            </a:r>
            <a:r>
              <a:rPr lang="hr-HR" dirty="0"/>
              <a:t> </a:t>
            </a:r>
          </a:p>
          <a:p>
            <a:r>
              <a:rPr lang="hr-HR" sz="1800" b="1" i="0" u="none" strike="noStrike" dirty="0">
                <a:effectLst/>
              </a:rPr>
              <a:t>Ciljevi</a:t>
            </a:r>
            <a:r>
              <a:rPr lang="hr-HR" sz="1800" b="0" i="0" u="none" strike="noStrike" dirty="0">
                <a:effectLst/>
              </a:rPr>
              <a:t>- Unaprjeđenje osnovnoškolskog odgoja i obrazovanja u RH, zaštita interesa Udruge i  članova Udruge.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846716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A63639-630F-5178-164F-D2E7648A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pPr algn="ctr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Program rada za 2023.</a:t>
            </a: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D94388-C588-8287-DF35-1CBB301C5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89638"/>
            <a:ext cx="9144000" cy="428424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Antonija Mirosavljević, prof.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8F81204-E3D2-1383-B269-30F0A71AC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439938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7808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ica 8">
            <a:extLst>
              <a:ext uri="{FF2B5EF4-FFF2-40B4-BE49-F238E27FC236}">
                <a16:creationId xmlns:a16="http://schemas.microsoft.com/office/drawing/2014/main" id="{E6E8704E-6A04-72FC-27BD-19AF90B07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966900"/>
              </p:ext>
            </p:extLst>
          </p:nvPr>
        </p:nvGraphicFramePr>
        <p:xfrm>
          <a:off x="471994" y="0"/>
          <a:ext cx="11184387" cy="6880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419">
                  <a:extLst>
                    <a:ext uri="{9D8B030D-6E8A-4147-A177-3AD203B41FA5}">
                      <a16:colId xmlns:a16="http://schemas.microsoft.com/office/drawing/2014/main" val="345528007"/>
                    </a:ext>
                  </a:extLst>
                </a:gridCol>
                <a:gridCol w="6907676">
                  <a:extLst>
                    <a:ext uri="{9D8B030D-6E8A-4147-A177-3AD203B41FA5}">
                      <a16:colId xmlns:a16="http://schemas.microsoft.com/office/drawing/2014/main" val="869239666"/>
                    </a:ext>
                  </a:extLst>
                </a:gridCol>
                <a:gridCol w="2542292">
                  <a:extLst>
                    <a:ext uri="{9D8B030D-6E8A-4147-A177-3AD203B41FA5}">
                      <a16:colId xmlns:a16="http://schemas.microsoft.com/office/drawing/2014/main" val="4260145808"/>
                    </a:ext>
                  </a:extLst>
                </a:gridCol>
              </a:tblGrid>
              <a:tr h="458555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+mj-lt"/>
                        </a:rPr>
                        <a:t>Vrijeme</a:t>
                      </a:r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Aktivnosti </a:t>
                      </a: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+mj-lt"/>
                        </a:rPr>
                        <a:t>Nositelji</a:t>
                      </a:r>
                    </a:p>
                  </a:txBody>
                  <a:tcPr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680793"/>
                  </a:ext>
                </a:extLst>
              </a:tr>
              <a:tr h="507703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SIJEČANJ- VELJAČA</a:t>
                      </a:r>
                    </a:p>
                  </a:txBody>
                  <a:tcPr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Izrada financijskog izvješća za 2022.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+mn-lt"/>
                        </a:rPr>
                        <a:t>PREDSJEDNIŠTVO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751465"/>
                  </a:ext>
                </a:extLst>
              </a:tr>
              <a:tr h="632072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SIJEČANJ, LIPANJ</a:t>
                      </a:r>
                    </a:p>
                  </a:txBody>
                  <a:tcPr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Priprema i održavanje sjednica Predsjedništva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670636"/>
                  </a:ext>
                </a:extLst>
              </a:tr>
              <a:tr h="567433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OŽUJAK</a:t>
                      </a:r>
                    </a:p>
                  </a:txBody>
                  <a:tcPr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Priprema i održavanje  redovne skupštine HUROŠ-a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+mn-lt"/>
                        </a:rPr>
                        <a:t>PREDSJEDNIŠTVO- ČLANOVI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560322"/>
                  </a:ext>
                </a:extLst>
              </a:tr>
              <a:tr h="726237">
                <a:tc rowSpan="12"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SIJEČANJ- PROSINAC</a:t>
                      </a:r>
                    </a:p>
                  </a:txBody>
                  <a:tcPr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MZO na pripremi novog Zakona o odgoju i obrazovanju  i  izradi te izmjeni podzakonskih akata i drugih zakona iz područja obrazovanja 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+mn-lt"/>
                        </a:rPr>
                        <a:t>PREDSJEDNIŠTVO- ČLANOVI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583648"/>
                  </a:ext>
                </a:extLst>
              </a:tr>
              <a:tr h="343842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Agencijom za odgoj i obrazovanje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148088"/>
                  </a:ext>
                </a:extLst>
              </a:tr>
              <a:tr h="40508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Agencijom za strukovno obrazovanje i obrazovanje odraslih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88347"/>
                  </a:ext>
                </a:extLst>
              </a:tr>
              <a:tr h="40508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Nacionalnim centrom za vanjsko vrednovanje obrazovanja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281532"/>
                  </a:ext>
                </a:extLst>
              </a:tr>
              <a:tr h="34384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Udrugom hrvatskih srednjoškolskih ravnatelja 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329238"/>
                  </a:ext>
                </a:extLst>
              </a:tr>
              <a:tr h="40508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Hrvatskom zajednicom osnovnoškolskih ravnatelja 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88151"/>
                  </a:ext>
                </a:extLst>
              </a:tr>
              <a:tr h="343842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Agencijom za mobilnost i programe EU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779695"/>
                  </a:ext>
                </a:extLst>
              </a:tr>
              <a:tr h="343842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Udrugom tajnika i računovođa u školstvu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532788"/>
                  </a:ext>
                </a:extLst>
              </a:tr>
              <a:tr h="343842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Hrvatskom udrugom školskih knjižničara 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93100"/>
                  </a:ext>
                </a:extLst>
              </a:tr>
              <a:tr h="343842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CARNET-om 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680698"/>
                  </a:ext>
                </a:extLst>
              </a:tr>
              <a:tr h="343842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Institutom za društvena istraživanja u Zagrebu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492254"/>
                  </a:ext>
                </a:extLst>
              </a:tr>
              <a:tr h="343842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Odborom za obrazovanje, znanost i kulturu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042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88585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8">
            <a:extLst>
              <a:ext uri="{FF2B5EF4-FFF2-40B4-BE49-F238E27FC236}">
                <a16:creationId xmlns:a16="http://schemas.microsoft.com/office/drawing/2014/main" id="{03D3224A-3D7F-34F4-983C-EF11BDDF5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596085"/>
              </p:ext>
            </p:extLst>
          </p:nvPr>
        </p:nvGraphicFramePr>
        <p:xfrm>
          <a:off x="470517" y="1"/>
          <a:ext cx="11240609" cy="685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768">
                  <a:extLst>
                    <a:ext uri="{9D8B030D-6E8A-4147-A177-3AD203B41FA5}">
                      <a16:colId xmlns:a16="http://schemas.microsoft.com/office/drawing/2014/main" val="1267709792"/>
                    </a:ext>
                  </a:extLst>
                </a:gridCol>
                <a:gridCol w="6895945">
                  <a:extLst>
                    <a:ext uri="{9D8B030D-6E8A-4147-A177-3AD203B41FA5}">
                      <a16:colId xmlns:a16="http://schemas.microsoft.com/office/drawing/2014/main" val="869239666"/>
                    </a:ext>
                  </a:extLst>
                </a:gridCol>
                <a:gridCol w="2621896">
                  <a:extLst>
                    <a:ext uri="{9D8B030D-6E8A-4147-A177-3AD203B41FA5}">
                      <a16:colId xmlns:a16="http://schemas.microsoft.com/office/drawing/2014/main" val="693557919"/>
                    </a:ext>
                  </a:extLst>
                </a:gridCol>
              </a:tblGrid>
              <a:tr h="545438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Vrijeme</a:t>
                      </a: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Aktivnosti </a:t>
                      </a: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Nositelji</a:t>
                      </a: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680793"/>
                  </a:ext>
                </a:extLst>
              </a:tr>
              <a:tr h="675260">
                <a:tc rowSpan="7"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SIJEČANJ- PROSINAC </a:t>
                      </a:r>
                    </a:p>
                  </a:txBody>
                  <a:tcPr marL="68580" marR="68580" marT="0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Učiteljskim fakultetom Sveučilišta u Zagrebu i Fakultetom za odgojne i obrazovne znanosti, Osijek 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PREDSJEDNIŠTVO- ČLANOVI 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751465"/>
                  </a:ext>
                </a:extLst>
              </a:tr>
              <a:tr h="675260">
                <a:tc vMerge="1">
                  <a:txBody>
                    <a:bodyPr/>
                    <a:lstStyle/>
                    <a:p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Sudjelovanje u E-savjetovanjima u području osnovnoškolskog obrazovanja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3670636"/>
                  </a:ext>
                </a:extLst>
              </a:tr>
              <a:tr h="467519">
                <a:tc vMerge="1">
                  <a:txBody>
                    <a:bodyPr/>
                    <a:lstStyle/>
                    <a:p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Sastanci predstavnika Udruge s predstavnicima MZO-a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PREDSJEDNIŠTVO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560322"/>
                  </a:ext>
                </a:extLst>
              </a:tr>
              <a:tr h="943871">
                <a:tc vMerge="1">
                  <a:txBody>
                    <a:bodyPr/>
                    <a:lstStyle/>
                    <a:p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Regionalni sastanci članova Udruge vezano uz aktualnu problematiku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ČLANOVI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583648"/>
                  </a:ext>
                </a:extLst>
              </a:tr>
              <a:tr h="467519">
                <a:tc vMerge="1">
                  <a:txBody>
                    <a:bodyPr/>
                    <a:lstStyle/>
                    <a:p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sa lokalnom upravom i samoupravom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PREDSJEDNIŠTVO-OGRANCI- ČLANOVI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148088"/>
                  </a:ext>
                </a:extLst>
              </a:tr>
              <a:tr h="550794">
                <a:tc vMerge="1">
                  <a:txBody>
                    <a:bodyPr/>
                    <a:lstStyle/>
                    <a:p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medijima 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9188347"/>
                  </a:ext>
                </a:extLst>
              </a:tr>
              <a:tr h="550794">
                <a:tc vMerge="1">
                  <a:txBody>
                    <a:bodyPr/>
                    <a:lstStyle/>
                    <a:p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Sudjelovanje u aktivnostima  ESHA-e i </a:t>
                      </a:r>
                      <a:r>
                        <a:rPr lang="hr-HR" sz="14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EduTech</a:t>
                      </a:r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Europe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PREDSJEDNIŠTVO- ČLANOVI 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81532"/>
                  </a:ext>
                </a:extLst>
              </a:tr>
              <a:tr h="49571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LIPANJ- LISTOPAD</a:t>
                      </a:r>
                    </a:p>
                  </a:txBody>
                  <a:tcPr marL="68580" marR="68580" marT="0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Priprema i održavanje jesenskog stručnog skupa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4329238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LISTOPAD</a:t>
                      </a:r>
                    </a:p>
                  </a:txBody>
                  <a:tcPr marL="68580" marR="68580" marT="0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Sudjelovanje na ESHA konferenciji – DUBROVNIK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PREDSJEDNIŠTVO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388151"/>
                  </a:ext>
                </a:extLst>
              </a:tr>
              <a:tr h="467519">
                <a:tc rowSpan="2"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LISTOPAD- PROSINAC </a:t>
                      </a:r>
                    </a:p>
                  </a:txBody>
                  <a:tcPr marL="68580" marR="68580" marT="0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Izrada programa rada za 2024. god.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PREDSJEDNIŠTVO</a:t>
                      </a:r>
                    </a:p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RAČUNOVODSTVO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79695"/>
                  </a:ext>
                </a:extLst>
              </a:tr>
              <a:tr h="467519">
                <a:tc vMerge="1">
                  <a:txBody>
                    <a:bodyPr/>
                    <a:lstStyle/>
                    <a:p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Izrada financijskog plana za 2024. god.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2532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67767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5B009B-353F-937D-9980-9D9F87C3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-87542"/>
            <a:ext cx="9692640" cy="1397124"/>
          </a:xfrm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Organizacija stručnih skupova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E704C1-823B-73DD-3383-EB539E393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4973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tx1"/>
                </a:solidFill>
              </a:rPr>
              <a:t>Rukovođenje školom u izazovnim vremenima</a:t>
            </a:r>
          </a:p>
          <a:p>
            <a:pPr lvl="1"/>
            <a:r>
              <a:rPr lang="hr-HR" dirty="0">
                <a:solidFill>
                  <a:schemeClr val="tx1"/>
                </a:solidFill>
              </a:rPr>
              <a:t>Od 7. do 10. studenoga 2021. godine, Kongresni centar Gervais, Opatija</a:t>
            </a:r>
          </a:p>
          <a:p>
            <a:pPr lvl="1"/>
            <a:r>
              <a:rPr lang="hr-HR" b="1" dirty="0">
                <a:solidFill>
                  <a:schemeClr val="tx1"/>
                </a:solidFill>
              </a:rPr>
              <a:t>Pod pokroviteljstvom: </a:t>
            </a:r>
            <a:r>
              <a:rPr lang="hr-HR" dirty="0">
                <a:solidFill>
                  <a:schemeClr val="tx1"/>
                </a:solidFill>
              </a:rPr>
              <a:t>Predsjednika RH i Ministarstva znanosti i obrazovanja</a:t>
            </a:r>
          </a:p>
          <a:p>
            <a:pPr marL="457200" lvl="1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r>
              <a:rPr lang="hr-HR" b="1" dirty="0">
                <a:solidFill>
                  <a:schemeClr val="tx1"/>
                </a:solidFill>
              </a:rPr>
              <a:t>Profesionalizacija- budućnost hrvatskog školstva</a:t>
            </a:r>
          </a:p>
          <a:p>
            <a:pPr lvl="1"/>
            <a:r>
              <a:rPr lang="hr-HR" dirty="0">
                <a:solidFill>
                  <a:schemeClr val="tx1"/>
                </a:solidFill>
              </a:rPr>
              <a:t>Od 3. do 5. svibnja 2022. godine, Mali Lošinj </a:t>
            </a:r>
          </a:p>
          <a:p>
            <a:pPr marL="274320" lvl="1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r>
              <a:rPr lang="hr-HR" b="1" dirty="0">
                <a:solidFill>
                  <a:schemeClr val="tx1"/>
                </a:solidFill>
              </a:rPr>
              <a:t>Zakon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</a:rPr>
              <a:t>o odgoju i obrazovanju- revolucija ili estetska korekcija </a:t>
            </a:r>
          </a:p>
          <a:p>
            <a:pPr lvl="1"/>
            <a:r>
              <a:rPr lang="hr-HR" dirty="0">
                <a:solidFill>
                  <a:schemeClr val="tx1"/>
                </a:solidFill>
              </a:rPr>
              <a:t>Od 23. do 26. listopada 2022. godine, Hotel Olympia &amp; Olympia </a:t>
            </a:r>
            <a:r>
              <a:rPr lang="hr-HR" dirty="0" err="1">
                <a:solidFill>
                  <a:schemeClr val="tx1"/>
                </a:solidFill>
              </a:rPr>
              <a:t>Sky</a:t>
            </a:r>
            <a:r>
              <a:rPr lang="hr-HR" dirty="0">
                <a:solidFill>
                  <a:schemeClr val="tx1"/>
                </a:solidFill>
              </a:rPr>
              <a:t>, Vodice</a:t>
            </a:r>
          </a:p>
          <a:p>
            <a:pPr marL="274320" lvl="1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r>
              <a:rPr lang="hr-HR" b="1" dirty="0">
                <a:solidFill>
                  <a:schemeClr val="tx1"/>
                </a:solidFill>
              </a:rPr>
              <a:t>POBOLJŠANJE ORGANIZACIJE: </a:t>
            </a:r>
            <a:r>
              <a:rPr lang="hr-HR" dirty="0">
                <a:solidFill>
                  <a:schemeClr val="tx1"/>
                </a:solidFill>
              </a:rPr>
              <a:t>Atraktivni stručni predavači, aktualne teme, online prijave… </a:t>
            </a:r>
          </a:p>
          <a:p>
            <a:endParaRPr lang="hr-HR" dirty="0"/>
          </a:p>
          <a:p>
            <a:pPr marL="457200" lvl="1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163467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B247CC-0B71-9713-B9E5-9797E217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639192"/>
            <a:ext cx="9692640" cy="732534"/>
          </a:xfrm>
        </p:spPr>
        <p:txBody>
          <a:bodyPr/>
          <a:lstStyle/>
          <a:p>
            <a:pPr algn="ctr"/>
            <a:r>
              <a:rPr lang="hr-HR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Hvala na pažnji!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445FA4-33AD-D0C6-C745-92F3D8144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56" y="1988597"/>
            <a:ext cx="9409088" cy="4351337"/>
          </a:xfrm>
        </p:spPr>
        <p:txBody>
          <a:bodyPr/>
          <a:lstStyle/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E-mail:</a:t>
            </a:r>
            <a:r>
              <a:rPr lang="hr-HR" dirty="0"/>
              <a:t> </a:t>
            </a:r>
            <a:r>
              <a:rPr lang="hr-HR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antonija.mirosavljevic@huros.hr</a:t>
            </a:r>
            <a:r>
              <a:rPr lang="hr-HR" dirty="0">
                <a:solidFill>
                  <a:srgbClr val="0070C0"/>
                </a:solidFill>
              </a:rPr>
              <a:t>, </a:t>
            </a:r>
            <a:r>
              <a:rPr lang="hr-HR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antonija.mirosavljevic@skole.hr</a:t>
            </a:r>
            <a:r>
              <a:rPr lang="hr-HR" dirty="0">
                <a:solidFill>
                  <a:srgbClr val="0070C0"/>
                </a:solidFill>
              </a:rPr>
              <a:t> </a:t>
            </a:r>
          </a:p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Broj mobitela: 091/606 33 12</a:t>
            </a:r>
          </a:p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Tajništvo HUROŠ-a: </a:t>
            </a:r>
            <a:r>
              <a:rPr lang="hr-HR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tajnistvo@huros.hr</a:t>
            </a:r>
            <a:endParaRPr lang="hr-HR" dirty="0">
              <a:solidFill>
                <a:srgbClr val="0070C0"/>
              </a:solidFill>
            </a:endParaRPr>
          </a:p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WEB:</a:t>
            </a:r>
            <a:r>
              <a:rPr lang="hr-HR" dirty="0"/>
              <a:t> </a:t>
            </a:r>
            <a:r>
              <a:rPr lang="hr-HR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http://huros.skole.hr/</a:t>
            </a:r>
            <a:endParaRPr lang="hr-HR" dirty="0">
              <a:solidFill>
                <a:srgbClr val="0070C0"/>
              </a:solidFill>
            </a:endParaRPr>
          </a:p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Facebook: </a:t>
            </a:r>
            <a:r>
              <a:rPr lang="hr-HR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https://www.facebook.com/profile.php?id=100075567417313</a:t>
            </a:r>
            <a:endParaRPr lang="hr-HR" dirty="0">
              <a:solidFill>
                <a:srgbClr val="0070C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657203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E3A6D6-70CD-8A00-EBDA-6A27BF32D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05398"/>
            <a:ext cx="10515600" cy="743829"/>
          </a:xfrm>
        </p:spPr>
        <p:txBody>
          <a:bodyPr>
            <a:normAutofit/>
          </a:bodyPr>
          <a:lstStyle/>
          <a:p>
            <a:pPr algn="ctr"/>
            <a:r>
              <a:rPr lang="hr-HR" sz="2200" dirty="0">
                <a:latin typeface="Century" panose="02040604050505020304" pitchFamily="18" charset="0"/>
              </a:rPr>
              <a:t>Poboljšanje vizualnog identiteta promotivnih materijala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455078E-85B1-3ADE-AAF8-CB5EB8048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13" y="-8983"/>
            <a:ext cx="4135143" cy="5849651"/>
          </a:xfrm>
          <a:prstGeom prst="rect">
            <a:avLst/>
          </a:prstGeom>
        </p:spPr>
      </p:pic>
      <p:pic>
        <p:nvPicPr>
          <p:cNvPr id="2050" name="Picture 2" descr="Može biti slika sljedećeg: tekst &quot;KONFERENCIJA PROFESIONALIZACIJA: BUDUĆNOST HRVATSKOG ŠKOLSTVA OD 3. DO 5. SVIBNJA 2022. MALI LOŠINJ HRVATSKA ÛANATEL ŠKOLA Udruga hrvatskih srednjoškolskih ravnatelja Û Association Croatian Secondary School Principals&quot;">
            <a:extLst>
              <a:ext uri="{FF2B5EF4-FFF2-40B4-BE49-F238E27FC236}">
                <a16:creationId xmlns:a16="http://schemas.microsoft.com/office/drawing/2014/main" id="{6466EE91-E21B-59B4-781F-351496D97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550" y="-105"/>
            <a:ext cx="4122900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že biti slika sljedećeg: spomenik, vodena masa i tekst">
            <a:extLst>
              <a:ext uri="{FF2B5EF4-FFF2-40B4-BE49-F238E27FC236}">
                <a16:creationId xmlns:a16="http://schemas.microsoft.com/office/drawing/2014/main" id="{A9312627-8D10-820A-C3C3-B0736FFA7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13" y="-105"/>
            <a:ext cx="4120209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1795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A707FC-BC43-37A2-F752-D4A12ACB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0"/>
            <a:ext cx="9692640" cy="1416114"/>
          </a:xfrm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Sjednice</a:t>
            </a:r>
            <a:r>
              <a:rPr lang="hr-HR" b="1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F537DE-5DAA-078C-49CD-28A463821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028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hr-HR" dirty="0">
                <a:solidFill>
                  <a:schemeClr val="tx1"/>
                </a:solidFill>
              </a:rPr>
              <a:t>1. konstituirajuća sjednica Predsjedništva i Nadzornog odbora- 9. rujna 2021. godine, Zagreb</a:t>
            </a:r>
          </a:p>
          <a:p>
            <a:pPr>
              <a:lnSpc>
                <a:spcPct val="120000"/>
              </a:lnSpc>
            </a:pPr>
            <a:r>
              <a:rPr lang="hr-HR" dirty="0">
                <a:solidFill>
                  <a:schemeClr val="tx1"/>
                </a:solidFill>
              </a:rPr>
              <a:t>2. sjednica Predsjedništva i Nadzornog odbora- 7. studenoga 2021. godine, Opatija </a:t>
            </a:r>
          </a:p>
          <a:p>
            <a:pPr>
              <a:lnSpc>
                <a:spcPct val="120000"/>
              </a:lnSpc>
            </a:pPr>
            <a:r>
              <a:rPr lang="hr-HR" dirty="0">
                <a:solidFill>
                  <a:schemeClr val="tx1"/>
                </a:solidFill>
              </a:rPr>
              <a:t>3. sjednica Predsjedništva i Nadzornog odbora- 15. siječnja 2022. godine, Plitvička jezera </a:t>
            </a:r>
          </a:p>
          <a:p>
            <a:pPr>
              <a:lnSpc>
                <a:spcPct val="120000"/>
              </a:lnSpc>
            </a:pPr>
            <a:r>
              <a:rPr lang="hr-HR" dirty="0">
                <a:solidFill>
                  <a:schemeClr val="tx1"/>
                </a:solidFill>
              </a:rPr>
              <a:t>4. sjednica Predsjedništva i Nadzornog odbora- 2. ožujka 2022. godine, elektronska </a:t>
            </a:r>
          </a:p>
          <a:p>
            <a:pPr>
              <a:lnSpc>
                <a:spcPct val="120000"/>
              </a:lnSpc>
            </a:pPr>
            <a:r>
              <a:rPr lang="hr-HR" dirty="0">
                <a:solidFill>
                  <a:schemeClr val="tx1"/>
                </a:solidFill>
              </a:rPr>
              <a:t>5. sjednica Predsjedništva i Nadzornog odbora- 22. travnja 2022. godine, Novska (UHSR)</a:t>
            </a:r>
          </a:p>
          <a:p>
            <a:pPr>
              <a:lnSpc>
                <a:spcPct val="120000"/>
              </a:lnSpc>
            </a:pPr>
            <a:r>
              <a:rPr lang="hr-HR" dirty="0">
                <a:solidFill>
                  <a:schemeClr val="tx1"/>
                </a:solidFill>
              </a:rPr>
              <a:t>6. sjednica Predsjedništva i Nadzornog odbora- 8. rujna 2022. godine, Kopačevo</a:t>
            </a:r>
          </a:p>
          <a:p>
            <a:pPr>
              <a:lnSpc>
                <a:spcPct val="120000"/>
              </a:lnSpc>
            </a:pPr>
            <a:r>
              <a:rPr lang="hr-HR" dirty="0">
                <a:solidFill>
                  <a:schemeClr val="tx1"/>
                </a:solidFill>
              </a:rPr>
              <a:t>7. sjednica Predsjedništva i Nadzornog odbora- 23. listopada 2022. godine, Vodice</a:t>
            </a:r>
          </a:p>
          <a:p>
            <a:pPr>
              <a:lnSpc>
                <a:spcPct val="120000"/>
              </a:lnSpc>
            </a:pPr>
            <a:r>
              <a:rPr lang="hr-HR" dirty="0">
                <a:solidFill>
                  <a:schemeClr val="tx1"/>
                </a:solidFill>
              </a:rPr>
              <a:t>8. sjednica Izvršnog odbora- 23. veljače 2022. godine, Zagreb </a:t>
            </a:r>
          </a:p>
          <a:p>
            <a:pPr>
              <a:lnSpc>
                <a:spcPct val="120000"/>
              </a:lnSpc>
            </a:pPr>
            <a:r>
              <a:rPr lang="hr-HR" dirty="0">
                <a:solidFill>
                  <a:schemeClr val="tx1"/>
                </a:solidFill>
              </a:rPr>
              <a:t>9. Sjednica Nadzornog odbora- 23. veljače 2022. godine, Zagreb </a:t>
            </a:r>
          </a:p>
          <a:p>
            <a:pPr>
              <a:lnSpc>
                <a:spcPct val="120000"/>
              </a:lnSpc>
            </a:pPr>
            <a:r>
              <a:rPr lang="hr-HR" dirty="0">
                <a:solidFill>
                  <a:schemeClr val="tx1"/>
                </a:solidFill>
              </a:rPr>
              <a:t>10. Skupština- 9. studenoga 2022. godine, Opatija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720707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044C07-B973-7BA1-9656-5F56DDE4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-96420"/>
            <a:ext cx="9692640" cy="1397124"/>
          </a:xfrm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Novi statut Udruge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2E86D1-EB52-2422-2C96-773D742E2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664" y="1828800"/>
            <a:ext cx="9808582" cy="4351337"/>
          </a:xfrm>
        </p:spPr>
        <p:txBody>
          <a:bodyPr>
            <a:normAutofit/>
          </a:bodyPr>
          <a:lstStyle/>
          <a:p>
            <a:r>
              <a:rPr lang="hr-HR" sz="2200" b="1" dirty="0">
                <a:solidFill>
                  <a:schemeClr val="tx1"/>
                </a:solidFill>
              </a:rPr>
              <a:t>Radna skupina za izradu Statuta: </a:t>
            </a:r>
          </a:p>
          <a:p>
            <a:pPr lvl="2"/>
            <a:r>
              <a:rPr lang="hr-HR" sz="2200" dirty="0">
                <a:solidFill>
                  <a:schemeClr val="tx1"/>
                </a:solidFill>
              </a:rPr>
              <a:t>Antonija Mirosavljević</a:t>
            </a:r>
          </a:p>
          <a:p>
            <a:pPr lvl="2"/>
            <a:r>
              <a:rPr lang="hr-HR" sz="2200" dirty="0">
                <a:solidFill>
                  <a:schemeClr val="tx1"/>
                </a:solidFill>
              </a:rPr>
              <a:t>Antonio </a:t>
            </a:r>
            <a:r>
              <a:rPr lang="hr-HR" sz="2200" dirty="0" err="1">
                <a:solidFill>
                  <a:schemeClr val="tx1"/>
                </a:solidFill>
              </a:rPr>
              <a:t>Jurčev</a:t>
            </a:r>
            <a:endParaRPr lang="hr-HR" sz="2200" dirty="0">
              <a:solidFill>
                <a:schemeClr val="tx1"/>
              </a:solidFill>
            </a:endParaRPr>
          </a:p>
          <a:p>
            <a:pPr lvl="2"/>
            <a:r>
              <a:rPr lang="hr-HR" sz="2200" dirty="0">
                <a:solidFill>
                  <a:schemeClr val="tx1"/>
                </a:solidFill>
              </a:rPr>
              <a:t>Silvana </a:t>
            </a:r>
            <a:r>
              <a:rPr lang="hr-HR" sz="2200" dirty="0" err="1">
                <a:solidFill>
                  <a:schemeClr val="tx1"/>
                </a:solidFill>
              </a:rPr>
              <a:t>Bjelovučić</a:t>
            </a:r>
            <a:endParaRPr lang="hr-HR" sz="2200" dirty="0">
              <a:solidFill>
                <a:schemeClr val="tx1"/>
              </a:solidFill>
            </a:endParaRPr>
          </a:p>
          <a:p>
            <a:pPr lvl="2"/>
            <a:r>
              <a:rPr lang="hr-HR" sz="2200" dirty="0">
                <a:solidFill>
                  <a:schemeClr val="tx1"/>
                </a:solidFill>
              </a:rPr>
              <a:t>Miro </a:t>
            </a:r>
            <a:r>
              <a:rPr lang="hr-HR" sz="2200" dirty="0" err="1">
                <a:solidFill>
                  <a:schemeClr val="tx1"/>
                </a:solidFill>
              </a:rPr>
              <a:t>Alilović</a:t>
            </a:r>
            <a:endParaRPr lang="hr-HR" sz="2200" dirty="0">
              <a:solidFill>
                <a:schemeClr val="tx1"/>
              </a:solidFill>
            </a:endParaRPr>
          </a:p>
          <a:p>
            <a:r>
              <a:rPr lang="hr-HR" sz="2200" dirty="0">
                <a:solidFill>
                  <a:schemeClr val="tx1"/>
                </a:solidFill>
              </a:rPr>
              <a:t>Prijedlog Statuta jednoglasno usvojen na Skupštini održanoj 9. studenoga 2022. godine </a:t>
            </a:r>
          </a:p>
        </p:txBody>
      </p:sp>
    </p:spTree>
    <p:extLst>
      <p:ext uri="{BB962C8B-B14F-4D97-AF65-F5344CB8AC3E}">
        <p14:creationId xmlns:p14="http://schemas.microsoft.com/office/powerpoint/2010/main" val="42772646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CC29CD-2642-6E29-4D6B-F2A43F71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79" y="-96419"/>
            <a:ext cx="9692640" cy="1397124"/>
          </a:xfrm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Predavanja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75BB0A-728B-E8BC-9E1B-3D0BDB5E5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759" y="1837678"/>
            <a:ext cx="9888481" cy="4351337"/>
          </a:xfrm>
        </p:spPr>
        <p:txBody>
          <a:bodyPr/>
          <a:lstStyle/>
          <a:p>
            <a:r>
              <a:rPr lang="hr-H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Županijsko stručno vijeće ravnatelja Osječko-baranjske</a:t>
            </a:r>
          </a:p>
          <a:p>
            <a:r>
              <a:rPr lang="hr-HR" sz="2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Županijsko stručno vijeće ravnatelja </a:t>
            </a:r>
            <a:r>
              <a:rPr lang="hr-H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Istarske županije </a:t>
            </a:r>
          </a:p>
          <a:p>
            <a:r>
              <a:rPr lang="hr-H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Okrugli stol „Uloga ravnatelja u odgojno-obrazovnom sustavu“, UFZG  (8. ožujka 2022.)</a:t>
            </a:r>
          </a:p>
          <a:p>
            <a:pPr>
              <a:lnSpc>
                <a:spcPct val="107000"/>
              </a:lnSpc>
            </a:pPr>
            <a:r>
              <a:rPr lang="hr-H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ŽSV-a osnovnoškolskih knjižničara Grada Zagreba- Okrugli stol  „Školske knjižnice nakon godine čitanja”</a:t>
            </a:r>
          </a:p>
          <a:p>
            <a:pPr>
              <a:lnSpc>
                <a:spcPct val="107000"/>
              </a:lnSpc>
            </a:pPr>
            <a:r>
              <a:rPr lang="hr-HR" sz="2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Skup ravnatelja Grada Zagreba (12. listopada 2022.) </a:t>
            </a:r>
            <a:endParaRPr lang="hr-HR" sz="22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838540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8FA068-5560-06B8-6CE6-8C7EC0C95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900" y="-123052"/>
            <a:ext cx="9692640" cy="1397124"/>
          </a:xfrm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Radne skupine i Povjerenstva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B282248-2652-1018-70F7-852A547EE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9" y="1828800"/>
            <a:ext cx="10049522" cy="463414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hr-HR" sz="2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Aktivno sudjelovanje na svim sastancima: </a:t>
            </a:r>
          </a:p>
          <a:p>
            <a:pPr lvl="1">
              <a:lnSpc>
                <a:spcPct val="100000"/>
              </a:lnSpc>
            </a:pPr>
            <a:r>
              <a:rPr lang="hr-HR" sz="2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hr-H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adne skupine za izradu </a:t>
            </a:r>
            <a:r>
              <a:rPr lang="hr-HR" sz="2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prijedloga Nacrta Zakona o odgoju i obrazovanju u osnovnoj i srednjoj školi </a:t>
            </a:r>
          </a:p>
          <a:p>
            <a:pPr marL="274320" lvl="1" indent="0">
              <a:lnSpc>
                <a:spcPct val="100000"/>
              </a:lnSpc>
              <a:buNone/>
            </a:pPr>
            <a:endParaRPr lang="hr-HR" sz="2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hr-H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Povjerenstva za izradu </a:t>
            </a:r>
            <a:r>
              <a:rPr lang="hr-HR" sz="2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Pravilnika o nagrađivanju odgojno-obrazovnih radnika u predškolskim ustanovama, osnovnim i srednjim školama te učeničkim domovima </a:t>
            </a:r>
          </a:p>
          <a:p>
            <a:pPr marL="274320" lvl="1" indent="0">
              <a:lnSpc>
                <a:spcPct val="100000"/>
              </a:lnSpc>
              <a:buNone/>
            </a:pPr>
            <a:endParaRPr lang="hr-HR" sz="2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hr-HR" sz="2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hr-HR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adne skupine za izradu </a:t>
            </a:r>
            <a:r>
              <a:rPr lang="hr-HR" sz="2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Pravilnika o elementima i kriterijima za upis u srednju školu </a:t>
            </a:r>
          </a:p>
          <a:p>
            <a:pPr lvl="1">
              <a:lnSpc>
                <a:spcPct val="100000"/>
              </a:lnSpc>
            </a:pPr>
            <a:endParaRPr lang="hr-HR" sz="2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hr-HR" sz="2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Upravnog vijeća Nacionalnog centra za vanjsko vrednovanje </a:t>
            </a:r>
            <a:endParaRPr lang="hr-HR" sz="22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364516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FEEE0A-4A38-8916-A1F0-87C77F33A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54093"/>
            <a:ext cx="9692640" cy="910087"/>
          </a:xfrm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Sastanci i suradnje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608BBB-2AA5-9490-3490-CF733D9A1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84720" cy="4351338"/>
          </a:xfrm>
        </p:spPr>
        <p:txBody>
          <a:bodyPr>
            <a:normAutofit lnSpcReduction="10000"/>
          </a:bodyPr>
          <a:lstStyle/>
          <a:p>
            <a:r>
              <a:rPr lang="hr-HR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Održan sastanak s predsjednikom Republike Hrvatske, Zoranom Milanovićem (5. listopada 2021.) </a:t>
            </a:r>
          </a:p>
          <a:p>
            <a:r>
              <a:rPr lang="hr-HR" sz="2400" b="1" i="1" dirty="0">
                <a:solidFill>
                  <a:schemeClr val="tx1"/>
                </a:solidFill>
                <a:effectLst/>
              </a:rPr>
              <a:t>„Predsjednik Milanović podržao potrebu statusnog uređenja radnog mjesta ravnatelja u školskim ustanovama”</a:t>
            </a:r>
          </a:p>
          <a:p>
            <a:endParaRPr lang="hr-HR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F21EFC0-408E-28ED-D781-AAF7045DE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9930" r="9311" b="3819"/>
          <a:stretch/>
        </p:blipFill>
        <p:spPr bwMode="auto">
          <a:xfrm>
            <a:off x="4616410" y="1384662"/>
            <a:ext cx="6559836" cy="490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21381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9C3EDD-8689-B63C-0AE6-0E0E17D0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677863"/>
            <a:ext cx="9692640" cy="701336"/>
          </a:xfrm>
        </p:spPr>
        <p:txBody>
          <a:bodyPr/>
          <a:lstStyle/>
          <a:p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Sastanci i suradnje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8831B0-0AC5-3D8B-2814-D11FC15D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826338" cy="4351337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Suradnja s Ministarstvom znanosti i obrazovanja- sastanci s ministrom Radovanom Fuchsom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Suradnja s CARNET-om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r-HR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Suradnja s Nacionalnim centrom za vanjsko vrednovanje- članica Upravnog vijeća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Suradnja s UHSR-om i UTIRUŠ-em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Suradnja s Hrvatskom udrugom školskih knjižničara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Suradnja s Učiteljskim fakultetom u Zagrebu</a:t>
            </a:r>
            <a:endParaRPr lang="hr-HR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r-HR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Suradnja s izdavačkim kućama- Školska knjiga, Profil </a:t>
            </a:r>
            <a:r>
              <a:rPr lang="hr-HR" sz="24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Klett</a:t>
            </a:r>
            <a:r>
              <a:rPr lang="hr-HR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Alfa </a:t>
            </a:r>
            <a:endParaRPr lang="hr-H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7985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Pogled">
  <a:themeElements>
    <a:clrScheme name="Pogl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ogle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gle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TM03457515[[fn=Pogled]]</Template>
  <TotalTime>154</TotalTime>
  <Words>1346</Words>
  <Application>Microsoft Office PowerPoint</Application>
  <PresentationFormat>Široki zaslon</PresentationFormat>
  <Paragraphs>196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Century</vt:lpstr>
      <vt:lpstr>Century Schoolbook</vt:lpstr>
      <vt:lpstr>Symbol</vt:lpstr>
      <vt:lpstr>Wingdings 2</vt:lpstr>
      <vt:lpstr>Pogled</vt:lpstr>
      <vt:lpstr>Tema sustava Office</vt:lpstr>
      <vt:lpstr>Izvješće o radu predsjednice </vt:lpstr>
      <vt:lpstr>Organizacija stručnih skupova </vt:lpstr>
      <vt:lpstr>PowerPoint prezentacija</vt:lpstr>
      <vt:lpstr>Sjednice </vt:lpstr>
      <vt:lpstr>Novi statut Udruge </vt:lpstr>
      <vt:lpstr>Predavanja </vt:lpstr>
      <vt:lpstr>Radne skupine i Povjerenstva</vt:lpstr>
      <vt:lpstr>Sastanci i suradnje </vt:lpstr>
      <vt:lpstr>Sastanci i suradnje</vt:lpstr>
      <vt:lpstr>Mediji </vt:lpstr>
      <vt:lpstr>Facebook </vt:lpstr>
      <vt:lpstr>Potvrde</vt:lpstr>
      <vt:lpstr>Pravni savjeti </vt:lpstr>
      <vt:lpstr>Financijski plan za 2023. </vt:lpstr>
      <vt:lpstr>PowerPoint prezentacija</vt:lpstr>
      <vt:lpstr>Obrazloženje financijskog plana za 2023. godinu</vt:lpstr>
      <vt:lpstr>Program rada za 2023. </vt:lpstr>
      <vt:lpstr>PowerPoint prezentacija</vt:lpstr>
      <vt:lpstr>PowerPoint prezentacija</vt:lpstr>
      <vt:lpstr>Hvala na pažnji!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Izvješće o radu predsjednice </dc:title>
  <dc:creator>Matea Marenić</dc:creator>
  <cp:lastModifiedBy>Matea Marenić</cp:lastModifiedBy>
  <cp:revision>11</cp:revision>
  <dcterms:created xsi:type="dcterms:W3CDTF">2022-10-18T21:03:34Z</dcterms:created>
  <dcterms:modified xsi:type="dcterms:W3CDTF">2022-10-21T08:38:29Z</dcterms:modified>
</cp:coreProperties>
</file>