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2" r:id="rId4"/>
    <p:sldId id="257" r:id="rId5"/>
    <p:sldId id="258" r:id="rId6"/>
    <p:sldId id="259" r:id="rId7"/>
    <p:sldId id="283" r:id="rId8"/>
    <p:sldId id="285" r:id="rId9"/>
    <p:sldId id="260" r:id="rId10"/>
    <p:sldId id="298" r:id="rId11"/>
    <p:sldId id="268" r:id="rId12"/>
    <p:sldId id="297" r:id="rId13"/>
    <p:sldId id="269" r:id="rId14"/>
    <p:sldId id="299" r:id="rId15"/>
    <p:sldId id="300" r:id="rId16"/>
    <p:sldId id="290" r:id="rId17"/>
    <p:sldId id="302" r:id="rId18"/>
    <p:sldId id="261" r:id="rId19"/>
    <p:sldId id="267" r:id="rId20"/>
    <p:sldId id="263" r:id="rId21"/>
    <p:sldId id="303" r:id="rId22"/>
    <p:sldId id="295" r:id="rId23"/>
    <p:sldId id="301" r:id="rId24"/>
    <p:sldId id="280" r:id="rId25"/>
    <p:sldId id="281" r:id="rId26"/>
    <p:sldId id="264" r:id="rId27"/>
    <p:sldId id="296" r:id="rId28"/>
    <p:sldId id="266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610D4-A5EF-4C00-A896-5E56B40DD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EB0EF4-9509-4017-BA1A-930D5460C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0C9DBA-E356-4C99-B497-DC09E600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9653F6-7653-43EB-AE7E-3E414D05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1276FE-0FE4-4A01-9AC8-751DC8C9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3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60F90A-2692-4887-9807-AA6E3F97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043839-9D8E-4D4A-BC66-64633DB32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43E4E0-BA16-4053-BCFC-17D9B0FB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FE9D25-76A8-4290-BE8F-2F7E7B12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9935E2-ACC7-4491-BEFD-9FC530D3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1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09C194A-61AF-42BB-8202-667795137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41C83BA-9B70-4C18-980A-FBF592CB5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5803A2-6219-47F0-9F59-1E97ED4A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E11B31-44F5-4C38-A8C9-2603C86F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526127-715D-4A58-A143-70436F2D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4D8B5-E889-4633-A226-AEEA5BCC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C79D46-7DD2-4BFC-89C9-1811D7BF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6494C0-76CD-41BD-B11B-AEC3BD32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B81CE9-A53E-4830-833F-382F95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9A5F05-323B-4A05-8D8D-BDBFEF47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6CE4D8-C010-4BC4-B190-4BC547E3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D69AA0-69B6-480F-ACD5-2876683C1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BCA33E-16DF-4D38-BDFE-B9DD45A9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00C3BF-BFAE-49CA-A4E8-361EAF80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E926145-7663-436D-896B-63CB7E2E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8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E8DD91-8D49-49C2-B654-1AD43523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922F1C-95C1-4C8D-B333-F985EF1BA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33834DC-A76B-4D7F-AE76-5C4E1EFE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2013D75-2E1C-4DE0-ADE0-68DAFC1A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1C21CD-591C-4AEE-8113-AC9CFC30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E205BF-46D9-4761-AE68-750E7D5A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3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103CD9-E723-4632-AABC-65F789FB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58272E-C48E-42B3-AEB7-AFB5E1CB1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14F0DE9-D615-4EA4-8DBB-C7B06B6EA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88760EF-C04E-453D-B56B-CB9DE8E6A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59ED219-2D58-4FF5-B7FD-856772770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00C4862-0E2C-46C1-B6CD-8A121B55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648BA99-FE0E-4EC4-86C2-294E1801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D54223F-3558-4B08-8E14-FA55B016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0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14266-F852-4730-A9E6-718BCCE1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F499F13-AE9B-4644-8E09-0454030D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3E0B268-AEA0-4650-82EE-7CC7D3A7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0B34CC0-C61D-46BD-85AB-593944B1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6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EDA5A35-A63C-48B2-B665-A3590EE2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A547A97-D31F-4B00-B273-DD1099FC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A27FE4-EB29-4A19-A7AD-3D400923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79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1F8EF-55CB-4865-9902-94F81642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5D0C70-3B1A-4E9B-AA9D-98EB1FDD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2331824-2C60-4911-B463-45059A1D9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2D93629-1940-4DE3-AE37-EB665859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7E09018-B891-49F6-BB2C-C6D5A5DE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F17D526-0F09-46EE-A136-16EB196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4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D01A40-E5A1-448B-8FA9-984D1A5A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D7413F8-7B5E-4767-861B-847BC207D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D564D97-9066-4D4A-8792-74FC46C9B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65C92F6-C4F0-4F91-AD0F-C5B1CB69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5B6EF80-9D76-4A3C-97E5-DA02C599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7AB01CC-D2B2-4F29-AA3F-3D879D37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4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95A1F9E-EB86-4CA0-AC76-15CAF2F1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AEC1F9C-EA63-48B5-9D27-9C6F5D7A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3881D6-34CF-4E56-95C5-374D6535B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D58F-2BB3-4886-8190-D64D909751B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69AACF-80A1-4D18-8DD9-42FA3D264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76375-4A2E-4D84-945F-E3958D54F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E375-A1B5-4923-8CA3-59336D84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4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akon.hr/cms.htm?id=72" TargetMode="External"/><Relationship Id="rId13" Type="http://schemas.openxmlformats.org/officeDocument/2006/relationships/hyperlink" Target="https://www.zakon.hr/cms.htm?id=17751" TargetMode="External"/><Relationship Id="rId3" Type="http://schemas.openxmlformats.org/officeDocument/2006/relationships/hyperlink" Target="https://www.zakon.hr/cms.htm?id=67" TargetMode="External"/><Relationship Id="rId7" Type="http://schemas.openxmlformats.org/officeDocument/2006/relationships/hyperlink" Target="https://www.zakon.hr/cms.htm?id=71" TargetMode="External"/><Relationship Id="rId12" Type="http://schemas.openxmlformats.org/officeDocument/2006/relationships/hyperlink" Target="https://www.zakon.hr/cms.htm?id=1671" TargetMode="External"/><Relationship Id="rId17" Type="http://schemas.openxmlformats.org/officeDocument/2006/relationships/hyperlink" Target="https://esavjetovanja.gov.hr/Econ/MainScreen?EntityId=22088" TargetMode="External"/><Relationship Id="rId2" Type="http://schemas.openxmlformats.org/officeDocument/2006/relationships/hyperlink" Target="https://www.zakon.hr/cms.htm?id=66" TargetMode="External"/><Relationship Id="rId16" Type="http://schemas.openxmlformats.org/officeDocument/2006/relationships/hyperlink" Target="https://www.zakon.hr/cms.htm?id=446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.hr/cms.htm?id=70" TargetMode="External"/><Relationship Id="rId11" Type="http://schemas.openxmlformats.org/officeDocument/2006/relationships/hyperlink" Target="https://www.zakon.hr/cms.htm?id=480" TargetMode="External"/><Relationship Id="rId5" Type="http://schemas.openxmlformats.org/officeDocument/2006/relationships/hyperlink" Target="https://www.zakon.hr/cms.htm?id=69" TargetMode="External"/><Relationship Id="rId15" Type="http://schemas.openxmlformats.org/officeDocument/2006/relationships/hyperlink" Target="https://www.zakon.hr/cms.htm?id=40815" TargetMode="External"/><Relationship Id="rId10" Type="http://schemas.openxmlformats.org/officeDocument/2006/relationships/hyperlink" Target="https://www.zakon.hr/cms.htm?id=182" TargetMode="External"/><Relationship Id="rId4" Type="http://schemas.openxmlformats.org/officeDocument/2006/relationships/hyperlink" Target="https://www.zakon.hr/cms.htm?id=68" TargetMode="External"/><Relationship Id="rId9" Type="http://schemas.openxmlformats.org/officeDocument/2006/relationships/hyperlink" Target="https://www.zakon.hr/cms.htm?id=73" TargetMode="External"/><Relationship Id="rId14" Type="http://schemas.openxmlformats.org/officeDocument/2006/relationships/hyperlink" Target="https://www.zakon.hr/cms.htm?id=3127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EC168-D127-4CE8-8C10-6331E838A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PUT DO UČINKOVITIJEG SUSTAVA POPLOČAN DONOŠENJEM NOVOG ZAKONA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22A8D8-33AB-400F-9B64-509BE95E9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028" y="5220586"/>
            <a:ext cx="9221972" cy="1212111"/>
          </a:xfrm>
        </p:spPr>
        <p:txBody>
          <a:bodyPr>
            <a:normAutofit/>
          </a:bodyPr>
          <a:lstStyle/>
          <a:p>
            <a:r>
              <a:rPr lang="hr-HR" dirty="0"/>
              <a:t>Stručni skup HUROŠ-a, 24.10.2022., Vodice</a:t>
            </a:r>
          </a:p>
          <a:p>
            <a:r>
              <a:rPr lang="hr-HR" dirty="0"/>
              <a:t>Suzana Hitrec, ravnateljica savjetnica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568C74B-A06F-42AB-B8DC-554FEC5F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25320"/>
            <a:ext cx="3352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8763DC-D04E-4BD4-BCB0-022E2555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NAS U ZAKONU MUČI 2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FA5F86-2894-475D-8617-08046C31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Školski kurikulum,  Godišnji plan i program rada</a:t>
            </a:r>
          </a:p>
          <a:p>
            <a:r>
              <a:rPr lang="hr-HR" dirty="0"/>
              <a:t>Godišnji program rada ravnatelja i stručnih suradnika</a:t>
            </a:r>
          </a:p>
          <a:p>
            <a:r>
              <a:rPr lang="hr-HR" dirty="0"/>
              <a:t>Dopunska nastava</a:t>
            </a:r>
          </a:p>
          <a:p>
            <a:r>
              <a:rPr lang="hr-HR" dirty="0"/>
              <a:t>Produženi boravak</a:t>
            </a:r>
          </a:p>
          <a:p>
            <a:r>
              <a:rPr lang="hr-HR" dirty="0"/>
              <a:t>Dopunski rad, popravni ispiti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8F059392-5CCF-4650-BD74-28513CA4F8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1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F2EFD-F5A2-4C72-B0E2-3CCA7108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NAS U ZAKONU MUČI 3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11B631-9125-48F3-B66B-03512E225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Početak i završetak nastavne godine</a:t>
            </a:r>
          </a:p>
          <a:p>
            <a:r>
              <a:rPr lang="hr-HR" dirty="0"/>
              <a:t>Trajanje nastavnog sata, tjedno i godišnje opterećenje učenika</a:t>
            </a:r>
          </a:p>
          <a:p>
            <a:r>
              <a:rPr lang="hr-HR" dirty="0"/>
              <a:t>Prehrana i prijevoz učenika</a:t>
            </a:r>
          </a:p>
          <a:p>
            <a:r>
              <a:rPr lang="hr-HR" dirty="0"/>
              <a:t>Organizacija izleta, ekskurzija i odgojno-obrazovnih aktivnosti </a:t>
            </a:r>
          </a:p>
          <a:p>
            <a:pPr marL="0" indent="0">
              <a:buNone/>
            </a:pPr>
            <a:endParaRPr lang="hr-HR" dirty="0"/>
          </a:p>
          <a:p>
            <a:endParaRPr lang="en-GB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C237734F-6155-467B-AB39-94D024CED1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8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D01B4-BF46-49B8-9107-596BAE4A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NAS U ZAKONU SVE MUČI 4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B2F5EA-FDF7-46E0-980D-D256CF6F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Praćenje i ocjenjivanje učenika</a:t>
            </a:r>
          </a:p>
          <a:p>
            <a:r>
              <a:rPr lang="hr-HR" dirty="0"/>
              <a:t>Zaključivanje ocjena</a:t>
            </a:r>
          </a:p>
          <a:p>
            <a:r>
              <a:rPr lang="hr-HR" dirty="0"/>
              <a:t>Opći uspjeh</a:t>
            </a:r>
          </a:p>
          <a:p>
            <a:r>
              <a:rPr lang="hr-HR" dirty="0"/>
              <a:t>Opravdavanje izostanaka učenika</a:t>
            </a:r>
          </a:p>
          <a:p>
            <a:r>
              <a:rPr lang="hr-HR" dirty="0"/>
              <a:t>Pedagoške mjere</a:t>
            </a:r>
          </a:p>
          <a:p>
            <a:r>
              <a:rPr lang="hr-HR" dirty="0"/>
              <a:t>Daroviti učenici, učenici s teškoćama</a:t>
            </a:r>
          </a:p>
          <a:p>
            <a:r>
              <a:rPr lang="hr-HR" dirty="0"/>
              <a:t>Osiguravanje sigurnosti svih</a:t>
            </a:r>
          </a:p>
          <a:p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8784231A-366F-4437-A8CF-C4CDCFDEDC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0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F148C-ABA3-4D0C-B210-D8BF7600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 S U ZAKONU SVE MUČI 5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6AE9F4-6278-4D59-BBE7-386B92F2B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Norma i tjedne obveze učitelja u OŠ i nastavnika u SŠ</a:t>
            </a:r>
          </a:p>
          <a:p>
            <a:r>
              <a:rPr lang="hr-HR" dirty="0"/>
              <a:t>Izbor zaposlenika</a:t>
            </a:r>
          </a:p>
          <a:p>
            <a:r>
              <a:rPr lang="hr-HR" dirty="0"/>
              <a:t>Zasnivanje radnog odnosa, odgovarajuća vrsta obrazovanja, umirovljenici</a:t>
            </a:r>
          </a:p>
          <a:p>
            <a:r>
              <a:rPr lang="hr-HR" dirty="0"/>
              <a:t>Provjera osuđivanosti</a:t>
            </a:r>
          </a:p>
          <a:p>
            <a:r>
              <a:rPr lang="hr-HR" dirty="0"/>
              <a:t>Tehnološki viškovi, povjerenstva za zapošljavanje</a:t>
            </a:r>
          </a:p>
          <a:p>
            <a:r>
              <a:rPr lang="hr-HR" dirty="0"/>
              <a:t>Obveza stručnog usavršavanja</a:t>
            </a:r>
          </a:p>
          <a:p>
            <a:r>
              <a:rPr lang="hr-HR" dirty="0"/>
              <a:t>Napredovanje i nagrađivanje</a:t>
            </a:r>
          </a:p>
          <a:p>
            <a:r>
              <a:rPr lang="hr-HR" dirty="0"/>
              <a:t>Plaćanje radnika koji rade na EU projektima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4D446BB5-1061-46AE-88C9-F3808A7462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0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1013AD-5639-41B9-924A-1EA4CE2F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NAS U ZAKONU MUČI 6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A6E1AE-0ED9-4821-8CC1-539517DD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Upravljanje školskom ustanovom, ovlasti Školskog odbora</a:t>
            </a:r>
          </a:p>
          <a:p>
            <a:r>
              <a:rPr lang="hr-HR" dirty="0"/>
              <a:t>Sastav Školskog odbora</a:t>
            </a:r>
          </a:p>
          <a:p>
            <a:r>
              <a:rPr lang="hr-HR" dirty="0"/>
              <a:t>Poslovi i odgovornost ravnatelja </a:t>
            </a:r>
          </a:p>
          <a:p>
            <a:r>
              <a:rPr lang="hr-HR" dirty="0"/>
              <a:t>Kriteriji za izbor/reizbor ravnatelja</a:t>
            </a:r>
          </a:p>
          <a:p>
            <a:r>
              <a:rPr lang="hr-HR" dirty="0"/>
              <a:t>Natječajna procedura</a:t>
            </a:r>
          </a:p>
          <a:p>
            <a:r>
              <a:rPr lang="hr-HR" dirty="0"/>
              <a:t>Imenovanje v.d.</a:t>
            </a:r>
          </a:p>
          <a:p>
            <a:r>
              <a:rPr lang="hr-HR" dirty="0"/>
              <a:t>Kriteriji za razrješenje ravnatelja</a:t>
            </a:r>
          </a:p>
          <a:p>
            <a:r>
              <a:rPr lang="hr-HR" dirty="0"/>
              <a:t>Postupci za razrješenje ravnatelja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D0A2AE19-C54F-4822-A333-C15ADF380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9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7EA6D1-F3B9-41EA-A4FF-52370DA6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 S U ZAKONU MUČI 7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5E06F9-A4BE-4E73-AD3A-4A3062F5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Vanjsko vrednovanje i </a:t>
            </a:r>
            <a:r>
              <a:rPr lang="hr-HR" dirty="0" err="1"/>
              <a:t>samovrednovanje</a:t>
            </a:r>
            <a:endParaRPr lang="hr-HR" dirty="0"/>
          </a:p>
          <a:p>
            <a:r>
              <a:rPr lang="hr-HR" dirty="0"/>
              <a:t>Inspekcija i nadzor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05743B2B-2A61-414E-B0B3-988ABA679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5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C1C64B-FE89-4C29-BE07-F2900A3C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NAS JOŠ MUČI U ZAKONU?</a:t>
            </a:r>
            <a:endParaRPr lang="en-GB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B310775-A63D-41A5-AF19-32F6CAA9C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07" y="1210247"/>
            <a:ext cx="9781953" cy="5502349"/>
          </a:xfrm>
          <a:prstGeom prst="rect">
            <a:avLst/>
          </a:prstGeom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A246D023-FFFD-4D50-8B00-AA4C75AE73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BC308-9383-4079-BBB9-01B2E204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KAKAV ZAKON NAM TREBA?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94D91F-0F55-4657-BACA-D681DAE9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Onaj koji je </a:t>
            </a:r>
            <a:r>
              <a:rPr lang="hr-HR" dirty="0">
                <a:solidFill>
                  <a:srgbClr val="C00000"/>
                </a:solidFill>
              </a:rPr>
              <a:t>usklađen</a:t>
            </a:r>
            <a:r>
              <a:rPr lang="hr-HR" dirty="0"/>
              <a:t> s drugim propisima</a:t>
            </a:r>
          </a:p>
          <a:p>
            <a:r>
              <a:rPr lang="hr-HR" dirty="0">
                <a:solidFill>
                  <a:srgbClr val="C00000"/>
                </a:solidFill>
              </a:rPr>
              <a:t>Jednostavan</a:t>
            </a:r>
            <a:r>
              <a:rPr lang="hr-HR" dirty="0"/>
              <a:t> za provedbu i tumačenje</a:t>
            </a:r>
          </a:p>
          <a:p>
            <a:r>
              <a:rPr lang="hr-HR" dirty="0"/>
              <a:t>Koji ne daje za svaku situaciju odgovor kako treba postupati, ali jasno naznačuje </a:t>
            </a:r>
            <a:r>
              <a:rPr lang="hr-HR" dirty="0">
                <a:solidFill>
                  <a:srgbClr val="C00000"/>
                </a:solidFill>
              </a:rPr>
              <a:t>tko o čemu odlučuje</a:t>
            </a:r>
            <a:r>
              <a:rPr lang="hr-HR" dirty="0"/>
              <a:t>  </a:t>
            </a:r>
          </a:p>
          <a:p>
            <a:r>
              <a:rPr lang="hr-HR" dirty="0"/>
              <a:t>Koji </a:t>
            </a:r>
            <a:r>
              <a:rPr lang="hr-HR" dirty="0">
                <a:solidFill>
                  <a:srgbClr val="C00000"/>
                </a:solidFill>
              </a:rPr>
              <a:t>omogućuje</a:t>
            </a:r>
            <a:r>
              <a:rPr lang="hr-HR" dirty="0"/>
              <a:t> sustavu i školama </a:t>
            </a:r>
            <a:r>
              <a:rPr lang="hr-HR" dirty="0">
                <a:solidFill>
                  <a:srgbClr val="C00000"/>
                </a:solidFill>
              </a:rPr>
              <a:t>razvoj</a:t>
            </a:r>
          </a:p>
          <a:p>
            <a:r>
              <a:rPr lang="hr-HR" dirty="0"/>
              <a:t>Kojeg </a:t>
            </a:r>
            <a:r>
              <a:rPr lang="hr-HR" dirty="0">
                <a:solidFill>
                  <a:srgbClr val="C00000"/>
                </a:solidFill>
              </a:rPr>
              <a:t>nije potrebno </a:t>
            </a:r>
            <a:r>
              <a:rPr lang="hr-HR" dirty="0"/>
              <a:t>stalno mijenjati</a:t>
            </a:r>
          </a:p>
          <a:p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BD32DDE7-0614-499C-9853-84AEA3A5C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5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33CF3-4174-4905-B22B-D26D0531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BI MOGLO BITI DRUGAČIJE?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6A06B6-0130-43C6-A525-29C8EEC1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Jasni kriteriji kvalitete rada pojedinaca i ustanova</a:t>
            </a:r>
          </a:p>
          <a:p>
            <a:r>
              <a:rPr lang="hr-HR" dirty="0"/>
              <a:t>Veća autonomija škola</a:t>
            </a:r>
          </a:p>
          <a:p>
            <a:r>
              <a:rPr lang="hr-HR" dirty="0"/>
              <a:t>Veća ovlast ravnatelja u skladu s odgovornosti</a:t>
            </a:r>
          </a:p>
          <a:p>
            <a:r>
              <a:rPr lang="hr-HR" dirty="0"/>
              <a:t>Mogućnost nagrađivanja nastavnika</a:t>
            </a:r>
          </a:p>
          <a:p>
            <a:r>
              <a:rPr lang="hr-HR" dirty="0"/>
              <a:t>Veća odgovornost roditelja</a:t>
            </a:r>
          </a:p>
          <a:p>
            <a:r>
              <a:rPr lang="hr-HR" dirty="0"/>
              <a:t>Upravljanje školskim budžetom…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33B9E3DA-43CE-4AA9-B525-C610CB3BD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4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6569AB-7E4F-492D-84E0-57CC43FE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TREBA, A ŠTO NE TREBA </a:t>
            </a:r>
            <a:br>
              <a:rPr lang="hr-HR" dirty="0"/>
            </a:br>
            <a:r>
              <a:rPr lang="hr-HR" dirty="0"/>
              <a:t>PROPISIVATI ZAKONOM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2382E5-F31E-4781-9707-893C7C8D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Propisuje se zakonom ono što je </a:t>
            </a:r>
            <a:r>
              <a:rPr lang="hr-HR" dirty="0">
                <a:solidFill>
                  <a:srgbClr val="C00000"/>
                </a:solidFill>
              </a:rPr>
              <a:t>za sve obvezno</a:t>
            </a:r>
          </a:p>
          <a:p>
            <a:r>
              <a:rPr lang="hr-HR" dirty="0"/>
              <a:t>Propisuje se zakonom sve ono za što postoji </a:t>
            </a:r>
            <a:r>
              <a:rPr lang="hr-HR" dirty="0">
                <a:solidFill>
                  <a:srgbClr val="C00000"/>
                </a:solidFill>
              </a:rPr>
              <a:t>državni standard </a:t>
            </a:r>
          </a:p>
          <a:p>
            <a:r>
              <a:rPr lang="hr-HR" dirty="0"/>
              <a:t>Propisuje se zakonom sve ono za što želimo </a:t>
            </a:r>
            <a:r>
              <a:rPr lang="hr-HR" dirty="0">
                <a:solidFill>
                  <a:srgbClr val="C00000"/>
                </a:solidFill>
              </a:rPr>
              <a:t>ujednačene uvjete i praksu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Ne propisuje se zakonom ono što je vezano </a:t>
            </a:r>
            <a:r>
              <a:rPr lang="hr-HR" dirty="0">
                <a:solidFill>
                  <a:srgbClr val="0070C0"/>
                </a:solidFill>
              </a:rPr>
              <a:t>uz specifične uvjete i zahtjeve rada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1136417-C827-4D5F-B8BB-C147842E3D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0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B60795-150F-49BC-B032-38C8FE83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Yellow brick Road backdrop - Emerald city - Mybackdrop.co.uk">
            <a:extLst>
              <a:ext uri="{FF2B5EF4-FFF2-40B4-BE49-F238E27FC236}">
                <a16:creationId xmlns:a16="http://schemas.microsoft.com/office/drawing/2014/main" id="{CC68AE0D-B1D5-45D6-AC87-F95D5A8F0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98" y="69825"/>
            <a:ext cx="8708064" cy="67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1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EAABC3-FC2C-4E83-A993-64B069F2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DOGAĐA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7A68D9-4C16-47FA-A42E-F7D636E2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….kada ravnatelji /škole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dobiju autonomiju </a:t>
            </a:r>
            <a:r>
              <a:rPr lang="hr-HR" dirty="0"/>
              <a:t>da odlučuju o važnim pitanjima za školu?</a:t>
            </a: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674D1E88-62CA-4785-A08B-2732D8958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901215-5B77-4D13-99A6-195215D72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69" y="3429000"/>
            <a:ext cx="5827281" cy="25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F2699B-07C8-45D4-AFD7-F9F3A442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NIJE PROBLEM (UVIJEK) U ZAKONU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43BD212-18B6-4153-8B59-77DBC4A9C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187" y="1881399"/>
            <a:ext cx="5375623" cy="3557905"/>
          </a:xfrm>
          <a:prstGeom prst="rect">
            <a:avLst/>
          </a:prstGeom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E55EB071-7513-45EF-B421-464C21D1E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E238E3B-1142-4793-AB92-5880143BE602}"/>
              </a:ext>
            </a:extLst>
          </p:cNvPr>
          <p:cNvSpPr/>
          <p:nvPr/>
        </p:nvSpPr>
        <p:spPr>
          <a:xfrm>
            <a:off x="81340" y="5723434"/>
            <a:ext cx="12029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(NEKI PUTA) PROBLEM JE U LJUDIMA KOJI GA ČITAJU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53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    </a:t>
            </a:r>
            <a:endParaRPr lang="en-GB" dirty="0"/>
          </a:p>
        </p:txBody>
      </p:sp>
      <p:pic>
        <p:nvPicPr>
          <p:cNvPr id="16386" name="Picture 2" descr="Slikovni rezultat za tko želi biti milijuna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11345"/>
            <a:ext cx="7924800" cy="65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267200" y="3076971"/>
            <a:ext cx="3810000" cy="646331"/>
          </a:xfrm>
          <a:prstGeom prst="rect">
            <a:avLst/>
          </a:prstGeom>
          <a:solidFill>
            <a:srgbClr val="3A00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RAVNATELJ/ICA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4FA876-8CFA-4D68-B959-1CA53594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RAVNATELJ </a:t>
            </a:r>
            <a:r>
              <a:rPr lang="pl-PL" b="1" dirty="0">
                <a:solidFill>
                  <a:srgbClr val="C00000"/>
                </a:solidFill>
              </a:rPr>
              <a:t>IMA UTJECAJ NA POSTIGNUĆA UČENIKA I DO 20 %</a:t>
            </a:r>
            <a:r>
              <a:rPr lang="pl-PL" b="1" dirty="0">
                <a:solidFill>
                  <a:srgbClr val="0070C0"/>
                </a:solidFill>
              </a:rPr>
              <a:t>...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3D05E0-938D-40F9-96D1-5173A4434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BEZ PODRŠKE RAVNATELJA </a:t>
            </a:r>
            <a:r>
              <a:rPr lang="hr-HR" dirty="0">
                <a:solidFill>
                  <a:srgbClr val="C00000"/>
                </a:solidFill>
              </a:rPr>
              <a:t>NE MOGU SE PROVESTI PROMJENE U ŠKOLI</a:t>
            </a:r>
            <a:r>
              <a:rPr lang="hr-HR" dirty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…SVAKOM SUSTAVU TREBA BITI VAŽNO DA IMAJU </a:t>
            </a:r>
            <a:r>
              <a:rPr lang="hr-HR" dirty="0">
                <a:solidFill>
                  <a:srgbClr val="C00000"/>
                </a:solidFill>
              </a:rPr>
              <a:t>NAJBOLJE, NAJMOTIVIRANIJE I NAJKOMPETENTNIJE RAVNATELJE ŠKOLA</a:t>
            </a:r>
            <a:r>
              <a:rPr lang="hr-HR" dirty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91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NESKLAD IZMEĐU VRLO OGRANIČENE OVLASTI I POTPUNE ODGOVORNOSTI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38"/>
            <a:ext cx="10972800" cy="5105400"/>
          </a:xfrm>
        </p:spPr>
        <p:txBody>
          <a:bodyPr>
            <a:normAutofit fontScale="40000" lnSpcReduction="20000"/>
          </a:bodyPr>
          <a:lstStyle/>
          <a:p>
            <a:pPr>
              <a:buFont typeface="Arial" charset="0"/>
              <a:buChar char="•"/>
            </a:pPr>
            <a:r>
              <a:rPr lang="hr-HR" sz="6800" dirty="0"/>
              <a:t>Ravnatelji </a:t>
            </a:r>
            <a:r>
              <a:rPr lang="hr-HR" sz="6800" dirty="0">
                <a:solidFill>
                  <a:srgbClr val="C00000"/>
                </a:solidFill>
              </a:rPr>
              <a:t>odgovorni za zakonitost rada</a:t>
            </a:r>
            <a:r>
              <a:rPr lang="hr-HR" sz="6800" dirty="0"/>
              <a:t>, a školom upravlja školski odbor</a:t>
            </a:r>
          </a:p>
          <a:p>
            <a:pPr>
              <a:buFont typeface="Arial" charset="0"/>
              <a:buChar char="•"/>
            </a:pPr>
            <a:r>
              <a:rPr lang="hr-HR" sz="6800" dirty="0"/>
              <a:t>Ravnatelji </a:t>
            </a:r>
            <a:r>
              <a:rPr lang="hr-HR" sz="6800" dirty="0">
                <a:solidFill>
                  <a:srgbClr val="C00000"/>
                </a:solidFill>
              </a:rPr>
              <a:t>odgovorni  kazneno i prekršajno</a:t>
            </a:r>
            <a:r>
              <a:rPr lang="hr-HR" sz="6800" dirty="0"/>
              <a:t>, a gotovo o ničemu samostalno ne odlučuju</a:t>
            </a:r>
          </a:p>
          <a:p>
            <a:pPr>
              <a:buFont typeface="Arial" charset="0"/>
              <a:buChar char="•"/>
            </a:pPr>
            <a:r>
              <a:rPr lang="hr-HR" sz="6800" dirty="0">
                <a:solidFill>
                  <a:srgbClr val="C00000"/>
                </a:solidFill>
              </a:rPr>
              <a:t>Ograničena ovlast u zasnivanju radnog odnosa </a:t>
            </a:r>
            <a:r>
              <a:rPr lang="hr-HR" sz="6800" dirty="0"/>
              <a:t>(samo kao član povjerenstva)</a:t>
            </a:r>
          </a:p>
          <a:p>
            <a:pPr>
              <a:buFont typeface="Arial" charset="0"/>
              <a:buChar char="•"/>
            </a:pPr>
            <a:r>
              <a:rPr lang="hr-HR" sz="6800" dirty="0">
                <a:solidFill>
                  <a:srgbClr val="C00000"/>
                </a:solidFill>
              </a:rPr>
              <a:t>Ograničena ovlast u raskidanju radnog odnosa </a:t>
            </a:r>
            <a:r>
              <a:rPr lang="hr-HR" sz="6800" dirty="0"/>
              <a:t>radnika, potrebne suglasnosti</a:t>
            </a:r>
          </a:p>
          <a:p>
            <a:pPr>
              <a:buFont typeface="Arial" charset="0"/>
              <a:buChar char="•"/>
            </a:pPr>
            <a:r>
              <a:rPr lang="hr-HR" sz="6800" dirty="0">
                <a:solidFill>
                  <a:srgbClr val="C00000"/>
                </a:solidFill>
              </a:rPr>
              <a:t>Ne donose pravilnike i druge akte</a:t>
            </a:r>
            <a:r>
              <a:rPr lang="hr-HR" sz="6800" dirty="0"/>
              <a:t>, nego ŠO, a osnivač daje suglasnost</a:t>
            </a:r>
          </a:p>
          <a:p>
            <a:pPr>
              <a:buFont typeface="Arial" charset="0"/>
              <a:buChar char="•"/>
            </a:pPr>
            <a:r>
              <a:rPr lang="hr-HR" sz="6800" dirty="0">
                <a:solidFill>
                  <a:srgbClr val="C00000"/>
                </a:solidFill>
              </a:rPr>
              <a:t>Ne donose ocjenu o radu</a:t>
            </a:r>
            <a:r>
              <a:rPr lang="hr-HR" sz="6800" dirty="0"/>
              <a:t> prilikom napredovanja nastavnika i stručnih suradnika u zvanje</a:t>
            </a:r>
          </a:p>
          <a:p>
            <a:pPr>
              <a:buFont typeface="Arial" charset="0"/>
              <a:buChar char="•"/>
            </a:pPr>
            <a:r>
              <a:rPr lang="hr-HR" sz="6800" dirty="0"/>
              <a:t>Nema </a:t>
            </a:r>
            <a:r>
              <a:rPr lang="hr-HR" sz="6800" dirty="0">
                <a:solidFill>
                  <a:srgbClr val="C00000"/>
                </a:solidFill>
              </a:rPr>
              <a:t>nikakvih mogućnosti nagrađivanja</a:t>
            </a:r>
            <a:r>
              <a:rPr lang="hr-HR" sz="6800" dirty="0"/>
              <a:t> radnika</a:t>
            </a:r>
          </a:p>
          <a:p>
            <a:pPr>
              <a:buFont typeface="Arial" charset="0"/>
              <a:buChar char="•"/>
            </a:pPr>
            <a:r>
              <a:rPr lang="hr-HR" sz="6800" dirty="0"/>
              <a:t>Ravnatelji su za sve odgovorni, a </a:t>
            </a:r>
            <a:r>
              <a:rPr lang="hr-HR" sz="6800" dirty="0">
                <a:solidFill>
                  <a:srgbClr val="C00000"/>
                </a:solidFill>
              </a:rPr>
              <a:t>nemaju pomoćnika ravnatelja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49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D68D39F-8BA6-4030-9B64-7EC916C7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71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CC9FD-778E-4F0A-9B08-4E0206F8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ZAHTJEVI UDRUGA RAVNATELJA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0FE852-A708-4AFC-99E0-66A50887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Radna sigurnost, bez gubitka radnog odnosa na neodređeno vrijeme</a:t>
            </a:r>
          </a:p>
          <a:p>
            <a:r>
              <a:rPr lang="hr-HR" dirty="0"/>
              <a:t>U slučaju neizbora ista prava kao i svi drugi tehnološki viškovi</a:t>
            </a:r>
          </a:p>
          <a:p>
            <a:r>
              <a:rPr lang="hr-HR" dirty="0"/>
              <a:t>Kriteriji za izbor ravnatelja sukladno standardu zanimanja</a:t>
            </a:r>
          </a:p>
          <a:p>
            <a:r>
              <a:rPr lang="hr-HR" dirty="0"/>
              <a:t>Način izbora ravnatelja bez dvostrukog glasanja…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29C8B893-7BD9-464E-88D8-D3EB2DE670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52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B53BEF-7969-4E4C-8651-1D0FDB02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RASPRAVE, INTERESI, LOBIRANJA, AKTIVNOST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02ED040-C7DF-4DD7-BAEC-22F670CA1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518" y="1846171"/>
            <a:ext cx="4102964" cy="4310246"/>
          </a:xfrm>
          <a:prstGeom prst="rect">
            <a:avLst/>
          </a:prstGeom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699F05A8-FA5A-4F1B-8612-360772B5C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6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BD0D1E-D30E-4F17-AA79-953EAB2F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E-SAVJETOVANJE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EC6AC6-DC7E-4684-8DC9-0804726E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Rasprave i zajednički prijedlozi predsjedništva udruga</a:t>
            </a:r>
          </a:p>
          <a:p>
            <a:r>
              <a:rPr lang="hr-HR" dirty="0"/>
              <a:t>Rasprave i zajednički prijedlozi na županijskim ograncima</a:t>
            </a:r>
          </a:p>
          <a:p>
            <a:r>
              <a:rPr lang="hr-HR" dirty="0"/>
              <a:t>Pojedinačni prijedlozi ravnatelja</a:t>
            </a: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1C6EBEF5-94F1-4EBE-BE00-8EF90C04C3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607B36-7B1A-479E-B665-4A965911C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71" y="3381462"/>
            <a:ext cx="3732138" cy="27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0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1ABF26-E582-4CF3-96C4-2409D396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ŽIVJETI S NOVIM ZAKONOM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05D266-0074-44F1-9162-F933EEB3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Informirati i motivirati učitelje, ostale radnike, roditelje i učenike</a:t>
            </a:r>
          </a:p>
          <a:p>
            <a:r>
              <a:rPr lang="hr-HR" dirty="0"/>
              <a:t>Promijeniti statut i sve pravilnike</a:t>
            </a:r>
          </a:p>
          <a:p>
            <a:r>
              <a:rPr lang="hr-HR" dirty="0"/>
              <a:t>Primjenjivati novu praksu i o tome voditi evidenciju</a:t>
            </a:r>
          </a:p>
          <a:p>
            <a:r>
              <a:rPr lang="hr-HR" dirty="0"/>
              <a:t>Osigurati zakonitost rada škole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…i nadati se najboljem!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9DC7F76D-AE43-4CE1-ABC9-7CF9A0F3B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3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1EF638-C11F-439C-80D6-2BC20CC1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7307B5A-FDCF-4EAB-8A13-F88344F4B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972" y="315741"/>
            <a:ext cx="4977885" cy="6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2E3CD-4533-45EF-97F5-560586F4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5EE96D-707A-400D-8EBD-3DAA8E6E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4000" i="1" dirty="0"/>
              <a:t>Ravnatelj je odgovoran za </a:t>
            </a:r>
            <a:r>
              <a:rPr lang="vi-VN" sz="4000" i="1" dirty="0">
                <a:solidFill>
                  <a:srgbClr val="C00000"/>
                </a:solidFill>
              </a:rPr>
              <a:t>zakonitost rada </a:t>
            </a:r>
            <a:endParaRPr lang="hr-HR" sz="4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vi-VN" sz="4000" i="1" dirty="0"/>
              <a:t>i stručni rad školske ustanove.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75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66F754-A385-4275-A19B-3ED84446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POSTOJEĆI ZAKON U NAŠIM ŠKOLAMA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7FDBE3-60D9-4910-8815-AC52D454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od 2008.</a:t>
            </a:r>
          </a:p>
          <a:p>
            <a:r>
              <a:rPr lang="hr-HR" sz="3200" dirty="0"/>
              <a:t>osnovne + srednje škole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3A9460CA-CA31-4B21-A38C-FF79A9E22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5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0F96A-21A6-4EDF-AC3F-46DBD69C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SAMO MIJENA STALNA JEST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3E1426-C0F0-4C07-A65F-10B42D39F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/>
              <a:t>NN </a:t>
            </a:r>
            <a:r>
              <a:rPr lang="nn-NO" b="1" dirty="0">
                <a:hlinkClick r:id="rId2"/>
              </a:rPr>
              <a:t>87/08</a:t>
            </a:r>
            <a:r>
              <a:rPr lang="nn-NO" dirty="0"/>
              <a:t> </a:t>
            </a:r>
            <a:endParaRPr lang="hr-HR" dirty="0"/>
          </a:p>
          <a:p>
            <a:endParaRPr lang="hr-HR" dirty="0"/>
          </a:p>
          <a:p>
            <a:r>
              <a:rPr lang="hr-HR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 IZMJENA I DOPUNA</a:t>
            </a:r>
          </a:p>
          <a:p>
            <a:pPr marL="0" indent="0">
              <a:buNone/>
            </a:pPr>
            <a:r>
              <a:rPr lang="hr-HR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n-NO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86/09</a:t>
            </a:r>
            <a:r>
              <a:rPr lang="nn-NO" dirty="0">
                <a:solidFill>
                  <a:srgbClr val="0070C0"/>
                </a:solidFill>
              </a:rPr>
              <a:t>, </a:t>
            </a:r>
            <a:r>
              <a:rPr lang="nn-NO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92/10</a:t>
            </a:r>
            <a:r>
              <a:rPr lang="nn-NO" dirty="0"/>
              <a:t>, </a:t>
            </a:r>
            <a:r>
              <a:rPr lang="nn-NO" b="1" dirty="0">
                <a:hlinkClick r:id="rId5"/>
              </a:rPr>
              <a:t>105/10</a:t>
            </a:r>
            <a:r>
              <a:rPr lang="nn-NO" dirty="0"/>
              <a:t>, </a:t>
            </a:r>
            <a:r>
              <a:rPr lang="nn-NO" b="1" dirty="0">
                <a:hlinkClick r:id="rId6"/>
              </a:rPr>
              <a:t>90/11</a:t>
            </a:r>
            <a:r>
              <a:rPr lang="nn-NO" dirty="0"/>
              <a:t>, </a:t>
            </a:r>
            <a:r>
              <a:rPr lang="nn-NO" b="1" dirty="0">
                <a:hlinkClick r:id="rId7"/>
              </a:rPr>
              <a:t>5/12</a:t>
            </a:r>
            <a:r>
              <a:rPr lang="nn-NO" dirty="0"/>
              <a:t>, </a:t>
            </a:r>
            <a:r>
              <a:rPr lang="nn-NO" b="1" dirty="0">
                <a:hlinkClick r:id="rId8"/>
              </a:rPr>
              <a:t>16/12</a:t>
            </a:r>
            <a:r>
              <a:rPr lang="nn-NO" dirty="0"/>
              <a:t>, </a:t>
            </a:r>
            <a:r>
              <a:rPr lang="nn-NO" b="1" dirty="0">
                <a:hlinkClick r:id="rId9"/>
              </a:rPr>
              <a:t>86/12</a:t>
            </a:r>
            <a:r>
              <a:rPr lang="nn-NO" dirty="0"/>
              <a:t>, </a:t>
            </a:r>
            <a:r>
              <a:rPr lang="nn-NO" b="1" dirty="0">
                <a:hlinkClick r:id="rId10"/>
              </a:rPr>
              <a:t>126/12</a:t>
            </a:r>
            <a:r>
              <a:rPr lang="nn-NO" dirty="0"/>
              <a:t>, </a:t>
            </a:r>
            <a:r>
              <a:rPr lang="nn-NO" b="1" dirty="0">
                <a:hlinkClick r:id="rId11"/>
              </a:rPr>
              <a:t>94/13</a:t>
            </a:r>
            <a:r>
              <a:rPr lang="nn-NO" dirty="0"/>
              <a:t>, </a:t>
            </a:r>
            <a:r>
              <a:rPr lang="nn-NO" b="1" dirty="0">
                <a:hlinkClick r:id="rId12"/>
              </a:rPr>
              <a:t>152/14</a:t>
            </a:r>
            <a:r>
              <a:rPr lang="nn-NO" dirty="0"/>
              <a:t>, </a:t>
            </a:r>
            <a:r>
              <a:rPr lang="nn-NO" b="1" dirty="0">
                <a:hlinkClick r:id="rId13"/>
              </a:rPr>
              <a:t>07/17</a:t>
            </a:r>
            <a:r>
              <a:rPr lang="nn-NO" dirty="0"/>
              <a:t>, </a:t>
            </a:r>
            <a:r>
              <a:rPr lang="nn-NO" b="1" dirty="0">
                <a:hlinkClick r:id="rId14"/>
              </a:rPr>
              <a:t>68/18</a:t>
            </a:r>
            <a:r>
              <a:rPr lang="nn-NO" dirty="0"/>
              <a:t>, </a:t>
            </a:r>
            <a:r>
              <a:rPr lang="nn-NO" b="1" dirty="0">
                <a:hlinkClick r:id="rId15"/>
              </a:rPr>
              <a:t>98/19</a:t>
            </a:r>
            <a:r>
              <a:rPr lang="nn-NO" dirty="0"/>
              <a:t>, </a:t>
            </a:r>
            <a:r>
              <a:rPr lang="nn-NO" b="1" dirty="0">
                <a:hlinkClick r:id="rId16"/>
              </a:rPr>
              <a:t>64/20</a:t>
            </a:r>
            <a:r>
              <a:rPr lang="hr-HR" b="1" dirty="0"/>
              <a:t> </a:t>
            </a:r>
          </a:p>
          <a:p>
            <a:endParaRPr lang="hr-HR" b="1" dirty="0"/>
          </a:p>
          <a:p>
            <a:r>
              <a:rPr lang="hr-HR" b="1" dirty="0"/>
              <a:t>I još….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Savjetovanje je </a:t>
            </a:r>
            <a:r>
              <a:rPr lang="en-US" altLang="en-US" sz="19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pronaći</a:t>
            </a: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poveznici</a:t>
            </a: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19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https://esavjetovanja.gov.hr/Econ/MainScreen?EntityId=22088</a:t>
            </a:r>
            <a:endParaRPr lang="en-US" altLang="en-US" sz="19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savjetovanja</a:t>
            </a: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je: </a:t>
            </a:r>
            <a:r>
              <a:rPr lang="hr-HR" altLang="en-US" sz="1900" dirty="0">
                <a:solidFill>
                  <a:srgbClr val="222222"/>
                </a:solidFill>
                <a:cs typeface="Arial" panose="020B0604020202020204" pitchFamily="34" charset="0"/>
              </a:rPr>
              <a:t>FINANCIRANJE JEDNOG OBROKA UČENIKA U OSNOVNIM ŠKOLAMA</a:t>
            </a:r>
            <a:endParaRPr lang="en-US" altLang="en-US" sz="19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Savjetovanje je </a:t>
            </a:r>
            <a:r>
              <a:rPr lang="en-US" altLang="en-US" sz="19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otvoreno</a:t>
            </a:r>
            <a:r>
              <a:rPr lang="en-US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do: 5.11.2022</a:t>
            </a:r>
            <a:r>
              <a:rPr lang="hr-HR" altLang="en-US" sz="1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9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379D6754-5F47-44D8-B163-A11B080E8A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0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226CC-154A-4DD8-B1D0-142C94C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SVE MIJENJALO?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A15BF0-6199-4BC9-9081-F7E1390D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Uvelo se </a:t>
            </a:r>
            <a:r>
              <a:rPr lang="hr-HR" dirty="0">
                <a:solidFill>
                  <a:srgbClr val="C00000"/>
                </a:solidFill>
              </a:rPr>
              <a:t>licenciranje ravnatelja</a:t>
            </a:r>
            <a:r>
              <a:rPr lang="hr-HR" dirty="0"/>
              <a:t>, pomicali su se rokovi i izbacilo se licenciranje iz zakona</a:t>
            </a:r>
          </a:p>
          <a:p>
            <a:r>
              <a:rPr lang="hr-HR" dirty="0">
                <a:solidFill>
                  <a:srgbClr val="C00000"/>
                </a:solidFill>
              </a:rPr>
              <a:t>Zaključivanje ocjena na polugodištu </a:t>
            </a:r>
            <a:r>
              <a:rPr lang="hr-HR" dirty="0"/>
              <a:t>i ukinulo se zaključivanje ocjena na polugodištu</a:t>
            </a:r>
          </a:p>
          <a:p>
            <a:r>
              <a:rPr lang="hr-HR" dirty="0"/>
              <a:t>Zasnivanje radnog odnosa odlukom ravnatelja </a:t>
            </a:r>
            <a:r>
              <a:rPr lang="hr-HR" dirty="0">
                <a:solidFill>
                  <a:srgbClr val="C00000"/>
                </a:solidFill>
              </a:rPr>
              <a:t>do 60 dana</a:t>
            </a:r>
            <a:r>
              <a:rPr lang="hr-HR" dirty="0"/>
              <a:t>, smanjeno do 15 dana i opet vraćeno do 60 dana</a:t>
            </a:r>
          </a:p>
          <a:p>
            <a:r>
              <a:rPr lang="hr-HR" dirty="0">
                <a:solidFill>
                  <a:srgbClr val="C00000"/>
                </a:solidFill>
              </a:rPr>
              <a:t>Nastavna godina počinje </a:t>
            </a:r>
            <a:r>
              <a:rPr lang="hr-HR" dirty="0"/>
              <a:t>odlukom Ministra, nastavna godina počinje 1. rujna, nastavna godina počinje odlukom Ministra…</a:t>
            </a:r>
          </a:p>
          <a:p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2F13F3F2-79C1-412C-A05A-5E1E6B4727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CDF2E9-5FEA-47A8-9D03-6835C695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121" y="4963854"/>
            <a:ext cx="1922388" cy="18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7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059FC5-6B30-4F09-A9BB-474315AB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IZMJENE I DOPUNE ZAKONA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F341B7-5FB9-4131-8731-D7E81F53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pokušaj </a:t>
            </a:r>
            <a:r>
              <a:rPr lang="hr-HR" dirty="0">
                <a:solidFill>
                  <a:srgbClr val="C00000"/>
                </a:solidFill>
              </a:rPr>
              <a:t>rješavanja problema u primjeni </a:t>
            </a:r>
            <a:r>
              <a:rPr lang="hr-HR" dirty="0"/>
              <a:t>zakona</a:t>
            </a:r>
          </a:p>
          <a:p>
            <a:r>
              <a:rPr lang="hr-HR" dirty="0">
                <a:solidFill>
                  <a:srgbClr val="C00000"/>
                </a:solidFill>
              </a:rPr>
              <a:t>nove situacije </a:t>
            </a:r>
            <a:r>
              <a:rPr lang="hr-HR" dirty="0"/>
              <a:t>koje zahtijevaju nove procedure i propise </a:t>
            </a:r>
          </a:p>
          <a:p>
            <a:r>
              <a:rPr lang="hr-HR" dirty="0">
                <a:solidFill>
                  <a:srgbClr val="C00000"/>
                </a:solidFill>
              </a:rPr>
              <a:t>nove ideje </a:t>
            </a:r>
            <a:r>
              <a:rPr lang="hr-HR" dirty="0"/>
              <a:t>novih ministara</a:t>
            </a:r>
          </a:p>
          <a:p>
            <a:r>
              <a:rPr lang="hr-HR" dirty="0"/>
              <a:t>povratak na staro kada se vidjelo da </a:t>
            </a:r>
            <a:r>
              <a:rPr lang="hr-HR" dirty="0">
                <a:solidFill>
                  <a:srgbClr val="C00000"/>
                </a:solidFill>
              </a:rPr>
              <a:t>nova rješenja nisu učinkovita</a:t>
            </a:r>
          </a:p>
          <a:p>
            <a:r>
              <a:rPr lang="hr-HR" dirty="0">
                <a:solidFill>
                  <a:srgbClr val="C00000"/>
                </a:solidFill>
              </a:rPr>
              <a:t>rezultat pritisaka </a:t>
            </a:r>
            <a:r>
              <a:rPr lang="hr-HR" dirty="0"/>
              <a:t>određene grupacije zainteresiranih dionika</a:t>
            </a:r>
          </a:p>
          <a:p>
            <a:r>
              <a:rPr lang="hr-HR" dirty="0"/>
              <a:t>pokušaj </a:t>
            </a:r>
            <a:r>
              <a:rPr lang="hr-HR" dirty="0">
                <a:solidFill>
                  <a:srgbClr val="C00000"/>
                </a:solidFill>
              </a:rPr>
              <a:t>rješavanja problema u primjeni </a:t>
            </a:r>
            <a:r>
              <a:rPr lang="hr-HR" dirty="0"/>
              <a:t>zakona</a:t>
            </a:r>
            <a:endParaRPr lang="en-GB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366D66DC-9D62-4A99-AEBF-6E867335C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2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IZAZOVI U SUSTAVU ODGOJA I OBRAZOVANJA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Pad broja učenika</a:t>
            </a:r>
          </a:p>
          <a:p>
            <a:r>
              <a:rPr lang="hr-HR" dirty="0"/>
              <a:t>Nedostatak učitelja/nastavnika/stručnih suradnika</a:t>
            </a:r>
          </a:p>
          <a:p>
            <a:r>
              <a:rPr lang="hr-HR" dirty="0"/>
              <a:t>Mreža programa/mreža škola</a:t>
            </a:r>
          </a:p>
          <a:p>
            <a:r>
              <a:rPr lang="hr-HR" dirty="0"/>
              <a:t>Inflacija odlikaša u osnovnim školama</a:t>
            </a:r>
          </a:p>
          <a:p>
            <a:r>
              <a:rPr lang="hr-HR" dirty="0"/>
              <a:t>Nacionalni ispiti u osnovnim školama </a:t>
            </a:r>
          </a:p>
          <a:p>
            <a:r>
              <a:rPr lang="hr-HR" dirty="0"/>
              <a:t>Cjelodnevna škola</a:t>
            </a:r>
          </a:p>
          <a:p>
            <a:r>
              <a:rPr lang="hr-HR" dirty="0"/>
              <a:t>Školovanje učenika s teškoćama i darovitih učenika</a:t>
            </a:r>
          </a:p>
          <a:p>
            <a:r>
              <a:rPr lang="hr-HR" dirty="0"/>
              <a:t>Suglasnosti za administrativno –tehničko osoblje</a:t>
            </a:r>
          </a:p>
          <a:p>
            <a:r>
              <a:rPr lang="hr-HR" dirty="0"/>
              <a:t>Slaba zainteresiranost za rad u školi</a:t>
            </a:r>
          </a:p>
          <a:p>
            <a:r>
              <a:rPr lang="hr-HR" dirty="0"/>
              <a:t>Nepripremljeni i nesigurni ravnatelji</a:t>
            </a:r>
          </a:p>
          <a:p>
            <a:r>
              <a:rPr lang="hr-HR" dirty="0"/>
              <a:t>…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687B958-1EC9-417A-AC59-693EF2E1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BAEEC275-AB35-4B32-BE85-7787C4EC51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295400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Stream FOLLOW THE YELLOW BRICK ROAD by Bow Miller | Listen online for free  on SoundCloud">
            <a:extLst>
              <a:ext uri="{FF2B5EF4-FFF2-40B4-BE49-F238E27FC236}">
                <a16:creationId xmlns:a16="http://schemas.microsoft.com/office/drawing/2014/main" id="{08A57610-E23D-4E72-8BB6-D2608D1D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66" y="2225676"/>
            <a:ext cx="3067494" cy="30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0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CD856E-6587-4537-A283-1F5F5F6D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NAS U ZAKONU MUČI 1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77BEE4-143A-4DA8-945A-D443C73E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Državni pedagoški standard</a:t>
            </a:r>
          </a:p>
          <a:p>
            <a:r>
              <a:rPr lang="hr-HR" dirty="0"/>
              <a:t>Mreža školskih ustanova</a:t>
            </a:r>
          </a:p>
          <a:p>
            <a:r>
              <a:rPr lang="hr-HR" dirty="0"/>
              <a:t>Upisna područja osnovne škole</a:t>
            </a:r>
          </a:p>
          <a:p>
            <a:r>
              <a:rPr lang="hr-HR" dirty="0"/>
              <a:t>Kriteriji za upis u srednju školu, izravni upis</a:t>
            </a:r>
          </a:p>
          <a:p>
            <a:r>
              <a:rPr lang="hr-HR" dirty="0"/>
              <a:t>Promjena programa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78D211B9-9FDC-44E3-BEDE-FCEA43000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7" y="1597269"/>
            <a:ext cx="107526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17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855</Words>
  <Application>Microsoft Office PowerPoint</Application>
  <PresentationFormat>Široki zaslon</PresentationFormat>
  <Paragraphs>146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sustava Office</vt:lpstr>
      <vt:lpstr>PUT DO UČINKOVITIJEG SUSTAVA POPLOČAN DONOŠENJEM NOVOG ZAKONA</vt:lpstr>
      <vt:lpstr>PowerPoint prezentacija</vt:lpstr>
      <vt:lpstr>PowerPoint prezentacija</vt:lpstr>
      <vt:lpstr>POSTOJEĆI ZAKON U NAŠIM ŠKOLAMA</vt:lpstr>
      <vt:lpstr>SAMO MIJENA STALNA JEST</vt:lpstr>
      <vt:lpstr>ŠTO SE SVE MIJENJALO?</vt:lpstr>
      <vt:lpstr>IZMJENE I DOPUNE ZAKONA</vt:lpstr>
      <vt:lpstr>IZAZOVI U SUSTAVU ODGOJA I OBRAZOVANJA </vt:lpstr>
      <vt:lpstr>ŠTO NAS U ZAKONU MUČI 1</vt:lpstr>
      <vt:lpstr>ŠTO NAS U ZAKONU MUČI 2</vt:lpstr>
      <vt:lpstr>ŠTO NAS U ZAKONU MUČI 3</vt:lpstr>
      <vt:lpstr>ŠTO NAS U ZAKONU SVE MUČI 4</vt:lpstr>
      <vt:lpstr>ŠTO NA S U ZAKONU SVE MUČI 5</vt:lpstr>
      <vt:lpstr>ŠTO NAS U ZAKONU MUČI 6 </vt:lpstr>
      <vt:lpstr>ŠTO NA S U ZAKONU MUČI 7</vt:lpstr>
      <vt:lpstr>ŠTO NAS JOŠ MUČI U ZAKONU?</vt:lpstr>
      <vt:lpstr>KAKAV ZAKON NAM TREBA?</vt:lpstr>
      <vt:lpstr>ŠTO BI MOGLO BITI DRUGAČIJE?</vt:lpstr>
      <vt:lpstr>ŠTO TREBA, A ŠTO NE TREBA  PROPISIVATI ZAKONOM</vt:lpstr>
      <vt:lpstr>ŠTO SE DOGAĐA</vt:lpstr>
      <vt:lpstr>NIJE PROBLEM (UVIJEK) U ZAKONU</vt:lpstr>
      <vt:lpstr>PowerPoint prezentacija</vt:lpstr>
      <vt:lpstr>RAVNATELJ IMA UTJECAJ NA POSTIGNUĆA UČENIKA I DO 20 %...</vt:lpstr>
      <vt:lpstr>NESKLAD IZMEĐU VRLO OGRANIČENE OVLASTI I POTPUNE ODGOVORNOSTI</vt:lpstr>
      <vt:lpstr>ZAHTJEVI UDRUGA RAVNATELJA</vt:lpstr>
      <vt:lpstr>RASPRAVE, INTERESI, LOBIRANJA, AKTIVNOST</vt:lpstr>
      <vt:lpstr>E-SAVJETOVANJE</vt:lpstr>
      <vt:lpstr>ŽIVJETI S NOVIM ZAKONOM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</dc:title>
  <dc:creator>Korisnik</dc:creator>
  <cp:lastModifiedBy>Korisnik</cp:lastModifiedBy>
  <cp:revision>27</cp:revision>
  <dcterms:created xsi:type="dcterms:W3CDTF">2022-10-21T19:04:20Z</dcterms:created>
  <dcterms:modified xsi:type="dcterms:W3CDTF">2022-10-24T05:46:11Z</dcterms:modified>
</cp:coreProperties>
</file>