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7" r:id="rId4"/>
    <p:sldId id="276" r:id="rId5"/>
    <p:sldId id="258" r:id="rId6"/>
    <p:sldId id="261" r:id="rId7"/>
    <p:sldId id="263" r:id="rId8"/>
    <p:sldId id="265" r:id="rId9"/>
    <p:sldId id="266" r:id="rId10"/>
    <p:sldId id="268" r:id="rId11"/>
    <p:sldId id="270" r:id="rId12"/>
    <p:sldId id="271" r:id="rId13"/>
    <p:sldId id="272" r:id="rId14"/>
    <p:sldId id="279" r:id="rId15"/>
    <p:sldId id="280" r:id="rId16"/>
    <p:sldId id="281" r:id="rId17"/>
    <p:sldId id="275" r:id="rId18"/>
    <p:sldId id="273" r:id="rId19"/>
    <p:sldId id="277" r:id="rId20"/>
    <p:sldId id="26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9758"/>
    <a:srgbClr val="006666"/>
    <a:srgbClr val="88BE8E"/>
    <a:srgbClr val="8EDAB4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rednji stil 2 - Isticanj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rednji stil 2 - Isticanj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Srednji stil 3 - Isticanj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20D13-606E-4AE9-AB6C-93C37E384194}" type="datetimeFigureOut">
              <a:rPr lang="hr-HR" smtClean="0"/>
              <a:t>13.10.2023.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D4C2-AB91-441A-974D-BF09C85071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30607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20D13-606E-4AE9-AB6C-93C37E384194}" type="datetimeFigureOut">
              <a:rPr lang="hr-HR" smtClean="0"/>
              <a:t>13.10.2023.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D4C2-AB91-441A-974D-BF09C8507166}" type="slidenum">
              <a:rPr lang="hr-HR" smtClean="0"/>
              <a:t>‹#›</a:t>
            </a:fld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4549153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20D13-606E-4AE9-AB6C-93C37E384194}" type="datetimeFigureOut">
              <a:rPr lang="hr-HR" smtClean="0"/>
              <a:t>13.10.2023.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D4C2-AB91-441A-974D-BF09C8507166}" type="slidenum">
              <a:rPr lang="hr-HR" smtClean="0"/>
              <a:t>‹#›</a:t>
            </a:fld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2139165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20D13-606E-4AE9-AB6C-93C37E384194}" type="datetimeFigureOut">
              <a:rPr lang="hr-HR" smtClean="0"/>
              <a:t>13.10.2023.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D4C2-AB91-441A-974D-BF09C8507166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3161224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20D13-606E-4AE9-AB6C-93C37E384194}" type="datetimeFigureOut">
              <a:rPr lang="hr-HR" smtClean="0"/>
              <a:t>13.10.2023.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D4C2-AB91-441A-974D-BF09C8507166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4402904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20D13-606E-4AE9-AB6C-93C37E384194}" type="datetimeFigureOut">
              <a:rPr lang="hr-HR" smtClean="0"/>
              <a:t>13.10.2023.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D4C2-AB91-441A-974D-BF09C8507166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7172735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20D13-606E-4AE9-AB6C-93C37E384194}" type="datetimeFigureOut">
              <a:rPr lang="hr-HR" smtClean="0"/>
              <a:t>13.10.2023.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D4C2-AB91-441A-974D-BF09C8507166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6639102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20D13-606E-4AE9-AB6C-93C37E384194}" type="datetimeFigureOut">
              <a:rPr lang="hr-HR" smtClean="0"/>
              <a:t>13.10.2023.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D4C2-AB91-441A-974D-BF09C8507166}" type="slidenum">
              <a:rPr lang="hr-HR" smtClean="0"/>
              <a:t>‹#›</a:t>
            </a:fld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2262792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20D13-606E-4AE9-AB6C-93C37E384194}" type="datetimeFigureOut">
              <a:rPr lang="hr-HR" smtClean="0"/>
              <a:t>13.10.2023.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D4C2-AB91-441A-974D-BF09C8507166}" type="slidenum">
              <a:rPr lang="hr-HR" smtClean="0"/>
              <a:t>‹#›</a:t>
            </a:fld>
            <a:endParaRPr lang="hr-HR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8900197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20D13-606E-4AE9-AB6C-93C37E384194}" type="datetimeFigureOut">
              <a:rPr lang="hr-HR" smtClean="0"/>
              <a:t>13.10.2023.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D4C2-AB91-441A-974D-BF09C85071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182854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20D13-606E-4AE9-AB6C-93C37E384194}" type="datetimeFigureOut">
              <a:rPr lang="hr-HR" smtClean="0"/>
              <a:t>13.10.2023.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D4C2-AB91-441A-974D-BF09C85071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377322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E2420D13-606E-4AE9-AB6C-93C37E384194}" type="datetimeFigureOut">
              <a:rPr lang="hr-HR" smtClean="0"/>
              <a:t>13.10.2023.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CBD2D4C2-AB91-441A-974D-BF09C85071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1734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antonija.mirosavljevic@skole.hr" TargetMode="External"/><Relationship Id="rId2" Type="http://schemas.openxmlformats.org/officeDocument/2006/relationships/hyperlink" Target="mailto:antonija.mirosavljevic@huros.h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profile.php?id=100075567417313" TargetMode="External"/><Relationship Id="rId5" Type="http://schemas.openxmlformats.org/officeDocument/2006/relationships/hyperlink" Target="http://huros.skole.hr/" TargetMode="External"/><Relationship Id="rId4" Type="http://schemas.openxmlformats.org/officeDocument/2006/relationships/hyperlink" Target="mailto:tajnistvo@huros.h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A63639-630F-5178-164F-D2E7648AF3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/>
          <a:lstStyle/>
          <a:p>
            <a:pPr algn="ctr"/>
            <a:r>
              <a:rPr lang="hr-HR" b="1" dirty="0">
                <a:cs typeface="Calibri" panose="020F0502020204030204" pitchFamily="34" charset="0"/>
              </a:rPr>
              <a:t>Izvješće o radu </a:t>
            </a:r>
            <a:r>
              <a:rPr lang="hr-HR" dirty="0">
                <a:cs typeface="Calibri" panose="020F0502020204030204" pitchFamily="34" charset="0"/>
              </a:rPr>
              <a:t>HUROŠ-a za 2023.</a:t>
            </a:r>
            <a:r>
              <a:rPr lang="hr-HR" b="1" dirty="0"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9D94388-C588-8287-DF35-1CBB301C58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89638"/>
            <a:ext cx="9144000" cy="428424"/>
          </a:xfrm>
        </p:spPr>
        <p:txBody>
          <a:bodyPr>
            <a:normAutofit/>
          </a:bodyPr>
          <a:lstStyle/>
          <a:p>
            <a:pPr algn="ctr"/>
            <a:r>
              <a:rPr lang="hr-HR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Antonija Mirosavljević, prof.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8F81204-E3D2-1383-B269-30F0A71AC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662" y="439938"/>
            <a:ext cx="1986675" cy="198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02229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AE0D04-8486-1BB9-1FFA-E5E65CA45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1" y="622470"/>
            <a:ext cx="9692640" cy="798268"/>
          </a:xfrm>
        </p:spPr>
        <p:txBody>
          <a:bodyPr/>
          <a:lstStyle/>
          <a:p>
            <a:r>
              <a:rPr lang="hr-HR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Pravni savjeti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4B08EF5-D38C-1DA6-4CC0-5BBEC9E07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1" y="1828800"/>
            <a:ext cx="9471231" cy="4351337"/>
          </a:xfrm>
        </p:spPr>
        <p:txBody>
          <a:bodyPr>
            <a:normAutofit/>
          </a:bodyPr>
          <a:lstStyle/>
          <a:p>
            <a:r>
              <a:rPr lang="hr-HR" sz="2200" dirty="0">
                <a:solidFill>
                  <a:schemeClr val="tx1"/>
                </a:solidFill>
              </a:rPr>
              <a:t>Kontinuirano pružanje pravne pomoći svim članovima HUROŠ-a uz odvjetnički ured </a:t>
            </a:r>
            <a:r>
              <a:rPr lang="hr-HR" sz="2200" dirty="0" err="1">
                <a:solidFill>
                  <a:schemeClr val="tx1"/>
                </a:solidFill>
              </a:rPr>
              <a:t>Mihočević</a:t>
            </a:r>
            <a:r>
              <a:rPr lang="hr-HR" sz="2200" dirty="0">
                <a:solidFill>
                  <a:schemeClr val="tx1"/>
                </a:solidFill>
              </a:rPr>
              <a:t> &amp; </a:t>
            </a:r>
            <a:r>
              <a:rPr lang="hr-HR" sz="2200" dirty="0" err="1">
                <a:solidFill>
                  <a:schemeClr val="tx1"/>
                </a:solidFill>
              </a:rPr>
              <a:t>Bajs</a:t>
            </a:r>
            <a:r>
              <a:rPr lang="hr-HR" sz="22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3074" name="Picture 2" descr="Logo">
            <a:extLst>
              <a:ext uri="{FF2B5EF4-FFF2-40B4-BE49-F238E27FC236}">
                <a16:creationId xmlns:a16="http://schemas.microsoft.com/office/drawing/2014/main" id="{62BFBA77-1196-3845-E804-1B9567A95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528" y="3096772"/>
            <a:ext cx="5515996" cy="181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11344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A63639-630F-5178-164F-D2E7648AF3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/>
          <a:lstStyle/>
          <a:p>
            <a:pPr algn="ctr"/>
            <a:r>
              <a:rPr lang="hr-HR" dirty="0">
                <a:cs typeface="Calibri" panose="020F0502020204030204" pitchFamily="34" charset="0"/>
              </a:rPr>
              <a:t>Program rada za 2024.</a:t>
            </a:r>
            <a:r>
              <a:rPr lang="hr-HR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9D94388-C588-8287-DF35-1CBB301C58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89638"/>
            <a:ext cx="9144000" cy="428424"/>
          </a:xfrm>
        </p:spPr>
        <p:txBody>
          <a:bodyPr>
            <a:normAutofit/>
          </a:bodyPr>
          <a:lstStyle/>
          <a:p>
            <a:pPr algn="ctr"/>
            <a:r>
              <a:rPr lang="hr-HR" dirty="0">
                <a:solidFill>
                  <a:schemeClr val="tx1"/>
                </a:solidFill>
                <a:cs typeface="Calibri" panose="020F0502020204030204" pitchFamily="34" charset="0"/>
              </a:rPr>
              <a:t>Antonija Mirosavljević, prof. </a:t>
            </a:r>
          </a:p>
        </p:txBody>
      </p:sp>
    </p:spTree>
    <p:extLst>
      <p:ext uri="{BB962C8B-B14F-4D97-AF65-F5344CB8AC3E}">
        <p14:creationId xmlns:p14="http://schemas.microsoft.com/office/powerpoint/2010/main" val="282967808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ica 8">
            <a:extLst>
              <a:ext uri="{FF2B5EF4-FFF2-40B4-BE49-F238E27FC236}">
                <a16:creationId xmlns:a16="http://schemas.microsoft.com/office/drawing/2014/main" id="{E6E8704E-6A04-72FC-27BD-19AF90B07C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817198"/>
              </p:ext>
            </p:extLst>
          </p:nvPr>
        </p:nvGraphicFramePr>
        <p:xfrm>
          <a:off x="471994" y="0"/>
          <a:ext cx="11184387" cy="6880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419">
                  <a:extLst>
                    <a:ext uri="{9D8B030D-6E8A-4147-A177-3AD203B41FA5}">
                      <a16:colId xmlns:a16="http://schemas.microsoft.com/office/drawing/2014/main" val="345528007"/>
                    </a:ext>
                  </a:extLst>
                </a:gridCol>
                <a:gridCol w="6907676">
                  <a:extLst>
                    <a:ext uri="{9D8B030D-6E8A-4147-A177-3AD203B41FA5}">
                      <a16:colId xmlns:a16="http://schemas.microsoft.com/office/drawing/2014/main" val="869239666"/>
                    </a:ext>
                  </a:extLst>
                </a:gridCol>
                <a:gridCol w="2542292">
                  <a:extLst>
                    <a:ext uri="{9D8B030D-6E8A-4147-A177-3AD203B41FA5}">
                      <a16:colId xmlns:a16="http://schemas.microsoft.com/office/drawing/2014/main" val="4260145808"/>
                    </a:ext>
                  </a:extLst>
                </a:gridCol>
              </a:tblGrid>
              <a:tr h="458555"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+mj-lt"/>
                        </a:rPr>
                        <a:t>Vrijeme</a:t>
                      </a:r>
                    </a:p>
                  </a:txBody>
                  <a:tcPr anchor="ctr">
                    <a:solidFill>
                      <a:srgbClr val="88BE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Aktivnosti </a:t>
                      </a:r>
                    </a:p>
                  </a:txBody>
                  <a:tcPr marL="68580" marR="68580" marT="0" marB="0" anchor="ctr">
                    <a:solidFill>
                      <a:srgbClr val="88BE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+mj-lt"/>
                        </a:rPr>
                        <a:t>Nositelji</a:t>
                      </a:r>
                    </a:p>
                  </a:txBody>
                  <a:tcPr anchor="ctr">
                    <a:solidFill>
                      <a:srgbClr val="88BE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680793"/>
                  </a:ext>
                </a:extLst>
              </a:tr>
              <a:tr h="507703"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  <a:latin typeface="+mn-lt"/>
                        </a:rPr>
                        <a:t>SIJEČANJ- VELJAČA</a:t>
                      </a:r>
                    </a:p>
                  </a:txBody>
                  <a:tcPr anchor="ctr"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Izrada financijskog izvješća za 2023.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+mn-lt"/>
                        </a:rPr>
                        <a:t>PREDSJEDNIŠTVO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751465"/>
                  </a:ext>
                </a:extLst>
              </a:tr>
              <a:tr h="632072"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  <a:latin typeface="+mn-lt"/>
                        </a:rPr>
                        <a:t>SIJEČANJ, LIPANJ</a:t>
                      </a:r>
                    </a:p>
                  </a:txBody>
                  <a:tcPr anchor="ctr"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Priprema i održavanje sjednica Predsjedništva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670636"/>
                  </a:ext>
                </a:extLst>
              </a:tr>
              <a:tr h="567433"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  <a:latin typeface="+mn-lt"/>
                        </a:rPr>
                        <a:t>OŽUJAK</a:t>
                      </a:r>
                    </a:p>
                  </a:txBody>
                  <a:tcPr anchor="ctr"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Priprema i održavanje  redovne skupštine HUROŠ-a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+mn-lt"/>
                        </a:rPr>
                        <a:t>PREDSJEDNIŠTVO- ČLANOVI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560322"/>
                  </a:ext>
                </a:extLst>
              </a:tr>
              <a:tr h="726237">
                <a:tc rowSpan="12"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  <a:latin typeface="+mn-lt"/>
                        </a:rPr>
                        <a:t>SIJEČANJ- PROSINAC</a:t>
                      </a:r>
                    </a:p>
                  </a:txBody>
                  <a:tcPr anchor="ctr"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Suradnja s MZO na pripremi novog Zakona o odgoju i obrazovanju  i  izradi te izmjeni podzakonskih akata i drugih zakona iz područja obrazovanja 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12"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+mn-lt"/>
                        </a:rPr>
                        <a:t>PREDSJEDNIŠTVO- ČLANOVI 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583648"/>
                  </a:ext>
                </a:extLst>
              </a:tr>
              <a:tr h="343842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Suradnja s Agencijom za odgoj i obrazovanje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0148088"/>
                  </a:ext>
                </a:extLst>
              </a:tr>
              <a:tr h="405088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Suradnja s Agencijom za strukovno obrazovanje i obrazovanje odraslih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188347"/>
                  </a:ext>
                </a:extLst>
              </a:tr>
              <a:tr h="405088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Suradnja s Nacionalnim centrom za vanjsko vrednovanje obrazovanja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3281532"/>
                  </a:ext>
                </a:extLst>
              </a:tr>
              <a:tr h="343842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Suradnja s Udrugom hrvatskih srednjoškolskih ravnatelja 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4329238"/>
                  </a:ext>
                </a:extLst>
              </a:tr>
              <a:tr h="405088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Suradnja s Hrvatskom zajednicom osnovnoškolskih ravnatelja 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388151"/>
                  </a:ext>
                </a:extLst>
              </a:tr>
              <a:tr h="343842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Suradnja s Agencijom za mobilnost i programe EU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3779695"/>
                  </a:ext>
                </a:extLst>
              </a:tr>
              <a:tr h="343842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Suradnja s Udrugom tajnika i računovođa u školstvu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2532788"/>
                  </a:ext>
                </a:extLst>
              </a:tr>
              <a:tr h="343842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Suradnja s Hrvatskom udrugom školskih knjižničara 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793100"/>
                  </a:ext>
                </a:extLst>
              </a:tr>
              <a:tr h="343842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Suradnja s CARNET-om 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680698"/>
                  </a:ext>
                </a:extLst>
              </a:tr>
              <a:tr h="343842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Suradnja s Institutom za društvena istraživanja u Zagrebu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492254"/>
                  </a:ext>
                </a:extLst>
              </a:tr>
              <a:tr h="343842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Suradnja s Odborom za obrazovanje, znanost i kulturu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4042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8885856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ica 8">
            <a:extLst>
              <a:ext uri="{FF2B5EF4-FFF2-40B4-BE49-F238E27FC236}">
                <a16:creationId xmlns:a16="http://schemas.microsoft.com/office/drawing/2014/main" id="{03D3224A-3D7F-34F4-983C-EF11BDDF52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494656"/>
              </p:ext>
            </p:extLst>
          </p:nvPr>
        </p:nvGraphicFramePr>
        <p:xfrm>
          <a:off x="470517" y="1"/>
          <a:ext cx="11240609" cy="6857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2768">
                  <a:extLst>
                    <a:ext uri="{9D8B030D-6E8A-4147-A177-3AD203B41FA5}">
                      <a16:colId xmlns:a16="http://schemas.microsoft.com/office/drawing/2014/main" val="1267709792"/>
                    </a:ext>
                  </a:extLst>
                </a:gridCol>
                <a:gridCol w="6895945">
                  <a:extLst>
                    <a:ext uri="{9D8B030D-6E8A-4147-A177-3AD203B41FA5}">
                      <a16:colId xmlns:a16="http://schemas.microsoft.com/office/drawing/2014/main" val="869239666"/>
                    </a:ext>
                  </a:extLst>
                </a:gridCol>
                <a:gridCol w="2621896">
                  <a:extLst>
                    <a:ext uri="{9D8B030D-6E8A-4147-A177-3AD203B41FA5}">
                      <a16:colId xmlns:a16="http://schemas.microsoft.com/office/drawing/2014/main" val="693557919"/>
                    </a:ext>
                  </a:extLst>
                </a:gridCol>
              </a:tblGrid>
              <a:tr h="545438"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Vrijeme</a:t>
                      </a:r>
                    </a:p>
                  </a:txBody>
                  <a:tcPr marL="68580" marR="68580" marT="0" marB="0" anchor="ctr">
                    <a:solidFill>
                      <a:srgbClr val="88BE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Aktivnosti </a:t>
                      </a:r>
                    </a:p>
                  </a:txBody>
                  <a:tcPr marL="68580" marR="68580" marT="0" marB="0" anchor="ctr">
                    <a:solidFill>
                      <a:srgbClr val="88BE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Nositelji</a:t>
                      </a:r>
                    </a:p>
                  </a:txBody>
                  <a:tcPr marL="68580" marR="68580" marT="0" marB="0" anchor="ctr">
                    <a:solidFill>
                      <a:srgbClr val="88BE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680793"/>
                  </a:ext>
                </a:extLst>
              </a:tr>
              <a:tr h="675260">
                <a:tc rowSpan="7"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SIJEČANJ- PROSINAC </a:t>
                      </a:r>
                    </a:p>
                  </a:txBody>
                  <a:tcPr marL="68580" marR="68580" marT="0" marB="0" anchor="ctr"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Suradnja s Učiteljskim fakultetom Sveučilišta u Zagrebu i Fakultetom za odgojne i obrazovne znanosti, Osijek 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PREDSJEDNIŠTVO- ČLANOVI 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751465"/>
                  </a:ext>
                </a:extLst>
              </a:tr>
              <a:tr h="675260">
                <a:tc vMerge="1">
                  <a:txBody>
                    <a:bodyPr/>
                    <a:lstStyle/>
                    <a:p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Sudjelovanje u E-savjetovanjima u području osnovnoškolskog obrazovanja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3670636"/>
                  </a:ext>
                </a:extLst>
              </a:tr>
              <a:tr h="467519">
                <a:tc vMerge="1">
                  <a:txBody>
                    <a:bodyPr/>
                    <a:lstStyle/>
                    <a:p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Sastanci predstavnika Udruge s predstavnicima MZO-a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PREDSJEDNIŠTVO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560322"/>
                  </a:ext>
                </a:extLst>
              </a:tr>
              <a:tr h="943871">
                <a:tc vMerge="1">
                  <a:txBody>
                    <a:bodyPr/>
                    <a:lstStyle/>
                    <a:p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Regionalni sastanci članova Udruge vezano uz aktualnu problematiku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ČLANOVI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583648"/>
                  </a:ext>
                </a:extLst>
              </a:tr>
              <a:tr h="467519">
                <a:tc vMerge="1">
                  <a:txBody>
                    <a:bodyPr/>
                    <a:lstStyle/>
                    <a:p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Suradnja sa lokalnom upravom i samoupravom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PREDSJEDNIŠTVO-OGRANCI- ČLANOVI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148088"/>
                  </a:ext>
                </a:extLst>
              </a:tr>
              <a:tr h="550794">
                <a:tc vMerge="1">
                  <a:txBody>
                    <a:bodyPr/>
                    <a:lstStyle/>
                    <a:p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Suradnja s medijima 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19188347"/>
                  </a:ext>
                </a:extLst>
              </a:tr>
              <a:tr h="550794">
                <a:tc vMerge="1">
                  <a:txBody>
                    <a:bodyPr/>
                    <a:lstStyle/>
                    <a:p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Sudjelovanje u aktivnostima  ESHA-e i </a:t>
                      </a:r>
                      <a:r>
                        <a:rPr lang="hr-HR" sz="14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EduTech</a:t>
                      </a:r>
                      <a:r>
                        <a:rPr lang="hr-HR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Europe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PREDSJEDNIŠTVO- ČLANOVI 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281532"/>
                  </a:ext>
                </a:extLst>
              </a:tr>
              <a:tr h="495710"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LIPANJ- LISTOPAD</a:t>
                      </a:r>
                    </a:p>
                  </a:txBody>
                  <a:tcPr marL="68580" marR="68580" marT="0" marB="0" anchor="ctr"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Priprema i održavanje jesenskog stručnog skupa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64329238"/>
                  </a:ext>
                </a:extLst>
              </a:tr>
              <a:tr h="550794"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LISTOPAD</a:t>
                      </a:r>
                    </a:p>
                  </a:txBody>
                  <a:tcPr marL="68580" marR="68580" marT="0" marB="0" anchor="ctr"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Sudjelovanje na ESHA konferenciji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PREDSJEDNIŠTVO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388151"/>
                  </a:ext>
                </a:extLst>
              </a:tr>
              <a:tr h="467519">
                <a:tc rowSpan="2"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LISTOPAD- PROSINAC </a:t>
                      </a:r>
                    </a:p>
                  </a:txBody>
                  <a:tcPr marL="68580" marR="68580" marT="0" marB="0" anchor="ctr"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Izrada programa rada za 2025. god.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PREDSJEDNIŠTVO</a:t>
                      </a:r>
                    </a:p>
                    <a:p>
                      <a:pPr algn="ctr"/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RAČUNOVODSTVO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779695"/>
                  </a:ext>
                </a:extLst>
              </a:tr>
              <a:tr h="467519">
                <a:tc vMerge="1">
                  <a:txBody>
                    <a:bodyPr/>
                    <a:lstStyle/>
                    <a:p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Izrada financijskog plana za 2025. god.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72532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167767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>
            <a:extLst>
              <a:ext uri="{FF2B5EF4-FFF2-40B4-BE49-F238E27FC236}">
                <a16:creationId xmlns:a16="http://schemas.microsoft.com/office/drawing/2014/main" id="{98CDEC80-E46E-9F13-91FD-BBFD384B5C61}"/>
              </a:ext>
            </a:extLst>
          </p:cNvPr>
          <p:cNvSpPr txBox="1">
            <a:spLocks/>
          </p:cNvSpPr>
          <p:nvPr/>
        </p:nvSpPr>
        <p:spPr>
          <a:xfrm>
            <a:off x="1524000" y="2444811"/>
            <a:ext cx="9144000" cy="1968377"/>
          </a:xfrm>
          <a:prstGeom prst="rect">
            <a:avLst/>
          </a:prstGeom>
        </p:spPr>
        <p:txBody>
          <a:bodyPr vert="horz" lIns="91440" tIns="27432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1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dirty="0">
                <a:cs typeface="Calibri" panose="020F0502020204030204" pitchFamily="34" charset="0"/>
              </a:rPr>
              <a:t>Financijsko izvješće za 2022. godinu </a:t>
            </a:r>
          </a:p>
        </p:txBody>
      </p:sp>
    </p:spTree>
    <p:extLst>
      <p:ext uri="{BB962C8B-B14F-4D97-AF65-F5344CB8AC3E}">
        <p14:creationId xmlns:p14="http://schemas.microsoft.com/office/powerpoint/2010/main" val="3782647280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ica 4">
            <a:extLst>
              <a:ext uri="{FF2B5EF4-FFF2-40B4-BE49-F238E27FC236}">
                <a16:creationId xmlns:a16="http://schemas.microsoft.com/office/drawing/2014/main" id="{507F007C-7A4F-40B3-FF74-55AB456194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6185416"/>
              </p:ext>
            </p:extLst>
          </p:nvPr>
        </p:nvGraphicFramePr>
        <p:xfrm>
          <a:off x="464598" y="-8878"/>
          <a:ext cx="10818919" cy="1918153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274919">
                  <a:extLst>
                    <a:ext uri="{9D8B030D-6E8A-4147-A177-3AD203B41FA5}">
                      <a16:colId xmlns:a16="http://schemas.microsoft.com/office/drawing/2014/main" val="1297771806"/>
                    </a:ext>
                  </a:extLst>
                </a:gridCol>
                <a:gridCol w="7666802">
                  <a:extLst>
                    <a:ext uri="{9D8B030D-6E8A-4147-A177-3AD203B41FA5}">
                      <a16:colId xmlns:a16="http://schemas.microsoft.com/office/drawing/2014/main" val="1728677212"/>
                    </a:ext>
                  </a:extLst>
                </a:gridCol>
                <a:gridCol w="1877198">
                  <a:extLst>
                    <a:ext uri="{9D8B030D-6E8A-4147-A177-3AD203B41FA5}">
                      <a16:colId xmlns:a16="http://schemas.microsoft.com/office/drawing/2014/main" val="2564833733"/>
                    </a:ext>
                  </a:extLst>
                </a:gridCol>
              </a:tblGrid>
              <a:tr h="390733">
                <a:tc gridSpan="2">
                  <a:txBody>
                    <a:bodyPr/>
                    <a:lstStyle/>
                    <a:p>
                      <a:r>
                        <a:rPr lang="hr-HR" sz="1800" dirty="0"/>
                        <a:t>PRIHODI POSLOVANJA (EUR)</a:t>
                      </a:r>
                    </a:p>
                  </a:txBody>
                  <a:tcPr marL="68580" marR="68580" marT="34290" marB="34290">
                    <a:solidFill>
                      <a:srgbClr val="03975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88.964,84</a:t>
                      </a:r>
                    </a:p>
                  </a:txBody>
                  <a:tcPr marL="68580" marR="68580" marT="34290" marB="34290">
                    <a:solidFill>
                      <a:srgbClr val="0397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124109"/>
                  </a:ext>
                </a:extLst>
              </a:tr>
              <a:tr h="381855"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32110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r-HR" sz="1800" dirty="0"/>
                        <a:t>Prihodi od članarina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800" b="1" dirty="0"/>
                        <a:t>42.245,67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28297175"/>
                  </a:ext>
                </a:extLst>
              </a:tr>
              <a:tr h="381855"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34130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r-HR" sz="1800" dirty="0"/>
                        <a:t>Prihodi od kamata na deponirana sredstva u banci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800" b="1" dirty="0"/>
                        <a:t>0,74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04871285"/>
                  </a:ext>
                </a:extLst>
              </a:tr>
              <a:tr h="381855"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35510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r-HR" sz="1800" dirty="0"/>
                        <a:t>Prihodi od donacija HUROŠ-u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800" b="1" dirty="0"/>
                        <a:t>3251,71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63507973"/>
                  </a:ext>
                </a:extLst>
              </a:tr>
              <a:tr h="381855"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36330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r-HR" sz="1800" dirty="0"/>
                        <a:t>Prihodi od kotizacija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800" b="1" dirty="0"/>
                        <a:t>43.466,72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23531428"/>
                  </a:ext>
                </a:extLst>
              </a:tr>
            </a:tbl>
          </a:graphicData>
        </a:graphic>
      </p:graphicFrame>
      <p:graphicFrame>
        <p:nvGraphicFramePr>
          <p:cNvPr id="6" name="Tablica 6">
            <a:extLst>
              <a:ext uri="{FF2B5EF4-FFF2-40B4-BE49-F238E27FC236}">
                <a16:creationId xmlns:a16="http://schemas.microsoft.com/office/drawing/2014/main" id="{94C7DA7C-60BD-0BE5-1BA7-75A136E305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845669"/>
              </p:ext>
            </p:extLst>
          </p:nvPr>
        </p:nvGraphicFramePr>
        <p:xfrm>
          <a:off x="473475" y="1909275"/>
          <a:ext cx="10818919" cy="4948727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292138">
                  <a:extLst>
                    <a:ext uri="{9D8B030D-6E8A-4147-A177-3AD203B41FA5}">
                      <a16:colId xmlns:a16="http://schemas.microsoft.com/office/drawing/2014/main" val="3551158431"/>
                    </a:ext>
                  </a:extLst>
                </a:gridCol>
                <a:gridCol w="7705899">
                  <a:extLst>
                    <a:ext uri="{9D8B030D-6E8A-4147-A177-3AD203B41FA5}">
                      <a16:colId xmlns:a16="http://schemas.microsoft.com/office/drawing/2014/main" val="2356602423"/>
                    </a:ext>
                  </a:extLst>
                </a:gridCol>
                <a:gridCol w="1820882">
                  <a:extLst>
                    <a:ext uri="{9D8B030D-6E8A-4147-A177-3AD203B41FA5}">
                      <a16:colId xmlns:a16="http://schemas.microsoft.com/office/drawing/2014/main" val="2493778"/>
                    </a:ext>
                  </a:extLst>
                </a:gridCol>
              </a:tblGrid>
              <a:tr h="379645">
                <a:tc gridSpan="2">
                  <a:txBody>
                    <a:bodyPr/>
                    <a:lstStyle/>
                    <a:p>
                      <a:r>
                        <a:rPr lang="hr-HR" sz="1800" dirty="0"/>
                        <a:t>RASHODI POSLOVANJA (EUR)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103.545,52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904783"/>
                  </a:ext>
                </a:extLst>
              </a:tr>
              <a:tr h="636144"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42220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hr-HR" sz="1800" dirty="0"/>
                        <a:t>Dnevnice za službena  putovanja (sjednice Predsjedništva, Nadzornog i Izvršnog odbora)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800" b="1" dirty="0"/>
                        <a:t>1.313,96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41294990"/>
                  </a:ext>
                </a:extLst>
              </a:tr>
              <a:tr h="379645"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42221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hr-HR" sz="1800" dirty="0"/>
                        <a:t>Smještaj na službenom putu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800" b="1" dirty="0"/>
                        <a:t>390,47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850672405"/>
                  </a:ext>
                </a:extLst>
              </a:tr>
              <a:tr h="636144"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42223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800" dirty="0"/>
                        <a:t>Troškovi prijevoza na službenom putu (karta za vlak, autobus)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800" b="1" dirty="0"/>
                        <a:t>1.483,73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422599156"/>
                  </a:ext>
                </a:extLst>
              </a:tr>
              <a:tr h="379645"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42440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hr-HR" sz="1800" dirty="0"/>
                        <a:t>Naknada za korištenje osobnog automobila u službene  svrhe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800" b="1" dirty="0"/>
                        <a:t>3.310,59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561729426"/>
                  </a:ext>
                </a:extLst>
              </a:tr>
              <a:tr h="379645"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42511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hr-HR" sz="1800" dirty="0"/>
                        <a:t>Usluge poštarine i telefona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800" b="1" dirty="0"/>
                        <a:t>20,71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94420588"/>
                  </a:ext>
                </a:extLst>
              </a:tr>
              <a:tr h="379645"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42514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hr-HR" sz="1800" dirty="0"/>
                        <a:t>Usluge prijevoza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800" b="1" dirty="0"/>
                        <a:t>5.239,90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231088082"/>
                  </a:ext>
                </a:extLst>
              </a:tr>
              <a:tr h="379645"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42522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hr-HR" sz="1800" dirty="0"/>
                        <a:t>Ostale usluge tekućeg i investicijskog održavanja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800" b="1" dirty="0"/>
                        <a:t>146,00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820812902"/>
                  </a:ext>
                </a:extLst>
              </a:tr>
              <a:tr h="379645"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42550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hr-HR" sz="1800" dirty="0"/>
                        <a:t>Najam poslovnog prostora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800" b="1" dirty="0"/>
                        <a:t>1.161,32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385834"/>
                  </a:ext>
                </a:extLst>
              </a:tr>
              <a:tr h="479839"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42570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hr-HR" sz="1800" dirty="0"/>
                        <a:t>Autorski honorari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800" b="1" dirty="0"/>
                        <a:t>434,36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712300573"/>
                  </a:ext>
                </a:extLst>
              </a:tr>
              <a:tr h="539085"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42571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hr-HR" sz="1800" dirty="0"/>
                        <a:t>Ugovori o djelu 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800" b="1" dirty="0"/>
                        <a:t>22.710,74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4095095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4588629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ica 5">
            <a:extLst>
              <a:ext uri="{FF2B5EF4-FFF2-40B4-BE49-F238E27FC236}">
                <a16:creationId xmlns:a16="http://schemas.microsoft.com/office/drawing/2014/main" id="{964A88FF-CDE4-55F0-5CCA-624BBBD965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3533474"/>
              </p:ext>
            </p:extLst>
          </p:nvPr>
        </p:nvGraphicFramePr>
        <p:xfrm>
          <a:off x="460806" y="0"/>
          <a:ext cx="10840468" cy="6857997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240849">
                  <a:extLst>
                    <a:ext uri="{9D8B030D-6E8A-4147-A177-3AD203B41FA5}">
                      <a16:colId xmlns:a16="http://schemas.microsoft.com/office/drawing/2014/main" val="664428751"/>
                    </a:ext>
                  </a:extLst>
                </a:gridCol>
                <a:gridCol w="7824907">
                  <a:extLst>
                    <a:ext uri="{9D8B030D-6E8A-4147-A177-3AD203B41FA5}">
                      <a16:colId xmlns:a16="http://schemas.microsoft.com/office/drawing/2014/main" val="395466889"/>
                    </a:ext>
                  </a:extLst>
                </a:gridCol>
                <a:gridCol w="1774712">
                  <a:extLst>
                    <a:ext uri="{9D8B030D-6E8A-4147-A177-3AD203B41FA5}">
                      <a16:colId xmlns:a16="http://schemas.microsoft.com/office/drawing/2014/main" val="3758810814"/>
                    </a:ext>
                  </a:extLst>
                </a:gridCol>
              </a:tblGrid>
              <a:tr h="353505">
                <a:tc>
                  <a:txBody>
                    <a:bodyPr/>
                    <a:lstStyle/>
                    <a:p>
                      <a:pPr algn="ctr"/>
                      <a:r>
                        <a:rPr lang="hr-HR" sz="1800" b="0" dirty="0">
                          <a:solidFill>
                            <a:schemeClr val="tx1"/>
                          </a:solidFill>
                        </a:rPr>
                        <a:t>42572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800" b="0" dirty="0">
                          <a:solidFill>
                            <a:schemeClr val="tx1"/>
                          </a:solidFill>
                        </a:rPr>
                        <a:t>Usluge odvjetnika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8.709,93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818379"/>
                  </a:ext>
                </a:extLst>
              </a:tr>
              <a:tr h="353505"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42574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r-HR" sz="1800" dirty="0"/>
                        <a:t>Ostale intelektualne usluge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199,08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80765556"/>
                  </a:ext>
                </a:extLst>
              </a:tr>
              <a:tr h="636309"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42950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r-HR" sz="1800" dirty="0"/>
                        <a:t>Ostali materijalni rashodi (materijali za str. skup, organizaciju i ostali rashodi)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42.245,55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29410265"/>
                  </a:ext>
                </a:extLst>
              </a:tr>
              <a:tr h="353505"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42580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r-HR" sz="1800" dirty="0"/>
                        <a:t>Računalne usluge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1.687,24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49476674"/>
                  </a:ext>
                </a:extLst>
              </a:tr>
              <a:tr h="353505"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42610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r-HR" sz="1800" dirty="0"/>
                        <a:t>Uredski materijal, literatura, ostali materijalni rashodi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645,11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89027900"/>
                  </a:ext>
                </a:extLst>
              </a:tr>
              <a:tr h="353505"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42640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r-HR" sz="1800" dirty="0"/>
                        <a:t>Sitni inventar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382,95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3585019"/>
                  </a:ext>
                </a:extLst>
              </a:tr>
              <a:tr h="919113"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42920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Izdaci za reprezentaciju za sjednice odbora, stručni skup i rashodi ogranaka)</a:t>
                      </a:r>
                    </a:p>
                    <a:p>
                      <a:r>
                        <a:rPr lang="pl-PL" sz="1800" dirty="0"/>
                        <a:t>(Troškovi ogranaka: ručkovi, pokloni)</a:t>
                      </a:r>
                      <a:endParaRPr lang="hr-HR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10.010,80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86794056"/>
                  </a:ext>
                </a:extLst>
              </a:tr>
              <a:tr h="353505"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42930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r-HR" sz="1800" dirty="0"/>
                        <a:t>Članarine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1.810,79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74310372"/>
                  </a:ext>
                </a:extLst>
              </a:tr>
              <a:tr h="353505"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44311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r-HR" sz="1800" dirty="0"/>
                        <a:t>Usluge platnog prometa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661,79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94452830"/>
                  </a:ext>
                </a:extLst>
              </a:tr>
              <a:tr h="353505"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44310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r-HR" sz="1800" dirty="0"/>
                        <a:t>Usluge banke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671,92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21129508"/>
                  </a:ext>
                </a:extLst>
              </a:tr>
              <a:tr h="353505"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43110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r-HR" sz="1800" dirty="0"/>
                        <a:t>Amortizacija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242,22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43756614"/>
                  </a:ext>
                </a:extLst>
              </a:tr>
              <a:tr h="353505"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45210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r-HR" sz="1800" dirty="0"/>
                        <a:t>Donacija (Dječja akcija dobrote, Glina)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66,36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92199687"/>
                  </a:ext>
                </a:extLst>
              </a:tr>
              <a:tr h="353505">
                <a:tc gridSpan="2">
                  <a:txBody>
                    <a:bodyPr/>
                    <a:lstStyle/>
                    <a:p>
                      <a:r>
                        <a:rPr lang="hr-HR" sz="1800" b="1" dirty="0"/>
                        <a:t>Manjak prihoda u 2022. godini 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hr-HR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14.580,68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91275793"/>
                  </a:ext>
                </a:extLst>
              </a:tr>
              <a:tr h="353505">
                <a:tc gridSpan="2">
                  <a:txBody>
                    <a:bodyPr/>
                    <a:lstStyle/>
                    <a:p>
                      <a:r>
                        <a:rPr lang="hr-HR" sz="1800" b="1" dirty="0"/>
                        <a:t>PRENESENI VIŠAK PRIHODA IZ PROTEKLIH GODINA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hr-HR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30.115,26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31137916"/>
                  </a:ext>
                </a:extLst>
              </a:tr>
              <a:tr h="353505">
                <a:tc gridSpan="2">
                  <a:txBody>
                    <a:bodyPr/>
                    <a:lstStyle/>
                    <a:p>
                      <a:r>
                        <a:rPr lang="hr-HR" sz="1800" b="1" dirty="0"/>
                        <a:t>UKUPNI VIŠAK PRIHODA RASPOLOŽIV U SLJEDEĆEM RAZDOBLJU 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15.534,57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40091233"/>
                  </a:ext>
                </a:extLst>
              </a:tr>
              <a:tr h="353505">
                <a:tc gridSpan="2">
                  <a:txBody>
                    <a:bodyPr/>
                    <a:lstStyle/>
                    <a:p>
                      <a:r>
                        <a:rPr lang="hr-HR" sz="1800" b="1" dirty="0"/>
                        <a:t>NOVČANA SREDSTVA 31. 12. 2022. 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15.778,34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04972619"/>
                  </a:ext>
                </a:extLst>
              </a:tr>
              <a:tr h="353505">
                <a:tc gridSpan="2">
                  <a:txBody>
                    <a:bodyPr/>
                    <a:lstStyle/>
                    <a:p>
                      <a:r>
                        <a:rPr lang="hr-HR" sz="1800" dirty="0"/>
                        <a:t>Računi dobavljača iz 2022. godine plaćeni početkom 2023. godine.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926,18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14013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0262395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A63639-630F-5178-164F-D2E7648AF3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/>
          <a:lstStyle/>
          <a:p>
            <a:pPr algn="ctr"/>
            <a:r>
              <a:rPr lang="hr-HR" dirty="0">
                <a:latin typeface="+mn-lt"/>
                <a:cs typeface="Calibri" panose="020F0502020204030204" pitchFamily="34" charset="0"/>
              </a:rPr>
              <a:t>Financijski plan za 2024.</a:t>
            </a:r>
            <a:r>
              <a:rPr lang="hr-HR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9D94388-C588-8287-DF35-1CBB301C58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89638"/>
            <a:ext cx="9144000" cy="428424"/>
          </a:xfrm>
        </p:spPr>
        <p:txBody>
          <a:bodyPr>
            <a:normAutofit/>
          </a:bodyPr>
          <a:lstStyle/>
          <a:p>
            <a:pPr algn="ctr"/>
            <a:r>
              <a:rPr lang="hr-HR" dirty="0">
                <a:solidFill>
                  <a:schemeClr val="tx1"/>
                </a:solidFill>
                <a:cs typeface="Calibri" panose="020F0502020204030204" pitchFamily="34" charset="0"/>
              </a:rPr>
              <a:t>Renata Gudelj</a:t>
            </a:r>
          </a:p>
        </p:txBody>
      </p:sp>
    </p:spTree>
    <p:extLst>
      <p:ext uri="{BB962C8B-B14F-4D97-AF65-F5344CB8AC3E}">
        <p14:creationId xmlns:p14="http://schemas.microsoft.com/office/powerpoint/2010/main" val="2037743810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ica 4">
            <a:extLst>
              <a:ext uri="{FF2B5EF4-FFF2-40B4-BE49-F238E27FC236}">
                <a16:creationId xmlns:a16="http://schemas.microsoft.com/office/drawing/2014/main" id="{6E40DF14-3B99-A1E6-1AC8-D765CDA5C4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6755046"/>
              </p:ext>
            </p:extLst>
          </p:nvPr>
        </p:nvGraphicFramePr>
        <p:xfrm>
          <a:off x="461636" y="1968623"/>
          <a:ext cx="10866271" cy="271509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8399479">
                  <a:extLst>
                    <a:ext uri="{9D8B030D-6E8A-4147-A177-3AD203B41FA5}">
                      <a16:colId xmlns:a16="http://schemas.microsoft.com/office/drawing/2014/main" val="2706565419"/>
                    </a:ext>
                  </a:extLst>
                </a:gridCol>
                <a:gridCol w="2466792">
                  <a:extLst>
                    <a:ext uri="{9D8B030D-6E8A-4147-A177-3AD203B41FA5}">
                      <a16:colId xmlns:a16="http://schemas.microsoft.com/office/drawing/2014/main" val="941065870"/>
                    </a:ext>
                  </a:extLst>
                </a:gridCol>
              </a:tblGrid>
              <a:tr h="543018">
                <a:tc>
                  <a:txBody>
                    <a:bodyPr/>
                    <a:lstStyle/>
                    <a:p>
                      <a:r>
                        <a:rPr lang="hr-HR" sz="2000" dirty="0"/>
                        <a:t>PRIHODI POSLOVANJA (EUR)</a:t>
                      </a:r>
                    </a:p>
                  </a:txBody>
                  <a:tcPr anchor="ctr">
                    <a:solidFill>
                      <a:srgbClr val="88BE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1" u="none" strike="noStrike" dirty="0">
                          <a:effectLst/>
                        </a:rPr>
                        <a:t>90.074,70 eura</a:t>
                      </a:r>
                      <a:endParaRPr lang="hr-HR" sz="18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88BE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163523"/>
                  </a:ext>
                </a:extLst>
              </a:tr>
              <a:tr h="543018">
                <a:tc>
                  <a:txBody>
                    <a:bodyPr/>
                    <a:lstStyle/>
                    <a:p>
                      <a:pPr algn="l" fontAlgn="b"/>
                      <a:r>
                        <a:rPr lang="hr-HR" sz="1800" b="1" u="none" strike="noStrike" dirty="0">
                          <a:effectLst/>
                        </a:rPr>
                        <a:t>32110</a:t>
                      </a:r>
                      <a:r>
                        <a:rPr lang="hr-HR" sz="1800" b="0" u="none" strike="noStrike" dirty="0">
                          <a:effectLst/>
                        </a:rPr>
                        <a:t> - Prihodi od članarina  (830 ŠKOLA) x 400,00 kn/53,09 eura</a:t>
                      </a:r>
                      <a:endParaRPr lang="hr-HR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1" u="none" strike="noStrike" dirty="0">
                          <a:effectLst/>
                        </a:rPr>
                        <a:t>44.064,70 </a:t>
                      </a:r>
                      <a:endParaRPr lang="hr-HR" sz="18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41814771"/>
                  </a:ext>
                </a:extLst>
              </a:tr>
              <a:tr h="543018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1" u="none" strike="noStrike" dirty="0">
                          <a:effectLst/>
                        </a:rPr>
                        <a:t>34130</a:t>
                      </a:r>
                      <a:r>
                        <a:rPr lang="pl-PL" sz="1800" b="0" u="none" strike="noStrike" dirty="0">
                          <a:effectLst/>
                        </a:rPr>
                        <a:t> - Prihodi od kamata na deponirana sredstva u banci</a:t>
                      </a:r>
                      <a:endParaRPr lang="pl-PL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1" u="none" strike="noStrike" dirty="0">
                          <a:effectLst/>
                        </a:rPr>
                        <a:t>10,00 </a:t>
                      </a:r>
                      <a:endParaRPr lang="hr-HR" sz="18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566437"/>
                  </a:ext>
                </a:extLst>
              </a:tr>
              <a:tr h="543018">
                <a:tc>
                  <a:txBody>
                    <a:bodyPr/>
                    <a:lstStyle/>
                    <a:p>
                      <a:pPr algn="l" fontAlgn="b"/>
                      <a:r>
                        <a:rPr lang="hr-HR" sz="1800" b="1" u="none" strike="noStrike" dirty="0">
                          <a:effectLst/>
                        </a:rPr>
                        <a:t>35510</a:t>
                      </a:r>
                      <a:r>
                        <a:rPr lang="hr-HR" sz="1800" b="0" u="none" strike="noStrike" dirty="0">
                          <a:effectLst/>
                        </a:rPr>
                        <a:t> - Prihodi od donacija</a:t>
                      </a:r>
                      <a:endParaRPr lang="hr-HR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1" u="none" strike="noStrike" dirty="0">
                          <a:effectLst/>
                        </a:rPr>
                        <a:t>6.000,00 </a:t>
                      </a:r>
                      <a:endParaRPr lang="hr-HR" sz="18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6197906"/>
                  </a:ext>
                </a:extLst>
              </a:tr>
              <a:tr h="543018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1" u="none" strike="noStrike" dirty="0">
                          <a:effectLst/>
                        </a:rPr>
                        <a:t>36330</a:t>
                      </a:r>
                      <a:r>
                        <a:rPr lang="pl-PL" sz="1800" b="0" u="none" strike="noStrike" dirty="0">
                          <a:effectLst/>
                        </a:rPr>
                        <a:t> - Prihodi od kotizacija za str. skup. (500 ŠKOLA) x 80,00 eura</a:t>
                      </a:r>
                      <a:endParaRPr lang="pl-PL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1" u="none" strike="noStrike" dirty="0">
                          <a:effectLst/>
                        </a:rPr>
                        <a:t>40.000,00 </a:t>
                      </a:r>
                      <a:endParaRPr lang="hr-HR" sz="18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25944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7654011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1">
            <a:extLst>
              <a:ext uri="{FF2B5EF4-FFF2-40B4-BE49-F238E27FC236}">
                <a16:creationId xmlns:a16="http://schemas.microsoft.com/office/drawing/2014/main" id="{51B58B32-F588-B456-5FA6-6AD393C9E4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9426613"/>
              </p:ext>
            </p:extLst>
          </p:nvPr>
        </p:nvGraphicFramePr>
        <p:xfrm>
          <a:off x="452761" y="0"/>
          <a:ext cx="10839635" cy="6886313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9033029">
                  <a:extLst>
                    <a:ext uri="{9D8B030D-6E8A-4147-A177-3AD203B41FA5}">
                      <a16:colId xmlns:a16="http://schemas.microsoft.com/office/drawing/2014/main" val="2706565419"/>
                    </a:ext>
                  </a:extLst>
                </a:gridCol>
                <a:gridCol w="1806606">
                  <a:extLst>
                    <a:ext uri="{9D8B030D-6E8A-4147-A177-3AD203B41FA5}">
                      <a16:colId xmlns:a16="http://schemas.microsoft.com/office/drawing/2014/main" val="941065870"/>
                    </a:ext>
                  </a:extLst>
                </a:gridCol>
              </a:tblGrid>
              <a:tr h="432257">
                <a:tc>
                  <a:txBody>
                    <a:bodyPr/>
                    <a:lstStyle/>
                    <a:p>
                      <a:r>
                        <a:rPr lang="hr-HR" dirty="0"/>
                        <a:t>RASHODI POSLOVANJA (EUR)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1" i="0" u="none" strike="noStrike" dirty="0">
                          <a:effectLst/>
                          <a:latin typeface="+mn-lt"/>
                        </a:rPr>
                        <a:t>87.470,00 eura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163523"/>
                  </a:ext>
                </a:extLst>
              </a:tr>
              <a:tr h="438021"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1" i="0" u="none" strike="noStrike" dirty="0">
                          <a:effectLst/>
                          <a:latin typeface="+mn-lt"/>
                        </a:rPr>
                        <a:t>42220 </a:t>
                      </a:r>
                      <a:r>
                        <a:rPr lang="hr-HR" sz="1600" b="0" i="0" u="none" strike="noStrike" dirty="0">
                          <a:effectLst/>
                          <a:latin typeface="+mn-lt"/>
                        </a:rPr>
                        <a:t>- Dnevnice za službena  putovanja (sjednice predsjedništva, nadzornog i izvršnog odbora)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1" i="0" u="none" strike="noStrike" dirty="0">
                          <a:effectLst/>
                          <a:latin typeface="+mn-lt"/>
                        </a:rPr>
                        <a:t>1.500,00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41814771"/>
                  </a:ext>
                </a:extLst>
              </a:tr>
              <a:tr h="363051"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1" i="0" u="none" strike="noStrike" dirty="0">
                          <a:effectLst/>
                          <a:latin typeface="+mn-lt"/>
                        </a:rPr>
                        <a:t>42223 </a:t>
                      </a:r>
                      <a:r>
                        <a:rPr lang="hr-HR" sz="1600" b="0" i="0" u="none" strike="noStrike" dirty="0">
                          <a:effectLst/>
                          <a:latin typeface="+mn-lt"/>
                        </a:rPr>
                        <a:t>- Troškovi prijevoza na službenom putu (karta za vlak, autobus)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1" i="0" u="none" strike="noStrike" dirty="0">
                          <a:effectLst/>
                          <a:latin typeface="+mn-lt"/>
                        </a:rPr>
                        <a:t>4.000,00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566437"/>
                  </a:ext>
                </a:extLst>
              </a:tr>
              <a:tr h="363051"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1" i="0" u="none" strike="noStrike" dirty="0">
                          <a:effectLst/>
                          <a:latin typeface="+mn-lt"/>
                        </a:rPr>
                        <a:t>42511 </a:t>
                      </a:r>
                      <a:r>
                        <a:rPr lang="hr-HR" sz="1600" b="0" i="0" u="none" strike="noStrike" dirty="0">
                          <a:effectLst/>
                          <a:latin typeface="+mn-lt"/>
                        </a:rPr>
                        <a:t>- Usluge poštarine i telefona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1" i="0" u="none" strike="noStrike">
                          <a:effectLst/>
                          <a:latin typeface="+mn-lt"/>
                        </a:rPr>
                        <a:t>20,00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6197906"/>
                  </a:ext>
                </a:extLst>
              </a:tr>
              <a:tr h="363051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i="0" u="none" strike="noStrike" dirty="0">
                          <a:effectLst/>
                          <a:latin typeface="+mn-lt"/>
                        </a:rPr>
                        <a:t>42514 </a:t>
                      </a:r>
                      <a:r>
                        <a:rPr lang="pl-PL" sz="1600" b="0" i="0" u="none" strike="noStrike" dirty="0">
                          <a:effectLst/>
                          <a:latin typeface="+mn-lt"/>
                        </a:rPr>
                        <a:t>- Ostale usluge za komunikaciju i prijevoz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1" i="0" u="none" strike="noStrike" dirty="0">
                          <a:effectLst/>
                          <a:latin typeface="+mn-lt"/>
                        </a:rPr>
                        <a:t>7.000,00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25944974"/>
                  </a:ext>
                </a:extLst>
              </a:tr>
              <a:tr h="363051"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1" i="0" u="none" strike="noStrike" dirty="0">
                          <a:effectLst/>
                          <a:latin typeface="+mn-lt"/>
                        </a:rPr>
                        <a:t>42522 </a:t>
                      </a:r>
                      <a:r>
                        <a:rPr lang="hr-HR" sz="1600" b="0" i="0" u="none" strike="noStrike" dirty="0">
                          <a:effectLst/>
                          <a:latin typeface="+mn-lt"/>
                        </a:rPr>
                        <a:t>- Ostale usluge tekućeg i investicijskog održavanja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1" i="0" u="none" strike="noStrike" dirty="0">
                          <a:effectLst/>
                          <a:latin typeface="+mn-lt"/>
                        </a:rPr>
                        <a:t>500,00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22160023"/>
                  </a:ext>
                </a:extLst>
              </a:tr>
              <a:tr h="363051"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1" i="0" u="none" strike="noStrike" dirty="0">
                          <a:effectLst/>
                          <a:latin typeface="+mn-lt"/>
                        </a:rPr>
                        <a:t>42550 </a:t>
                      </a:r>
                      <a:r>
                        <a:rPr lang="hr-HR" sz="1600" b="0" i="0" u="none" strike="noStrike" dirty="0">
                          <a:effectLst/>
                          <a:latin typeface="+mn-lt"/>
                        </a:rPr>
                        <a:t>- Najam poslovnog prostora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1" i="0" u="none" strike="noStrike" dirty="0">
                          <a:effectLst/>
                          <a:latin typeface="+mn-lt"/>
                        </a:rPr>
                        <a:t>1.500,00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51383279"/>
                  </a:ext>
                </a:extLst>
              </a:tr>
              <a:tr h="363051"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1" i="0" u="none" strike="noStrike" dirty="0">
                          <a:effectLst/>
                          <a:latin typeface="+mn-lt"/>
                        </a:rPr>
                        <a:t>42571 </a:t>
                      </a:r>
                      <a:r>
                        <a:rPr lang="hr-HR" sz="1600" b="0" i="0" u="none" strike="noStrike" dirty="0">
                          <a:effectLst/>
                          <a:latin typeface="+mn-lt"/>
                        </a:rPr>
                        <a:t>- Ugovori o djelu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1" i="0" u="none" strike="noStrike" dirty="0">
                          <a:effectLst/>
                          <a:latin typeface="+mn-lt"/>
                        </a:rPr>
                        <a:t>23.000,00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12392207"/>
                  </a:ext>
                </a:extLst>
              </a:tr>
              <a:tr h="363051"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1" i="0" u="none" strike="noStrike" dirty="0">
                          <a:effectLst/>
                          <a:latin typeface="+mn-lt"/>
                        </a:rPr>
                        <a:t>42572 </a:t>
                      </a:r>
                      <a:r>
                        <a:rPr lang="hr-HR" sz="1600" b="0" i="0" u="none" strike="noStrike" dirty="0">
                          <a:effectLst/>
                          <a:latin typeface="+mn-lt"/>
                        </a:rPr>
                        <a:t>- Usluge odvjetnika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1" i="0" u="none" strike="noStrike" dirty="0">
                          <a:effectLst/>
                          <a:latin typeface="+mn-lt"/>
                        </a:rPr>
                        <a:t>8.000,00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4144561"/>
                  </a:ext>
                </a:extLst>
              </a:tr>
              <a:tr h="363051"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1" i="0" u="none" strike="noStrike" dirty="0">
                          <a:effectLst/>
                          <a:latin typeface="+mn-lt"/>
                        </a:rPr>
                        <a:t>42580 </a:t>
                      </a:r>
                      <a:r>
                        <a:rPr lang="hr-HR" sz="1600" b="0" i="0" u="none" strike="noStrike" dirty="0">
                          <a:effectLst/>
                          <a:latin typeface="+mn-lt"/>
                        </a:rPr>
                        <a:t>- Računalne usluge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1" i="0" u="none" strike="noStrike" dirty="0">
                          <a:effectLst/>
                          <a:latin typeface="+mn-lt"/>
                        </a:rPr>
                        <a:t>1.800,00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55070840"/>
                  </a:ext>
                </a:extLst>
              </a:tr>
              <a:tr h="466988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i="0" u="none" strike="noStrike" dirty="0">
                          <a:effectLst/>
                          <a:latin typeface="+mn-lt"/>
                        </a:rPr>
                        <a:t>42920 </a:t>
                      </a:r>
                      <a:r>
                        <a:rPr lang="pl-PL" sz="1600" b="0" i="0" u="none" strike="noStrike" dirty="0">
                          <a:effectLst/>
                          <a:latin typeface="+mn-lt"/>
                        </a:rPr>
                        <a:t>- Izdaci za reprezentaciju za sjednice odbora, stručni skup i rashodi ogranaka </a:t>
                      </a:r>
                      <a:r>
                        <a:rPr lang="hr-HR" sz="1600" b="0" i="0" u="none" strike="noStrike" dirty="0">
                          <a:effectLst/>
                          <a:latin typeface="+mn-lt"/>
                        </a:rPr>
                        <a:t>(troškovi ogranaka, ručkovi, pokloni)</a:t>
                      </a:r>
                      <a:endParaRPr lang="pl-PL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1" i="0" u="none" strike="noStrike" dirty="0">
                          <a:effectLst/>
                          <a:latin typeface="+mn-lt"/>
                        </a:rPr>
                        <a:t>12.000,00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79811643"/>
                  </a:ext>
                </a:extLst>
              </a:tr>
              <a:tr h="438021"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1" i="0" u="none" strike="noStrike" dirty="0">
                          <a:effectLst/>
                          <a:latin typeface="+mn-lt"/>
                        </a:rPr>
                        <a:t>42950 </a:t>
                      </a:r>
                      <a:r>
                        <a:rPr lang="hr-HR" sz="1600" b="0" i="0" u="none" strike="noStrike" dirty="0">
                          <a:effectLst/>
                          <a:latin typeface="+mn-lt"/>
                        </a:rPr>
                        <a:t>- Ostali materijalni rashodi (materijali za stručni skup, organizacija i ostali rashodi)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1" i="0" u="none" strike="noStrike" dirty="0">
                          <a:effectLst/>
                          <a:latin typeface="+mn-lt"/>
                        </a:rPr>
                        <a:t>23.000,00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30111739"/>
                  </a:ext>
                </a:extLst>
              </a:tr>
              <a:tr h="363051"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1" i="0" u="none" strike="noStrike" dirty="0">
                          <a:effectLst/>
                          <a:latin typeface="+mn-lt"/>
                        </a:rPr>
                        <a:t>42610 </a:t>
                      </a:r>
                      <a:r>
                        <a:rPr lang="hr-HR" sz="1600" b="0" i="0" u="none" strike="noStrike" dirty="0">
                          <a:effectLst/>
                          <a:latin typeface="+mn-lt"/>
                        </a:rPr>
                        <a:t>- Uredski materijal,literatura,ost.mater.rashodi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1" i="0" u="none" strike="noStrike" dirty="0">
                          <a:effectLst/>
                          <a:latin typeface="+mn-lt"/>
                        </a:rPr>
                        <a:t>2.000,00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85277894"/>
                  </a:ext>
                </a:extLst>
              </a:tr>
              <a:tr h="363051"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1" i="0" u="none" strike="noStrike" dirty="0">
                          <a:effectLst/>
                          <a:latin typeface="+mn-lt"/>
                        </a:rPr>
                        <a:t>42930 </a:t>
                      </a:r>
                      <a:r>
                        <a:rPr lang="hr-HR" sz="1600" b="0" i="0" u="none" strike="noStrike" dirty="0">
                          <a:effectLst/>
                          <a:latin typeface="+mn-lt"/>
                        </a:rPr>
                        <a:t>- Članarine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1" i="0" u="none" strike="noStrike" dirty="0">
                          <a:effectLst/>
                          <a:latin typeface="+mn-lt"/>
                        </a:rPr>
                        <a:t>1.100,00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59774763"/>
                  </a:ext>
                </a:extLst>
              </a:tr>
              <a:tr h="363051"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1" i="0" u="none" strike="noStrike" dirty="0">
                          <a:effectLst/>
                          <a:latin typeface="+mn-lt"/>
                        </a:rPr>
                        <a:t>44311 </a:t>
                      </a:r>
                      <a:r>
                        <a:rPr lang="hr-HR" sz="1600" b="0" i="0" u="none" strike="noStrike" dirty="0">
                          <a:effectLst/>
                          <a:latin typeface="+mn-lt"/>
                        </a:rPr>
                        <a:t>- Usluge platnog prometa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1" i="0" u="none" strike="noStrike" dirty="0">
                          <a:effectLst/>
                          <a:latin typeface="+mn-lt"/>
                        </a:rPr>
                        <a:t>900,00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23546254"/>
                  </a:ext>
                </a:extLst>
              </a:tr>
              <a:tr h="363051"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1" i="0" u="none" strike="noStrike" dirty="0">
                          <a:effectLst/>
                          <a:latin typeface="+mn-lt"/>
                        </a:rPr>
                        <a:t>44310 </a:t>
                      </a:r>
                      <a:r>
                        <a:rPr lang="hr-HR" sz="1600" b="0" i="0" u="none" strike="noStrike" dirty="0">
                          <a:effectLst/>
                          <a:latin typeface="+mn-lt"/>
                        </a:rPr>
                        <a:t>- Usluge banke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1" i="0" u="none" strike="noStrike" dirty="0">
                          <a:effectLst/>
                          <a:latin typeface="+mn-lt"/>
                        </a:rPr>
                        <a:t>900,00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13780104"/>
                  </a:ext>
                </a:extLst>
              </a:tr>
              <a:tr h="363051"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1" i="0" u="none" strike="noStrike" dirty="0">
                          <a:effectLst/>
                          <a:latin typeface="+mn-lt"/>
                        </a:rPr>
                        <a:t>43110 </a:t>
                      </a:r>
                      <a:r>
                        <a:rPr lang="hr-HR" sz="1600" b="0" i="0" u="none" strike="noStrike" dirty="0">
                          <a:effectLst/>
                          <a:latin typeface="+mn-lt"/>
                        </a:rPr>
                        <a:t>- Amortizacija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1" i="0" u="none" strike="noStrike" dirty="0">
                          <a:effectLst/>
                          <a:latin typeface="+mn-lt"/>
                        </a:rPr>
                        <a:t>250,00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32727159"/>
                  </a:ext>
                </a:extLst>
              </a:tr>
              <a:tr h="363051"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0" i="0" u="none" strike="noStrike" dirty="0">
                          <a:effectLst/>
                          <a:latin typeface="+mn-lt"/>
                        </a:rPr>
                        <a:t>Višak prihoda u 2024. godini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1" i="0" u="none" strike="noStrike" dirty="0">
                          <a:effectLst/>
                          <a:latin typeface="+mn-lt"/>
                        </a:rPr>
                        <a:t>2.604,70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80069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507938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5B009B-353F-937D-9980-9D9F87C3E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-87542"/>
            <a:ext cx="9692640" cy="1397124"/>
          </a:xfrm>
        </p:spPr>
        <p:txBody>
          <a:bodyPr/>
          <a:lstStyle/>
          <a:p>
            <a:r>
              <a:rPr lang="hr-H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Organizacija stručnih skupova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9E704C1-823B-73DD-3383-EB539E393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34973"/>
          </a:xfrm>
        </p:spPr>
        <p:txBody>
          <a:bodyPr>
            <a:normAutofit/>
          </a:bodyPr>
          <a:lstStyle/>
          <a:p>
            <a:pPr marL="274320" lvl="1" indent="0">
              <a:buNone/>
            </a:pPr>
            <a:endParaRPr lang="hr-HR" dirty="0">
              <a:solidFill>
                <a:schemeClr val="tx1"/>
              </a:solidFill>
            </a:endParaRPr>
          </a:p>
          <a:p>
            <a:r>
              <a:rPr lang="hr-HR" b="1" dirty="0">
                <a:solidFill>
                  <a:schemeClr val="tx1"/>
                </a:solidFill>
              </a:rPr>
              <a:t>Zakon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hr-HR" b="1" dirty="0">
                <a:solidFill>
                  <a:schemeClr val="tx1"/>
                </a:solidFill>
              </a:rPr>
              <a:t>o odgoju i obrazovanju- revolucija ili estetska korekcija </a:t>
            </a:r>
          </a:p>
          <a:p>
            <a:pPr lvl="1"/>
            <a:r>
              <a:rPr lang="hr-HR" dirty="0">
                <a:solidFill>
                  <a:schemeClr val="tx1"/>
                </a:solidFill>
              </a:rPr>
              <a:t>Od 23. do 26. listopada 2022. godine, Hotel Olympia &amp; Olympia </a:t>
            </a:r>
            <a:r>
              <a:rPr lang="hr-HR" dirty="0" err="1">
                <a:solidFill>
                  <a:schemeClr val="tx1"/>
                </a:solidFill>
              </a:rPr>
              <a:t>Sky</a:t>
            </a:r>
            <a:r>
              <a:rPr lang="hr-HR" dirty="0">
                <a:solidFill>
                  <a:schemeClr val="tx1"/>
                </a:solidFill>
              </a:rPr>
              <a:t>, Vodice</a:t>
            </a:r>
          </a:p>
          <a:p>
            <a:pPr marL="274320" lvl="1" indent="0">
              <a:buNone/>
            </a:pPr>
            <a:endParaRPr lang="hr-HR" dirty="0">
              <a:solidFill>
                <a:schemeClr val="tx1"/>
              </a:solidFill>
            </a:endParaRPr>
          </a:p>
          <a:p>
            <a:r>
              <a:rPr lang="hr-HR" b="1" dirty="0">
                <a:solidFill>
                  <a:schemeClr val="tx1"/>
                </a:solidFill>
              </a:rPr>
              <a:t>Život u ravnoteži- nova generacija lidera </a:t>
            </a:r>
          </a:p>
          <a:p>
            <a:pPr lvl="1"/>
            <a:r>
              <a:rPr lang="hr-HR" dirty="0">
                <a:solidFill>
                  <a:schemeClr val="tx1"/>
                </a:solidFill>
              </a:rPr>
              <a:t>Od 15. do 18. listopada 2023. godine, Hotel </a:t>
            </a:r>
            <a:r>
              <a:rPr lang="hr-HR" dirty="0" err="1">
                <a:solidFill>
                  <a:schemeClr val="tx1"/>
                </a:solidFill>
              </a:rPr>
              <a:t>Bluesun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hr-HR" dirty="0" err="1">
                <a:solidFill>
                  <a:schemeClr val="tx1"/>
                </a:solidFill>
              </a:rPr>
              <a:t>Elaphusa</a:t>
            </a:r>
            <a:r>
              <a:rPr lang="hr-HR" dirty="0">
                <a:solidFill>
                  <a:schemeClr val="tx1"/>
                </a:solidFill>
              </a:rPr>
              <a:t>, Bol na Braču</a:t>
            </a:r>
          </a:p>
          <a:p>
            <a:pPr marL="274320" lvl="1" indent="0">
              <a:buNone/>
            </a:pPr>
            <a:endParaRPr lang="hr-HR" dirty="0">
              <a:solidFill>
                <a:schemeClr val="tx1"/>
              </a:solidFill>
            </a:endParaRPr>
          </a:p>
          <a:p>
            <a:r>
              <a:rPr lang="hr-HR" b="1" dirty="0">
                <a:solidFill>
                  <a:schemeClr val="tx1"/>
                </a:solidFill>
              </a:rPr>
              <a:t>POBOLJŠANJE ORGANIZACIJE: </a:t>
            </a:r>
            <a:r>
              <a:rPr lang="hr-HR" dirty="0">
                <a:solidFill>
                  <a:schemeClr val="tx1"/>
                </a:solidFill>
              </a:rPr>
              <a:t>Atraktivni stručni predavači, aktualne teme, online prijave… </a:t>
            </a:r>
          </a:p>
          <a:p>
            <a:pPr marL="0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81634674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B247CC-0B71-9713-B9E5-9797E2177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639192"/>
            <a:ext cx="9692640" cy="732534"/>
          </a:xfrm>
        </p:spPr>
        <p:txBody>
          <a:bodyPr/>
          <a:lstStyle/>
          <a:p>
            <a:pPr algn="ctr"/>
            <a:r>
              <a:rPr lang="hr-HR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Hvala na pažnji!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0445FA4-33AD-D0C6-C745-92F3D8144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1456" y="1988597"/>
            <a:ext cx="9409088" cy="4351337"/>
          </a:xfrm>
        </p:spPr>
        <p:txBody>
          <a:bodyPr/>
          <a:lstStyle/>
          <a:p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E-mail:</a:t>
            </a:r>
            <a:r>
              <a:rPr lang="hr-HR" dirty="0"/>
              <a:t> </a:t>
            </a:r>
            <a:r>
              <a:rPr lang="hr-HR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antonija.mirosavljevic@huros.hr</a:t>
            </a:r>
            <a:r>
              <a:rPr lang="hr-HR" dirty="0">
                <a:solidFill>
                  <a:srgbClr val="0070C0"/>
                </a:solidFill>
              </a:rPr>
              <a:t>, </a:t>
            </a:r>
            <a:r>
              <a:rPr lang="hr-HR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antonija.mirosavljevic@skole.hr</a:t>
            </a:r>
            <a:r>
              <a:rPr lang="hr-HR" dirty="0">
                <a:solidFill>
                  <a:srgbClr val="0070C0"/>
                </a:solidFill>
              </a:rPr>
              <a:t> </a:t>
            </a:r>
          </a:p>
          <a:p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Broj mobitela: 091/606 33 12</a:t>
            </a:r>
          </a:p>
          <a:p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Tajništvo HUROŠ-a: </a:t>
            </a:r>
            <a:r>
              <a:rPr lang="hr-HR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tajnistvo@huros.hr</a:t>
            </a:r>
            <a:endParaRPr lang="hr-HR" dirty="0">
              <a:solidFill>
                <a:srgbClr val="0070C0"/>
              </a:solidFill>
            </a:endParaRPr>
          </a:p>
          <a:p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WEB:</a:t>
            </a:r>
            <a:r>
              <a:rPr lang="hr-HR" dirty="0"/>
              <a:t> </a:t>
            </a:r>
            <a:r>
              <a:rPr lang="hr-HR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http://huros.skole.hr/</a:t>
            </a:r>
            <a:endParaRPr lang="hr-HR" dirty="0">
              <a:solidFill>
                <a:srgbClr val="0070C0"/>
              </a:solidFill>
            </a:endParaRPr>
          </a:p>
          <a:p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Facebook: </a:t>
            </a:r>
            <a:r>
              <a:rPr lang="hr-HR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https://www.facebook.com/profile.php?id=100075567417313</a:t>
            </a:r>
            <a:endParaRPr lang="hr-HR" dirty="0">
              <a:solidFill>
                <a:srgbClr val="0070C0"/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9657203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5E3A6D6-70CD-8A00-EBDA-6A27BF32D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35687"/>
            <a:ext cx="10515600" cy="493591"/>
          </a:xfrm>
        </p:spPr>
        <p:txBody>
          <a:bodyPr>
            <a:normAutofit/>
          </a:bodyPr>
          <a:lstStyle/>
          <a:p>
            <a:pPr algn="ctr"/>
            <a:r>
              <a:rPr lang="hr-HR" sz="2200" dirty="0">
                <a:latin typeface="Century" panose="02040604050505020304" pitchFamily="18" charset="0"/>
              </a:rPr>
              <a:t>Poboljšanje vizualnog identiteta promotivnih materijala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455078E-85B1-3ADE-AAF8-CB5EB80484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03" y="-17860"/>
            <a:ext cx="4399313" cy="6223351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5A13369C-9AFA-449D-ECFC-BB5EC6B371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781" y="-8773"/>
            <a:ext cx="4590126" cy="612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81795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DF099496-2A1D-2F6A-87D2-EEFAC026FB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955" y="0"/>
            <a:ext cx="4859045" cy="6877211"/>
          </a:xfrm>
        </p:spPr>
      </p:pic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F65F47B3-5AAC-FB88-4622-05CD3F13252D}"/>
              </a:ext>
            </a:extLst>
          </p:cNvPr>
          <p:cNvSpPr txBox="1">
            <a:spLocks/>
          </p:cNvSpPr>
          <p:nvPr/>
        </p:nvSpPr>
        <p:spPr>
          <a:xfrm>
            <a:off x="536359" y="2100200"/>
            <a:ext cx="6263936" cy="2657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0">
              <a:buFont typeface="Arial" panose="020B0604020202020204" pitchFamily="34" charset="0"/>
              <a:buNone/>
            </a:pPr>
            <a:endParaRPr lang="hr-HR" dirty="0"/>
          </a:p>
          <a:p>
            <a:pPr>
              <a:buClr>
                <a:srgbClr val="C00000"/>
              </a:buClr>
            </a:pPr>
            <a:r>
              <a:rPr lang="hr-HR" sz="2000" spc="10" dirty="0">
                <a:latin typeface="Century" panose="02040604050505020304" pitchFamily="18" charset="0"/>
              </a:rPr>
              <a:t>Organizacija </a:t>
            </a:r>
            <a:r>
              <a:rPr lang="hr-HR" sz="2000" b="1" spc="10" dirty="0">
                <a:solidFill>
                  <a:srgbClr val="FF0000"/>
                </a:solidFill>
                <a:latin typeface="Century" panose="02040604050505020304" pitchFamily="18" charset="0"/>
              </a:rPr>
              <a:t>7 regionalnih skupova </a:t>
            </a:r>
            <a:r>
              <a:rPr lang="hr-HR" sz="2000" spc="10" dirty="0">
                <a:latin typeface="Century" panose="02040604050505020304" pitchFamily="18" charset="0"/>
              </a:rPr>
              <a:t>za predstavljanje projekta Ministarstva znanosti i obrazovanja </a:t>
            </a:r>
            <a:r>
              <a:rPr lang="hr-HR" sz="2000" b="1" i="1" spc="10" dirty="0">
                <a:latin typeface="Century" panose="02040604050505020304" pitchFamily="18" charset="0"/>
              </a:rPr>
              <a:t>Osnovna škola kao cjelodnevna škola - Uravnotežen, pravedan, učinkovit i održiv sustav odgoja i obrazovanja</a:t>
            </a:r>
          </a:p>
          <a:p>
            <a:endParaRPr lang="hr-HR" dirty="0"/>
          </a:p>
          <a:p>
            <a:pPr marL="0" indent="0">
              <a:buFont typeface="Arial" panose="020B0604020202020204" pitchFamily="34" charset="0"/>
              <a:buNone/>
            </a:pPr>
            <a:endParaRPr lang="hr-HR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0728420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A707FC-BC43-37A2-F752-D4A12ACBA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083" y="0"/>
            <a:ext cx="9692640" cy="1416114"/>
          </a:xfrm>
        </p:spPr>
        <p:txBody>
          <a:bodyPr/>
          <a:lstStyle/>
          <a:p>
            <a:r>
              <a:rPr lang="hr-H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Sjednice</a:t>
            </a:r>
            <a:r>
              <a:rPr lang="hr-HR" b="1" dirty="0"/>
              <a:t>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7F537DE-5DAA-078C-49CD-28A463821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179" y="1927718"/>
            <a:ext cx="10480829" cy="395817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hr-HR" sz="17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8. sjednica Predsjedništva i Nadzornog odbora HUROŠ-a održana 16. veljače 2023. godine s početkom u 17:00 sati u Splitu</a:t>
            </a:r>
          </a:p>
          <a:p>
            <a:pPr>
              <a:lnSpc>
                <a:spcPct val="120000"/>
              </a:lnSpc>
            </a:pPr>
            <a:r>
              <a:rPr lang="hr-HR" sz="17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9. sjednica Predsjedništva i Nadzornog odbora HUROŠ-a održana 6. ožujka 2023. godine s početkom u 19:00 sati u Vodicama</a:t>
            </a:r>
            <a:endParaRPr lang="hr-HR" sz="1700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hr-HR" sz="17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10. sjednica Predsjedništva i Nadzornog odbora održana 30. ožujka 2023. godine u 15:00 sati, online</a:t>
            </a:r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hr-HR" sz="17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11. sjednica Predsjedništva i Nadzornog odbora održana 15. lipnja 2023. godine u 16:00 sati u  Rapcu</a:t>
            </a:r>
            <a:endParaRPr lang="hr-HR" sz="1700" dirty="0"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hr-HR" sz="17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12. sjednica Predsjedništva i Nadzornog odbora održana 14. rujna 2023. godine u 09:00 sati</a:t>
            </a:r>
            <a:r>
              <a:rPr lang="hr-HR" sz="17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online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2720707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8FA068-5560-06B8-6CE6-8C7EC0C95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900" y="-123052"/>
            <a:ext cx="9692640" cy="1397124"/>
          </a:xfrm>
        </p:spPr>
        <p:txBody>
          <a:bodyPr/>
          <a:lstStyle/>
          <a:p>
            <a:r>
              <a:rPr lang="hr-H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Radne skupine i Povjerenstva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B282248-2652-1018-70F7-852A547EE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459" y="1828800"/>
            <a:ext cx="10049522" cy="50292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</a:pPr>
            <a:r>
              <a:rPr lang="hr-HR" sz="22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Aktivno sudjelovanje na svim sastancima: </a:t>
            </a:r>
          </a:p>
          <a:p>
            <a:pPr marL="0" indent="0">
              <a:lnSpc>
                <a:spcPct val="100000"/>
              </a:lnSpc>
              <a:buNone/>
            </a:pPr>
            <a:endParaRPr lang="hr-HR" sz="2200" b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</a:pPr>
            <a:r>
              <a:rPr lang="hr-HR" sz="2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hr-HR" sz="2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adne skupine za izradu </a:t>
            </a:r>
            <a:r>
              <a:rPr lang="hr-HR" sz="22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hr-HR" sz="22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rijedloga </a:t>
            </a:r>
            <a:r>
              <a:rPr lang="hr-HR" sz="22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hr-HR" sz="22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acrta Zakona o odgoju i obrazovanju u osnovnoj i srednjoj školi </a:t>
            </a:r>
          </a:p>
          <a:p>
            <a:pPr lvl="1">
              <a:lnSpc>
                <a:spcPct val="120000"/>
              </a:lnSpc>
            </a:pPr>
            <a:r>
              <a:rPr lang="hr-HR" sz="2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Povjerenstva za izradu </a:t>
            </a:r>
            <a:r>
              <a:rPr lang="hr-HR" sz="22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Pravilnika o nagrađivanju odgojno-obrazovnih radnika u predškolskim ustanovama, osnovnim i srednjim školama te učeničkim domovima </a:t>
            </a:r>
          </a:p>
          <a:p>
            <a:pPr lvl="1">
              <a:lnSpc>
                <a:spcPct val="120000"/>
              </a:lnSpc>
            </a:pPr>
            <a:r>
              <a:rPr lang="hr-HR" sz="2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hr-HR" sz="2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adne skupine za izradu </a:t>
            </a:r>
            <a:r>
              <a:rPr lang="hr-HR" sz="22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Nacrta Pravilnika o elementima i kriterijima za izbor kandidata za upis u 1. razred srednje škole </a:t>
            </a:r>
          </a:p>
          <a:p>
            <a:pPr lvl="1">
              <a:lnSpc>
                <a:spcPct val="120000"/>
              </a:lnSpc>
            </a:pPr>
            <a:r>
              <a:rPr lang="hr-HR" sz="2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Radne skupine za izradu prijedloga</a:t>
            </a:r>
            <a:r>
              <a:rPr lang="hr-HR" sz="22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Protokola o postupanju u slučaju nasilja među djecom i mladima </a:t>
            </a:r>
          </a:p>
          <a:p>
            <a:pPr lvl="1">
              <a:lnSpc>
                <a:spcPct val="120000"/>
              </a:lnSpc>
            </a:pPr>
            <a:r>
              <a:rPr lang="hr-HR" sz="2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Radne skupine za izradu</a:t>
            </a:r>
            <a:r>
              <a:rPr lang="hr-HR" sz="22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nacrta Zakona o nagradi „Ivan Filipović” </a:t>
            </a:r>
          </a:p>
          <a:p>
            <a:pPr lvl="1">
              <a:lnSpc>
                <a:spcPct val="120000"/>
              </a:lnSpc>
            </a:pPr>
            <a:r>
              <a:rPr lang="hr-HR" sz="2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Radne skupine </a:t>
            </a:r>
            <a:r>
              <a:rPr lang="hr-HR" sz="22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Solidarna Hrvatska </a:t>
            </a:r>
          </a:p>
          <a:p>
            <a:pPr lvl="1">
              <a:lnSpc>
                <a:spcPct val="120000"/>
              </a:lnSpc>
            </a:pPr>
            <a:r>
              <a:rPr lang="hr-HR" sz="2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Upravnog vijeća Nacionalnog centra za vanjsko vrednovanje</a:t>
            </a:r>
          </a:p>
          <a:p>
            <a:pPr lvl="1">
              <a:lnSpc>
                <a:spcPct val="120000"/>
              </a:lnSpc>
            </a:pPr>
            <a:r>
              <a:rPr lang="hr-HR" sz="2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Upravnog vijeća Agencije za odgoj i obrazovanje  </a:t>
            </a:r>
          </a:p>
          <a:p>
            <a:pPr lvl="1">
              <a:lnSpc>
                <a:spcPct val="120000"/>
              </a:lnSpc>
            </a:pPr>
            <a:r>
              <a:rPr lang="hr-HR" sz="2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Odbora „Nagrade Ivan Filipović”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5364516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9C3EDD-8689-B63C-0AE6-0E0E17D0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677863"/>
            <a:ext cx="9692640" cy="701336"/>
          </a:xfrm>
        </p:spPr>
        <p:txBody>
          <a:bodyPr/>
          <a:lstStyle/>
          <a:p>
            <a:r>
              <a:rPr lang="hr-H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Sastanci i suradnje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68831B0-0AC5-3D8B-2814-D11FC15D7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9680" y="1669002"/>
            <a:ext cx="9826338" cy="5029200"/>
          </a:xfrm>
        </p:spPr>
        <p:txBody>
          <a:bodyPr>
            <a:normAutofit fontScale="85000" lnSpcReduction="20000"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r-HR" sz="2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Suradnja s Ministarstvom znanosti i obrazovanja- sastanci s ministrom Radovanom Fuchsom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r-HR" sz="2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Suradnja s CARNET-om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r-HR" sz="2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Suradnja s Nacionalnim centrom za vanjsko vrednovanje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r-HR" sz="2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Suradnja s Agencijom za odgoj i obrazovanje 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hr-HR" sz="2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Suradnja s UHSR-om i UTIRUŠ-em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hr-HR" sz="2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Suradnja s Hrvatskom udrugom školskih knjižničara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hr-HR" sz="2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Suradnja s Učiteljskim fakultetom u Zagrebu</a:t>
            </a:r>
            <a:endParaRPr lang="hr-HR" sz="24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hr-HR" sz="2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Suradnja s izdavačkim kućama- Školska knjiga, Profil </a:t>
            </a:r>
            <a:r>
              <a:rPr lang="hr-HR" sz="24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Klett</a:t>
            </a:r>
            <a:r>
              <a:rPr lang="hr-HR" sz="2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Alfa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hr-HR" sz="2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Suradnja s medijima: </a:t>
            </a:r>
            <a:r>
              <a:rPr lang="hr-HR" sz="2400" dirty="0">
                <a:solidFill>
                  <a:schemeClr val="tx1"/>
                </a:solidFill>
              </a:rPr>
              <a:t>Novu TV, RTL, HRT, Školske novine, Nacional, N1 Info, tportal.hr, Novi list, Index.hr…</a:t>
            </a:r>
          </a:p>
        </p:txBody>
      </p:sp>
    </p:spTree>
    <p:extLst>
      <p:ext uri="{BB962C8B-B14F-4D97-AF65-F5344CB8AC3E}">
        <p14:creationId xmlns:p14="http://schemas.microsoft.com/office/powerpoint/2010/main" val="296417985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8802AF-A9B0-534D-1ED8-477FA35E6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481107"/>
            <a:ext cx="9692640" cy="776922"/>
          </a:xfrm>
        </p:spPr>
        <p:txBody>
          <a:bodyPr/>
          <a:lstStyle/>
          <a:p>
            <a:r>
              <a:rPr lang="hr-H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Facebook</a:t>
            </a:r>
            <a:r>
              <a:rPr lang="hr-HR" dirty="0"/>
              <a:t>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8CC16E5-BFAC-B08E-4C92-F81C44C55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621" y="3334831"/>
            <a:ext cx="2650724" cy="917574"/>
          </a:xfrm>
        </p:spPr>
        <p:txBody>
          <a:bodyPr>
            <a:normAutofit/>
          </a:bodyPr>
          <a:lstStyle/>
          <a:p>
            <a:pPr lvl="1"/>
            <a:r>
              <a:rPr lang="hr-HR" sz="2200" dirty="0">
                <a:solidFill>
                  <a:schemeClr val="tx1"/>
                </a:solidFill>
              </a:rPr>
              <a:t>1063 pratitelja </a:t>
            </a:r>
          </a:p>
          <a:p>
            <a:pPr lvl="1"/>
            <a:r>
              <a:rPr lang="hr-HR" sz="2200" dirty="0">
                <a:solidFill>
                  <a:schemeClr val="tx1"/>
                </a:solidFill>
              </a:rPr>
              <a:t>90 objava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9C05D19-6D0C-09CD-1317-4A5ACDA5AF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04" t="18382" r="2136" b="16634"/>
          <a:stretch/>
        </p:blipFill>
        <p:spPr>
          <a:xfrm>
            <a:off x="2831978" y="1691322"/>
            <a:ext cx="8442665" cy="43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60654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3739932-D6E7-8756-B319-8A50ECFCC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479394"/>
            <a:ext cx="9692640" cy="785800"/>
          </a:xfrm>
        </p:spPr>
        <p:txBody>
          <a:bodyPr/>
          <a:lstStyle/>
          <a:p>
            <a:r>
              <a:rPr lang="hr-H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Potvrde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F8DC12E-625F-A466-8994-C0440D51F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9679" y="1686758"/>
            <a:ext cx="9492301" cy="4351337"/>
          </a:xfrm>
        </p:spPr>
        <p:txBody>
          <a:bodyPr>
            <a:normAutofit/>
          </a:bodyPr>
          <a:lstStyle/>
          <a:p>
            <a:r>
              <a:rPr lang="hr-HR" sz="2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Izdavanje potvrda o stručnom usavršavanju pomoću aplikacije za organizaciju edukacije EMA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F593D42-B414-D7DA-477D-E72DA028FE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98" r="1262" b="22071"/>
          <a:stretch/>
        </p:blipFill>
        <p:spPr>
          <a:xfrm>
            <a:off x="602140" y="2550600"/>
            <a:ext cx="10543835" cy="394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11742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Pogled">
  <a:themeElements>
    <a:clrScheme name="Crveno-narančasta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Pogled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ogled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</TotalTime>
  <Words>1244</Words>
  <Application>Microsoft Office PowerPoint</Application>
  <PresentationFormat>Široki zaslon</PresentationFormat>
  <Paragraphs>251</Paragraphs>
  <Slides>20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7" baseType="lpstr">
      <vt:lpstr>Arial</vt:lpstr>
      <vt:lpstr>Calibri</vt:lpstr>
      <vt:lpstr>Century</vt:lpstr>
      <vt:lpstr>Century Schoolbook</vt:lpstr>
      <vt:lpstr>Symbol</vt:lpstr>
      <vt:lpstr>Wingdings 2</vt:lpstr>
      <vt:lpstr>Pogled</vt:lpstr>
      <vt:lpstr>Izvješće o radu HUROŠ-a za 2023. </vt:lpstr>
      <vt:lpstr>Organizacija stručnih skupova </vt:lpstr>
      <vt:lpstr>PowerPoint prezentacija</vt:lpstr>
      <vt:lpstr>PowerPoint prezentacija</vt:lpstr>
      <vt:lpstr>Sjednice </vt:lpstr>
      <vt:lpstr>Radne skupine i Povjerenstva</vt:lpstr>
      <vt:lpstr>Sastanci i suradnje</vt:lpstr>
      <vt:lpstr>Facebook </vt:lpstr>
      <vt:lpstr>Potvrde</vt:lpstr>
      <vt:lpstr>Pravni savjeti </vt:lpstr>
      <vt:lpstr>Program rada za 2024.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Financijski plan za 2024. </vt:lpstr>
      <vt:lpstr>PowerPoint prezentacija</vt:lpstr>
      <vt:lpstr>PowerPoint prezentacija</vt:lpstr>
      <vt:lpstr>Hvala na pažnji!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Izvješće o radu predsjednice</dc:title>
  <dc:creator>Matea Marenić</dc:creator>
  <cp:lastModifiedBy>Dubrovnik Sun</cp:lastModifiedBy>
  <cp:revision>34</cp:revision>
  <dcterms:created xsi:type="dcterms:W3CDTF">2022-10-18T21:03:34Z</dcterms:created>
  <dcterms:modified xsi:type="dcterms:W3CDTF">2023-10-13T14:53:21Z</dcterms:modified>
</cp:coreProperties>
</file>