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7" r:id="rId2"/>
    <p:sldMasterId id="2147483993" r:id="rId3"/>
  </p:sldMasterIdLst>
  <p:notesMasterIdLst>
    <p:notesMasterId r:id="rId31"/>
  </p:notesMasterIdLst>
  <p:sldIdLst>
    <p:sldId id="259" r:id="rId4"/>
    <p:sldId id="276" r:id="rId5"/>
    <p:sldId id="272" r:id="rId6"/>
    <p:sldId id="277" r:id="rId7"/>
    <p:sldId id="278" r:id="rId8"/>
    <p:sldId id="280" r:id="rId9"/>
    <p:sldId id="281" r:id="rId10"/>
    <p:sldId id="264" r:id="rId11"/>
    <p:sldId id="271" r:id="rId12"/>
    <p:sldId id="265" r:id="rId13"/>
    <p:sldId id="262" r:id="rId14"/>
    <p:sldId id="269" r:id="rId15"/>
    <p:sldId id="261" r:id="rId16"/>
    <p:sldId id="270" r:id="rId17"/>
    <p:sldId id="283" r:id="rId18"/>
    <p:sldId id="268" r:id="rId19"/>
    <p:sldId id="266" r:id="rId20"/>
    <p:sldId id="284" r:id="rId21"/>
    <p:sldId id="285" r:id="rId22"/>
    <p:sldId id="289" r:id="rId23"/>
    <p:sldId id="286" r:id="rId24"/>
    <p:sldId id="288" r:id="rId25"/>
    <p:sldId id="292" r:id="rId26"/>
    <p:sldId id="263" r:id="rId27"/>
    <p:sldId id="291" r:id="rId28"/>
    <p:sldId id="295" r:id="rId29"/>
    <p:sldId id="294" r:id="rId30"/>
  </p:sldIdLst>
  <p:sldSz cx="9144000" cy="6858000" type="screen4x3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7C8C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46617E-8F57-4EA0-A670-1D12904C5CF5}" type="datetimeFigureOut">
              <a:rPr lang="hr-HR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160EA2-B35D-4FDD-A401-0A6A1D22A84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99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E8339E-50B0-4D07-9354-43BB1A1D3B13}" type="slidenum">
              <a:rPr lang="hr-HR" altLang="sr-Latn-RS" smtClean="0"/>
              <a:pPr/>
              <a:t>3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5427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DB1824-44BD-46C0-921B-4D9C4A2B2B96}" type="slidenum">
              <a:rPr lang="hr-HR" altLang="sr-Latn-RS" smtClean="0"/>
              <a:pPr/>
              <a:t>14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19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D7C91E-73E1-469D-8E74-E6798A9B9167}" type="slidenum">
              <a:rPr lang="hr-HR" altLang="sr-Latn-RS" smtClean="0"/>
              <a:pPr/>
              <a:t>15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162557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604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F0EFFD-E880-4F0F-8FBA-57B17854E300}" type="slidenum">
              <a:rPr lang="hr-HR" altLang="sr-Latn-RS" smtClean="0"/>
              <a:pPr/>
              <a:t>16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563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154AD7-A3A6-4D03-B647-77C16EEF1BBD}" type="slidenum">
              <a:rPr lang="hr-HR" altLang="sr-Latn-RS" smtClean="0"/>
              <a:pPr/>
              <a:t>17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5018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CA7EF6-96A8-4890-BEFD-CE19C757F119}" type="slidenum">
              <a:rPr lang="hr-HR" altLang="sr-Latn-RS" smtClean="0"/>
              <a:pPr/>
              <a:t>23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513435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6246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211C93-17E5-407C-82AB-23725DFA34F0}" type="slidenum">
              <a:rPr lang="hr-HR" altLang="sr-Latn-RS" smtClean="0"/>
              <a:pPr/>
              <a:t>24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dirty="0" smtClean="0"/>
          </a:p>
        </p:txBody>
      </p:sp>
      <p:sp>
        <p:nvSpPr>
          <p:cNvPr id="604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F0EFFD-E880-4F0F-8FBA-57B17854E300}" type="slidenum">
              <a:rPr lang="hr-HR" altLang="sr-Latn-RS" smtClean="0"/>
              <a:pPr/>
              <a:t>25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4789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99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E8339E-50B0-4D07-9354-43BB1A1D3B13}" type="slidenum">
              <a:rPr lang="hr-HR" altLang="sr-Latn-RS" smtClean="0"/>
              <a:pPr/>
              <a:t>4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3135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994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E8339E-50B0-4D07-9354-43BB1A1D3B13}" type="slidenum">
              <a:rPr lang="hr-HR" altLang="sr-Latn-RS" smtClean="0"/>
              <a:pPr/>
              <a:t>5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728547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403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90E558-70EA-4600-914B-0B69FF4AF4C7}" type="slidenum">
              <a:rPr lang="hr-HR" altLang="sr-Latn-RS" smtClean="0"/>
              <a:pPr/>
              <a:t>8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608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CE22BD-8F22-4F53-9C68-7D9E35F46ACA}" type="slidenum">
              <a:rPr lang="hr-HR" altLang="sr-Latn-RS" smtClean="0"/>
              <a:pPr/>
              <a:t>9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813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ABD75B-24BA-4C88-9DA3-DD8B12134304}" type="slidenum">
              <a:rPr lang="hr-HR" altLang="sr-Latn-RS" smtClean="0"/>
              <a:pPr/>
              <a:t>10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419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D7C91E-73E1-469D-8E74-E6798A9B9167}" type="slidenum">
              <a:rPr lang="hr-HR" altLang="sr-Latn-RS" smtClean="0"/>
              <a:pPr/>
              <a:t>11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5018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CA7EF6-96A8-4890-BEFD-CE19C757F119}" type="slidenum">
              <a:rPr lang="hr-HR" altLang="sr-Latn-RS" smtClean="0"/>
              <a:pPr/>
              <a:t>12</a:t>
            </a:fld>
            <a:endParaRPr lang="hr-HR" altLang="sr-Latn-R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522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711CC-6CC3-43AC-9DC5-58B05677556F}" type="slidenum">
              <a:rPr lang="hr-HR" altLang="sr-Latn-RS" smtClean="0"/>
              <a:pPr/>
              <a:t>13</a:t>
            </a:fld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OO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14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1E1ADF-DE64-4936-B6E9-7085DA0D61AC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512B98B-92AD-4765-A62A-992D86C74F6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3202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A409F9-D342-48D3-A432-58A7E9D02522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6EA093-C6E2-4349-8B01-03FBD257643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9981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DDBF54-D1E6-44BE-9E77-B2884E141442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97C55E-9C1E-487A-8B04-B8BAC6170CF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29979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ZOO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58286-91D1-4776-A763-97151C99275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004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931A0F-179D-4EF9-9FFB-33B599DE1152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DD77F7-BA6F-499C-88EA-0B1D22FEFE8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3411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D90A1C-FD62-4910-A2B0-A0DDAEE64A68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4D0E40-9FB5-4FA9-AD2C-45A503241C6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3467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C59745-F510-4BD7-91C4-141F21367D7A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4784F6-0C70-4FE4-9C3B-B8F4C8491B6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8218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523861-2316-48DE-85CA-46A3BD9AE3BA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046B86-34E8-4611-A832-7C347DDADAF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891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E3AA19-F8B8-4567-98BA-B0ED7AE338B2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7B6745-B16F-4823-89CE-BC7C12B1B43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8649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4D5523-A833-4578-B314-B9370D1DD0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431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E6C8853-1DCF-4E05-8052-1412829FF590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682151-432B-4B03-879E-7F47332091A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30881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7CA3E7-E9B0-456D-82BC-6388A784623D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0F03BC-63C3-4087-AEB3-9F1053DA9A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2589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22E053-636C-4829-BA4B-179EDAA7D0A5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452BFC-D8EA-410D-A098-471A49C145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71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7A7911-2A7B-470D-8428-EDFFC48EE34F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3800B1-A4B2-4C71-8FDF-590DF3E2AF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4272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4F87EC0-93A8-490B-AD23-FDC062042AA5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8074B8-8B4E-4D00-A2D7-5F17E426AA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040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24A16-1FE7-4738-853F-9C42B5F843F1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5F575-39A4-420C-A725-2EE6F653B697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826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231F11-95F0-4D9C-AB81-F5F4B987BC5C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3E7F9-775B-4424-B3B2-30BA2724D3FA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10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26113-4D39-4D3B-BEC2-EA7F7B5D4541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446B0-9793-4312-A628-62810CAF504D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53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4E575-2AE2-4E2E-A648-E64EEB527311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D4C528-E1E6-4060-960F-F8523EE69A1A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38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1D093-29FA-4DD5-9FED-2164C9EBCADF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D371A8-CF36-4900-ACF5-217D8EA0A600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64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84420F-46E8-4366-923C-F5BFD867139E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CDA6D-BF89-4E0D-8DA7-A63FD24DF441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6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424C2E-F070-4C6B-9BC9-50F056AEA40E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F84F3A-E633-4B24-BB17-8EB204C8C73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205690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7C97C4-AD13-4C43-BEC4-1D72AA0DD241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1D1B96-BA74-4BB3-A3F1-F78ED75172A1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3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154F0-0592-46BD-A2BD-B2B343D0EA37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33398-6BF6-431B-8880-28A93CB05B79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25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5D48F-A680-4912-859C-9C2C469263DA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28D04-F145-4776-9EB4-E3A55635301C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70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63DD8F-60B1-46EC-AF1A-6CB6AF533E25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A83B07-43B2-48C4-877E-BE9B261D69FD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8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8F950-9801-47A6-A5EE-CDA283316DDD}" type="datetime1">
              <a:rPr kumimoji="0" lang="sr-Latn-C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18.10.2023.</a:t>
            </a:fld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b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D4E16B-D5E7-429B-BED8-E411BAA60522}" type="slidenum">
              <a:rPr kumimoji="0" lang="hr-H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r-H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607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F9335-6F0B-4C8E-AD72-6910D37F32C4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81F2647-9B3C-4159-BA11-E2D83E12817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290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E34B94E-604B-4C35-BA77-F047254A9250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4441B4-4997-477E-BE9E-E2293B33990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3923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28C595-257D-4028-97F0-926E3623A556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BBDE36-DC43-42D0-ACA3-A88EE2053E8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4017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009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41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C9C0B7-1FDE-4C18-9395-D17321A17BA5}" type="datetimeFigureOut">
              <a:rPr lang="sr-Latn-CS"/>
              <a:pPr>
                <a:defRPr/>
              </a:pPr>
              <a:t>18.10.2023.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DE4911-D9CD-4DED-A5E7-3CFBA566100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1514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AZOO2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2000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" y="71438"/>
            <a:ext cx="7286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85938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1214422"/>
            <a:ext cx="7358082" cy="214314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59" r:id="rId7"/>
    <p:sldLayoutId id="2147483960" r:id="rId8"/>
    <p:sldLayoutId id="2147483967" r:id="rId9"/>
    <p:sldLayoutId id="2147483968" r:id="rId10"/>
    <p:sldLayoutId id="2147483969" r:id="rId11"/>
    <p:sldLayoutId id="21474839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AZOO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" y="5214938"/>
            <a:ext cx="4429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Hvala!</a:t>
            </a:r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0" y="6643686"/>
            <a:ext cx="6286512" cy="214314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C00000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C00000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C00000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C00000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C00000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AZOO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875" y="5214938"/>
            <a:ext cx="4429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Hvala!</a:t>
            </a:r>
            <a:endParaRPr lang="hr-HR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6643686"/>
            <a:ext cx="6286512" cy="214314"/>
          </a:xfrm>
          <a:prstGeom prst="roundRect">
            <a:avLst/>
          </a:prstGeom>
          <a:gradFill flip="none" rotWithShape="1">
            <a:gsLst>
              <a:gs pos="100000">
                <a:srgbClr val="C00000">
                  <a:shade val="30000"/>
                  <a:satMod val="115000"/>
                  <a:alpha val="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76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C00000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topia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37891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12875"/>
            <a:ext cx="55800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slov 3"/>
          <p:cNvSpPr txBox="1">
            <a:spLocks/>
          </p:cNvSpPr>
          <p:nvPr/>
        </p:nvSpPr>
        <p:spPr>
          <a:xfrm>
            <a:off x="-6350" y="2238956"/>
            <a:ext cx="9144000" cy="2123658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4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KAKAV JE RAVNATELJ POTREBAN NAŠIM ŠKOLAMA?</a:t>
            </a:r>
            <a:endParaRPr lang="hr-HR" altLang="sr-Latn-RS" sz="44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-6350" y="12700"/>
            <a:ext cx="9144000" cy="403225"/>
          </a:xfrm>
        </p:spPr>
        <p:txBody>
          <a:bodyPr/>
          <a:lstStyle/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noProof="1" smtClean="0">
                <a:solidFill>
                  <a:srgbClr val="002060"/>
                </a:solidFill>
                <a:latin typeface="Arial Black" panose="020B0A04020102020204" pitchFamily="34" charset="0"/>
              </a:rPr>
              <a:t>STRUČNI SKUP HRVATSKE UDRUGE RAVNATELJA OSNOVNIH ŠKOLA</a:t>
            </a:r>
            <a:r>
              <a:rPr lang="hr-HR" altLang="sr-Latn-R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hr-HR" altLang="sr-Latn-R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50" y="6126163"/>
            <a:ext cx="9144000" cy="76200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1" hangingPunct="1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Vlade Matas, prof., viši savjetnik za ravnatelje OŠ</a:t>
            </a:r>
            <a:r>
              <a:rPr lang="hr-HR" altLang="sr-Latn-RS" b="1" noProof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r-HR" altLang="sr-Latn-RS" b="1" noProof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hr-HR" altLang="sr-Latn-R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Bol, 18. 10. 2023. </a:t>
            </a:r>
            <a:endParaRPr lang="en-US" altLang="sr-Latn-R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47107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98588"/>
            <a:ext cx="91535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slov 3"/>
          <p:cNvSpPr txBox="1">
            <a:spLocks/>
          </p:cNvSpPr>
          <p:nvPr/>
        </p:nvSpPr>
        <p:spPr>
          <a:xfrm>
            <a:off x="-22225" y="2492896"/>
            <a:ext cx="9166225" cy="19082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0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VJEŠTINE ljude zapošljavaju, 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0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 PONAŠANJA im dijele otkaze.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hr-HR" altLang="sr-Latn-RS" sz="180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0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Paul G. Young</a:t>
            </a:r>
            <a:endParaRPr lang="hr-HR" altLang="sr-Latn-RS" sz="20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40963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8" y="1382043"/>
            <a:ext cx="9131416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slov 3"/>
          <p:cNvSpPr txBox="1">
            <a:spLocks/>
          </p:cNvSpPr>
          <p:nvPr/>
        </p:nvSpPr>
        <p:spPr>
          <a:xfrm>
            <a:off x="1765351" y="2821817"/>
            <a:ext cx="496263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0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URAVNOTEŽEN</a:t>
            </a:r>
            <a:endParaRPr lang="hr-HR" altLang="sr-Latn-RS" sz="40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Naslov 3"/>
          <p:cNvSpPr txBox="1">
            <a:spLocks/>
          </p:cNvSpPr>
          <p:nvPr/>
        </p:nvSpPr>
        <p:spPr>
          <a:xfrm rot="790580">
            <a:off x="5054684" y="1856558"/>
            <a:ext cx="2748621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PRAVEDAN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Naslov 3"/>
          <p:cNvSpPr txBox="1">
            <a:spLocks/>
          </p:cNvSpPr>
          <p:nvPr/>
        </p:nvSpPr>
        <p:spPr>
          <a:xfrm rot="20403149">
            <a:off x="750415" y="2217394"/>
            <a:ext cx="2599519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UČINKOVIT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 rot="20924978">
            <a:off x="333185" y="5147574"/>
            <a:ext cx="2321614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LIDER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Naslov 3"/>
          <p:cNvSpPr txBox="1">
            <a:spLocks/>
          </p:cNvSpPr>
          <p:nvPr/>
        </p:nvSpPr>
        <p:spPr>
          <a:xfrm rot="1137060">
            <a:off x="5770408" y="4152626"/>
            <a:ext cx="2725630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DOSLJEDAN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Naslov 3"/>
          <p:cNvSpPr txBox="1">
            <a:spLocks/>
          </p:cNvSpPr>
          <p:nvPr/>
        </p:nvSpPr>
        <p:spPr>
          <a:xfrm>
            <a:off x="5421916" y="5008463"/>
            <a:ext cx="2612145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VIZIONAR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Naslov 3"/>
          <p:cNvSpPr txBox="1">
            <a:spLocks/>
          </p:cNvSpPr>
          <p:nvPr/>
        </p:nvSpPr>
        <p:spPr>
          <a:xfrm>
            <a:off x="3352682" y="2216441"/>
            <a:ext cx="2748621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ODLUČAN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Naslov 3"/>
          <p:cNvSpPr txBox="1">
            <a:spLocks/>
          </p:cNvSpPr>
          <p:nvPr/>
        </p:nvSpPr>
        <p:spPr>
          <a:xfrm rot="20556585">
            <a:off x="158245" y="4169473"/>
            <a:ext cx="2748621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EMPATIČAN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Naslov 3"/>
          <p:cNvSpPr txBox="1">
            <a:spLocks/>
          </p:cNvSpPr>
          <p:nvPr/>
        </p:nvSpPr>
        <p:spPr>
          <a:xfrm>
            <a:off x="2834016" y="5644500"/>
            <a:ext cx="4972179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PUN RAZUMIJEVANJA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Naslov 3"/>
          <p:cNvSpPr txBox="1">
            <a:spLocks/>
          </p:cNvSpPr>
          <p:nvPr/>
        </p:nvSpPr>
        <p:spPr>
          <a:xfrm>
            <a:off x="2771800" y="3860236"/>
            <a:ext cx="2748621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ISKREN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Naslov 3"/>
          <p:cNvSpPr txBox="1">
            <a:spLocks/>
          </p:cNvSpPr>
          <p:nvPr/>
        </p:nvSpPr>
        <p:spPr>
          <a:xfrm>
            <a:off x="2217997" y="4543554"/>
            <a:ext cx="3794163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KOMUNIKATIVAN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avokutnik 1"/>
          <p:cNvSpPr/>
          <p:nvPr/>
        </p:nvSpPr>
        <p:spPr>
          <a:xfrm>
            <a:off x="117760" y="1844824"/>
            <a:ext cx="8902129" cy="3648884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schemeClr val="accent1">
                <a:lumMod val="40000"/>
                <a:lumOff val="60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hr-HR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PREMA DEFINICIJI 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hr-HR" sz="16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hr-HR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       URAVNOTEŽENA OSOBA JE ONA KOJA IMA 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hr-HR" sz="16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hr-HR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		DUŠEVNU RAVNOTEŽU, 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endParaRPr lang="hr-HR" sz="16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hr-HR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			KOJA JE DUŠEVNO STABILNA, </a:t>
            </a:r>
          </a:p>
          <a:p>
            <a:pPr>
              <a:lnSpc>
                <a:spcPct val="107000"/>
              </a:lnSpc>
              <a:spcAft>
                <a:spcPts val="0"/>
              </a:spcAft>
              <a:defRPr/>
            </a:pPr>
            <a:r>
              <a:rPr lang="hr-HR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					</a:t>
            </a:r>
            <a:r>
              <a:rPr lang="hr-HR" sz="16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		</a:t>
            </a:r>
            <a:r>
              <a:rPr lang="hr-HR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</a:rPr>
              <a:t>								          SMIRENA.</a:t>
            </a:r>
            <a:endParaRPr lang="hr-HR" sz="28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43011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98588"/>
            <a:ext cx="91535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kstniOkvir 2"/>
          <p:cNvSpPr txBox="1">
            <a:spLocks noChangeArrowheads="1"/>
          </p:cNvSpPr>
          <p:nvPr/>
        </p:nvSpPr>
        <p:spPr bwMode="auto">
          <a:xfrm>
            <a:off x="1187450" y="2133600"/>
            <a:ext cx="67691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r-HR" altLang="sr-Latn-RS" sz="1800">
              <a:latin typeface="Arial" panose="020B0604020202020204" pitchFamily="34" charset="0"/>
            </a:endParaRPr>
          </a:p>
        </p:txBody>
      </p:sp>
      <p:sp>
        <p:nvSpPr>
          <p:cNvPr id="51207" name="TekstniOkvir 4"/>
          <p:cNvSpPr txBox="1">
            <a:spLocks noChangeArrowheads="1"/>
          </p:cNvSpPr>
          <p:nvPr/>
        </p:nvSpPr>
        <p:spPr bwMode="auto">
          <a:xfrm>
            <a:off x="430213" y="1568450"/>
            <a:ext cx="84264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(1) Ravnatelj školske ustanove mora ispunjavati </a:t>
            </a:r>
            <a:r>
              <a:rPr lang="hr-HR" altLang="sr-Latn-RS" sz="2000" b="1">
                <a:solidFill>
                  <a:srgbClr val="C00000"/>
                </a:solidFill>
                <a:latin typeface="Arial" panose="020B0604020202020204" pitchFamily="34" charset="0"/>
              </a:rPr>
              <a:t>nužne</a:t>
            </a: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 sljedeće uvjete: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1) završen studij odgovarajuće vrste za rad na radnom mjestu učitelja, nastavnika ili stručnog suradnika u školskoj ustanovi u kojoj se imenuje za ravnatelja, a koji može biti: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	a) sveučilišni diplomski studij ili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	b) integrirani preddiplomski i diplomski sveučilišni studij ili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	c) specijalistički diplomski stručni studij;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	d) položen stručni ispit za učitelja, nastavnika ili stručnog 	suradnika, osim u slučaju iz članka 157. stavaka 1. i 2. 	Zakona.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3) najmanje </a:t>
            </a:r>
            <a:r>
              <a:rPr lang="hr-HR" altLang="sr-Latn-RS" sz="1800" b="1">
                <a:solidFill>
                  <a:srgbClr val="C00000"/>
                </a:solidFill>
                <a:latin typeface="Arial" panose="020B0604020202020204" pitchFamily="34" charset="0"/>
              </a:rPr>
              <a:t>osam</a:t>
            </a:r>
            <a:r>
              <a:rPr lang="hr-HR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 godina radnog iskustva u školskim ili drugim ustanovama u sustavu obrazovanja ili u tijelima državne uprave nadležnim za obrazovanje, od čega najmanje </a:t>
            </a:r>
            <a:r>
              <a:rPr lang="hr-HR" altLang="sr-Latn-RS" sz="1800" b="1">
                <a:solidFill>
                  <a:srgbClr val="C00000"/>
                </a:solidFill>
                <a:latin typeface="Arial" panose="020B0604020202020204" pitchFamily="34" charset="0"/>
              </a:rPr>
              <a:t>pet </a:t>
            </a:r>
            <a:r>
              <a:rPr lang="hr-HR" altLang="sr-Latn-RS" sz="1800" b="1">
                <a:solidFill>
                  <a:srgbClr val="002060"/>
                </a:solidFill>
                <a:latin typeface="Arial" panose="020B0604020202020204" pitchFamily="34" charset="0"/>
              </a:rPr>
              <a:t>godina na odgojno-obrazovnim poslovima u školskim ustanovama.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43011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98588"/>
            <a:ext cx="91535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4" name="TekstniOkvir 2"/>
          <p:cNvSpPr txBox="1">
            <a:spLocks noChangeArrowheads="1"/>
          </p:cNvSpPr>
          <p:nvPr/>
        </p:nvSpPr>
        <p:spPr bwMode="auto">
          <a:xfrm>
            <a:off x="1187450" y="2133600"/>
            <a:ext cx="67691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r-HR" altLang="sr-Latn-RS" sz="1800">
              <a:latin typeface="Arial" panose="020B0604020202020204" pitchFamily="34" charset="0"/>
            </a:endParaRPr>
          </a:p>
        </p:txBody>
      </p:sp>
      <p:sp>
        <p:nvSpPr>
          <p:cNvPr id="53255" name="TekstniOkvir 4"/>
          <p:cNvSpPr txBox="1">
            <a:spLocks noChangeArrowheads="1"/>
          </p:cNvSpPr>
          <p:nvPr/>
        </p:nvSpPr>
        <p:spPr bwMode="auto">
          <a:xfrm>
            <a:off x="0" y="2303463"/>
            <a:ext cx="9144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Uz prijavu na natječaj kandidat je uz potrebnu dokumentaciju dužan dostaviti </a:t>
            </a:r>
            <a:r>
              <a:rPr lang="hr-HR" altLang="sr-Latn-RS" sz="2000" b="1">
                <a:solidFill>
                  <a:srgbClr val="C00000"/>
                </a:solidFill>
                <a:latin typeface="Arial" panose="020B0604020202020204" pitchFamily="34" charset="0"/>
              </a:rPr>
              <a:t>program rada </a:t>
            </a: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za mandatno razdoblje.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C00000"/>
                </a:solidFill>
                <a:latin typeface="Arial" panose="020B0604020202020204" pitchFamily="34" charset="0"/>
              </a:rPr>
              <a:t>Dodatne kompetencije </a:t>
            </a:r>
            <a:r>
              <a:rPr lang="hr-HR" altLang="sr-Latn-RS" sz="2000" b="1">
                <a:solidFill>
                  <a:srgbClr val="002060"/>
                </a:solidFill>
                <a:latin typeface="Arial" panose="020B0604020202020204" pitchFamily="34" charset="0"/>
              </a:rPr>
              <a:t>koje se vrednuju su poznavanje stranog jezika, osnovne digitalne vještine i iskustvo rada na projektima.</a:t>
            </a: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r-HR" altLang="sr-Latn-RS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40963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8" y="1382043"/>
            <a:ext cx="9131416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slov 3"/>
          <p:cNvSpPr txBox="1">
            <a:spLocks/>
          </p:cNvSpPr>
          <p:nvPr/>
        </p:nvSpPr>
        <p:spPr>
          <a:xfrm>
            <a:off x="1765351" y="2821817"/>
            <a:ext cx="496263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0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URAVNOTEŽEN</a:t>
            </a:r>
            <a:endParaRPr lang="hr-HR" altLang="sr-Latn-RS" sz="40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Naslov 3"/>
          <p:cNvSpPr txBox="1">
            <a:spLocks/>
          </p:cNvSpPr>
          <p:nvPr/>
        </p:nvSpPr>
        <p:spPr>
          <a:xfrm rot="790580">
            <a:off x="5054684" y="1856558"/>
            <a:ext cx="2748621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PRAVEDAN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Naslov 3"/>
          <p:cNvSpPr txBox="1">
            <a:spLocks/>
          </p:cNvSpPr>
          <p:nvPr/>
        </p:nvSpPr>
        <p:spPr>
          <a:xfrm rot="20403149">
            <a:off x="750415" y="2217394"/>
            <a:ext cx="2599519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UČINKOVIT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Naslov 3"/>
          <p:cNvSpPr txBox="1">
            <a:spLocks/>
          </p:cNvSpPr>
          <p:nvPr/>
        </p:nvSpPr>
        <p:spPr>
          <a:xfrm rot="20924978">
            <a:off x="333185" y="5147574"/>
            <a:ext cx="2321614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LIDER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Naslov 3"/>
          <p:cNvSpPr txBox="1">
            <a:spLocks/>
          </p:cNvSpPr>
          <p:nvPr/>
        </p:nvSpPr>
        <p:spPr>
          <a:xfrm rot="1137060">
            <a:off x="5770408" y="4152626"/>
            <a:ext cx="2725630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DOSLJEDAN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Naslov 3"/>
          <p:cNvSpPr txBox="1">
            <a:spLocks/>
          </p:cNvSpPr>
          <p:nvPr/>
        </p:nvSpPr>
        <p:spPr>
          <a:xfrm>
            <a:off x="5421916" y="5010078"/>
            <a:ext cx="2612145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VIZIONAR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Naslov 3"/>
          <p:cNvSpPr txBox="1">
            <a:spLocks/>
          </p:cNvSpPr>
          <p:nvPr/>
        </p:nvSpPr>
        <p:spPr>
          <a:xfrm>
            <a:off x="3352682" y="2216441"/>
            <a:ext cx="2748621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ODLUČAN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Naslov 3"/>
          <p:cNvSpPr txBox="1">
            <a:spLocks/>
          </p:cNvSpPr>
          <p:nvPr/>
        </p:nvSpPr>
        <p:spPr>
          <a:xfrm rot="20556585">
            <a:off x="158245" y="4169473"/>
            <a:ext cx="2748621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EMPATIČAN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Naslov 3"/>
          <p:cNvSpPr txBox="1">
            <a:spLocks/>
          </p:cNvSpPr>
          <p:nvPr/>
        </p:nvSpPr>
        <p:spPr>
          <a:xfrm>
            <a:off x="2834016" y="5644500"/>
            <a:ext cx="4972179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PUN RAZUMIJEVANJA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Naslov 3"/>
          <p:cNvSpPr txBox="1">
            <a:spLocks/>
          </p:cNvSpPr>
          <p:nvPr/>
        </p:nvSpPr>
        <p:spPr>
          <a:xfrm>
            <a:off x="2771800" y="3860236"/>
            <a:ext cx="2748621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ISKREN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Naslov 3"/>
          <p:cNvSpPr txBox="1">
            <a:spLocks/>
          </p:cNvSpPr>
          <p:nvPr/>
        </p:nvSpPr>
        <p:spPr>
          <a:xfrm>
            <a:off x="2217997" y="4543554"/>
            <a:ext cx="3794163" cy="523220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KOMUNIKATIVAN</a:t>
            </a:r>
            <a:endParaRPr lang="hr-HR" altLang="sr-Latn-RS" sz="2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4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53251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67" y="1556792"/>
            <a:ext cx="91535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TekstniOkvir 1"/>
          <p:cNvSpPr txBox="1">
            <a:spLocks noChangeArrowheads="1"/>
          </p:cNvSpPr>
          <p:nvPr/>
        </p:nvSpPr>
        <p:spPr bwMode="auto">
          <a:xfrm>
            <a:off x="611560" y="2276475"/>
            <a:ext cx="784887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Stručan</a:t>
            </a:r>
          </a:p>
          <a:p>
            <a:r>
              <a:rPr lang="hr-HR" altLang="sr-Latn-R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 temeljnim </a:t>
            </a:r>
            <a:r>
              <a:rPr lang="hr-HR" altLang="sr-Latn-R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moralnim vrijednostima</a:t>
            </a:r>
            <a:endParaRPr lang="hr-HR" altLang="sr-Latn-R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hr-HR" altLang="sr-Latn-R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Pripremljen za posao koji će obavljati</a:t>
            </a:r>
          </a:p>
          <a:p>
            <a:r>
              <a:rPr lang="hr-HR" altLang="sr-Latn-R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Spreman učiti i stručno se usavršavati</a:t>
            </a:r>
          </a:p>
          <a:p>
            <a:r>
              <a:rPr lang="hr-HR" altLang="sr-Latn-R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Biran temeljem postignuća u </a:t>
            </a:r>
            <a:r>
              <a:rPr lang="hr-HR" altLang="sr-Latn-R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radu</a:t>
            </a:r>
            <a:endParaRPr lang="hr-HR" altLang="sr-Latn-R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hr-HR" altLang="sr-Latn-R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49155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98588"/>
            <a:ext cx="91535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kstniOkvir 1"/>
          <p:cNvSpPr txBox="1">
            <a:spLocks noChangeArrowheads="1"/>
          </p:cNvSpPr>
          <p:nvPr/>
        </p:nvSpPr>
        <p:spPr bwMode="auto">
          <a:xfrm>
            <a:off x="251520" y="1731849"/>
            <a:ext cx="849694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altLang="sr-Latn-RS" sz="2400" dirty="0">
                <a:solidFill>
                  <a:srgbClr val="002060"/>
                </a:solidFill>
              </a:rPr>
              <a:t>doc. dr. </a:t>
            </a:r>
            <a:r>
              <a:rPr lang="hr-HR" altLang="sr-Latn-RS" sz="2400" dirty="0" err="1">
                <a:solidFill>
                  <a:srgbClr val="002060"/>
                </a:solidFill>
              </a:rPr>
              <a:t>sc</a:t>
            </a:r>
            <a:r>
              <a:rPr lang="hr-HR" altLang="sr-Latn-RS" sz="2400" dirty="0">
                <a:solidFill>
                  <a:srgbClr val="002060"/>
                </a:solidFill>
              </a:rPr>
              <a:t>. Ranko </a:t>
            </a:r>
            <a:r>
              <a:rPr lang="hr-HR" altLang="sr-Latn-RS" sz="2400" dirty="0" err="1">
                <a:solidFill>
                  <a:srgbClr val="002060"/>
                </a:solidFill>
              </a:rPr>
              <a:t>Rajević</a:t>
            </a:r>
            <a:r>
              <a:rPr lang="hr-HR" altLang="sr-Latn-RS" sz="2400" dirty="0">
                <a:solidFill>
                  <a:srgbClr val="002060"/>
                </a:solidFill>
              </a:rPr>
              <a:t> </a:t>
            </a:r>
          </a:p>
          <a:p>
            <a:r>
              <a:rPr lang="hr-HR" altLang="sr-Latn-RS" sz="2400" b="1" dirty="0">
                <a:solidFill>
                  <a:srgbClr val="002060"/>
                </a:solidFill>
              </a:rPr>
              <a:t>„Škola budućnosti po principima </a:t>
            </a:r>
            <a:r>
              <a:rPr lang="hr-HR" altLang="sr-Latn-RS" sz="2400" b="1" dirty="0" err="1">
                <a:solidFill>
                  <a:srgbClr val="002060"/>
                </a:solidFill>
              </a:rPr>
              <a:t>neuroznanosti</a:t>
            </a:r>
            <a:r>
              <a:rPr lang="hr-HR" altLang="sr-Latn-RS" sz="2400" b="1" dirty="0">
                <a:solidFill>
                  <a:srgbClr val="002060"/>
                </a:solidFill>
              </a:rPr>
              <a:t>”</a:t>
            </a:r>
          </a:p>
          <a:p>
            <a:endParaRPr lang="hr-HR" altLang="sr-Latn-RS" sz="2400" dirty="0"/>
          </a:p>
          <a:p>
            <a:r>
              <a:rPr lang="hr-HR" altLang="sr-Latn-RS" sz="2400" dirty="0">
                <a:solidFill>
                  <a:srgbClr val="002060"/>
                </a:solidFill>
              </a:rPr>
              <a:t>Kada „</a:t>
            </a:r>
            <a:r>
              <a:rPr lang="hr-HR" altLang="sr-Latn-RS" sz="2400" dirty="0">
                <a:solidFill>
                  <a:srgbClr val="C00000"/>
                </a:solidFill>
              </a:rPr>
              <a:t>crveni dio mozga</a:t>
            </a:r>
            <a:r>
              <a:rPr lang="hr-HR" altLang="sr-Latn-RS" sz="2400" dirty="0">
                <a:solidFill>
                  <a:srgbClr val="002060"/>
                </a:solidFill>
              </a:rPr>
              <a:t>” najbolje funkcionira?</a:t>
            </a:r>
          </a:p>
          <a:p>
            <a:endParaRPr lang="hr-HR" altLang="sr-Latn-RS" sz="2400" dirty="0"/>
          </a:p>
          <a:p>
            <a:pPr algn="ctr"/>
            <a:r>
              <a:rPr lang="hr-HR" altLang="sr-Latn-RS" sz="2400" b="1" dirty="0">
                <a:solidFill>
                  <a:srgbClr val="C00000"/>
                </a:solidFill>
              </a:rPr>
              <a:t>U NELOGIČNIM SITUACIJAMA</a:t>
            </a:r>
          </a:p>
          <a:p>
            <a:endParaRPr lang="hr-HR" altLang="sr-Latn-RS" sz="2400" dirty="0"/>
          </a:p>
          <a:p>
            <a:r>
              <a:rPr lang="hr-HR" altLang="sr-Latn-RS" sz="2400" dirty="0">
                <a:solidFill>
                  <a:srgbClr val="002060"/>
                </a:solidFill>
              </a:rPr>
              <a:t>dr. </a:t>
            </a:r>
            <a:r>
              <a:rPr lang="hr-HR" altLang="sr-Latn-RS" sz="2400" dirty="0" err="1">
                <a:solidFill>
                  <a:srgbClr val="002060"/>
                </a:solidFill>
              </a:rPr>
              <a:t>sc</a:t>
            </a:r>
            <a:r>
              <a:rPr lang="hr-HR" altLang="sr-Latn-RS" sz="2400" dirty="0">
                <a:solidFill>
                  <a:srgbClr val="002060"/>
                </a:solidFill>
              </a:rPr>
              <a:t>. Kristijan </a:t>
            </a:r>
            <a:r>
              <a:rPr lang="hr-HR" altLang="sr-Latn-RS" sz="2400" dirty="0" err="1" smtClean="0">
                <a:solidFill>
                  <a:srgbClr val="002060"/>
                </a:solidFill>
              </a:rPr>
              <a:t>Sedak</a:t>
            </a:r>
            <a:endParaRPr lang="hr-HR" altLang="sr-Latn-RS" sz="2400" dirty="0" smtClean="0">
              <a:solidFill>
                <a:srgbClr val="002060"/>
              </a:solidFill>
            </a:endParaRPr>
          </a:p>
          <a:p>
            <a:r>
              <a:rPr lang="hr-HR" altLang="sr-Latn-RS" sz="2400" b="1" dirty="0" smtClean="0">
                <a:solidFill>
                  <a:srgbClr val="002060"/>
                </a:solidFill>
              </a:rPr>
              <a:t>„Upravljanje uspjehom: liderstvo u zbornici”</a:t>
            </a:r>
          </a:p>
          <a:p>
            <a:r>
              <a:rPr lang="hr-HR" altLang="sr-Latn-RS" sz="2400" dirty="0" smtClean="0">
                <a:solidFill>
                  <a:srgbClr val="002060"/>
                </a:solidFill>
              </a:rPr>
              <a:t>Kada lideri najbolje funkcioniraju?</a:t>
            </a:r>
            <a:endParaRPr lang="hr-HR" altLang="sr-Latn-RS" sz="2400" dirty="0">
              <a:solidFill>
                <a:srgbClr val="002060"/>
              </a:solidFill>
            </a:endParaRPr>
          </a:p>
          <a:p>
            <a:pPr algn="ctr"/>
            <a:r>
              <a:rPr lang="hr-HR" altLang="sr-Latn-RS" sz="2400" b="1" dirty="0" smtClean="0">
                <a:solidFill>
                  <a:srgbClr val="C00000"/>
                </a:solidFill>
              </a:rPr>
              <a:t>U NESREĐENIM SITUACIJAM</a:t>
            </a:r>
            <a:endParaRPr lang="hr-HR" altLang="sr-Latn-R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37891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12875"/>
            <a:ext cx="55800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66973" y="285293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ŠTO JE PITAO G. DAVOR BILMAN KAD MU JE PONUĐENO DA BUDE VODITELJ PRODAJE U SALONU?</a:t>
            </a:r>
            <a:endParaRPr lang="hr-HR" altLang="sr-Latn-RS" sz="2800" dirty="0">
              <a:ln w="28575"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wmercedez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60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49808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dirty="0" smtClean="0"/>
              <a:t>Hoće li dobiti službeni automobil na korištenje?</a:t>
            </a:r>
            <a:endParaRPr lang="en-AU" altLang="sr-Latn-RS" dirty="0"/>
          </a:p>
        </p:txBody>
      </p:sp>
    </p:spTree>
    <p:extLst>
      <p:ext uri="{BB962C8B-B14F-4D97-AF65-F5344CB8AC3E}">
        <p14:creationId xmlns:p14="http://schemas.microsoft.com/office/powerpoint/2010/main" val="41061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37891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12875"/>
            <a:ext cx="55800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955227" y="805825"/>
            <a:ext cx="27526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60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KADA</a:t>
            </a:r>
            <a:r>
              <a:rPr lang="hr-HR" altLang="sr-Latn-RS" sz="60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?</a:t>
            </a:r>
            <a:endParaRPr lang="hr-HR" altLang="sr-Latn-RS" sz="6000" dirty="0">
              <a:ln w="28575">
                <a:solidFill>
                  <a:srgbClr val="C00000"/>
                </a:solidFill>
              </a:ln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571328" y="2921168"/>
            <a:ext cx="29706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60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KOME</a:t>
            </a:r>
            <a:r>
              <a:rPr lang="hr-HR" altLang="sr-Latn-RS" sz="60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?</a:t>
            </a:r>
            <a:endParaRPr lang="hr-HR" altLang="sr-Latn-RS" sz="6000" dirty="0">
              <a:ln w="28575">
                <a:solidFill>
                  <a:srgbClr val="C00000"/>
                </a:solidFill>
              </a:ln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5796136" y="5229200"/>
            <a:ext cx="27847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60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Bookman Old Style" panose="02050604050505020204" pitchFamily="18" charset="0"/>
              </a:rPr>
              <a:t>KAKO</a:t>
            </a:r>
            <a:r>
              <a:rPr lang="hr-HR" altLang="sr-Latn-RS" sz="60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Bodoni MT Black" panose="02070A03080606020203" pitchFamily="18" charset="0"/>
              </a:rPr>
              <a:t>?</a:t>
            </a:r>
            <a:endParaRPr lang="hr-HR" altLang="sr-Latn-RS" sz="6000" dirty="0">
              <a:ln w="28575">
                <a:solidFill>
                  <a:srgbClr val="C00000"/>
                </a:solidFill>
              </a:ln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37891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12875"/>
            <a:ext cx="55800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827012" y="2959001"/>
            <a:ext cx="8137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3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HOĆE LI DOBITI POVEĆANJE PLAĆE</a:t>
            </a:r>
            <a:r>
              <a:rPr lang="hr-HR" altLang="sr-Latn-RS" sz="3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r>
              <a:rPr lang="en-AU" altLang="sr-Latn-RS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AU" altLang="sr-Latn-RS" sz="32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hr-HR" sz="32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8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newmercedez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609600" y="152400"/>
            <a:ext cx="5087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/>
              <a:t>Slobodu u izboru mjesta i načina rada</a:t>
            </a:r>
            <a:r>
              <a:rPr lang="en-AU" altLang="sr-Latn-R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06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37891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12875"/>
            <a:ext cx="55800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Vn_tru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0" y="315082"/>
            <a:ext cx="825691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1043608" y="515719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3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Prestani sanjariti i natrag na </a:t>
            </a:r>
            <a:r>
              <a:rPr lang="hr-HR" altLang="sr-Latn-RS" sz="3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posao</a:t>
            </a:r>
            <a:r>
              <a:rPr lang="en-AU" altLang="sr-Latn-RS" sz="3200" b="1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r>
              <a:rPr lang="en-AU" altLang="sr-Latn-RS" sz="3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AU" altLang="sr-Latn-RS" sz="32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hr-HR" sz="3200" b="1" dirty="0">
              <a:ln w="28575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6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Što možete napraviti?</a:t>
            </a:r>
          </a:p>
        </p:txBody>
      </p:sp>
      <p:pic>
        <p:nvPicPr>
          <p:cNvPr id="10" name="Picture 3" descr="CorpCul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14438"/>
            <a:ext cx="4248472" cy="487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5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Jeste li znali?</a:t>
            </a:r>
          </a:p>
        </p:txBody>
      </p:sp>
      <p:pic>
        <p:nvPicPr>
          <p:cNvPr id="55299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98588"/>
            <a:ext cx="91535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niOkvir 1"/>
          <p:cNvSpPr txBox="1"/>
          <p:nvPr/>
        </p:nvSpPr>
        <p:spPr>
          <a:xfrm>
            <a:off x="264220" y="1654999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C00000"/>
                </a:solidFill>
              </a:rPr>
              <a:t>77 % </a:t>
            </a:r>
            <a:r>
              <a:rPr lang="hr-HR" sz="2400" dirty="0">
                <a:solidFill>
                  <a:srgbClr val="002060"/>
                </a:solidFill>
              </a:rPr>
              <a:t>zaposlenika </a:t>
            </a:r>
            <a:r>
              <a:rPr lang="hr-HR" sz="2400" dirty="0">
                <a:solidFill>
                  <a:srgbClr val="C00000"/>
                </a:solidFill>
              </a:rPr>
              <a:t>ne bi željelo </a:t>
            </a:r>
            <a:r>
              <a:rPr lang="hr-HR" sz="2400" dirty="0">
                <a:solidFill>
                  <a:srgbClr val="002060"/>
                </a:solidFill>
              </a:rPr>
              <a:t>raditi posao svog šefa, a </a:t>
            </a:r>
            <a:r>
              <a:rPr lang="hr-HR" sz="2400" b="1" dirty="0">
                <a:solidFill>
                  <a:srgbClr val="C00000"/>
                </a:solidFill>
              </a:rPr>
              <a:t>60 %</a:t>
            </a:r>
            <a:r>
              <a:rPr lang="hr-HR" sz="2400" b="1" dirty="0" smtClean="0">
                <a:solidFill>
                  <a:srgbClr val="C00000"/>
                </a:solidFill>
              </a:rPr>
              <a:t> </a:t>
            </a:r>
            <a:r>
              <a:rPr lang="hr-HR" sz="2400" dirty="0">
                <a:solidFill>
                  <a:srgbClr val="002060"/>
                </a:solidFill>
              </a:rPr>
              <a:t>smatra da ga </a:t>
            </a:r>
            <a:r>
              <a:rPr lang="hr-HR" sz="2400" b="1" dirty="0">
                <a:solidFill>
                  <a:srgbClr val="C00000"/>
                </a:solidFill>
              </a:rPr>
              <a:t>ne bi mogli raditi bolje</a:t>
            </a:r>
          </a:p>
          <a:p>
            <a:r>
              <a:rPr lang="hr-HR" sz="2400" b="1" dirty="0">
                <a:solidFill>
                  <a:srgbClr val="C00000"/>
                </a:solidFill>
              </a:rPr>
              <a:t>32 </a:t>
            </a:r>
            <a:r>
              <a:rPr lang="hr-HR" sz="2400" b="1" dirty="0" smtClean="0">
                <a:solidFill>
                  <a:srgbClr val="C00000"/>
                </a:solidFill>
              </a:rPr>
              <a:t>%</a:t>
            </a:r>
            <a:r>
              <a:rPr lang="hr-HR" sz="2400" dirty="0" smtClean="0">
                <a:solidFill>
                  <a:srgbClr val="002060"/>
                </a:solidFill>
              </a:rPr>
              <a:t> </a:t>
            </a:r>
            <a:r>
              <a:rPr lang="hr-HR" sz="2400" dirty="0">
                <a:solidFill>
                  <a:srgbClr val="002060"/>
                </a:solidFill>
              </a:rPr>
              <a:t>osoba u dobi od </a:t>
            </a:r>
            <a:r>
              <a:rPr lang="hr-HR" sz="2400" dirty="0">
                <a:solidFill>
                  <a:srgbClr val="C00000"/>
                </a:solidFill>
              </a:rPr>
              <a:t>18 do 34 </a:t>
            </a:r>
            <a:r>
              <a:rPr lang="hr-HR" sz="2400" dirty="0">
                <a:solidFill>
                  <a:srgbClr val="002060"/>
                </a:solidFill>
              </a:rPr>
              <a:t>godine jednog dana željeli preuzeti posao svog nadređenog. </a:t>
            </a:r>
            <a:endParaRPr lang="hr-HR" sz="2400" dirty="0" smtClean="0">
              <a:solidFill>
                <a:srgbClr val="002060"/>
              </a:solidFill>
            </a:endParaRPr>
          </a:p>
          <a:p>
            <a:r>
              <a:rPr lang="hr-HR" sz="2400" b="1" dirty="0" smtClean="0">
                <a:solidFill>
                  <a:srgbClr val="C00000"/>
                </a:solidFill>
              </a:rPr>
              <a:t>43 % </a:t>
            </a:r>
            <a:r>
              <a:rPr lang="hr-HR" sz="2400" dirty="0">
                <a:solidFill>
                  <a:srgbClr val="002060"/>
                </a:solidFill>
              </a:rPr>
              <a:t>ispitanika u istoj dobnoj skupini misli da bi mogli bolje obavljati posao svog šefa. </a:t>
            </a:r>
            <a:endParaRPr lang="hr-HR" sz="2400" dirty="0" smtClean="0">
              <a:solidFill>
                <a:srgbClr val="002060"/>
              </a:solidFill>
            </a:endParaRPr>
          </a:p>
          <a:p>
            <a:r>
              <a:rPr lang="hr-HR" sz="2400" dirty="0" smtClean="0">
                <a:solidFill>
                  <a:srgbClr val="002060"/>
                </a:solidFill>
              </a:rPr>
              <a:t>U </a:t>
            </a:r>
            <a:r>
              <a:rPr lang="hr-HR" sz="2400" dirty="0">
                <a:solidFill>
                  <a:srgbClr val="002060"/>
                </a:solidFill>
              </a:rPr>
              <a:t>fotelju svog šefa htjelo bi sjesti tek </a:t>
            </a:r>
            <a:r>
              <a:rPr lang="hr-HR" sz="2400" b="1" dirty="0">
                <a:solidFill>
                  <a:srgbClr val="C00000"/>
                </a:solidFill>
              </a:rPr>
              <a:t>24 </a:t>
            </a:r>
            <a:r>
              <a:rPr lang="hr-HR" sz="2400" b="1" dirty="0" smtClean="0">
                <a:solidFill>
                  <a:srgbClr val="C00000"/>
                </a:solidFill>
              </a:rPr>
              <a:t>%</a:t>
            </a:r>
            <a:r>
              <a:rPr lang="hr-HR" sz="2400" dirty="0" smtClean="0">
                <a:solidFill>
                  <a:srgbClr val="002060"/>
                </a:solidFill>
              </a:rPr>
              <a:t> zaposlenika </a:t>
            </a:r>
            <a:r>
              <a:rPr lang="hr-HR" sz="2400" dirty="0">
                <a:solidFill>
                  <a:srgbClr val="002060"/>
                </a:solidFill>
              </a:rPr>
              <a:t>u dobi od </a:t>
            </a:r>
            <a:r>
              <a:rPr lang="hr-HR" sz="2400" dirty="0">
                <a:solidFill>
                  <a:srgbClr val="C00000"/>
                </a:solidFill>
              </a:rPr>
              <a:t>35 do 44 </a:t>
            </a:r>
            <a:r>
              <a:rPr lang="hr-HR" sz="2400" dirty="0">
                <a:solidFill>
                  <a:srgbClr val="002060"/>
                </a:solidFill>
              </a:rPr>
              <a:t>godine te samo </a:t>
            </a:r>
            <a:r>
              <a:rPr lang="hr-HR" sz="2400" b="1" dirty="0">
                <a:solidFill>
                  <a:srgbClr val="C00000"/>
                </a:solidFill>
              </a:rPr>
              <a:t>9 %</a:t>
            </a:r>
            <a:r>
              <a:rPr lang="hr-HR" sz="2400" b="1" dirty="0" smtClean="0">
                <a:solidFill>
                  <a:srgbClr val="C00000"/>
                </a:solidFill>
              </a:rPr>
              <a:t> </a:t>
            </a:r>
            <a:r>
              <a:rPr lang="hr-HR" sz="2400" dirty="0">
                <a:solidFill>
                  <a:srgbClr val="002060"/>
                </a:solidFill>
              </a:rPr>
              <a:t>onih u dobi od </a:t>
            </a:r>
            <a:r>
              <a:rPr lang="hr-HR" sz="2400" dirty="0">
                <a:solidFill>
                  <a:srgbClr val="C00000"/>
                </a:solidFill>
              </a:rPr>
              <a:t>45 do 54 </a:t>
            </a:r>
            <a:r>
              <a:rPr lang="hr-HR" sz="2400" dirty="0">
                <a:solidFill>
                  <a:srgbClr val="002060"/>
                </a:solidFill>
              </a:rPr>
              <a:t>godine. Među zaposlenicima u dobi od </a:t>
            </a:r>
            <a:r>
              <a:rPr lang="hr-HR" sz="2400" dirty="0">
                <a:solidFill>
                  <a:srgbClr val="C00000"/>
                </a:solidFill>
              </a:rPr>
              <a:t>35 do 44 </a:t>
            </a:r>
            <a:r>
              <a:rPr lang="hr-HR" sz="2400" dirty="0">
                <a:solidFill>
                  <a:srgbClr val="002060"/>
                </a:solidFill>
              </a:rPr>
              <a:t>godine, tek ih </a:t>
            </a:r>
            <a:r>
              <a:rPr lang="hr-HR" sz="2400" b="1" dirty="0">
                <a:solidFill>
                  <a:srgbClr val="C00000"/>
                </a:solidFill>
              </a:rPr>
              <a:t>32 %</a:t>
            </a:r>
            <a:r>
              <a:rPr lang="hr-HR" sz="2400" b="1" dirty="0" smtClean="0">
                <a:solidFill>
                  <a:srgbClr val="C00000"/>
                </a:solidFill>
              </a:rPr>
              <a:t> </a:t>
            </a:r>
            <a:r>
              <a:rPr lang="hr-HR" sz="2400" dirty="0">
                <a:solidFill>
                  <a:srgbClr val="002060"/>
                </a:solidFill>
              </a:rPr>
              <a:t>smatra da bi bolje obavljali posao svog nadređenog, dok isto misli </a:t>
            </a:r>
            <a:r>
              <a:rPr lang="hr-HR" sz="2400" b="1" dirty="0">
                <a:solidFill>
                  <a:srgbClr val="C00000"/>
                </a:solidFill>
              </a:rPr>
              <a:t>29 </a:t>
            </a:r>
            <a:r>
              <a:rPr lang="hr-HR" sz="2400" b="1" dirty="0" smtClean="0">
                <a:solidFill>
                  <a:srgbClr val="C00000"/>
                </a:solidFill>
              </a:rPr>
              <a:t>% </a:t>
            </a:r>
            <a:r>
              <a:rPr lang="hr-HR" sz="2400" dirty="0" smtClean="0">
                <a:solidFill>
                  <a:srgbClr val="002060"/>
                </a:solidFill>
              </a:rPr>
              <a:t>ispitanika </a:t>
            </a:r>
            <a:r>
              <a:rPr lang="hr-HR" sz="2400" dirty="0">
                <a:solidFill>
                  <a:srgbClr val="002060"/>
                </a:solidFill>
              </a:rPr>
              <a:t>u dobi od </a:t>
            </a:r>
            <a:r>
              <a:rPr lang="hr-HR" sz="2400" dirty="0">
                <a:solidFill>
                  <a:srgbClr val="C00000"/>
                </a:solidFill>
              </a:rPr>
              <a:t>45 do 54 </a:t>
            </a:r>
            <a:r>
              <a:rPr lang="hr-HR" sz="2400" dirty="0">
                <a:solidFill>
                  <a:srgbClr val="002060"/>
                </a:solidFill>
              </a:rPr>
              <a:t>godine starosti.</a:t>
            </a:r>
          </a:p>
          <a:p>
            <a:endParaRPr lang="hr-H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Što možete napraviti?</a:t>
            </a:r>
          </a:p>
        </p:txBody>
      </p:sp>
      <p:pic>
        <p:nvPicPr>
          <p:cNvPr id="53251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1275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TekstniOkvir 1"/>
          <p:cNvSpPr txBox="1">
            <a:spLocks noChangeArrowheads="1"/>
          </p:cNvSpPr>
          <p:nvPr/>
        </p:nvSpPr>
        <p:spPr bwMode="auto">
          <a:xfrm>
            <a:off x="-7838" y="2132856"/>
            <a:ext cx="915183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LOGIČNO I RACIONALNO PROCIJENITI SITUACIJU</a:t>
            </a:r>
          </a:p>
          <a:p>
            <a:endParaRPr lang="hr-HR" altLang="sr-Latn-RS" sz="1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USAVRŠAVAJTE SE</a:t>
            </a:r>
          </a:p>
          <a:p>
            <a:endParaRPr lang="hr-HR" altLang="sr-Latn-RS" sz="1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PREPOZNAJTE OPASNOSTI</a:t>
            </a:r>
          </a:p>
          <a:p>
            <a:endParaRPr lang="hr-HR" altLang="sr-Latn-RS" sz="1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 RADITI ISPOD ODREĐENE RAZINE PROFESIONALNOSTI</a:t>
            </a:r>
          </a:p>
          <a:p>
            <a:endParaRPr lang="hr-HR" altLang="sr-Latn-RS" sz="1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altLang="sr-Latn-R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VOLITE SEBE, UVAŽAVAJTE I POŠTUJTE DRUGE</a:t>
            </a:r>
          </a:p>
          <a:p>
            <a:endParaRPr lang="hr-HR" altLang="sr-Latn-R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100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9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9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9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37891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12875"/>
            <a:ext cx="55800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432419" y="254828"/>
            <a:ext cx="27526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6000" b="0" i="0" u="none" strike="noStrike" kern="1200" cap="none" spc="0" normalizeH="0" baseline="0" noProof="0" dirty="0" smtClean="0">
                <a:ln w="28575"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KADA</a:t>
            </a:r>
            <a:r>
              <a:rPr kumimoji="0" lang="hr-HR" altLang="sr-Latn-RS" sz="6000" b="0" i="0" u="none" strike="noStrike" kern="1200" cap="none" spc="0" normalizeH="0" baseline="0" noProof="0" dirty="0" smtClean="0">
                <a:ln w="28575"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Arial" panose="020B0604020202020204" pitchFamily="34" charset="0"/>
              </a:rPr>
              <a:t>?</a:t>
            </a:r>
            <a:endParaRPr kumimoji="0" lang="hr-HR" altLang="sr-Latn-RS" sz="60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solidFill>
                <a:prstClr val="white"/>
              </a:solidFill>
              <a:effectLst/>
              <a:uLnTx/>
              <a:uFillTx/>
              <a:latin typeface="Bodoni MT Black" panose="02070A030806060202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760674" y="2344652"/>
            <a:ext cx="27847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6000" b="0" i="0" u="none" strike="noStrike" kern="1200" cap="none" spc="0" normalizeH="0" baseline="0" noProof="0" dirty="0" smtClean="0">
                <a:ln w="28575"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KAKO</a:t>
            </a:r>
            <a:r>
              <a:rPr kumimoji="0" lang="hr-HR" altLang="sr-Latn-RS" sz="6000" b="0" i="0" u="none" strike="noStrike" kern="1200" cap="none" spc="0" normalizeH="0" baseline="0" noProof="0" dirty="0" smtClean="0">
                <a:ln w="28575"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Arial" panose="020B0604020202020204" pitchFamily="34" charset="0"/>
              </a:rPr>
              <a:t>?</a:t>
            </a:r>
            <a:endParaRPr kumimoji="0" lang="hr-HR" altLang="sr-Latn-RS" sz="60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solidFill>
                <a:prstClr val="white"/>
              </a:solidFill>
              <a:effectLst/>
              <a:uLnTx/>
              <a:uFillTx/>
              <a:latin typeface="Bodoni MT Black" panose="02070A030806060202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5436096" y="4875369"/>
            <a:ext cx="29706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504D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hr-HR" altLang="sr-Latn-RS" sz="6000" b="0" i="0" u="none" strike="noStrike" kern="1200" cap="none" spc="0" normalizeH="0" baseline="0" noProof="0" dirty="0" smtClean="0">
                <a:ln w="28575"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Arial" panose="020B0604020202020204" pitchFamily="34" charset="0"/>
              </a:rPr>
              <a:t>KOME</a:t>
            </a:r>
            <a:r>
              <a:rPr kumimoji="0" lang="hr-HR" altLang="sr-Latn-RS" sz="6000" b="0" i="0" u="none" strike="noStrike" kern="1200" cap="none" spc="0" normalizeH="0" baseline="0" noProof="0" dirty="0" smtClean="0">
                <a:ln w="28575">
                  <a:solidFill>
                    <a:srgbClr val="C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Arial" panose="020B0604020202020204" pitchFamily="34" charset="0"/>
              </a:rPr>
              <a:t>?</a:t>
            </a:r>
            <a:endParaRPr kumimoji="0" lang="hr-HR" altLang="sr-Latn-RS" sz="60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solidFill>
                <a:prstClr val="white"/>
              </a:solidFill>
              <a:effectLst/>
              <a:uLnTx/>
              <a:uFillTx/>
              <a:latin typeface="Bodoni MT Black" panose="02070A03080606020203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342208"/>
            <a:ext cx="3114477" cy="414908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915816" y="127049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20. </a:t>
            </a:r>
            <a:r>
              <a:rPr lang="hr-HR" sz="2400" b="1" dirty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</a:t>
            </a:r>
            <a:r>
              <a:rPr lang="hr-HR" sz="2400" b="1" dirty="0" smtClean="0">
                <a:ln w="9525">
                  <a:solidFill>
                    <a:srgbClr val="00206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21. 11. 2023.</a:t>
            </a:r>
            <a:endParaRPr lang="hr-HR" sz="2400" b="1" dirty="0">
              <a:ln w="9525">
                <a:solidFill>
                  <a:srgbClr val="00206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707904" y="3805386"/>
            <a:ext cx="5291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Konkretno i s primjerima iz prakse</a:t>
            </a:r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007606" y="6059331"/>
            <a:ext cx="5075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RAVNATELJIMA U 1. MANDATU</a:t>
            </a:r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2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Hvala!</a:t>
            </a:r>
          </a:p>
        </p:txBody>
      </p:sp>
      <p:pic>
        <p:nvPicPr>
          <p:cNvPr id="1026" name="Picture 2" descr="Opis fotografije nije dostupa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573832" y="188640"/>
            <a:ext cx="79963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Brod ne tone zbog vode koja je oko njega,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2915816" y="407707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već zbog vode koja je u njemu.</a:t>
            </a:r>
            <a:endParaRPr lang="hr-HR" sz="2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5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Kakvi su ravnatelji u našim školama?</a:t>
            </a:r>
          </a:p>
        </p:txBody>
      </p:sp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slov 3"/>
          <p:cNvSpPr txBox="1">
            <a:spLocks/>
          </p:cNvSpPr>
          <p:nvPr/>
        </p:nvSpPr>
        <p:spPr>
          <a:xfrm>
            <a:off x="132234" y="1684238"/>
            <a:ext cx="8832254" cy="4770537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defRPr/>
            </a:pPr>
            <a:r>
              <a:rPr lang="hr-HR" altLang="sr-Latn-RS" sz="44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AKO PITATE</a:t>
            </a:r>
          </a:p>
          <a:p>
            <a:pPr eaLnBrk="1" hangingPunct="1">
              <a:buClr>
                <a:schemeClr val="accent2"/>
              </a:buClr>
              <a:defRPr/>
            </a:pPr>
            <a:r>
              <a:rPr lang="hr-HR" altLang="sr-Latn-RS" sz="4400" dirty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r-HR" altLang="sr-Latn-RS" sz="44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                  UČITELJE</a:t>
            </a:r>
            <a:endParaRPr lang="hr-HR" altLang="sr-Latn-RS" sz="2800" dirty="0" smtClean="0">
              <a:ln w="19050"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chemeClr val="accent2"/>
              </a:buClr>
              <a:defRPr/>
            </a:pPr>
            <a:endParaRPr lang="hr-HR" altLang="sr-Latn-RS" sz="2800" dirty="0">
              <a:ln w="19050"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chemeClr val="accent2"/>
              </a:buClr>
              <a:defRPr/>
            </a:pPr>
            <a:r>
              <a:rPr lang="hr-HR" altLang="sr-Latn-RS" sz="2800" dirty="0" smtClean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Podobni, vječni, nestručni, uhljebi, prestrašeni, poslušni, …</a:t>
            </a:r>
          </a:p>
          <a:p>
            <a:pPr eaLnBrk="1" hangingPunct="1">
              <a:buClr>
                <a:schemeClr val="accent2"/>
              </a:buClr>
              <a:defRPr/>
            </a:pPr>
            <a:endParaRPr lang="hr-HR" altLang="sr-Latn-RS" sz="4400" dirty="0">
              <a:ln w="28575"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hr-HR" altLang="sr-Latn-RS" sz="4400" dirty="0" smtClean="0">
              <a:ln w="28575"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4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slov 3"/>
          <p:cNvSpPr txBox="1">
            <a:spLocks/>
          </p:cNvSpPr>
          <p:nvPr/>
        </p:nvSpPr>
        <p:spPr>
          <a:xfrm>
            <a:off x="395536" y="1588150"/>
            <a:ext cx="7578716" cy="3847207"/>
          </a:xfrm>
          <a:prstGeom prst="rect">
            <a:avLst/>
          </a:prstGeom>
          <a:ln>
            <a:noFill/>
          </a:ln>
        </p:spPr>
        <p:txBody>
          <a:bodyPr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4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AKO PITATE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4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RODITELJE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4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 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Štite učitelje, ništa ne rade, nema ih u školi, sve guraju pod tepih, zapošljavaju stranačke kolege, upravljaju školskim odborom …      </a:t>
            </a:r>
            <a:endParaRPr lang="hr-HR" altLang="sr-Latn-RS" sz="2800" dirty="0">
              <a:ln w="19050"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Kakvi su ravnatelji u našim školama?</a:t>
            </a:r>
          </a:p>
        </p:txBody>
      </p:sp>
    </p:spTree>
    <p:extLst>
      <p:ext uri="{BB962C8B-B14F-4D97-AF65-F5344CB8AC3E}">
        <p14:creationId xmlns:p14="http://schemas.microsoft.com/office/powerpoint/2010/main" val="34572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slov 3"/>
          <p:cNvSpPr txBox="1">
            <a:spLocks/>
          </p:cNvSpPr>
          <p:nvPr/>
        </p:nvSpPr>
        <p:spPr>
          <a:xfrm>
            <a:off x="322957" y="1296358"/>
            <a:ext cx="8640960" cy="517064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4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AKO PITATE  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4400" dirty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hr-HR" altLang="sr-Latn-RS" sz="4400" dirty="0" smtClean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         ZAKONODAVCA</a:t>
            </a:r>
          </a:p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endParaRPr lang="hr-HR" altLang="sr-Latn-RS" sz="1800" dirty="0">
              <a:ln w="28575"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 smtClean="0">
                <a:ln w="12700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Odgovori će se mijenjati od situacije do situacije</a:t>
            </a:r>
          </a:p>
          <a:p>
            <a:pPr marL="457200" indent="-457200" eaLnBrk="1" hangingPunct="1">
              <a:buClr>
                <a:schemeClr val="accent2"/>
              </a:buClr>
              <a:buFontTx/>
              <a:buChar char="-"/>
              <a:defRPr/>
            </a:pPr>
            <a:r>
              <a:rPr lang="hr-HR" altLang="sr-Latn-RS" sz="2800" dirty="0" smtClean="0">
                <a:ln w="12700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najbolji suradnici, bez njih se ne može ništa provesti, ….</a:t>
            </a:r>
          </a:p>
          <a:p>
            <a:pPr marL="457200" indent="-457200" eaLnBrk="1" hangingPunct="1">
              <a:buClr>
                <a:schemeClr val="accent2"/>
              </a:buClr>
              <a:buFontTx/>
              <a:buChar char="-"/>
              <a:defRPr/>
            </a:pPr>
            <a:r>
              <a:rPr lang="hr-HR" altLang="sr-Latn-RS" sz="2800" dirty="0">
                <a:ln w="12700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t</a:t>
            </a:r>
            <a:r>
              <a:rPr lang="hr-HR" altLang="sr-Latn-RS" sz="2800" dirty="0" smtClean="0">
                <a:ln w="12700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reba utvrditi propuste, to će se utvrditi inspekcijskim i stručno-pedagoškim nadzorom, s velikim propustima, potrebno ih je smijeniti, …</a:t>
            </a:r>
            <a:endParaRPr lang="hr-HR" altLang="sr-Latn-RS" sz="2800" dirty="0">
              <a:ln w="12700">
                <a:solidFill>
                  <a:srgbClr val="C00000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Kakvi su ravnatelji u našim školama?</a:t>
            </a:r>
          </a:p>
        </p:txBody>
      </p:sp>
    </p:spTree>
    <p:extLst>
      <p:ext uri="{BB962C8B-B14F-4D97-AF65-F5344CB8AC3E}">
        <p14:creationId xmlns:p14="http://schemas.microsoft.com/office/powerpoint/2010/main" val="101984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37891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12875"/>
            <a:ext cx="55800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66973" y="285293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>
                <a:ln w="28575">
                  <a:solidFill>
                    <a:srgbClr val="C0000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ZAŠTO SU TAKO RAZLIČITI I UGLAVNOM NEGATIVNI STAVOVI PREMA RAVNATELJIMA?</a:t>
            </a:r>
          </a:p>
        </p:txBody>
      </p:sp>
    </p:spTree>
    <p:extLst>
      <p:ext uri="{BB962C8B-B14F-4D97-AF65-F5344CB8AC3E}">
        <p14:creationId xmlns:p14="http://schemas.microsoft.com/office/powerpoint/2010/main" val="21637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37891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412875"/>
            <a:ext cx="558006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467544" y="162880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800" dirty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”Nisam znala koliko posla imaju ravnatelji i da su odgovorni za sve”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23528" y="2997269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n w="9525">
                  <a:solidFill>
                    <a:srgbClr val="7030A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POSAO I ODGOVORNOSTI RAVNATELJA RIJETKI POZNAJU, ALI SVI ZNAJU KAKO BI I ŠTO BI TREBALI RAVNATELJI RADITI.</a:t>
            </a:r>
            <a:endParaRPr lang="hr-HR" sz="3200" b="1" dirty="0">
              <a:ln w="9525">
                <a:solidFill>
                  <a:srgbClr val="7030A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1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45059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98588"/>
            <a:ext cx="91535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251520" y="1502688"/>
            <a:ext cx="8676393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dirty="0">
                <a:solidFill>
                  <a:srgbClr val="002060"/>
                </a:solidFill>
              </a:rPr>
              <a:t>Prilog u Školskim novinama od 19. rujna 2023. godine.</a:t>
            </a:r>
          </a:p>
          <a:p>
            <a:pPr>
              <a:defRPr/>
            </a:pPr>
            <a:endParaRPr lang="hr-HR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KAKO PREPOZNATI I ZAPOSLITI VRSNE UČITELJE I PROFESORE?</a:t>
            </a:r>
          </a:p>
          <a:p>
            <a:pPr>
              <a:defRPr/>
            </a:pPr>
            <a:endParaRPr lang="hr-HR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dirty="0">
                <a:solidFill>
                  <a:srgbClr val="002060"/>
                </a:solidFill>
              </a:rPr>
              <a:t>Autor članka: Paul G. Young, ravnatelj, predsjednik udruge ravnatelja osnovnih škola i izvanredni sveučilišni profesor, iz američke </a:t>
            </a:r>
            <a:r>
              <a:rPr lang="hr-HR" dirty="0" err="1">
                <a:solidFill>
                  <a:srgbClr val="002060"/>
                </a:solidFill>
              </a:rPr>
              <a:t>dražave</a:t>
            </a:r>
            <a:r>
              <a:rPr lang="hr-HR" dirty="0">
                <a:solidFill>
                  <a:srgbClr val="002060"/>
                </a:solidFill>
              </a:rPr>
              <a:t> Ohio</a:t>
            </a:r>
          </a:p>
          <a:p>
            <a:pPr>
              <a:defRPr/>
            </a:pPr>
            <a:endParaRPr lang="hr-HR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dirty="0">
                <a:solidFill>
                  <a:srgbClr val="002060"/>
                </a:solidFill>
              </a:rPr>
              <a:t>			Izvornik na poveznici </a:t>
            </a:r>
            <a:r>
              <a:rPr lang="hr-HR" dirty="0">
                <a:hlinkClick r:id="rId4"/>
              </a:rPr>
              <a:t>www.edutopia.org</a:t>
            </a:r>
            <a:r>
              <a:rPr lang="hr-HR" dirty="0"/>
              <a:t> </a:t>
            </a:r>
          </a:p>
          <a:p>
            <a:pPr>
              <a:defRPr/>
            </a:pPr>
            <a:endParaRPr lang="hr-HR" dirty="0"/>
          </a:p>
          <a:p>
            <a:pPr>
              <a:defRPr/>
            </a:pPr>
            <a:r>
              <a:rPr lang="hr-HR" b="1" dirty="0">
                <a:solidFill>
                  <a:srgbClr val="002060"/>
                </a:solidFill>
              </a:rPr>
              <a:t>Usmjerenost na pet vrlina:</a:t>
            </a: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SAMOSVJESNOST, </a:t>
            </a: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     SAMOKONTROLA, </a:t>
            </a: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	  DRUŠTVENA OSVJEŠTENOST, </a:t>
            </a: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		 SURADNIČKE VJEŠTINE i</a:t>
            </a: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			DONOŠENJE ODGOVORNIH ODLUKA.</a:t>
            </a:r>
            <a:endParaRPr lang="hr-HR" dirty="0"/>
          </a:p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8"/>
            <a:ext cx="9001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Kakav je ravnatelj potreban našim školama?</a:t>
            </a:r>
          </a:p>
        </p:txBody>
      </p:sp>
      <p:pic>
        <p:nvPicPr>
          <p:cNvPr id="45059" name="Slika 7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398588"/>
            <a:ext cx="915352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8"/>
          <p:cNvSpPr>
            <a:spLocks noGrp="1"/>
          </p:cNvSpPr>
          <p:nvPr>
            <p:ph type="ftr" sz="quarter" idx="11"/>
          </p:nvPr>
        </p:nvSpPr>
        <p:spPr>
          <a:xfrm>
            <a:off x="12700" y="6445250"/>
            <a:ext cx="9144000" cy="403225"/>
          </a:xfrm>
        </p:spPr>
        <p:txBody>
          <a:bodyPr/>
          <a:lstStyle/>
          <a:p>
            <a:pPr algn="ctr">
              <a:defRPr/>
            </a:pPr>
            <a:r>
              <a:rPr lang="hr-HR" b="1" dirty="0" smtClean="0">
                <a:solidFill>
                  <a:srgbClr val="002060"/>
                </a:solidFill>
              </a:rPr>
              <a:t>Vlade Matas, viši savjetnik, Agencija za odgoj i obrazovanje</a:t>
            </a:r>
            <a:endParaRPr lang="hr-HR" b="1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14"/>
          <p:cNvCxnSpPr/>
          <p:nvPr/>
        </p:nvCxnSpPr>
        <p:spPr>
          <a:xfrm>
            <a:off x="-6350" y="6454775"/>
            <a:ext cx="9150350" cy="0"/>
          </a:xfrm>
          <a:prstGeom prst="line">
            <a:avLst/>
          </a:prstGeom>
          <a:ln w="79375" cmpd="dbl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niOkvir 2"/>
          <p:cNvSpPr txBox="1"/>
          <p:nvPr/>
        </p:nvSpPr>
        <p:spPr>
          <a:xfrm>
            <a:off x="358961" y="1502688"/>
            <a:ext cx="8568952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KAKO PREPOZNATI I ZAPOSLITI VRSNE UČITELJE I PROFESORE?</a:t>
            </a:r>
          </a:p>
          <a:p>
            <a:pPr>
              <a:defRPr/>
            </a:pPr>
            <a:endParaRPr lang="hr-HR" sz="1200" dirty="0"/>
          </a:p>
          <a:p>
            <a:pPr>
              <a:defRPr/>
            </a:pPr>
            <a:r>
              <a:rPr lang="hr-HR" sz="2000" dirty="0">
                <a:solidFill>
                  <a:srgbClr val="002060"/>
                </a:solidFill>
              </a:rPr>
              <a:t>Karakterne osobine i vrline koje propituju su</a:t>
            </a:r>
            <a:r>
              <a:rPr lang="hr-HR" sz="2000" dirty="0"/>
              <a:t>:</a:t>
            </a: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STAV</a:t>
            </a:r>
          </a:p>
          <a:p>
            <a:pPr>
              <a:defRPr/>
            </a:pPr>
            <a:endParaRPr lang="hr-HR" sz="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RAZBORITOST</a:t>
            </a:r>
          </a:p>
          <a:p>
            <a:pPr>
              <a:defRPr/>
            </a:pP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STRUČNOST</a:t>
            </a: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ZAHVALNOST</a:t>
            </a:r>
          </a:p>
          <a:p>
            <a:pPr>
              <a:defRPr/>
            </a:pP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POKRETAČKE I MOTIVACIJSKE SPOSOBNOSTI</a:t>
            </a:r>
          </a:p>
          <a:p>
            <a:pPr>
              <a:defRPr/>
            </a:pP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ČESTITOST</a:t>
            </a:r>
          </a:p>
          <a:p>
            <a:pPr>
              <a:defRPr/>
            </a:pP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ODLUČNOST</a:t>
            </a: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PROFESIONALNOST</a:t>
            </a:r>
          </a:p>
          <a:p>
            <a:pPr>
              <a:defRPr/>
            </a:pP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hr-HR" sz="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                              </a:t>
            </a: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POUZDANOST</a:t>
            </a:r>
          </a:p>
          <a:p>
            <a:pPr>
              <a:defRPr/>
            </a:pPr>
            <a:endParaRPr lang="hr-HR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hr-H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                          POŠTOVANJE</a:t>
            </a:r>
          </a:p>
          <a:p>
            <a:pPr>
              <a:defRPr/>
            </a:pPr>
            <a:endParaRPr lang="hr-HR" dirty="0"/>
          </a:p>
          <a:p>
            <a:pPr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1043</Words>
  <Application>Microsoft Office PowerPoint</Application>
  <PresentationFormat>Prikaz na zaslonu (4:3)</PresentationFormat>
  <Paragraphs>207</Paragraphs>
  <Slides>27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Bodoni MT Black</vt:lpstr>
      <vt:lpstr>Bookman Old Style</vt:lpstr>
      <vt:lpstr>Calibri</vt:lpstr>
      <vt:lpstr>Times New Roman</vt:lpstr>
      <vt:lpstr>Wingdings</vt:lpstr>
      <vt:lpstr>Office Theme</vt:lpstr>
      <vt:lpstr>1_Theme1</vt:lpstr>
      <vt:lpstr>12_Custom Design</vt:lpstr>
      <vt:lpstr>Kakav je ravnatelj potreban našim školama?</vt:lpstr>
      <vt:lpstr>Kakav je ravnatelj potreban našim školama?</vt:lpstr>
      <vt:lpstr>Kakvi su ravnatelji u našim školama?</vt:lpstr>
      <vt:lpstr>Kakvi su ravnatelji u našim školama?</vt:lpstr>
      <vt:lpstr>Kakvi su ravnatelji u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Kakav je ravnatelj potreban našim školama?</vt:lpstr>
      <vt:lpstr>PowerPoint prezentacija</vt:lpstr>
      <vt:lpstr>Kakav je ravnatelj potreban našim školama?</vt:lpstr>
      <vt:lpstr>PowerPoint prezentacija</vt:lpstr>
      <vt:lpstr>Kakav je ravnatelj potreban našim školama?</vt:lpstr>
      <vt:lpstr>Što možete napraviti?</vt:lpstr>
      <vt:lpstr>Jeste li znali?</vt:lpstr>
      <vt:lpstr>Što možete napraviti?</vt:lpstr>
      <vt:lpstr>Kakav je ravnatelj potreban našim školama?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Željka</dc:creator>
  <cp:lastModifiedBy>Korisnik</cp:lastModifiedBy>
  <cp:revision>76</cp:revision>
  <dcterms:created xsi:type="dcterms:W3CDTF">2009-04-06T10:41:54Z</dcterms:created>
  <dcterms:modified xsi:type="dcterms:W3CDTF">2023-10-18T05:38:55Z</dcterms:modified>
</cp:coreProperties>
</file>