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74" r:id="rId4"/>
    <p:sldId id="265" r:id="rId5"/>
    <p:sldId id="266" r:id="rId6"/>
    <p:sldId id="267" r:id="rId7"/>
    <p:sldId id="268" r:id="rId8"/>
    <p:sldId id="269" r:id="rId9"/>
    <p:sldId id="286" r:id="rId10"/>
    <p:sldId id="270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DE1"/>
    <a:srgbClr val="CEB6D4"/>
    <a:srgbClr val="FFFDA7"/>
    <a:srgbClr val="FFFC8F"/>
    <a:srgbClr val="D3BED8"/>
    <a:srgbClr val="FFFD59"/>
    <a:srgbClr val="E4F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B5D4-9AE0-41B0-BE14-E020FD19E1E9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19DF-A052-4073-8F8B-A49BD661C76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-174625"/>
            <a:ext cx="9144000" cy="2834640"/>
          </a:xfrm>
        </p:spPr>
        <p:txBody>
          <a:bodyPr>
            <a:normAutofit/>
          </a:bodyPr>
          <a:lstStyle/>
          <a:p>
            <a:r>
              <a:rPr lang="hr-HR" sz="4800" b="1" i="1" dirty="0"/>
              <a:t>Upravljanje emocijama</a:t>
            </a:r>
            <a:br>
              <a:rPr lang="hr-HR" sz="4800" b="1" i="1" dirty="0"/>
            </a:br>
            <a:r>
              <a:rPr lang="hr-HR" sz="4800" b="1" i="1" dirty="0"/>
              <a:t>= upravljanje sobom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9515" y="4886960"/>
            <a:ext cx="5658485" cy="1282700"/>
          </a:xfrm>
        </p:spPr>
        <p:txBody>
          <a:bodyPr>
            <a:normAutofit fontScale="90000"/>
          </a:bodyPr>
          <a:lstStyle/>
          <a:p>
            <a:pPr algn="r"/>
            <a:r>
              <a:rPr lang="hr-HR" sz="4000" b="1" dirty="0">
                <a:solidFill>
                  <a:schemeClr val="bg1"/>
                </a:solidFill>
              </a:rPr>
              <a:t>Bruno Šimleša</a:t>
            </a:r>
            <a:endParaRPr lang="hr-HR" sz="4000" dirty="0">
              <a:solidFill>
                <a:schemeClr val="bg1"/>
              </a:solidFill>
            </a:endParaRPr>
          </a:p>
          <a:p>
            <a:pPr algn="r"/>
            <a:r>
              <a:rPr lang="hr-HR" sz="4000" b="1" dirty="0">
                <a:solidFill>
                  <a:schemeClr val="bg1"/>
                </a:solidFill>
                <a:sym typeface="+mn-ea"/>
              </a:rPr>
              <a:t>Bol, HUROŠ - </a:t>
            </a:r>
            <a:r>
              <a:rPr lang="hr-HR" sz="4000" dirty="0">
                <a:solidFill>
                  <a:schemeClr val="bg1"/>
                </a:solidFill>
              </a:rPr>
              <a:t>17.10.2023</a:t>
            </a:r>
            <a:r>
              <a:rPr lang="hr-HR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350" y="1199578"/>
            <a:ext cx="10458450" cy="463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PRIHVAĆANJE EMOCIJA                   IZRAŽAVANJE  </a:t>
            </a:r>
          </a:p>
          <a:p>
            <a:endParaRPr lang="hr-H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UPOZNAVANJE                    UČENJE!!!</a:t>
            </a:r>
          </a:p>
          <a:p>
            <a:endParaRPr lang="hr-H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Kelly Turner - Radikalna remisija!</a:t>
            </a:r>
          </a:p>
          <a:p>
            <a:endParaRPr lang="hr-H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 je da vi kontrolirate emocije, a ne one vas!</a:t>
            </a:r>
          </a:p>
          <a:p>
            <a:endParaRPr lang="hr-H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 je biti poput planinskog potoka i ekspres lonca </a:t>
            </a:r>
            <a:r>
              <a:rPr lang="hr-H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r-H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72124" y="1247775"/>
            <a:ext cx="1381125" cy="570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9963150" y="1199578"/>
            <a:ext cx="1381125" cy="570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72" y="1955647"/>
            <a:ext cx="1402202" cy="603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5535" y="2088515"/>
            <a:ext cx="9097645" cy="4351655"/>
          </a:xfrm>
        </p:spPr>
        <p:txBody>
          <a:bodyPr/>
          <a:lstStyle/>
          <a:p>
            <a:pPr marL="0" indent="0" algn="ctr">
              <a:buNone/>
            </a:pPr>
            <a:r>
              <a:rPr lang="hr-HR" altLang="en-US"/>
              <a:t>                 </a:t>
            </a:r>
          </a:p>
          <a:p>
            <a:pPr marL="0" indent="0" algn="ctr">
              <a:buNone/>
            </a:pPr>
            <a:r>
              <a:rPr lang="hr-HR" altLang="en-US"/>
              <a:t>          </a:t>
            </a:r>
            <a:r>
              <a:rPr lang="hr-HR" altLang="en-US" sz="6000"/>
              <a:t>Hvala na pažnji!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9125" y="762000"/>
            <a:ext cx="6533515" cy="2594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hr-HR" sz="2800" dirty="0"/>
              <a:t>Cilj je da mi upravljamo emocijama </a:t>
            </a:r>
          </a:p>
          <a:p>
            <a:pPr indent="457200">
              <a:buFont typeface="Wingdings" panose="05000000000000000000" charset="0"/>
              <a:buNone/>
            </a:pPr>
            <a:r>
              <a:rPr lang="hr-HR" sz="2800" dirty="0"/>
              <a:t>kako ne bi ona nama. 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hr-HR" sz="2800" dirty="0"/>
              <a:t>Kada to ne želimo i na način na koji ne želimo!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184" b="6751"/>
          <a:stretch>
            <a:fillRect/>
          </a:stretch>
        </p:blipFill>
        <p:spPr>
          <a:xfrm>
            <a:off x="3510915" y="2186940"/>
            <a:ext cx="5170170" cy="39731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816225" y="765175"/>
            <a:ext cx="64268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en-US" sz="3600" b="1" i="1"/>
              <a:t>Punimo svoje baterije </a:t>
            </a:r>
          </a:p>
          <a:p>
            <a:pPr algn="ctr"/>
            <a:r>
              <a:rPr lang="hr-HR" altLang="en-US" sz="3600" b="1" i="1"/>
              <a:t>prije nego što nam tijelo ukaže da je nužno</a:t>
            </a:r>
            <a:r>
              <a:rPr lang="hr-HR" altLang="en-US" sz="360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634" y="255115"/>
            <a:ext cx="80541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EMOCIONALNA PISMENOST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9854" y="5756987"/>
            <a:ext cx="9206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glavna pravila izražavanja emocija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690" y="588010"/>
            <a:ext cx="11080115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ugodne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neugodne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One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nečemu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naučile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lekcije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shvatili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0">
              <a:buFont typeface="+mj-lt"/>
              <a:buNone/>
            </a:pPr>
            <a:endParaRPr lang="en-US" sz="3200" i="1" dirty="0" err="1">
              <a:sym typeface="+mn-ea"/>
            </a:endParaRPr>
          </a:p>
          <a:p>
            <a:pPr indent="0">
              <a:buFont typeface="+mj-lt"/>
              <a:buNone/>
            </a:pPr>
            <a:r>
              <a:rPr lang="en-US" sz="2800" i="1" dirty="0" err="1">
                <a:sym typeface="Wingdings 2" panose="05020102010507070707" charset="0"/>
              </a:rPr>
              <a:t></a:t>
            </a:r>
            <a:r>
              <a:rPr lang="hr-HR" altLang="en-US" sz="2800" i="1" dirty="0" err="1">
                <a:sym typeface="Wingdings 2" panose="05020102010507070707" charset="0"/>
              </a:rPr>
              <a:t> </a:t>
            </a:r>
            <a:r>
              <a:rPr lang="en-US" sz="2800" i="1" dirty="0" err="1">
                <a:sym typeface="+mn-ea"/>
              </a:rPr>
              <a:t>Crvenka</a:t>
            </a:r>
            <a:r>
              <a:rPr lang="en-US" sz="2800" i="1" dirty="0">
                <a:sym typeface="+mn-ea"/>
              </a:rPr>
              <a:t> – </a:t>
            </a:r>
            <a:r>
              <a:rPr lang="en-US" sz="2800" i="1" dirty="0" err="1">
                <a:sym typeface="+mn-ea"/>
              </a:rPr>
              <a:t>longitudinalno</a:t>
            </a:r>
            <a:r>
              <a:rPr lang="en-US" sz="2800" i="1" dirty="0">
                <a:sym typeface="+mn-ea"/>
              </a:rPr>
              <a:t> </a:t>
            </a:r>
            <a:r>
              <a:rPr lang="en-US" sz="2800" i="1" dirty="0" err="1">
                <a:sym typeface="+mn-ea"/>
              </a:rPr>
              <a:t>istraživanje</a:t>
            </a:r>
            <a:r>
              <a:rPr lang="hr-HR" altLang="en-US" sz="2800" i="1" dirty="0" err="1">
                <a:sym typeface="+mn-ea"/>
              </a:rPr>
              <a:t> + ekspres lonac :)</a:t>
            </a:r>
            <a:endParaRPr lang="en-US" sz="2800" i="1" dirty="0" err="1">
              <a:sym typeface="+mn-ea"/>
            </a:endParaRPr>
          </a:p>
          <a:p>
            <a:pPr indent="0">
              <a:buFont typeface="+mj-lt"/>
              <a:buNone/>
            </a:pPr>
            <a:endParaRPr lang="hr-HR" sz="2800" i="1" dirty="0"/>
          </a:p>
          <a:p>
            <a:pPr indent="0">
              <a:buFont typeface="+mj-lt"/>
              <a:buNone/>
            </a:pP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2" y="3472873"/>
            <a:ext cx="3777073" cy="3029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325" y="3128645"/>
            <a:ext cx="6848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ym typeface="Wingdings 2" panose="05020102010507070707" charset="0"/>
              </a:rPr>
              <a:t> </a:t>
            </a:r>
            <a:r>
              <a:rPr lang="hr-HR" sz="2400" dirty="0"/>
              <a:t>Evolucijska nužnost “negativnih”, </a:t>
            </a:r>
          </a:p>
          <a:p>
            <a:r>
              <a:rPr lang="hr-HR" sz="2400" dirty="0"/>
              <a:t>ali i pozitivnih ako smatramo da smo duhovna bića!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25" y="4095115"/>
            <a:ext cx="684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charset="0"/>
              </a:rPr>
              <a:t> </a:t>
            </a:r>
            <a:r>
              <a:rPr lang="hr-HR" sz="2400" b="1" dirty="0"/>
              <a:t>Nijedna emocija nije vaš neprijatelj.</a:t>
            </a:r>
          </a:p>
          <a:p>
            <a:r>
              <a:rPr lang="hr-HR" sz="2400" b="1" dirty="0"/>
              <a:t>Zapravo, one su poput vrlo iskrenog prijatelja koji vas uči o vama i svijetu oko vas.</a:t>
            </a:r>
          </a:p>
          <a:p>
            <a:r>
              <a:rPr lang="hr-HR" sz="2400" b="1" dirty="0"/>
              <a:t>One su saveznik u samospoznaji.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63" y="5643419"/>
            <a:ext cx="722641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ym typeface="Wingdings 2" panose="05020102010507070707" charset="0"/>
              </a:rPr>
              <a:t> </a:t>
            </a:r>
            <a:r>
              <a:rPr lang="hr-HR" sz="2400" dirty="0"/>
              <a:t>Ako ih ovako doživljavamo nećemo se skrivati</a:t>
            </a:r>
          </a:p>
          <a:p>
            <a:r>
              <a:rPr lang="hr-HR" sz="2400" dirty="0"/>
              <a:t>od njih, nećemo ih se sramiti.</a:t>
            </a:r>
            <a:endParaRPr lang="hr-HR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6474" y="450117"/>
            <a:ext cx="10217726" cy="3120242"/>
          </a:xfrm>
          <a:prstGeom prst="roundRect">
            <a:avLst/>
          </a:prstGeom>
          <a:solidFill>
            <a:srgbClr val="FFFD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821171" y="571382"/>
            <a:ext cx="10215418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izraziti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izraziti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ljudima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potakli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1500" dirty="0"/>
          </a:p>
          <a:p>
            <a:r>
              <a:rPr lang="en-US" sz="2900" dirty="0"/>
              <a:t>Dani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tjedni</a:t>
            </a:r>
            <a:r>
              <a:rPr lang="en-US" sz="2900" dirty="0"/>
              <a:t> </a:t>
            </a:r>
            <a:r>
              <a:rPr lang="en-US" sz="2900" dirty="0" err="1"/>
              <a:t>nisu</a:t>
            </a:r>
            <a:r>
              <a:rPr lang="en-US" sz="2900" dirty="0"/>
              <a:t> problem.</a:t>
            </a:r>
            <a:r>
              <a:rPr lang="hr-HR" altLang="en-US" sz="2900" dirty="0"/>
              <a:t> </a:t>
            </a:r>
            <a:r>
              <a:rPr lang="en-US" sz="2900" dirty="0" err="1"/>
              <a:t>Odgode</a:t>
            </a:r>
            <a:r>
              <a:rPr lang="en-US" sz="2900" dirty="0"/>
              <a:t> </a:t>
            </a:r>
            <a:r>
              <a:rPr lang="en-US" sz="2900" dirty="0" err="1"/>
              <a:t>mjesecima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godinama</a:t>
            </a:r>
            <a:r>
              <a:rPr lang="en-US" sz="2900" dirty="0"/>
              <a:t> </a:t>
            </a:r>
            <a:r>
              <a:rPr lang="en-US" sz="2900" dirty="0" err="1"/>
              <a:t>mogu</a:t>
            </a:r>
            <a:r>
              <a:rPr lang="en-US" sz="2900" dirty="0"/>
              <a:t> </a:t>
            </a:r>
            <a:r>
              <a:rPr lang="en-US" sz="2900" dirty="0" err="1"/>
              <a:t>postati</a:t>
            </a:r>
            <a:r>
              <a:rPr lang="hr-HR" altLang="en-US" sz="2900" dirty="0" err="1"/>
              <a:t> problem. Frustracija nekim korisnikom ili radnim </a:t>
            </a:r>
          </a:p>
          <a:p>
            <a:r>
              <a:rPr lang="hr-HR" altLang="en-US" sz="2900" dirty="0" err="1"/>
              <a:t>uvjetima...  Vi niste skladištar emocija!!!</a:t>
            </a:r>
            <a:endParaRPr lang="hr-HR" sz="1500" dirty="0"/>
          </a:p>
          <a:p>
            <a:endParaRPr lang="hr-HR" sz="29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885950" y="3777349"/>
            <a:ext cx="9629775" cy="2876550"/>
          </a:xfrm>
          <a:prstGeom prst="roundRect">
            <a:avLst/>
          </a:prstGeom>
          <a:solidFill>
            <a:srgbClr val="DDC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133599" y="3922962"/>
            <a:ext cx="91344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Izražavanje emocija osobama koje su ih izazvale akko:</a:t>
            </a:r>
          </a:p>
          <a:p>
            <a:pPr>
              <a:spcAft>
                <a:spcPts val="600"/>
              </a:spcAft>
            </a:pPr>
            <a:r>
              <a:rPr lang="hr-HR" sz="2900" dirty="0"/>
              <a:t>1) Druga strana je zrela</a:t>
            </a:r>
          </a:p>
          <a:p>
            <a:pPr>
              <a:spcAft>
                <a:spcPts val="600"/>
              </a:spcAft>
            </a:pPr>
            <a:r>
              <a:rPr lang="hr-HR" sz="2900" dirty="0"/>
              <a:t>2) Trebate imati bliski odnos koji se razvija kroz iskrenost</a:t>
            </a:r>
          </a:p>
          <a:p>
            <a:pPr>
              <a:spcAft>
                <a:spcPts val="600"/>
              </a:spcAft>
            </a:pPr>
            <a:r>
              <a:rPr lang="hr-HR" sz="2900" dirty="0"/>
              <a:t>3) Trebate prihvatiti cijenu iskrenosti (ako nemate zreli odnos…)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255" y="181755"/>
            <a:ext cx="10906125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Vi birate kako ćete izraziti određenu emociju</a:t>
            </a:r>
          </a:p>
          <a:p>
            <a:endParaRPr lang="hr-HR" dirty="0"/>
          </a:p>
          <a:p>
            <a:r>
              <a:rPr lang="hr-HR" sz="2400" dirty="0"/>
              <a:t>Cilj je da vi kontrolirate emocije, a ne one vas – razlika potiskivanja i kontroliranja.</a:t>
            </a:r>
          </a:p>
          <a:p>
            <a:endParaRPr lang="hr-HR" sz="2400" dirty="0"/>
          </a:p>
          <a:p>
            <a:r>
              <a:rPr lang="hr-HR" sz="2400" dirty="0"/>
              <a:t>Pristojni prema drugima ili prema svom srcu?</a:t>
            </a:r>
          </a:p>
          <a:p>
            <a:endParaRPr lang="hr-HR" sz="2400" dirty="0"/>
          </a:p>
          <a:p>
            <a:r>
              <a:rPr lang="hr-HR" sz="2400" dirty="0"/>
              <a:t>Djeca su izvrsni učitelji slobodnog izražavanja emocija, pogotovo vrtićka.</a:t>
            </a:r>
          </a:p>
          <a:p>
            <a:endParaRPr lang="hr-HR" sz="2400" dirty="0"/>
          </a:p>
          <a:p>
            <a:r>
              <a:rPr lang="hr-HR" sz="2400" dirty="0"/>
              <a:t>Različite emocionalne amplitude – razlikujemo se u svemu, koliko i kako osjećamo, kako izražavamo…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85" y="3996055"/>
            <a:ext cx="9022715" cy="286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75799"/>
            <a:ext cx="9763125" cy="3108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525" y="3590925"/>
            <a:ext cx="1152525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Ne zaključujte ništa dok ste pod utjecajem emocija.</a:t>
            </a:r>
          </a:p>
          <a:p>
            <a:pPr>
              <a:spcAft>
                <a:spcPts val="600"/>
              </a:spcAft>
            </a:pPr>
            <a:endParaRPr lang="hr-H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hr-HR" sz="2900" b="1" dirty="0"/>
              <a:t>Sve emocije su realne, čak i ako su nastale na nerealnim temeljima,</a:t>
            </a:r>
          </a:p>
          <a:p>
            <a:pPr>
              <a:spcAft>
                <a:spcPts val="600"/>
              </a:spcAft>
            </a:pPr>
            <a:r>
              <a:rPr lang="hr-HR" sz="2900" b="1" dirty="0"/>
              <a:t>ali ne zaključujte išta dok emocije vriju.</a:t>
            </a:r>
          </a:p>
          <a:p>
            <a:pPr>
              <a:spcAft>
                <a:spcPts val="600"/>
              </a:spcAft>
            </a:pPr>
            <a:r>
              <a:rPr lang="hr-HR" sz="2900" dirty="0"/>
              <a:t>Ako vas peru snažne emocije glava bi trebala biti mirna!</a:t>
            </a:r>
          </a:p>
          <a:p>
            <a:pPr>
              <a:spcAft>
                <a:spcPts val="600"/>
              </a:spcAft>
            </a:pPr>
            <a:r>
              <a:rPr lang="hr-HR" sz="2900" dirty="0"/>
              <a:t>Što smo više emocija uložili to će biti teže promijeniti stav.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8000"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/>
              <a:t>Glavne prepreke izražavanju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altLang="en-US" b="1"/>
              <a:t>1. Osobne prepreke - </a:t>
            </a:r>
            <a:r>
              <a:rPr lang="hr-HR" altLang="en-US"/>
              <a:t>toksična pristojnost, traženje izgovora za one koji su vas povrijedili (nakon izražavanja, a ne umjesto)</a:t>
            </a:r>
          </a:p>
          <a:p>
            <a:pPr marL="0" indent="0">
              <a:buNone/>
            </a:pPr>
            <a:r>
              <a:rPr lang="hr-HR" altLang="en-US" b="1"/>
              <a:t>2. Rodne prepreke - </a:t>
            </a:r>
            <a:r>
              <a:rPr lang="hr-HR" altLang="en-US"/>
              <a:t>tuga vs ljutnja</a:t>
            </a:r>
          </a:p>
          <a:p>
            <a:pPr marL="0" indent="0">
              <a:buNone/>
            </a:pPr>
            <a:r>
              <a:rPr lang="hr-HR" altLang="en-US" b="1"/>
              <a:t>3. Kulturološke i religijske prepreke - </a:t>
            </a:r>
            <a:r>
              <a:rPr lang="hr-HR" altLang="en-US"/>
              <a:t>teorija kognitivne disonance (interes za seksualnost, bunt protiv roditelja...)</a:t>
            </a:r>
          </a:p>
          <a:p>
            <a:pPr marL="0" indent="0">
              <a:buNone/>
            </a:pPr>
            <a:r>
              <a:rPr lang="hr-HR" altLang="en-US" b="1"/>
              <a:t>4. Duhovne prepreke - </a:t>
            </a:r>
            <a:r>
              <a:rPr lang="hr-HR" altLang="en-US"/>
              <a:t>biranje “visokih vibracija”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Široki zaslon</PresentationFormat>
  <Paragraphs>60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Upravljanje emocijama = upravljanje sobom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Glavne prepreke izražavanju emocija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ZDRAVOM DUHU ZDRAVO TIJELO-KAKO SE NOSITI SA STRESOM</dc:title>
  <dc:creator>Anabela</dc:creator>
  <cp:lastModifiedBy>Dubrovnik Sun</cp:lastModifiedBy>
  <cp:revision>50</cp:revision>
  <dcterms:created xsi:type="dcterms:W3CDTF">2022-01-23T08:25:00Z</dcterms:created>
  <dcterms:modified xsi:type="dcterms:W3CDTF">2023-10-13T14:54:11Z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CC5C0463722F4D0AB9777E72D7EDAE8F_13</vt:lpwstr>
  </property>
  <property fmtid="{D5CDD505-2E9C-101B-9397-08002B2CF9AE}" pid="3" name="KSOProductBuildVer">
    <vt:lpwstr>1033-12.2.0.13215</vt:lpwstr>
  </property>
</Properties>
</file>