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72" r:id="rId2"/>
    <p:sldId id="297" r:id="rId3"/>
    <p:sldId id="293" r:id="rId4"/>
    <p:sldId id="268" r:id="rId5"/>
    <p:sldId id="320" r:id="rId6"/>
    <p:sldId id="634" r:id="rId7"/>
    <p:sldId id="617" r:id="rId8"/>
    <p:sldId id="616" r:id="rId9"/>
    <p:sldId id="618" r:id="rId10"/>
    <p:sldId id="619" r:id="rId11"/>
    <p:sldId id="620" r:id="rId12"/>
    <p:sldId id="621" r:id="rId13"/>
    <p:sldId id="622" r:id="rId14"/>
    <p:sldId id="623" r:id="rId15"/>
    <p:sldId id="624" r:id="rId16"/>
    <p:sldId id="625" r:id="rId17"/>
    <p:sldId id="631" r:id="rId18"/>
    <p:sldId id="629" r:id="rId19"/>
    <p:sldId id="630" r:id="rId20"/>
    <p:sldId id="626" r:id="rId21"/>
    <p:sldId id="636" r:id="rId22"/>
    <p:sldId id="627" r:id="rId23"/>
    <p:sldId id="628" r:id="rId24"/>
    <p:sldId id="299" r:id="rId25"/>
    <p:sldId id="309" r:id="rId26"/>
    <p:sldId id="311" r:id="rId27"/>
    <p:sldId id="312" r:id="rId28"/>
    <p:sldId id="294" r:id="rId29"/>
    <p:sldId id="295" r:id="rId30"/>
    <p:sldId id="304" r:id="rId31"/>
    <p:sldId id="307" r:id="rId32"/>
    <p:sldId id="308" r:id="rId33"/>
    <p:sldId id="313" r:id="rId34"/>
    <p:sldId id="314" r:id="rId35"/>
    <p:sldId id="317" r:id="rId36"/>
    <p:sldId id="613" r:id="rId37"/>
    <p:sldId id="318" r:id="rId38"/>
    <p:sldId id="319" r:id="rId39"/>
    <p:sldId id="637" r:id="rId40"/>
    <p:sldId id="282" r:id="rId41"/>
    <p:sldId id="287" r:id="rId42"/>
    <p:sldId id="288" r:id="rId43"/>
    <p:sldId id="291" r:id="rId44"/>
    <p:sldId id="290" r:id="rId45"/>
    <p:sldId id="284" r:id="rId46"/>
    <p:sldId id="326" r:id="rId47"/>
    <p:sldId id="300" r:id="rId48"/>
    <p:sldId id="301" r:id="rId49"/>
    <p:sldId id="302" r:id="rId50"/>
    <p:sldId id="303" r:id="rId51"/>
    <p:sldId id="261" r:id="rId52"/>
    <p:sldId id="323" r:id="rId53"/>
    <p:sldId id="614" r:id="rId54"/>
    <p:sldId id="325" r:id="rId55"/>
    <p:sldId id="638" r:id="rId56"/>
    <p:sldId id="274" r:id="rId5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00"/>
    <a:srgbClr val="E8CD21"/>
    <a:srgbClr val="DBFE2A"/>
    <a:srgbClr val="E8E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1482" autoAdjust="0"/>
  </p:normalViewPr>
  <p:slideViewPr>
    <p:cSldViewPr snapToGrid="0">
      <p:cViewPr varScale="1">
        <p:scale>
          <a:sx n="68" d="100"/>
          <a:sy n="68" d="100"/>
        </p:scale>
        <p:origin x="126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hr-HR"/>
              <a:t>Iskorištavanje</a:t>
            </a:r>
            <a:r>
              <a:rPr lang="en-US"/>
              <a:t> djece za </a:t>
            </a:r>
            <a:r>
              <a:rPr lang="hr-HR"/>
              <a:t>pornografiju</a:t>
            </a:r>
            <a:r>
              <a:rPr lang="en-US"/>
              <a:t> - </a:t>
            </a:r>
            <a:r>
              <a:rPr lang="hr-HR"/>
              <a:t>broj</a:t>
            </a:r>
            <a:r>
              <a:rPr lang="en-US"/>
              <a:t> </a:t>
            </a:r>
            <a:r>
              <a:rPr lang="hr-HR"/>
              <a:t>slučajeva prijavljenih MUP-u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Iskorištavanje djece za pornografiju - broj prijavljenih slučajeva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List1!$A$2:$A$7</c:f>
              <c:strCache>
                <c:ptCount val="6"/>
                <c:pt idx="0">
                  <c:v>2018. godina</c:v>
                </c:pt>
                <c:pt idx="1">
                  <c:v>2019. godina</c:v>
                </c:pt>
                <c:pt idx="2">
                  <c:v>2020. godina</c:v>
                </c:pt>
                <c:pt idx="3">
                  <c:v>2021. godina</c:v>
                </c:pt>
                <c:pt idx="4">
                  <c:v>2022. godina</c:v>
                </c:pt>
                <c:pt idx="5">
                  <c:v>2023. godina</c:v>
                </c:pt>
              </c:strCache>
            </c:strRef>
          </c:cat>
          <c:val>
            <c:numRef>
              <c:f>List1!$B$2:$B$7</c:f>
              <c:numCache>
                <c:formatCode>General</c:formatCode>
                <c:ptCount val="6"/>
                <c:pt idx="0">
                  <c:v>120</c:v>
                </c:pt>
                <c:pt idx="1">
                  <c:v>163</c:v>
                </c:pt>
                <c:pt idx="2">
                  <c:v>227</c:v>
                </c:pt>
                <c:pt idx="3">
                  <c:v>363</c:v>
                </c:pt>
                <c:pt idx="4">
                  <c:v>440</c:v>
                </c:pt>
                <c:pt idx="5">
                  <c:v>460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DE-4C4E-A15B-5249DA0553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722405552"/>
        <c:axId val="213190992"/>
      </c:lineChart>
      <c:catAx>
        <c:axId val="1722405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3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213190992"/>
        <c:crosses val="autoZero"/>
        <c:auto val="1"/>
        <c:lblAlgn val="ctr"/>
        <c:lblOffset val="100"/>
        <c:noMultiLvlLbl val="0"/>
      </c:catAx>
      <c:valAx>
        <c:axId val="213190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22405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cs:styleClr val="auto"/>
    </cs:fontRef>
    <cs:spPr/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915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64238-6AE0-4411-A9DF-8AF093AAFF07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326BEF-4E87-40E9-8369-0F355BEEB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42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824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CF2C0-632C-1E38-0192-A99A24D9B5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20EB6337-7B2A-E364-F482-7B4CFA10A4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EFD24287-10D6-615D-5897-061946B35A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703BE9C-66DE-7EDC-4622-41C3F257E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63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07649-3B89-A6BE-5AA4-0CB1450D89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DB296757-7A46-C694-6014-48053DA2E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79D54553-529A-E056-73B2-A93A1F05A8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0FBC06B-C4D8-6627-584E-AA7AEC824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42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88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2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83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0C093-A8B7-F0F9-CEDA-8BDDBF4A4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51163EEB-ED15-68F4-3D17-26C46B1D2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9F909C67-E3CD-BFBC-AFB1-4DA05132B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2788521-E1BB-5096-BB91-64F09F97E3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78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06E49-FCEB-C74E-0F07-8976BAB3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69FA26CD-C077-39C1-FDA9-99F9ADA0FB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CF0B76D1-382F-CD26-7B2C-08667B557E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6DA9D51-B160-028B-AE6B-E4333BF9BB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477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CE52C-A71D-0432-C743-12E2E811B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01A5A994-29AA-F626-6F0D-BC24FD3C1D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8C18F1C8-16CC-46B6-9133-1F384E1B3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901D3E9-DD4C-AB82-5EF8-CDEDA8653E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7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B2C6A6-F59F-3078-5A19-C1F158785F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45166818-F816-3463-1DA4-BB2CFBF6D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3CA5D78B-E579-FFAB-DEF8-9C0FF8D5C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69DB39C9-A9D0-8D60-F4F4-E7044040C1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507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DA267-5EA7-C413-9FC7-78D316A4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7BEE2E0E-8EC0-AC12-28B1-733E82435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FB52F40E-878A-4900-1029-1E6D85D11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816C0877-C959-8B67-7015-4E3389F566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28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0E60B-2F13-C966-78AC-001B555F6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FAC02E88-9D9A-F33D-BFBD-90E344A4F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EE69D89D-38C2-8ED2-5C38-91FB61BE5D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3ECA039-8757-7226-F523-B6213B1753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887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150C8-C40F-4800-0162-DDA7576D9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86D403A8-DD3D-567E-A527-FE0F45FD30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ED49A504-A8D9-0018-2DC9-981BE7259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0CE074DD-F643-6A19-16FC-C0108DFD19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93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5E664-DF02-82C7-73EB-96D00D4CF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4BA16C7F-EC03-9869-90DC-83FEA3A06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AE25F0D3-3020-3E0F-1120-36F6DC746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EFC37E81-AD16-F6E6-3676-28719D6024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5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1478D-8AD5-8291-E8CB-CFE7DC3B05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>
            <a:extLst>
              <a:ext uri="{FF2B5EF4-FFF2-40B4-BE49-F238E27FC236}">
                <a16:creationId xmlns:a16="http://schemas.microsoft.com/office/drawing/2014/main" id="{29B461B8-4061-547D-7A99-8B681DBD7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>
            <a:extLst>
              <a:ext uri="{FF2B5EF4-FFF2-40B4-BE49-F238E27FC236}">
                <a16:creationId xmlns:a16="http://schemas.microsoft.com/office/drawing/2014/main" id="{CEB44507-8A28-96D2-F0F4-635F8E102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484FDB7F-BFAA-490E-4E71-A8F432F773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326BEF-4E87-40E9-8369-0F355BEEB37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87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D9FCB-2EE0-0B7D-29A9-DC2EFDE584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2669BC-175B-8442-C724-F40D1E4CD0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0D0F7-FDF4-FA24-EF2D-BB1DA7F54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2D2C-9367-CBB9-30F4-F505D399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34A81-31EC-D072-8F16-423D87485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82708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0A4F-55FC-5897-B414-B75D60FC8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21FC73-6622-A8D6-7274-16E7824520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105E-02A0-8C89-7B0F-419CCCB68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63A85-9CA2-AD2B-04FB-4CE9A7199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DADCF-DFFA-91EA-B53E-F9FF68BF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9664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08F15C-C71C-92C8-E7FF-869FFE2C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98C40-8E4E-2AE8-2CDE-72C1EC5650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47414-72A4-8393-DBD4-1411DACE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9347B-519B-D83D-6E3B-19E0DABE4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48A56-3B4D-9BC7-2348-9982C369D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5270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E2484-D252-456D-56FF-E5F4D2CD8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F45197-C072-D795-3D2C-E799CBB701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E3A75-9985-C78A-8AF6-B2C488833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7418-E15B-C997-736D-BDB81224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DA5751-DF3E-C89E-717C-D29C4866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118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16E37-E7AD-CE0A-C5D7-1031996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02528-F53C-EE2D-59CE-A576BCFB4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69405-BE94-3B2C-3EC1-CD2AD4CE4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31DDCE-1468-F80B-539D-4C2C88C1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A6F57D-6036-B484-34E6-4DF5C1AA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28501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9A274-2E13-0116-42B3-1D5CC5104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9A1D-EF4F-01A1-BA2F-11AB61195B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0B723-10E1-0F99-923B-FD59D889C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335EF-DD94-6C15-24B6-9C85C3E7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76298-E811-2C58-1C73-54F5A66B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48B1FF-94A1-B7FE-1D41-978C11432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8929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0AD0-706E-FA3C-440A-3217F0B0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45A35-F51C-96AB-5402-DEDF1226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3D733-7A3E-69B4-9415-211E2B7E8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A2A30F-8E88-B47C-3186-D83B0071F5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133F4-2D0B-4BD3-2F30-61EC359B0D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0D45C-519E-C7CA-25C4-6ABB3AC8E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3F7929-830C-6203-A4CC-25222CE14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975AC-5CEC-BBD1-4C24-BC76009F2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5395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94085-9D81-26E7-83F8-CA3D48E7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E9D7EC-14E2-5478-2DA1-F70DE282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33B858-EC54-6B49-9FCD-1E7B5DDAB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45EF9-6F5B-F8D9-7668-206C5665D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8453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2F2642-43AA-00F6-668B-41420C982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236451-9933-A626-9314-79005C2E0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A0E6D-9473-B30A-6355-DD9E38065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964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29ED-2D57-7CC1-39FA-C73FC2B8A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4394A-78FF-FACA-DFA2-3660CEED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6467AE-372C-9309-FACF-906CBBCAD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BDDC1-8018-02D5-E472-864D7600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BA38FD-3ED6-EA51-D64C-2319085FC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BCC2-36C6-7CBC-4D7E-4666A7D5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4157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A4FA-F343-48C0-7431-E94E67D24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B24BDB-A7AB-F47A-4292-53CC6F95F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CD2C9-57D4-B5F4-269A-56B547EECA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A46E0B-7455-2A9B-2C34-2B1E6E40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45B419-87D6-53ED-44AF-2B42634C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EC85A-712E-BA4F-EA30-4F4C99D0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401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457463-43AF-F63F-8AD8-3BF8429C4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4C1B54-3D60-7174-43AC-F0642497F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9891C-05D2-6825-D4CB-511B50143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61AF36-5A44-495A-A326-A557CC9FBF43}" type="datetimeFigureOut">
              <a:rPr lang="hr-HR" smtClean="0"/>
              <a:t>27.10.2024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08D6-9B06-CFF9-A9D2-0257A214D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F7ABD-C611-4F1E-41D6-9D6123D9D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AB4951F-BCE6-445A-AD70-C62D03FCD59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9213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1.png"/><Relationship Id="rId7" Type="http://schemas.openxmlformats.org/officeDocument/2006/relationships/image" Target="../media/image27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52" y="5403302"/>
            <a:ext cx="8221605" cy="929764"/>
          </a:xfrm>
        </p:spPr>
        <p:txBody>
          <a:bodyPr anchor="t">
            <a:noAutofit/>
          </a:bodyPr>
          <a:lstStyle/>
          <a:p>
            <a:pPr algn="ctr"/>
            <a:r>
              <a:rPr lang="hr-HR" sz="3600" dirty="0">
                <a:solidFill>
                  <a:srgbClr val="FFFF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Izazovi digitalnog okruženja za djecu</a:t>
            </a:r>
            <a:endParaRPr lang="hr-HR" sz="3600" b="1" dirty="0">
              <a:solidFill>
                <a:srgbClr val="FFFF00"/>
              </a:solidFill>
              <a:latin typeface="Montserrat" panose="00000500000000000000" pitchFamily="2" charset="-18"/>
            </a:endParaRP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08B10966-26FB-C43E-38BD-67E1775B02C3}"/>
              </a:ext>
            </a:extLst>
          </p:cNvPr>
          <p:cNvSpPr txBox="1"/>
          <p:nvPr/>
        </p:nvSpPr>
        <p:spPr>
          <a:xfrm>
            <a:off x="2968075" y="6220178"/>
            <a:ext cx="5071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Tomislav Ramljak, </a:t>
            </a:r>
            <a:r>
              <a:rPr lang="hr-HR" sz="20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</a:t>
            </a:r>
            <a:r>
              <a:rPr lang="hr-HR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20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spec</a:t>
            </a:r>
            <a:r>
              <a:rPr lang="hr-HR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20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</a:t>
            </a:r>
            <a:r>
              <a:rPr lang="hr-HR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hr-HR" sz="2000" b="1" kern="100" dirty="0" err="1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</a:t>
            </a:r>
            <a:r>
              <a:rPr lang="hr-HR" sz="2000" b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r-HR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Slika 4" descr="Slika na kojoj se prikazuje osoba, odijevanje, Ljudsko lice, prijenosno računalo&#10;&#10;Opis je automatski generiran">
            <a:extLst>
              <a:ext uri="{FF2B5EF4-FFF2-40B4-BE49-F238E27FC236}">
                <a16:creationId xmlns:a16="http://schemas.microsoft.com/office/drawing/2014/main" id="{5E9B8030-8EF9-5D57-3E44-6F2B6327EF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51" y="154474"/>
            <a:ext cx="7051405" cy="524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34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D1B7C1-88A4-2BCA-E863-F2608E506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50B1C4CF-150A-D28C-53BE-85D1E9A2B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3" y="532694"/>
            <a:ext cx="9268178" cy="579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BA937-C302-753F-B34D-690A20348E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id="{51E57F3E-E9EB-C518-B802-AEF8007D7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57" y="480233"/>
            <a:ext cx="8715565" cy="5897533"/>
          </a:xfrm>
        </p:spPr>
      </p:pic>
    </p:spTree>
    <p:extLst>
      <p:ext uri="{BB962C8B-B14F-4D97-AF65-F5344CB8AC3E}">
        <p14:creationId xmlns:p14="http://schemas.microsoft.com/office/powerpoint/2010/main" val="2628817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B4D50F-AD00-1986-2BBF-407F2FC79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CE4523-C48B-3541-CD48-A8345A9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6395" y="234494"/>
            <a:ext cx="6639210" cy="1077394"/>
          </a:xfrm>
        </p:spPr>
        <p:txBody>
          <a:bodyPr/>
          <a:lstStyle/>
          <a:p>
            <a:r>
              <a:rPr lang="hr-HR" dirty="0"/>
              <a:t>Algoritmi i ponašanje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3532384-9BD4-33A2-4440-012F9831D6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91" y="1311888"/>
            <a:ext cx="6458603" cy="397986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C976E3-5DDE-9764-F91E-3D6D2A629CFA}"/>
              </a:ext>
            </a:extLst>
          </p:cNvPr>
          <p:cNvSpPr txBox="1"/>
          <p:nvPr/>
        </p:nvSpPr>
        <p:spPr>
          <a:xfrm>
            <a:off x="2686092" y="5608529"/>
            <a:ext cx="6094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>
                <a:latin typeface="Arial" panose="020B0604020202020204" pitchFamily="34" charset="0"/>
              </a:rPr>
              <a:t>O</a:t>
            </a:r>
            <a:r>
              <a:rPr lang="hr-HR" sz="2800" b="0" i="0" dirty="0">
                <a:effectLst/>
                <a:latin typeface="Arial" panose="020B0604020202020204" pitchFamily="34" charset="0"/>
              </a:rPr>
              <a:t>dređeni skup definiranih naredbi za obavljanje nekog zadatka.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25257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D9AA74-EC31-A596-8FBC-07F6177307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29EA-C258-A53A-80B0-547CAE722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96" y="549275"/>
            <a:ext cx="3930827" cy="760236"/>
          </a:xfrm>
        </p:spPr>
        <p:txBody>
          <a:bodyPr/>
          <a:lstStyle/>
          <a:p>
            <a:r>
              <a:rPr lang="hr-HR" dirty="0" err="1"/>
              <a:t>Frances</a:t>
            </a:r>
            <a:r>
              <a:rPr lang="hr-HR" dirty="0"/>
              <a:t> </a:t>
            </a:r>
            <a:r>
              <a:rPr lang="hr-HR" dirty="0" err="1"/>
              <a:t>Haugen</a:t>
            </a: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C5E863ED-A9E9-BFA4-9287-F10A6C380281}"/>
              </a:ext>
            </a:extLst>
          </p:cNvPr>
          <p:cNvSpPr txBox="1"/>
          <p:nvPr/>
        </p:nvSpPr>
        <p:spPr>
          <a:xfrm>
            <a:off x="212196" y="5154137"/>
            <a:ext cx="901082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je iz Amerike,  inženjer za podatke i znanstvenik,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r-HR" altLang="sr-Latn-RS" sz="2400" dirty="0">
                <a:latin typeface="inherit"/>
              </a:rPr>
              <a:t>p</a:t>
            </a: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rojekt manager i zviždač. Otkrila je desetke tisuća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internih dokumenata Facebooka Komisiji za vrijednosne papire i burzu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inherit"/>
              </a:rPr>
              <a:t>The Wall Street Journal 2021. godine.</a:t>
            </a: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7" name="Content Placeholder 4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2FCBE1DD-0AB4-EA90-101A-81D46A756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96" y="1274015"/>
            <a:ext cx="5214118" cy="293480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915E9908-FE7A-3642-BDB2-9AA661333E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214" y="549275"/>
            <a:ext cx="4554812" cy="405247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1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"</a:t>
            </a: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Osjećam ogromnu krivnju"</a:t>
            </a: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r-HR" altLang="sr-Latn-R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231797A-87FA-9A6F-1F35-C4AB4EE38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5009" y="1274015"/>
            <a:ext cx="5642236" cy="2436573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32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"Kratkoročne petlje povratnih informacija koje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32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 pokreće dopamin, koje smo stvorile, uništavaju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32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funkcioniranje društva"</a:t>
            </a:r>
            <a:r>
              <a:rPr kumimoji="0" lang="hr-HR" altLang="sr-Latn-R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r-HR" altLang="sr-Latn-R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5A6E38CD-40F8-78E2-29F8-8026E83F2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836" y="4237840"/>
            <a:ext cx="7173567" cy="836134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Dopamin je kemikalija koju proizvodi naš mozak 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igra glavnu ulogu u motiviranju ponašanja</a:t>
            </a:r>
            <a:r>
              <a:rPr kumimoji="0" lang="hr-HR" altLang="sr-Latn-R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r-HR" altLang="sr-Latn-R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9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BC97DD-9242-C99C-230A-9F0DAAF1A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014C28E-FBB8-02E3-8FCB-D58AF8985F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60036" y="811183"/>
            <a:ext cx="8899616" cy="836134"/>
          </a:xfrm>
          <a:prstGeom prst="rect">
            <a:avLst/>
          </a:prstGeom>
          <a:solidFill>
            <a:srgbClr val="30313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vrlo ista neuronska mjesta koja koriste automati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b="0" i="0" u="none" strike="noStrike" cap="none" normalizeH="0" baseline="0" dirty="0">
                <a:ln>
                  <a:noFill/>
                </a:ln>
                <a:solidFill>
                  <a:srgbClr val="E8EAED"/>
                </a:solidFill>
                <a:effectLst/>
                <a:latin typeface="inherit"/>
              </a:rPr>
              <a:t>za igru ​​i kokain kako bismo što više koristili njihove proizvode</a:t>
            </a:r>
            <a:r>
              <a:rPr kumimoji="0" lang="hr-HR" altLang="sr-Latn-R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hr-HR" altLang="sr-Latn-R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3" descr="A picture containing person, hand&#10;&#10;Description automatically generated">
            <a:extLst>
              <a:ext uri="{FF2B5EF4-FFF2-40B4-BE49-F238E27FC236}">
                <a16:creationId xmlns:a16="http://schemas.microsoft.com/office/drawing/2014/main" id="{1EC5D294-4206-88B2-8CBD-77CA0D8728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36" y="1874900"/>
            <a:ext cx="2518933" cy="2015146"/>
          </a:xfrm>
          <a:prstGeom prst="rect">
            <a:avLst/>
          </a:prstGeom>
        </p:spPr>
      </p:pic>
      <p:pic>
        <p:nvPicPr>
          <p:cNvPr id="6" name="Picture 4" descr="A picture containing text, slot machine&#10;&#10;Description automatically generated">
            <a:extLst>
              <a:ext uri="{FF2B5EF4-FFF2-40B4-BE49-F238E27FC236}">
                <a16:creationId xmlns:a16="http://schemas.microsoft.com/office/drawing/2014/main" id="{92CCB57C-86D5-CEA5-48FE-72600A50D0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9" y="4091970"/>
            <a:ext cx="2099265" cy="2657020"/>
          </a:xfrm>
          <a:prstGeom prst="rect">
            <a:avLst/>
          </a:prstGeom>
        </p:spPr>
      </p:pic>
      <p:pic>
        <p:nvPicPr>
          <p:cNvPr id="10" name="Slika 9" descr="Slika na kojoj se prikazuje logotip, grafika, simbol, Font&#10;&#10;Opis je automatski generiran">
            <a:extLst>
              <a:ext uri="{FF2B5EF4-FFF2-40B4-BE49-F238E27FC236}">
                <a16:creationId xmlns:a16="http://schemas.microsoft.com/office/drawing/2014/main" id="{0A6D948F-8398-FA8E-CB8D-77B24D70A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27" y="1995526"/>
            <a:ext cx="3096234" cy="1548117"/>
          </a:xfrm>
          <a:prstGeom prst="rect">
            <a:avLst/>
          </a:prstGeom>
        </p:spPr>
      </p:pic>
      <p:pic>
        <p:nvPicPr>
          <p:cNvPr id="12" name="Slika 11" descr="Slika na kojoj se prikazuje tekst, crtić, osoba, Mobitel&#10;&#10;Opis je automatski generiran">
            <a:extLst>
              <a:ext uri="{FF2B5EF4-FFF2-40B4-BE49-F238E27FC236}">
                <a16:creationId xmlns:a16="http://schemas.microsoft.com/office/drawing/2014/main" id="{DF6F44F9-9870-46AD-9EC8-0365700F8C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727" y="3890046"/>
            <a:ext cx="4578781" cy="2572693"/>
          </a:xfrm>
          <a:prstGeom prst="rect">
            <a:avLst/>
          </a:prstGeom>
        </p:spPr>
      </p:pic>
      <p:pic>
        <p:nvPicPr>
          <p:cNvPr id="13" name="Content Placeholder 5" descr="Logo&#10;&#10;Description automatically generated">
            <a:extLst>
              <a:ext uri="{FF2B5EF4-FFF2-40B4-BE49-F238E27FC236}">
                <a16:creationId xmlns:a16="http://schemas.microsoft.com/office/drawing/2014/main" id="{D04C01A5-EF54-4C14-D198-6333AA0794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490" y="2829298"/>
            <a:ext cx="4198813" cy="21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E551E3-F66A-4965-3D90-3288A3F41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8" descr="Slika na kojoj se prikazuje muškarac, zgrada, stajanje, hodanje&#10;&#10;Opis je automatski generiran">
            <a:extLst>
              <a:ext uri="{FF2B5EF4-FFF2-40B4-BE49-F238E27FC236}">
                <a16:creationId xmlns:a16="http://schemas.microsoft.com/office/drawing/2014/main" id="{89AF27EE-1462-7D9F-CD64-0C0F002446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1" r="-2" b="14808"/>
          <a:stretch/>
        </p:blipFill>
        <p:spPr>
          <a:xfrm>
            <a:off x="0" y="350030"/>
            <a:ext cx="5825067" cy="2681836"/>
          </a:xfrm>
          <a:prstGeom prst="rect">
            <a:avLst/>
          </a:prstGeom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3A9BF7A-206D-3BF7-D840-99B1BB648C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78" y="3679466"/>
            <a:ext cx="4563035" cy="2106016"/>
          </a:xfrm>
          <a:prstGeom prst="rect">
            <a:avLst/>
          </a:prstGeom>
        </p:spPr>
      </p:pic>
      <p:graphicFrame>
        <p:nvGraphicFramePr>
          <p:cNvPr id="5" name="Object 8">
            <a:extLst>
              <a:ext uri="{FF2B5EF4-FFF2-40B4-BE49-F238E27FC236}">
                <a16:creationId xmlns:a16="http://schemas.microsoft.com/office/drawing/2014/main" id="{43C281CD-E8C1-73A1-3EAF-5E94D828B8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662935"/>
              </p:ext>
            </p:extLst>
          </p:nvPr>
        </p:nvGraphicFramePr>
        <p:xfrm>
          <a:off x="6776565" y="209447"/>
          <a:ext cx="3127371" cy="2695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7524720" imgH="6486480" progId="PBrush">
                  <p:embed/>
                </p:oleObj>
              </mc:Choice>
              <mc:Fallback>
                <p:oleObj name="Bitmap Image" r:id="rId6" imgW="7524720" imgH="6486480" progId="PBrush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B4EC8F3-4B45-F611-BDB0-A7624C60AA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6565" y="209447"/>
                        <a:ext cx="3127371" cy="2695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Slika 6" descr="Slika na kojoj se prikazuje tekst, hrana, gazirano piće&#10;&#10;Opis je automatski generiran">
            <a:extLst>
              <a:ext uri="{FF2B5EF4-FFF2-40B4-BE49-F238E27FC236}">
                <a16:creationId xmlns:a16="http://schemas.microsoft.com/office/drawing/2014/main" id="{E5A479C4-5687-0E89-5E73-CF6280739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067" y="3429000"/>
            <a:ext cx="3950885" cy="29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84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5AED64-40BE-4333-A324-84BA012EA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3">
            <a:extLst>
              <a:ext uri="{FF2B5EF4-FFF2-40B4-BE49-F238E27FC236}">
                <a16:creationId xmlns:a16="http://schemas.microsoft.com/office/drawing/2014/main" id="{7EEBFABC-5977-80A4-B22C-290D8B2552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0377808"/>
              </p:ext>
            </p:extLst>
          </p:nvPr>
        </p:nvGraphicFramePr>
        <p:xfrm>
          <a:off x="408477" y="277812"/>
          <a:ext cx="5807075" cy="630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5806440" imgH="6301800" progId="PBrush">
                  <p:embed/>
                </p:oleObj>
              </mc:Choice>
              <mc:Fallback>
                <p:oleObj name="Bitmap Image" r:id="rId4" imgW="5806440" imgH="6301800" progId="PBrus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B30AC603-7C11-AB22-AD31-1AC21DEA97C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8477" y="277812"/>
                        <a:ext cx="5807075" cy="6302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4">
            <a:extLst>
              <a:ext uri="{FF2B5EF4-FFF2-40B4-BE49-F238E27FC236}">
                <a16:creationId xmlns:a16="http://schemas.microsoft.com/office/drawing/2014/main" id="{78DB31A6-748F-B0BE-918D-91A06BE5A5D0}"/>
              </a:ext>
            </a:extLst>
          </p:cNvPr>
          <p:cNvSpPr txBox="1"/>
          <p:nvPr/>
        </p:nvSpPr>
        <p:spPr>
          <a:xfrm>
            <a:off x="6637503" y="2087716"/>
            <a:ext cx="376575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121212"/>
                </a:solidFill>
                <a:effectLst/>
                <a:latin typeface="GuardianTextEgyptian"/>
              </a:rPr>
              <a:t>ruling that that Molly had died from “an act of self-harm while suffering from depression and the negative effects of online content”.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405761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8DF0BF-7C33-B4BA-147B-DBD5B382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78BF82E-05BC-11F5-2CE0-16401997B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2835AAE-37FA-11FD-8AD1-B6E50649F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49" y="1439862"/>
            <a:ext cx="9364542" cy="4089054"/>
          </a:xfrm>
          <a:prstGeom prst="rect">
            <a:avLst/>
          </a:prstGeom>
        </p:spPr>
      </p:pic>
      <p:sp>
        <p:nvSpPr>
          <p:cNvPr id="3" name="Naslov 1">
            <a:extLst>
              <a:ext uri="{FF2B5EF4-FFF2-40B4-BE49-F238E27FC236}">
                <a16:creationId xmlns:a16="http://schemas.microsoft.com/office/drawing/2014/main" id="{FEFC64CA-E899-A169-0B2C-08B67E4A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632" y="140506"/>
            <a:ext cx="6891068" cy="1299356"/>
          </a:xfrm>
        </p:spPr>
        <p:txBody>
          <a:bodyPr/>
          <a:lstStyle/>
          <a:p>
            <a:r>
              <a:rPr lang="hr-HR" dirty="0" err="1"/>
              <a:t>Cyberbulling</a:t>
            </a:r>
            <a:r>
              <a:rPr lang="hr-HR" dirty="0"/>
              <a:t> – kazneno djelo</a:t>
            </a:r>
          </a:p>
        </p:txBody>
      </p:sp>
    </p:spTree>
    <p:extLst>
      <p:ext uri="{BB962C8B-B14F-4D97-AF65-F5344CB8AC3E}">
        <p14:creationId xmlns:p14="http://schemas.microsoft.com/office/powerpoint/2010/main" val="35783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4F0296-0FC6-6095-2C34-4463F58F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3A8549C-F9DC-3741-3C66-47F7B7468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2F9A136-AF9B-0B2E-09B3-15D31CCBA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076" y="355570"/>
            <a:ext cx="10627847" cy="603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3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B9704E-3BD4-44FB-8819-F28FA602D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9964830-3211-F28B-B511-E569536E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5F9DE439-4AF7-AD1A-A535-CED03C9C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28" y="295487"/>
            <a:ext cx="11131919" cy="62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5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group of kids looking up&#10;&#10;Description automatically generated">
            <a:extLst>
              <a:ext uri="{FF2B5EF4-FFF2-40B4-BE49-F238E27FC236}">
                <a16:creationId xmlns:a16="http://schemas.microsoft.com/office/drawing/2014/main" id="{94719909-6854-BA2D-7693-C2E8BB75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8952"/>
            <a:ext cx="9489815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2C1C8-FB20-14B9-195F-B866B7171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logotip, grafika, tekst&#10;&#10;Opis je automatski generiran">
            <a:extLst>
              <a:ext uri="{FF2B5EF4-FFF2-40B4-BE49-F238E27FC236}">
                <a16:creationId xmlns:a16="http://schemas.microsoft.com/office/drawing/2014/main" id="{B5B8D5E3-2D1A-1D08-B551-EEFA90399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7" y="662528"/>
            <a:ext cx="7811543" cy="520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1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78828DB-5330-37B7-0A5D-DE71FE4228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4">
            <a:extLst>
              <a:ext uri="{FF2B5EF4-FFF2-40B4-BE49-F238E27FC236}">
                <a16:creationId xmlns:a16="http://schemas.microsoft.com/office/drawing/2014/main" id="{4D014F3E-6B3D-547E-599F-3D2A334EB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78" y="0"/>
            <a:ext cx="5435646" cy="6867035"/>
          </a:xfrm>
        </p:spPr>
      </p:pic>
    </p:spTree>
    <p:extLst>
      <p:ext uri="{BB962C8B-B14F-4D97-AF65-F5344CB8AC3E}">
        <p14:creationId xmlns:p14="http://schemas.microsoft.com/office/powerpoint/2010/main" val="746624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4D7075-7BA8-E472-E323-AC1BEA124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E8F8E87-44F7-93F9-7DF9-F68F71BA5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695EB2F3-E5C1-0F54-A514-E4FF757DA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42" y="146674"/>
            <a:ext cx="9506813" cy="3356477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58921A5-87F5-5C12-3E42-E4AC6D46C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342" y="3589866"/>
            <a:ext cx="9567501" cy="203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28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E3537E3-D6FD-4ADD-5CBB-55B20FDC9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26956B3F-85C3-4464-6CBF-194F6ACBF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A6BF1B03-976E-8787-5E28-A058B93B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38" y="760612"/>
            <a:ext cx="9770090" cy="50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88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A15156-10DB-E211-52AD-3AAFFC3EC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F3C03916-7D46-AD00-DA6F-0131C1BCF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ED51686D-FD63-5FDA-8683-39B9CE5FB813}"/>
              </a:ext>
            </a:extLst>
          </p:cNvPr>
          <p:cNvSpPr txBox="1"/>
          <p:nvPr/>
        </p:nvSpPr>
        <p:spPr>
          <a:xfrm>
            <a:off x="637794" y="1919288"/>
            <a:ext cx="334899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Zašto smatramo važnim pričati o zaštiti djece na internetu?</a:t>
            </a:r>
          </a:p>
        </p:txBody>
      </p:sp>
      <p:graphicFrame>
        <p:nvGraphicFramePr>
          <p:cNvPr id="10" name="Rezervirano mjesto sadržaja 5">
            <a:extLst>
              <a:ext uri="{FF2B5EF4-FFF2-40B4-BE49-F238E27FC236}">
                <a16:creationId xmlns:a16="http://schemas.microsoft.com/office/drawing/2014/main" id="{19DCD0A9-03F8-33FB-50A0-5187FDD579A4}"/>
              </a:ext>
            </a:extLst>
          </p:cNvPr>
          <p:cNvGraphicFramePr>
            <a:graphicFrameLocks/>
          </p:cNvGraphicFramePr>
          <p:nvPr/>
        </p:nvGraphicFramePr>
        <p:xfrm>
          <a:off x="4459986" y="2379895"/>
          <a:ext cx="7445502" cy="2864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Naslov 1">
            <a:extLst>
              <a:ext uri="{FF2B5EF4-FFF2-40B4-BE49-F238E27FC236}">
                <a16:creationId xmlns:a16="http://schemas.microsoft.com/office/drawing/2014/main" id="{B5C88D29-7E45-C20C-C51F-2827E4409088}"/>
              </a:ext>
            </a:extLst>
          </p:cNvPr>
          <p:cNvSpPr txBox="1">
            <a:spLocks/>
          </p:cNvSpPr>
          <p:nvPr/>
        </p:nvSpPr>
        <p:spPr>
          <a:xfrm>
            <a:off x="4377690" y="5532437"/>
            <a:ext cx="71765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5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Izvor: MUP - statistički pregled temeljnih sigurnosnih pokazatelja i rezultata; </a:t>
            </a:r>
            <a:endParaRPr lang="hr-HR" sz="15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15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Kaznena djela protiv spolne slobode i spolnog zlostavljanja i iskorištavanja djeteta</a:t>
            </a:r>
            <a:endParaRPr lang="hr-HR" sz="15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br>
              <a:rPr lang="hr-HR" sz="1500" cap="all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686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1EB827AE-ADA2-73AB-75EF-79541EC3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81" y="227309"/>
            <a:ext cx="4950355" cy="320169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7AFE837-E941-54F8-75A2-8AE83CEB59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130" y="2226850"/>
            <a:ext cx="5772956" cy="4086795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BED0FFA-31D7-983C-66D6-97C05C36D0BE}"/>
              </a:ext>
            </a:extLst>
          </p:cNvPr>
          <p:cNvSpPr txBox="1"/>
          <p:nvPr/>
        </p:nvSpPr>
        <p:spPr>
          <a:xfrm>
            <a:off x="5913120" y="765415"/>
            <a:ext cx="3474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5400" dirty="0">
                <a:solidFill>
                  <a:srgbClr val="FFFF00"/>
                </a:solidFill>
              </a:rPr>
              <a:t>EUROPOL</a:t>
            </a:r>
          </a:p>
        </p:txBody>
      </p:sp>
    </p:spTree>
    <p:extLst>
      <p:ext uri="{BB962C8B-B14F-4D97-AF65-F5344CB8AC3E}">
        <p14:creationId xmlns:p14="http://schemas.microsoft.com/office/powerpoint/2010/main" val="1509604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D6577F-BB66-E8EA-6853-15A9BB5B0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549A69E-8018-9A7B-AB48-C7B3193FF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D677745C-C96F-E2CC-9FAD-919939FF7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2" y="0"/>
            <a:ext cx="121694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51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6D8B8D-BDFA-C2E7-9B43-11845EBD1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BB8ECCD-2F0D-90AB-F26C-548F3DAD0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DD60167-F71C-DBFB-34EF-79D186A1F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77"/>
            <a:ext cx="12192000" cy="684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5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9788051" cy="1325563"/>
          </a:xfrm>
        </p:spPr>
        <p:txBody>
          <a:bodyPr anchor="t"/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S čim se mladi najčešće susreću?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CF70D-BA6C-3C57-3B72-D369DAC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2241261"/>
            <a:ext cx="8915399" cy="3891684"/>
          </a:xfrm>
        </p:spPr>
        <p:txBody>
          <a:bodyPr>
            <a:normAutofit/>
          </a:bodyPr>
          <a:lstStyle/>
          <a:p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korištenje pogrdnih naziva</a:t>
            </a:r>
          </a:p>
          <a:p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zbijaju seksualne Šale</a:t>
            </a:r>
          </a:p>
          <a:p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lajkaju šale ili komentare seksualnog sadržaja objavljene o nekome</a:t>
            </a:r>
          </a:p>
          <a:p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dijele mape ili kolekcije fotografija seksualnog sadržaja vršnjaka</a:t>
            </a:r>
          </a:p>
          <a:p>
            <a:pPr marL="0" indent="0">
              <a:buNone/>
            </a:pPr>
            <a:endParaRPr lang="hr-HR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40% primalo sadržaje seksualne tematike od poznatih i nepoznatih osoba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bg1"/>
                </a:solidFill>
                <a:latin typeface="Montserrat" panose="00000500000000000000" pitchFamily="2" charset="-18"/>
              </a:rPr>
              <a:t>4% šalje vlastiti seksualni sadržaj osobama koje ne poznaju - od toga njih 95% na nagovor, zbog prijetnje ili ucjene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868333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245E5-CD1A-EC38-5CF9-952A81C9F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79" y="785848"/>
            <a:ext cx="3180603" cy="981307"/>
          </a:xfrm>
        </p:spPr>
        <p:txBody>
          <a:bodyPr anchor="t"/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SEXTING</a:t>
            </a:r>
          </a:p>
        </p:txBody>
      </p:sp>
      <p:pic>
        <p:nvPicPr>
          <p:cNvPr id="3" name="Slika 2" descr="Slika na kojoj se prikazuje osoba, Ljudsko lice, Mobitel, model&#10;&#10;Opis je automatski generiran">
            <a:extLst>
              <a:ext uri="{FF2B5EF4-FFF2-40B4-BE49-F238E27FC236}">
                <a16:creationId xmlns:a16="http://schemas.microsoft.com/office/drawing/2014/main" id="{A339B939-EB65-EDF6-CBA1-AEA60978B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128" y="352742"/>
            <a:ext cx="6840857" cy="4222091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D280D730-0928-5A64-E4B0-2670F0F44430}"/>
              </a:ext>
            </a:extLst>
          </p:cNvPr>
          <p:cNvSpPr txBox="1"/>
          <p:nvPr/>
        </p:nvSpPr>
        <p:spPr>
          <a:xfrm>
            <a:off x="390899" y="2131099"/>
            <a:ext cx="2106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Ušla je u </a:t>
            </a:r>
            <a:r>
              <a:rPr lang="hr-H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Oxfordov</a:t>
            </a:r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rječnik 2011. godine i izvedenica je od engleskih riječi seks i </a:t>
            </a:r>
            <a:r>
              <a:rPr lang="hr-H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texting</a:t>
            </a:r>
            <a:endParaRPr lang="hr-HR" sz="1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79115CCD-FD84-876C-DCC8-5607A1BE27AF}"/>
              </a:ext>
            </a:extLst>
          </p:cNvPr>
          <p:cNvSpPr txBox="1"/>
          <p:nvPr/>
        </p:nvSpPr>
        <p:spPr>
          <a:xfrm>
            <a:off x="1444000" y="6037398"/>
            <a:ext cx="8013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Sexting</a:t>
            </a: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 </a:t>
            </a:r>
            <a:r>
              <a:rPr lang="hr-HR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dobrovoljno</a:t>
            </a: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snimanje i dijeljenje slika golog tijela, eksplicitnih fotografija ili videozapisa putem interneta, prijenosom u živo ili kroz video razgovor.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B1CABEF5-238D-16C6-F85F-63F29AF50980}"/>
              </a:ext>
            </a:extLst>
          </p:cNvPr>
          <p:cNvSpPr txBox="1"/>
          <p:nvPr/>
        </p:nvSpPr>
        <p:spPr>
          <a:xfrm>
            <a:off x="3369502" y="4583763"/>
            <a:ext cx="6175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Prema autoru, </a:t>
            </a:r>
            <a:r>
              <a:rPr lang="hr-H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seksting</a:t>
            </a:r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odnosi na razmjenu provokativnog ili seksualno eksplicitnog sadržaja, kao što su tekstualne poruke, fotografije i/ili </a:t>
            </a:r>
            <a:r>
              <a:rPr lang="hr-H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videoprikazi</a:t>
            </a:r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pomoću pametnih telefona, interneta i/ili socijalnih mreža. (</a:t>
            </a:r>
            <a:r>
              <a:rPr lang="hr-HR" sz="1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Chalfen</a:t>
            </a:r>
            <a:r>
              <a:rPr lang="hr-HR" sz="1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2009) </a:t>
            </a:r>
          </a:p>
        </p:txBody>
      </p:sp>
    </p:spTree>
    <p:extLst>
      <p:ext uri="{BB962C8B-B14F-4D97-AF65-F5344CB8AC3E}">
        <p14:creationId xmlns:p14="http://schemas.microsoft.com/office/powerpoint/2010/main" val="1383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5">
            <a:extLst>
              <a:ext uri="{FF2B5EF4-FFF2-40B4-BE49-F238E27FC236}">
                <a16:creationId xmlns:a16="http://schemas.microsoft.com/office/drawing/2014/main" id="{FE7B0ACE-F17F-76EA-1663-E816D792F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75" y="829199"/>
            <a:ext cx="9243735" cy="519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264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7">
            <a:extLst>
              <a:ext uri="{FF2B5EF4-FFF2-40B4-BE49-F238E27FC236}">
                <a16:creationId xmlns:a16="http://schemas.microsoft.com/office/drawing/2014/main" id="{3E66277F-C25A-A1D8-462C-44EBC122A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365" y="2142891"/>
            <a:ext cx="10515600" cy="3167207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Sve su to definicije samostalno napravljenog sadržaja koji rade  djeca  i mladi. 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Motivacija, svrhu i želju pokreću oni sami.</a:t>
            </a:r>
          </a:p>
          <a:p>
            <a:pPr marL="0" indent="0">
              <a:buNone/>
            </a:pP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Samostalno kreiranje takvog sadržaja dolazi najčešće iz razloga zbog mišljenja da je to normalno ponašanje u romantičnoj vezi, potpuno povjerenje u osobu kojoj šalju, veze na daljinu, pritisak vršnjaka ili dečka/cure, želje za odobravanjem </a:t>
            </a:r>
            <a:r>
              <a:rPr lang="hr-HR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itd</a:t>
            </a:r>
            <a:r>
              <a:rPr lang="hr-H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2719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94426-337B-3853-89B2-AF46E27E206A}"/>
              </a:ext>
            </a:extLst>
          </p:cNvPr>
          <p:cNvSpPr txBox="1">
            <a:spLocks/>
          </p:cNvSpPr>
          <p:nvPr/>
        </p:nvSpPr>
        <p:spPr>
          <a:xfrm>
            <a:off x="238979" y="938248"/>
            <a:ext cx="3486162" cy="9813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SEXTORTION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90686EC9-C261-360E-8FE0-7F7E7E3BBF8B}"/>
              </a:ext>
            </a:extLst>
          </p:cNvPr>
          <p:cNvSpPr txBox="1"/>
          <p:nvPr/>
        </p:nvSpPr>
        <p:spPr>
          <a:xfrm>
            <a:off x="238979" y="1919555"/>
            <a:ext cx="90245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Sextortion</a:t>
            </a:r>
            <a:r>
              <a:rPr lang="hr-H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je oblik seksualnog zlostavljanja djeteta gdje osoba prijeti i ucjenjuje žrtvu ( dijete ) da će podijeliti njihove eksplicitne ili seksualne fotografije njihovoj obitelji, prijateljima ili javnosti.</a:t>
            </a:r>
          </a:p>
          <a:p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D6300E35-677C-E785-BEEA-F3E37CB2597A}"/>
              </a:ext>
            </a:extLst>
          </p:cNvPr>
          <p:cNvSpPr txBox="1"/>
          <p:nvPr/>
        </p:nvSpPr>
        <p:spPr>
          <a:xfrm>
            <a:off x="238979" y="4112351"/>
            <a:ext cx="902450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Dijete je vrbovano kako bi kreiralo vlastite eksplicitne fotografije, upoznalo se radi seksualnog odnosa, imali online seksualne razgovore, ili prodaja/trgovina sadržajem.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152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FA083132-C054-A32E-858B-0654F1865E13}"/>
              </a:ext>
            </a:extLst>
          </p:cNvPr>
          <p:cNvSpPr txBox="1"/>
          <p:nvPr/>
        </p:nvSpPr>
        <p:spPr>
          <a:xfrm>
            <a:off x="238989" y="961159"/>
            <a:ext cx="8988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Svrha predatora je dvostruka:</a:t>
            </a:r>
          </a:p>
          <a:p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Prikupljanje materijala radi vlastitog seksualnog nagona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Prikupljanje materijala radi daljnje distribucije i prodaje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8CED01D2-4871-35B2-FC49-026F9A6EE97B}"/>
              </a:ext>
            </a:extLst>
          </p:cNvPr>
          <p:cNvSpPr txBox="1"/>
          <p:nvPr/>
        </p:nvSpPr>
        <p:spPr>
          <a:xfrm>
            <a:off x="238988" y="2890404"/>
            <a:ext cx="89881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Kontakti žrtve i predatora se najčešće dešavaju kroz društvene mreže, igrice, </a:t>
            </a:r>
            <a:r>
              <a:rPr lang="hr-H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Youtube</a:t>
            </a: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kanale i web stranice.  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CA4F8FD-633D-C965-CA04-78A10DF60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44" y="3895026"/>
            <a:ext cx="9112181" cy="283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CAFF-4634-1A09-B192-F61D74DA712F}"/>
              </a:ext>
            </a:extLst>
          </p:cNvPr>
          <p:cNvSpPr txBox="1">
            <a:spLocks/>
          </p:cNvSpPr>
          <p:nvPr/>
        </p:nvSpPr>
        <p:spPr>
          <a:xfrm>
            <a:off x="264664" y="691669"/>
            <a:ext cx="3486162" cy="98130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FINANCIJSKI SEXTORTION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A33AC52B-D290-9DD7-E54E-CCAFA0D09A35}"/>
              </a:ext>
            </a:extLst>
          </p:cNvPr>
          <p:cNvSpPr txBox="1"/>
          <p:nvPr/>
        </p:nvSpPr>
        <p:spPr>
          <a:xfrm>
            <a:off x="313362" y="1782566"/>
            <a:ext cx="8409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Najčešće su meta dječaci ili muškarci, traje kratki period vremena s ciljem pribavljanja financijske koristi.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A9DE7C51-433F-1340-C785-45A2E1C311DA}"/>
              </a:ext>
            </a:extLst>
          </p:cNvPr>
          <p:cNvSpPr txBox="1"/>
          <p:nvPr/>
        </p:nvSpPr>
        <p:spPr>
          <a:xfrm>
            <a:off x="421240" y="2846263"/>
            <a:ext cx="84093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 se na ubrzanoj izgradnji odnosa  ( i prikupljanju informacija o financijskom statusu žrtve), kako bi se dobila jedna ili više eksplicitnih fotografija koje će se koristiti kao element ucjene. </a:t>
            </a:r>
          </a:p>
          <a:p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sve više slučajeva dijete čak i ne mora poslati vlastitu fotografiju, nego se na temelju već objavljenih na društvenim mrežama kreira ‘’</a:t>
            </a:r>
            <a:r>
              <a:rPr lang="hr-H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</a:t>
            </a: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</a:t>
            </a: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 slika ili video zapis. </a:t>
            </a:r>
          </a:p>
        </p:txBody>
      </p:sp>
    </p:spTree>
    <p:extLst>
      <p:ext uri="{BB962C8B-B14F-4D97-AF65-F5344CB8AC3E}">
        <p14:creationId xmlns:p14="http://schemas.microsoft.com/office/powerpoint/2010/main" val="3293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73E02C30-65D5-448B-ACF3-376D9736DCF1}"/>
              </a:ext>
            </a:extLst>
          </p:cNvPr>
          <p:cNvSpPr txBox="1"/>
          <p:nvPr/>
        </p:nvSpPr>
        <p:spPr>
          <a:xfrm>
            <a:off x="364733" y="1018396"/>
            <a:ext cx="86046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Žrtva može biti ucijenjena tjednima ili mjesecima, za novac, darovne kartice, bonove i slično. Sve veći broj suicida djece i mladih zbog srama i straha od pojavljivanja eksplicitnog sadržaja.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B4827B6C-D7D3-22FC-1277-2645764CF026}"/>
              </a:ext>
            </a:extLst>
          </p:cNvPr>
          <p:cNvSpPr txBox="1"/>
          <p:nvPr/>
        </p:nvSpPr>
        <p:spPr>
          <a:xfrm>
            <a:off x="364733" y="3126769"/>
            <a:ext cx="8604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Počiniteljima se vrlo teško ( skoro ne moguće ) ulazi u trag, najčešće su iz Azije ili Afrike.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85138E02-F918-2C1D-50D6-82DAA4D387E1}"/>
              </a:ext>
            </a:extLst>
          </p:cNvPr>
          <p:cNvSpPr txBox="1"/>
          <p:nvPr/>
        </p:nvSpPr>
        <p:spPr>
          <a:xfrm>
            <a:off x="405830" y="4373367"/>
            <a:ext cx="86046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umjetne inteligencije pravopis, smisao rečenica, govor pa čak i video zapis postaju sve realističniji.</a:t>
            </a:r>
          </a:p>
        </p:txBody>
      </p:sp>
    </p:spTree>
    <p:extLst>
      <p:ext uri="{BB962C8B-B14F-4D97-AF65-F5344CB8AC3E}">
        <p14:creationId xmlns:p14="http://schemas.microsoft.com/office/powerpoint/2010/main" val="51769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E1B2B45-6BAC-F380-E84D-C397E73ED2C3}"/>
              </a:ext>
            </a:extLst>
          </p:cNvPr>
          <p:cNvSpPr txBox="1"/>
          <p:nvPr/>
        </p:nvSpPr>
        <p:spPr>
          <a:xfrm>
            <a:off x="672957" y="1089060"/>
            <a:ext cx="8342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Žrtve ne prijavljuju ucjenu jer se osjećaju krive, posramljene i u strahu su od kazne. Zastrašene su od strane policije ili drugih institucija da su i sami odgovorni jer su poslale eksplicitnu fotografiju ili video zapis. </a:t>
            </a:r>
          </a:p>
          <a:p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Također se vrlo često osjećaju bespomoćno jer misle da im prijavljivanje neće pomoći. Zabrinuti su za svoju privatnost.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6F47BDC9-1725-9DE8-B810-8871CF3E1A61}"/>
              </a:ext>
            </a:extLst>
          </p:cNvPr>
          <p:cNvSpPr txBox="1"/>
          <p:nvPr/>
        </p:nvSpPr>
        <p:spPr>
          <a:xfrm>
            <a:off x="624680" y="5216820"/>
            <a:ext cx="8024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Zbog osjećaja da im nitko ne može pomoći i straha od predatora u velikom su riziku od suicida.</a:t>
            </a:r>
          </a:p>
        </p:txBody>
      </p:sp>
    </p:spTree>
    <p:extLst>
      <p:ext uri="{BB962C8B-B14F-4D97-AF65-F5344CB8AC3E}">
        <p14:creationId xmlns:p14="http://schemas.microsoft.com/office/powerpoint/2010/main" val="119123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6947EACE-7369-B336-1051-589EB620E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82" y="1120171"/>
            <a:ext cx="8254060" cy="1671797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176EFF8-7046-DEE9-24FD-4A92CD8FF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78" y="3210192"/>
            <a:ext cx="9253749" cy="163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96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A38BCE42-8DE1-6383-2A99-09417C970DAA}"/>
              </a:ext>
            </a:extLst>
          </p:cNvPr>
          <p:cNvSpPr txBox="1"/>
          <p:nvPr/>
        </p:nvSpPr>
        <p:spPr>
          <a:xfrm>
            <a:off x="636998" y="1181528"/>
            <a:ext cx="84967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Što možemo napraviti: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važno je da se žrtva ne okrivljuje 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redu je da se žrtva osjeća uznemireno i zato moramo pokazati razumijevanje i podršku 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saslušajte dijete i bude oslonac u idućim koracima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pomozite žrtvi da prijavi policiji i obavijesti roditelje ili skrbnike</a:t>
            </a: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Uputiti roditelje/skrbnike da potraže pomoć ( CSI )</a:t>
            </a: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7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1667C6BB-759C-740E-13C5-089AFF866762}"/>
              </a:ext>
            </a:extLst>
          </p:cNvPr>
          <p:cNvSpPr txBox="1"/>
          <p:nvPr/>
        </p:nvSpPr>
        <p:spPr>
          <a:xfrm>
            <a:off x="636998" y="1181528"/>
            <a:ext cx="849672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 savjeta:</a:t>
            </a: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Suradnja s počiniteljem ili plaćanje najčešće ne zaustavlja ucjenu</a:t>
            </a: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Plaćanje ne garantira da slike ili video zapisi neće biti objavljeni online </a:t>
            </a: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hr-HR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Prijavite i blokirajte račun ucjenjivača, ali ne brišite poruke ili bilo koje druge dokaze, ako je moguće najbolje uzeti snimak ekrana</a:t>
            </a: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endParaRPr lang="hr-HR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19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2B4061-1AFC-C204-14A4-6382A60CE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1A4021-80D2-FFA8-B026-50AA9D6A64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2ED585E-14B7-8252-CBBE-D7D2FE5A7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8" y="0"/>
            <a:ext cx="12094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065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66DCA7FD-AC3D-01AF-963F-3126501E3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3" y="743711"/>
            <a:ext cx="9153725" cy="515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306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93" y="2103437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hr-HR" sz="5400" b="1" dirty="0">
                <a:solidFill>
                  <a:srgbClr val="FFDD00"/>
                </a:solidFill>
                <a:latin typeface="Montserrat" panose="00000500000000000000" pitchFamily="2" charset="-18"/>
              </a:rPr>
              <a:t>Koja je uloga škole i kako vam možemo pomoći? </a:t>
            </a:r>
          </a:p>
        </p:txBody>
      </p:sp>
    </p:spTree>
    <p:extLst>
      <p:ext uri="{BB962C8B-B14F-4D97-AF65-F5344CB8AC3E}">
        <p14:creationId xmlns:p14="http://schemas.microsoft.com/office/powerpoint/2010/main" val="1615802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10515600" cy="1325563"/>
          </a:xfrm>
        </p:spPr>
        <p:txBody>
          <a:bodyPr anchor="t">
            <a:normAutofit fontScale="90000"/>
          </a:bodyPr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Povjerenje je ključno za pravovremeno dobivanje informacija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CF70D-BA6C-3C57-3B72-D369DAC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2241261"/>
            <a:ext cx="8915399" cy="3891684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Kako bi škola bila sigurno i poticajno mjesto za razvoj djece i mladih, potrebno je stvoriti okruženje u kojem će se učenici osjećati dovoljno sigurno za otvoren i iskren razgovor 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Za to ih je potrebno ohrabrivati na </a:t>
            </a:r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sudjelovanje</a:t>
            </a:r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 tako da daju svoje prijedloge i smišljaju različite aktivnosti, dok škola mora biti spremna </a:t>
            </a:r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poslušati</a:t>
            </a:r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 i ispoštovati prijedloge učenika</a:t>
            </a:r>
            <a:endParaRPr lang="hr-HR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2257602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9454525" cy="1325563"/>
          </a:xfrm>
        </p:spPr>
        <p:txBody>
          <a:bodyPr anchor="t"/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Nastavnik kao osoba od povjerenja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CF70D-BA6C-3C57-3B72-D369DAC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2241261"/>
            <a:ext cx="8915399" cy="38916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Izvori informiranja </a:t>
            </a:r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– vidjeti, saznati, prepoznati znakove</a:t>
            </a:r>
          </a:p>
          <a:p>
            <a:pPr marL="0" indent="0">
              <a:buNone/>
            </a:pPr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Osobe od povjerenja: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Znaju slušati (čuti i prepoznati neverbalne znakove osobe s kojom razgovaraju) – Čujem tvoj problem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Trude se razumjeti što im druga osoba pokušava reći ili kako se osjeća – Razumijem kako se osjećaš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Jasno pokazuju da su spremne pomoći u pronalasku rješenja problema – Pomoći ću ti razmisliti o problemu, pokušat ćemo pronaći rješenje</a:t>
            </a:r>
          </a:p>
          <a:p>
            <a:pPr marL="0" indent="0">
              <a:buNone/>
            </a:pPr>
            <a:endParaRPr lang="hr-HR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hr-HR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141899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10515600" cy="1325563"/>
          </a:xfrm>
        </p:spPr>
        <p:txBody>
          <a:bodyPr anchor="t"/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Kako voditi osjetljiv razgovor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CF70D-BA6C-3C57-3B72-D369DAC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2241261"/>
            <a:ext cx="8915399" cy="3891684"/>
          </a:xfrm>
        </p:spPr>
        <p:txBody>
          <a:bodyPr>
            <a:normAutofit fontScale="92500"/>
          </a:bodyPr>
          <a:lstStyle/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stvoriti siguran prostor u kojem postoji </a:t>
            </a:r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povjerenje</a:t>
            </a:r>
          </a:p>
          <a:p>
            <a:pPr lvl="1"/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Dužnost prijave - informirati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poštivati i poticati odluku za otkrivanje prisutnosti nasilja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vjerovati osobi i pružiti podršku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ne osuđivati i ne okrivljavati - Nemojte postavljati pitanja koja počinju sa „ZAŠTO...” („Zašto si poslao/la fotografije...” ili „Zašto nisi to učinio/la...”).</a:t>
            </a:r>
          </a:p>
          <a:p>
            <a:endParaRPr lang="hr-HR" dirty="0"/>
          </a:p>
          <a:p>
            <a:endParaRPr lang="hr-HR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hr-HR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722729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10515600" cy="1325563"/>
          </a:xfrm>
        </p:spPr>
        <p:txBody>
          <a:bodyPr anchor="t"/>
          <a:lstStyle/>
          <a:p>
            <a:r>
              <a:rPr lang="hr-HR" b="1" dirty="0">
                <a:solidFill>
                  <a:schemeClr val="bg1"/>
                </a:solidFill>
                <a:latin typeface="Montserrat" panose="00000500000000000000" pitchFamily="2" charset="-18"/>
              </a:rPr>
              <a:t>Kako voditi osjetljiv razgovor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CF70D-BA6C-3C57-3B72-D369DAC62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037" y="2241261"/>
            <a:ext cx="8915399" cy="3891684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ne postavljati previše pitanja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aktivno slušati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ne davati savjete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kontrolirati reakcije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ne razgovarati s drugima o temi razgovora</a:t>
            </a:r>
          </a:p>
          <a:p>
            <a:r>
              <a:rPr lang="hr-HR" dirty="0">
                <a:solidFill>
                  <a:schemeClr val="bg1"/>
                </a:solidFill>
                <a:latin typeface="Montserrat" panose="00000500000000000000" pitchFamily="2" charset="-18"/>
              </a:rPr>
              <a:t>davati prikladne informacije</a:t>
            </a:r>
          </a:p>
          <a:p>
            <a:endParaRPr lang="hr-HR" dirty="0"/>
          </a:p>
          <a:p>
            <a:endParaRPr lang="hr-HR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hr-HR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519997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37" y="826943"/>
            <a:ext cx="10515600" cy="1325563"/>
          </a:xfrm>
        </p:spPr>
        <p:txBody>
          <a:bodyPr anchor="t"/>
          <a:lstStyle/>
          <a:p>
            <a:endParaRPr lang="hr-HR" b="1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  <p:pic>
        <p:nvPicPr>
          <p:cNvPr id="6" name="Rezervirano mjesto sadržaja 5" descr="Slika na kojoj se prikazuje tekst, elektronika, računalo, prijenosno računalo&#10;&#10;Opis je automatski generiran">
            <a:extLst>
              <a:ext uri="{FF2B5EF4-FFF2-40B4-BE49-F238E27FC236}">
                <a16:creationId xmlns:a16="http://schemas.microsoft.com/office/drawing/2014/main" id="{D3F75543-8482-5D6E-96A7-9BEFCECF7B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54" y="1"/>
            <a:ext cx="5722646" cy="6858000"/>
          </a:xfrm>
        </p:spPr>
      </p:pic>
      <p:pic>
        <p:nvPicPr>
          <p:cNvPr id="8" name="Slika 7" descr="Slika na kojoj se prikazuje tekst, snimka zaslona, Font, dokument&#10;&#10;Opis je automatski generiran">
            <a:extLst>
              <a:ext uri="{FF2B5EF4-FFF2-40B4-BE49-F238E27FC236}">
                <a16:creationId xmlns:a16="http://schemas.microsoft.com/office/drawing/2014/main" id="{5C2E3D82-9AF3-F9E7-0335-CD72A729AE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9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20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2FD266B-67D6-CF14-6BA0-DA890BE8E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B69EB79-61B1-82CB-7C81-D30D2AC49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A map of the country&#10;&#10;Description automatically generated with medium confidence">
            <a:extLst>
              <a:ext uri="{FF2B5EF4-FFF2-40B4-BE49-F238E27FC236}">
                <a16:creationId xmlns:a16="http://schemas.microsoft.com/office/drawing/2014/main" id="{F1B56917-BB71-E8D8-B546-DF6E89F62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72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B838E1-C2A9-C461-7092-2430F7C03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sisavac, snimka zaslona&#10;&#10;Opis je automatski generiran">
            <a:extLst>
              <a:ext uri="{FF2B5EF4-FFF2-40B4-BE49-F238E27FC236}">
                <a16:creationId xmlns:a16="http://schemas.microsoft.com/office/drawing/2014/main" id="{31212537-A3C7-4F75-ED67-A4B23D1CF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60E8210C-5A64-4643-0BB6-EE971793F7FF}"/>
              </a:ext>
            </a:extLst>
          </p:cNvPr>
          <p:cNvSpPr txBox="1"/>
          <p:nvPr/>
        </p:nvSpPr>
        <p:spPr>
          <a:xfrm>
            <a:off x="3143250" y="1460848"/>
            <a:ext cx="33489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CSI.hr u brojevima</a:t>
            </a:r>
            <a:endParaRPr lang="pt-BR" sz="4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EA7F1B8F-4C35-330B-25F5-93086AEC623D}"/>
              </a:ext>
            </a:extLst>
          </p:cNvPr>
          <p:cNvSpPr txBox="1"/>
          <p:nvPr/>
        </p:nvSpPr>
        <p:spPr>
          <a:xfrm rot="16200000">
            <a:off x="1671066" y="4258728"/>
            <a:ext cx="3348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2024. godina</a:t>
            </a:r>
            <a:endParaRPr lang="pt-BR" sz="40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Naslov 1">
            <a:extLst>
              <a:ext uri="{FF2B5EF4-FFF2-40B4-BE49-F238E27FC236}">
                <a16:creationId xmlns:a16="http://schemas.microsoft.com/office/drawing/2014/main" id="{0AEF95BE-C2DE-C953-5489-B4F2241D56B7}"/>
              </a:ext>
            </a:extLst>
          </p:cNvPr>
          <p:cNvSpPr txBox="1">
            <a:spLocks/>
          </p:cNvSpPr>
          <p:nvPr/>
        </p:nvSpPr>
        <p:spPr>
          <a:xfrm>
            <a:off x="4075938" y="2987818"/>
            <a:ext cx="7176516" cy="329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• </a:t>
            </a:r>
            <a:r>
              <a:rPr lang="hr-HR" sz="2400" b="1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Helpline</a:t>
            </a:r>
            <a:r>
              <a:rPr lang="hr-HR" sz="2400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- evidentirano preko 400 kontakata</a:t>
            </a:r>
          </a:p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hr-HR" sz="24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• </a:t>
            </a:r>
            <a:r>
              <a:rPr lang="hr-HR" sz="2400" b="1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Hotline</a:t>
            </a:r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- 190 prijava ilegalnog sadržaja (s krajem ožujka 2024. godine)</a:t>
            </a:r>
          </a:p>
          <a:p>
            <a:endParaRPr lang="hr-HR" sz="24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• </a:t>
            </a:r>
            <a:r>
              <a:rPr lang="hr-HR" sz="2400" b="1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Centar za podršku i informiranje</a:t>
            </a:r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- 22074 sudionika </a:t>
            </a:r>
            <a:endParaRPr lang="hr-HR" sz="15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15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    (s početkom lipnja 2024)</a:t>
            </a:r>
          </a:p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		- 21173 djeca</a:t>
            </a:r>
          </a:p>
          <a:p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		- 296 roditelji</a:t>
            </a:r>
          </a:p>
          <a:p>
            <a:r>
              <a:rPr lang="hr-HR" sz="2400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	- </a:t>
            </a:r>
            <a:r>
              <a:rPr lang="hr-HR" sz="24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605 stručnjaci </a:t>
            </a:r>
            <a:br>
              <a:rPr lang="hr-HR" sz="1500" cap="all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7" name="Slika 6" descr="Slika na kojoj se prikazuje u dvorani, učionica, stol, obrazovanje&#10;&#10;Opis je automatski generiran">
            <a:extLst>
              <a:ext uri="{FF2B5EF4-FFF2-40B4-BE49-F238E27FC236}">
                <a16:creationId xmlns:a16="http://schemas.microsoft.com/office/drawing/2014/main" id="{06B5A047-BACB-EDF4-A2CB-62E4B6B145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3" t="9664" r="35467" b="15113"/>
          <a:stretch/>
        </p:blipFill>
        <p:spPr>
          <a:xfrm>
            <a:off x="392050" y="1699173"/>
            <a:ext cx="2406014" cy="51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31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305E5C-53CA-EF9F-0723-065B4F1DA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odijevanje, žena, Ljudsko lice, računalo&#10;&#10;Opis je automatski generiran">
            <a:extLst>
              <a:ext uri="{FF2B5EF4-FFF2-40B4-BE49-F238E27FC236}">
                <a16:creationId xmlns:a16="http://schemas.microsoft.com/office/drawing/2014/main" id="{86E66436-5207-E5CE-57AB-DCBE64C51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05577598-D230-4350-4697-9C33A4DD24EF}"/>
              </a:ext>
            </a:extLst>
          </p:cNvPr>
          <p:cNvSpPr txBox="1"/>
          <p:nvPr/>
        </p:nvSpPr>
        <p:spPr>
          <a:xfrm>
            <a:off x="6636258" y="756668"/>
            <a:ext cx="334899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CSI.hr u brojevima</a:t>
            </a:r>
            <a:endParaRPr lang="pt-BR" sz="4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D476867E-9C9E-DF48-2CF6-BE56CCEB5F1D}"/>
              </a:ext>
            </a:extLst>
          </p:cNvPr>
          <p:cNvSpPr txBox="1">
            <a:spLocks/>
          </p:cNvSpPr>
          <p:nvPr/>
        </p:nvSpPr>
        <p:spPr>
          <a:xfrm>
            <a:off x="6636258" y="2934375"/>
            <a:ext cx="4616196" cy="3299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1062 osnovne škole </a:t>
            </a:r>
          </a:p>
          <a:p>
            <a:r>
              <a:rPr lang="hr-HR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273 srednje škole </a:t>
            </a:r>
          </a:p>
          <a:p>
            <a:r>
              <a:rPr lang="hr-HR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150 stručnjaka </a:t>
            </a:r>
          </a:p>
          <a:p>
            <a:r>
              <a:rPr lang="hr-HR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(javna tribina, pop </a:t>
            </a:r>
            <a:r>
              <a:rPr lang="hr-HR" sz="1800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up</a:t>
            </a:r>
            <a:r>
              <a:rPr lang="hr-HR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panel, ogledni sat CZO)</a:t>
            </a:r>
          </a:p>
          <a:p>
            <a:endParaRPr lang="hr-HR" sz="1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pl-PL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13557 djece i mladih na radionicama za koje smo osigurali pripreme (s 13.02.2024.)</a:t>
            </a:r>
          </a:p>
          <a:p>
            <a:endParaRPr lang="pl-PL" sz="18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55659 ispunjavanja online kviza – djeca i mladi </a:t>
            </a:r>
            <a:br>
              <a:rPr lang="hr-HR" sz="1500" cap="all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A662F303-55AC-B76D-5D90-B46FFEB087A4}"/>
              </a:ext>
            </a:extLst>
          </p:cNvPr>
          <p:cNvSpPr txBox="1"/>
          <p:nvPr/>
        </p:nvSpPr>
        <p:spPr>
          <a:xfrm>
            <a:off x="6636258" y="2233124"/>
            <a:ext cx="334899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DSI 2024</a:t>
            </a:r>
            <a:endParaRPr lang="pt-BR" sz="45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0EB4FED2-9D7E-3463-5D10-CD196FCC8051}"/>
              </a:ext>
            </a:extLst>
          </p:cNvPr>
          <p:cNvSpPr txBox="1">
            <a:spLocks/>
          </p:cNvSpPr>
          <p:nvPr/>
        </p:nvSpPr>
        <p:spPr>
          <a:xfrm>
            <a:off x="518160" y="1626518"/>
            <a:ext cx="2371344" cy="1150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Tema Dana </a:t>
            </a:r>
            <a:r>
              <a:rPr lang="it-IT" sz="1800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sigurnijeg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it-IT" sz="1800" b="0" i="0" dirty="0" err="1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interneta</a:t>
            </a:r>
            <a:r>
              <a:rPr lang="it-IT" sz="1800" b="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2024. godine</a:t>
            </a:r>
            <a:br>
              <a:rPr lang="hr-HR" sz="1500" cap="all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BF62BEA9-0585-6A89-59BA-53933F1C0BF5}"/>
              </a:ext>
            </a:extLst>
          </p:cNvPr>
          <p:cNvSpPr txBox="1"/>
          <p:nvPr/>
        </p:nvSpPr>
        <p:spPr>
          <a:xfrm>
            <a:off x="1302258" y="2528467"/>
            <a:ext cx="1245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8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videoigre</a:t>
            </a:r>
            <a:endParaRPr lang="pt-BR" sz="18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3" name="Grafika 12" descr="Game controller outline">
            <a:extLst>
              <a:ext uri="{FF2B5EF4-FFF2-40B4-BE49-F238E27FC236}">
                <a16:creationId xmlns:a16="http://schemas.microsoft.com/office/drawing/2014/main" id="{8BA798C8-0F6E-36C5-BF58-8C254D2A5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906442">
            <a:off x="557939" y="2497044"/>
            <a:ext cx="560522" cy="56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61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zervirano mjesto sadržaja 4" descr="Slika na kojoj se prikazuje tekst, snimka zaslona, Font, logotip&#10;&#10;Opis je automatski generiran">
            <a:extLst>
              <a:ext uri="{FF2B5EF4-FFF2-40B4-BE49-F238E27FC236}">
                <a16:creationId xmlns:a16="http://schemas.microsoft.com/office/drawing/2014/main" id="{578615F3-D1A0-4E41-3EE9-7164854CE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4E784960-13B3-218A-D671-2515E9D4DDA2}"/>
              </a:ext>
            </a:extLst>
          </p:cNvPr>
          <p:cNvSpPr txBox="1"/>
          <p:nvPr/>
        </p:nvSpPr>
        <p:spPr>
          <a:xfrm>
            <a:off x="838200" y="1275189"/>
            <a:ext cx="47762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800" b="1" i="0" dirty="0">
                <a:solidFill>
                  <a:srgbClr val="FFFFFF"/>
                </a:solidFill>
                <a:effectLst/>
              </a:rPr>
              <a:t>#BoljiOnline</a:t>
            </a:r>
            <a:endParaRPr lang="pt-BR" sz="4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971C0E8-1629-6E96-7885-2A6F729E2FE6}"/>
              </a:ext>
            </a:extLst>
          </p:cNvPr>
          <p:cNvSpPr txBox="1"/>
          <p:nvPr/>
        </p:nvSpPr>
        <p:spPr>
          <a:xfrm>
            <a:off x="838200" y="2211663"/>
            <a:ext cx="5891784" cy="3737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Škola odgovornog </a:t>
            </a:r>
            <a:r>
              <a:rPr lang="hr-HR" sz="2000" b="0" i="0" dirty="0" err="1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influensanja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Gen Z akademija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Dan sigurnijeg interneta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predavanja za djecu, roditelje i stručnjake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rad s mladima volonterima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savjetovalište uživo u Osijeku i Zagrebu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podcasti, članci, objave na društvenim mrežama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>
              <a:lnSpc>
                <a:spcPct val="150000"/>
              </a:lnSpc>
            </a:pPr>
            <a:r>
              <a:rPr lang="hr-HR" sz="20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edukativni materijali</a:t>
            </a:r>
            <a:endParaRPr lang="hr-HR" sz="200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8" name="Naslov 1">
            <a:extLst>
              <a:ext uri="{FF2B5EF4-FFF2-40B4-BE49-F238E27FC236}">
                <a16:creationId xmlns:a16="http://schemas.microsoft.com/office/drawing/2014/main" id="{6A203B2D-4921-0441-158F-1BCD77A2B0DE}"/>
              </a:ext>
            </a:extLst>
          </p:cNvPr>
          <p:cNvSpPr txBox="1">
            <a:spLocks/>
          </p:cNvSpPr>
          <p:nvPr/>
        </p:nvSpPr>
        <p:spPr>
          <a:xfrm>
            <a:off x="6842762" y="3121219"/>
            <a:ext cx="4623814" cy="19179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Predavanja i radionice</a:t>
            </a:r>
          </a:p>
          <a:p>
            <a:r>
              <a:rPr lang="es-ES" sz="1500" b="0" i="0" dirty="0">
                <a:solidFill>
                  <a:srgbClr val="FFFFFF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01.03.-31.05.2024. godine</a:t>
            </a:r>
            <a:endParaRPr lang="hr-HR" sz="1500" b="0" i="0" dirty="0">
              <a:solidFill>
                <a:srgbClr val="FFFFFF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hr-HR" sz="2000" dirty="0">
              <a:solidFill>
                <a:srgbClr val="FFFFFF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1445 djece</a:t>
            </a:r>
          </a:p>
          <a:p>
            <a:r>
              <a:rPr lang="hr-HR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229 roditelja</a:t>
            </a:r>
          </a:p>
          <a:p>
            <a:r>
              <a:rPr lang="hr-HR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195 stručnjaka</a:t>
            </a:r>
          </a:p>
          <a:p>
            <a:endParaRPr lang="hr-HR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endParaRPr lang="hr-HR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25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Savjetovališta Zagreb i Osijek</a:t>
            </a:r>
          </a:p>
          <a:p>
            <a:r>
              <a:rPr lang="hr-HR" sz="15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01.03.-30.06.2024. godine</a:t>
            </a:r>
          </a:p>
          <a:p>
            <a:endParaRPr lang="hr-HR" sz="2000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hr-HR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osigurano 75 termina </a:t>
            </a:r>
          </a:p>
          <a:p>
            <a:r>
              <a:rPr lang="hr-HR" sz="2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	u savjetovalištima</a:t>
            </a:r>
          </a:p>
        </p:txBody>
      </p:sp>
    </p:spTree>
    <p:extLst>
      <p:ext uri="{BB962C8B-B14F-4D97-AF65-F5344CB8AC3E}">
        <p14:creationId xmlns:p14="http://schemas.microsoft.com/office/powerpoint/2010/main" val="4207846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A6DCD17-D423-95A0-F185-452F2F4AF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19" y="751331"/>
            <a:ext cx="9269836" cy="50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243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6362CC-43DE-D64B-3590-6FBC2D36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 descr="Slika na kojoj se prikazuje tekst, osoba, odijevanje, snimka zaslona&#10;&#10;Opis je automatski generiran">
            <a:extLst>
              <a:ext uri="{FF2B5EF4-FFF2-40B4-BE49-F238E27FC236}">
                <a16:creationId xmlns:a16="http://schemas.microsoft.com/office/drawing/2014/main" id="{79934F88-16CF-9DE8-BF40-1D6EFBF8F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3"/>
          <a:stretch/>
        </p:blipFill>
        <p:spPr>
          <a:xfrm>
            <a:off x="0" y="1325880"/>
            <a:ext cx="12192000" cy="5532120"/>
          </a:xfr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9B9E758D-4CF5-5D02-A10E-C4E8D7E3B9D1}"/>
              </a:ext>
            </a:extLst>
          </p:cNvPr>
          <p:cNvSpPr txBox="1"/>
          <p:nvPr/>
        </p:nvSpPr>
        <p:spPr>
          <a:xfrm>
            <a:off x="6096000" y="1859340"/>
            <a:ext cx="477621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800" b="1" i="0" dirty="0">
                <a:solidFill>
                  <a:srgbClr val="FFFFFF"/>
                </a:solidFill>
                <a:effectLst/>
              </a:rPr>
              <a:t>Škola odgovornog </a:t>
            </a:r>
            <a:r>
              <a:rPr lang="hr-HR" sz="4800" b="1" i="0" dirty="0" err="1">
                <a:solidFill>
                  <a:srgbClr val="FFFFFF"/>
                </a:solidFill>
                <a:effectLst/>
              </a:rPr>
              <a:t>influensanja</a:t>
            </a:r>
            <a:endParaRPr lang="pt-BR" sz="4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Naslov 1">
            <a:extLst>
              <a:ext uri="{FF2B5EF4-FFF2-40B4-BE49-F238E27FC236}">
                <a16:creationId xmlns:a16="http://schemas.microsoft.com/office/drawing/2014/main" id="{A76BE01A-7786-DFC8-4444-E612F7DAAE3C}"/>
              </a:ext>
            </a:extLst>
          </p:cNvPr>
          <p:cNvSpPr txBox="1">
            <a:spLocks/>
          </p:cNvSpPr>
          <p:nvPr/>
        </p:nvSpPr>
        <p:spPr>
          <a:xfrm>
            <a:off x="6096000" y="4167664"/>
            <a:ext cx="5257800" cy="191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180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Digitalna platforma putem koje prijavljeni polaznici imaju priliku odslušati šest edukacijskih modula na temu sigurnosti na internetu</a:t>
            </a:r>
            <a:br>
              <a:rPr lang="hr-HR" sz="1500" cap="all" dirty="0">
                <a:solidFill>
                  <a:schemeClr val="bg1">
                    <a:lumMod val="6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5999B2FE-1B94-5E97-598C-FA62C0A2A1D7}"/>
              </a:ext>
            </a:extLst>
          </p:cNvPr>
          <p:cNvSpPr txBox="1"/>
          <p:nvPr/>
        </p:nvSpPr>
        <p:spPr>
          <a:xfrm>
            <a:off x="7824978" y="5603135"/>
            <a:ext cx="2718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prijava za sudjelovanje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D402F59-9994-8A4F-A1F5-532658B667D9}"/>
              </a:ext>
            </a:extLst>
          </p:cNvPr>
          <p:cNvSpPr txBox="1"/>
          <p:nvPr/>
        </p:nvSpPr>
        <p:spPr>
          <a:xfrm>
            <a:off x="7824978" y="6123543"/>
            <a:ext cx="2718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 err="1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influencera</a:t>
            </a:r>
            <a:endParaRPr lang="hr-HR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id="{94E07D75-27C2-F7E0-1D48-8FB2415033F6}"/>
              </a:ext>
            </a:extLst>
          </p:cNvPr>
          <p:cNvSpPr txBox="1"/>
          <p:nvPr/>
        </p:nvSpPr>
        <p:spPr>
          <a:xfrm>
            <a:off x="7014210" y="5510802"/>
            <a:ext cx="10172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317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B07B3F8-3EE7-3EE7-F15B-C5D92672012D}"/>
              </a:ext>
            </a:extLst>
          </p:cNvPr>
          <p:cNvSpPr txBox="1"/>
          <p:nvPr/>
        </p:nvSpPr>
        <p:spPr>
          <a:xfrm>
            <a:off x="7240524" y="6031210"/>
            <a:ext cx="10172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32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9E609CC1-EA45-BC80-A372-8179C0666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4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40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F2813B-4C26-280A-4951-6B8A73D7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7" name="Rezervirano mjesto sadržaja 6" descr="Slika na kojoj se prikazuje tekst, osoba, snimka zaslona, dizajn&#10;&#10;Opis je automatski generiran">
            <a:extLst>
              <a:ext uri="{FF2B5EF4-FFF2-40B4-BE49-F238E27FC236}">
                <a16:creationId xmlns:a16="http://schemas.microsoft.com/office/drawing/2014/main" id="{28366B46-2021-1467-108B-227E416BD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3" b="-1"/>
          <a:stretch/>
        </p:blipFill>
        <p:spPr>
          <a:xfrm>
            <a:off x="0" y="1371154"/>
            <a:ext cx="12192000" cy="5486846"/>
          </a:xfr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79D872FC-6EB6-F260-99E2-6BFCE5B7F052}"/>
              </a:ext>
            </a:extLst>
          </p:cNvPr>
          <p:cNvSpPr txBox="1"/>
          <p:nvPr/>
        </p:nvSpPr>
        <p:spPr>
          <a:xfrm>
            <a:off x="7601712" y="2055813"/>
            <a:ext cx="47762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800" b="1" i="0" dirty="0">
                <a:solidFill>
                  <a:srgbClr val="FFFFFF"/>
                </a:solidFill>
                <a:effectLst/>
              </a:rPr>
              <a:t>Gen Z</a:t>
            </a:r>
          </a:p>
          <a:p>
            <a:r>
              <a:rPr lang="hr-HR" sz="4800" b="1" dirty="0">
                <a:solidFill>
                  <a:srgbClr val="FFFFFF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akademija</a:t>
            </a:r>
            <a:endParaRPr lang="pt-BR" sz="4500" b="1" dirty="0">
              <a:solidFill>
                <a:schemeClr val="bg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9" name="Naslov 1">
            <a:extLst>
              <a:ext uri="{FF2B5EF4-FFF2-40B4-BE49-F238E27FC236}">
                <a16:creationId xmlns:a16="http://schemas.microsoft.com/office/drawing/2014/main" id="{AC9A56BC-1BAB-DB9B-01C4-C4115A3ACEFC}"/>
              </a:ext>
            </a:extLst>
          </p:cNvPr>
          <p:cNvSpPr txBox="1">
            <a:spLocks/>
          </p:cNvSpPr>
          <p:nvPr/>
        </p:nvSpPr>
        <p:spPr>
          <a:xfrm>
            <a:off x="7601712" y="3625473"/>
            <a:ext cx="4221480" cy="1917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odgovorno kreiranje digitalnog sadržaja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važnost prijave neprimjerenog sadržaja online, utjecaj influencera na pratitelje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800" i="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teme iz svijeta digitalnih medija, marketinga i promocije</a:t>
            </a:r>
            <a:endParaRPr lang="hr-HR" sz="1500" dirty="0">
              <a:solidFill>
                <a:schemeClr val="bg1">
                  <a:lumMod val="6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6FF0FC70-DFA5-5A30-F65C-59DA89C69D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0330"/>
            <a:ext cx="12192000" cy="140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947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1">
            <a:extLst>
              <a:ext uri="{FF2B5EF4-FFF2-40B4-BE49-F238E27FC236}">
                <a16:creationId xmlns:a16="http://schemas.microsoft.com/office/drawing/2014/main" id="{B356A843-FB71-CF28-0753-63AFAF828822}"/>
              </a:ext>
            </a:extLst>
          </p:cNvPr>
          <p:cNvSpPr txBox="1">
            <a:spLocks/>
          </p:cNvSpPr>
          <p:nvPr/>
        </p:nvSpPr>
        <p:spPr>
          <a:xfrm>
            <a:off x="268391" y="436626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solidFill>
                  <a:srgbClr val="3C3950"/>
                </a:solidFill>
              </a:rPr>
              <a:t>Osmišljavanje i distribucija promotivnih materijala 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4F4499A1-3A3A-0AEA-C5C0-2F8A0C4B5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93" y="1947958"/>
            <a:ext cx="3122298" cy="447568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6E552E7-4F00-5D2B-0915-3F33796E3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318" y="1947958"/>
            <a:ext cx="3122298" cy="4471130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F39A3B8-1765-1907-FF05-5A31F7970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1947958"/>
            <a:ext cx="3181242" cy="44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091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8674DF5-A342-E9A2-33C0-F6E4B160A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0385" y="63271"/>
            <a:ext cx="3514472" cy="3514472"/>
          </a:xfrm>
        </p:spPr>
      </p:pic>
      <p:pic>
        <p:nvPicPr>
          <p:cNvPr id="7" name="Slika 6" descr="Slika na kojoj se prikazuje tekst, odjeća za kupanje, vanjski, bosi&#10;&#10;Opis je automatski generiran">
            <a:extLst>
              <a:ext uri="{FF2B5EF4-FFF2-40B4-BE49-F238E27FC236}">
                <a16:creationId xmlns:a16="http://schemas.microsoft.com/office/drawing/2014/main" id="{07A55A00-47FB-5148-375F-468436370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019" y="463296"/>
            <a:ext cx="5715508" cy="5718048"/>
          </a:xfrm>
          <a:prstGeom prst="rect">
            <a:avLst/>
          </a:prstGeom>
        </p:spPr>
      </p:pic>
      <p:pic>
        <p:nvPicPr>
          <p:cNvPr id="9" name="Slika 8" descr="Slika na kojoj se prikazuje tekst, snimka zaslona&#10;&#10;Opis je automatski generiran">
            <a:extLst>
              <a:ext uri="{FF2B5EF4-FFF2-40B4-BE49-F238E27FC236}">
                <a16:creationId xmlns:a16="http://schemas.microsoft.com/office/drawing/2014/main" id="{2AFCF626-7BB4-C293-EDCF-7599F842B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77" y="3785007"/>
            <a:ext cx="5463899" cy="28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00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4D907CD-E5A5-3F37-8B50-4FACCEDA0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9394D7-D875-F471-48B1-20AE8845C8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2" descr="A white building with a red logo&#10;&#10;Description automatically generated with medium confidence">
            <a:extLst>
              <a:ext uri="{FF2B5EF4-FFF2-40B4-BE49-F238E27FC236}">
                <a16:creationId xmlns:a16="http://schemas.microsoft.com/office/drawing/2014/main" id="{59F57813-9198-B6A6-701D-4A37F8323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15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C9434-C8F7-B709-98E3-B368C83B2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442AA96-3A2F-4745-5A1D-13017560E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44" y="342502"/>
            <a:ext cx="11672711" cy="3086498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A5C9BC5C-6BED-5D0D-B6F1-B5974479E885}"/>
              </a:ext>
            </a:extLst>
          </p:cNvPr>
          <p:cNvSpPr txBox="1"/>
          <p:nvPr/>
        </p:nvSpPr>
        <p:spPr>
          <a:xfrm>
            <a:off x="3702756" y="4143022"/>
            <a:ext cx="4107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5400" dirty="0"/>
              <a:t>boljionline.hr</a:t>
            </a:r>
          </a:p>
        </p:txBody>
      </p:sp>
    </p:spTree>
    <p:extLst>
      <p:ext uri="{BB962C8B-B14F-4D97-AF65-F5344CB8AC3E}">
        <p14:creationId xmlns:p14="http://schemas.microsoft.com/office/powerpoint/2010/main" val="17150372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AD57-0EE4-0C77-C066-766BF010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1584" y="2087197"/>
            <a:ext cx="3608832" cy="2683606"/>
          </a:xfrm>
        </p:spPr>
        <p:txBody>
          <a:bodyPr anchor="t">
            <a:normAutofit/>
          </a:bodyPr>
          <a:lstStyle/>
          <a:p>
            <a:r>
              <a:rPr lang="hr-HR" sz="6000" b="1" dirty="0">
                <a:solidFill>
                  <a:schemeClr val="bg1"/>
                </a:solidFill>
                <a:latin typeface="Montserrat" panose="00000500000000000000" pitchFamily="2" charset="-18"/>
              </a:rPr>
              <a:t>Pitanja?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FD0BE9F2-662C-40C8-0C6C-CC4A9AFCFB56}"/>
              </a:ext>
            </a:extLst>
          </p:cNvPr>
          <p:cNvSpPr txBox="1"/>
          <p:nvPr/>
        </p:nvSpPr>
        <p:spPr>
          <a:xfrm>
            <a:off x="0" y="3534013"/>
            <a:ext cx="11095251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2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endParaRPr lang="hr-HR" sz="28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r>
              <a:rPr lang="hr-HR" sz="2400" dirty="0">
                <a:solidFill>
                  <a:schemeClr val="bg1"/>
                </a:solidFill>
                <a:latin typeface="Montserrat" panose="00000500000000000000" pitchFamily="2" charset="-18"/>
              </a:rPr>
              <a:t>0800 606 606 - naša besplatna i anonimna linija</a:t>
            </a:r>
          </a:p>
          <a:p>
            <a:r>
              <a:rPr lang="hr-HR" sz="2400" dirty="0">
                <a:solidFill>
                  <a:schemeClr val="bg1"/>
                </a:solidFill>
                <a:latin typeface="Montserrat" panose="00000500000000000000" pitchFamily="2" charset="-18"/>
              </a:rPr>
              <a:t>Web stranice - CSI.HR   SINI.HR   NETICA.HR</a:t>
            </a:r>
          </a:p>
          <a:p>
            <a:r>
              <a:rPr lang="hr-HR" sz="2400" dirty="0">
                <a:solidFill>
                  <a:schemeClr val="bg1"/>
                </a:solidFill>
                <a:latin typeface="Montserrat" panose="00000500000000000000" pitchFamily="2" charset="-18"/>
              </a:rPr>
              <a:t>Društvene mreže – csi.hr</a:t>
            </a:r>
          </a:p>
          <a:p>
            <a:r>
              <a:rPr lang="hr-HR" sz="2400" dirty="0">
                <a:solidFill>
                  <a:schemeClr val="bg1"/>
                </a:solidFill>
                <a:latin typeface="Montserrat" panose="00000500000000000000" pitchFamily="2" charset="-18"/>
              </a:rPr>
              <a:t>Email – info@csi.hr </a:t>
            </a:r>
          </a:p>
          <a:p>
            <a:endParaRPr lang="hr-HR" sz="32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endParaRPr lang="en-US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78B5E543-1668-7282-90D7-2F6A58DA8026}"/>
              </a:ext>
            </a:extLst>
          </p:cNvPr>
          <p:cNvSpPr txBox="1"/>
          <p:nvPr/>
        </p:nvSpPr>
        <p:spPr>
          <a:xfrm>
            <a:off x="0" y="3534013"/>
            <a:ext cx="10266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dirty="0">
                <a:solidFill>
                  <a:schemeClr val="bg1"/>
                </a:solidFill>
                <a:latin typeface="Montserrat" panose="00000500000000000000" pitchFamily="2" charset="-18"/>
              </a:rPr>
              <a:t>Pronađite nas na</a:t>
            </a:r>
            <a:r>
              <a:rPr lang="hr-HR" sz="3200" dirty="0">
                <a:solidFill>
                  <a:schemeClr val="bg1"/>
                </a:solidFill>
                <a:latin typeface="Montserrat" panose="00000500000000000000" pitchFamily="2" charset="-18"/>
              </a:rPr>
              <a:t>:</a:t>
            </a:r>
            <a:endParaRPr lang="en-US" sz="3200" dirty="0">
              <a:solidFill>
                <a:schemeClr val="bg1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83070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EB0550-0E73-0F12-2CA3-2165E10EE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1">
            <a:extLst>
              <a:ext uri="{FF2B5EF4-FFF2-40B4-BE49-F238E27FC236}">
                <a16:creationId xmlns:a16="http://schemas.microsoft.com/office/drawing/2014/main" id="{E52ADB12-07B7-3557-9422-FB4E1566A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222" y="365125"/>
            <a:ext cx="10515600" cy="1325563"/>
          </a:xfrm>
        </p:spPr>
        <p:txBody>
          <a:bodyPr/>
          <a:lstStyle/>
          <a:p>
            <a:pPr algn="ctr"/>
            <a:r>
              <a:rPr lang="hr-HR" b="1" dirty="0"/>
              <a:t>Centar za sigurniji Internet Hrvatska </a:t>
            </a:r>
          </a:p>
        </p:txBody>
      </p:sp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A42F2EBA-A40E-EFFF-6218-966E522C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78116" y="2105025"/>
            <a:ext cx="2266951" cy="116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91C8746-55FD-21A4-9929-68DF269EA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710" y="2105025"/>
            <a:ext cx="2436907" cy="1166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id="{B4BE4095-B9C0-98A1-9D5C-F6DE58ACD016}"/>
              </a:ext>
            </a:extLst>
          </p:cNvPr>
          <p:cNvSpPr txBox="1">
            <a:spLocks/>
          </p:cNvSpPr>
          <p:nvPr/>
        </p:nvSpPr>
        <p:spPr>
          <a:xfrm>
            <a:off x="942623" y="3429000"/>
            <a:ext cx="9889027" cy="2852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4048" indent="-384048" algn="l" defTabSz="914400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2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914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371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28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8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2860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hr-HR" b="1" dirty="0" err="1">
                <a:solidFill>
                  <a:schemeClr val="accent6">
                    <a:lumMod val="10000"/>
                  </a:schemeClr>
                </a:solidFill>
              </a:rPr>
              <a:t>Hotline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- online dojavni obrazac za prijavu neprimjerenog, ilegalnog i štetnog sadržaja na internetu.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b="1" dirty="0" err="1">
                <a:solidFill>
                  <a:schemeClr val="accent6">
                    <a:lumMod val="10000"/>
                  </a:schemeClr>
                </a:solidFill>
              </a:rPr>
              <a:t>Helpline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 - savjetodavna linija s besplatnim brojem </a:t>
            </a:r>
            <a:r>
              <a:rPr lang="hr-HR" b="1" dirty="0">
                <a:solidFill>
                  <a:schemeClr val="accent6">
                    <a:lumMod val="10000"/>
                  </a:schemeClr>
                </a:solidFill>
              </a:rPr>
              <a:t>0800 606 606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koja je dostupna djeci, mladima i roditeljima kako bi se informirali, potražili savjet ili podršku vezano uz korištenje interneta ili sadržaj na internetu.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b="1" dirty="0">
                <a:solidFill>
                  <a:schemeClr val="accent6">
                    <a:lumMod val="10000"/>
                  </a:schemeClr>
                </a:solidFill>
              </a:rPr>
              <a:t>Centar za informiranje i podršku </a:t>
            </a:r>
            <a:r>
              <a:rPr lang="hr-HR" dirty="0">
                <a:solidFill>
                  <a:schemeClr val="accent6">
                    <a:lumMod val="10000"/>
                  </a:schemeClr>
                </a:solidFill>
              </a:rPr>
              <a:t>- ima primarnu ulogu u senzibiliziranju javnosti i informiranju javnosti o mogućnostima zlouporabe suvremenih tehnologija kao i o načinima zaštite na internetu. </a:t>
            </a:r>
          </a:p>
        </p:txBody>
      </p:sp>
    </p:spTree>
    <p:extLst>
      <p:ext uri="{BB962C8B-B14F-4D97-AF65-F5344CB8AC3E}">
        <p14:creationId xmlns:p14="http://schemas.microsoft.com/office/powerpoint/2010/main" val="85638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BF45C3-F8D4-8213-AD88-2B6D8F76A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7928A9E7-460D-63CB-F5EA-7B4607FC4502}"/>
              </a:ext>
            </a:extLst>
          </p:cNvPr>
          <p:cNvSpPr txBox="1"/>
          <p:nvPr/>
        </p:nvSpPr>
        <p:spPr>
          <a:xfrm>
            <a:off x="310445" y="681545"/>
            <a:ext cx="62201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/>
              <a:t>U Hrvatskoj je početkom 2024. bilo 3,37 milijuna korisnika interneta.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5C2A4DC-E711-1CB7-C47A-79870C58DC37}"/>
              </a:ext>
            </a:extLst>
          </p:cNvPr>
          <p:cNvSpPr txBox="1"/>
          <p:nvPr/>
        </p:nvSpPr>
        <p:spPr>
          <a:xfrm>
            <a:off x="3420533" y="2083643"/>
            <a:ext cx="692008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/>
              <a:t>Hrvatska je u siječnju 2024. bila dom za 2,79 milijuna korisnika društvenih mreža, što je bilo 69,8 posto ukupnog stanovništva.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F81C8BA0-9CC0-1E37-D381-28EA5C2C234C}"/>
              </a:ext>
            </a:extLst>
          </p:cNvPr>
          <p:cNvSpPr txBox="1"/>
          <p:nvPr/>
        </p:nvSpPr>
        <p:spPr>
          <a:xfrm>
            <a:off x="615244" y="4299019"/>
            <a:ext cx="740551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dirty="0"/>
              <a:t>Početkom 2024. godine u Hrvatskoj je bilo aktivno 5,31 milijun mobilnih priključaka, što predstavlja 132,9 posto ukupnog stanovništva.</a:t>
            </a:r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18BA01E2-30FF-7738-3777-68D7AA3093BA}"/>
              </a:ext>
            </a:extLst>
          </p:cNvPr>
          <p:cNvSpPr txBox="1"/>
          <p:nvPr/>
        </p:nvSpPr>
        <p:spPr>
          <a:xfrm>
            <a:off x="2619023" y="6176455"/>
            <a:ext cx="6141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https://datareportal.com/reports/digital-2024-croatia</a:t>
            </a:r>
          </a:p>
        </p:txBody>
      </p:sp>
    </p:spTree>
    <p:extLst>
      <p:ext uri="{BB962C8B-B14F-4D97-AF65-F5344CB8AC3E}">
        <p14:creationId xmlns:p14="http://schemas.microsoft.com/office/powerpoint/2010/main" val="275399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EA864-3722-033A-FFA9-CFC694354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itting at a table with a computer and papers&#10;&#10;Description automatically generated with low confidence">
            <a:extLst>
              <a:ext uri="{FF2B5EF4-FFF2-40B4-BE49-F238E27FC236}">
                <a16:creationId xmlns:a16="http://schemas.microsoft.com/office/drawing/2014/main" id="{FF08061F-69A5-458A-A184-689E501DE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3" y="4276868"/>
            <a:ext cx="4274725" cy="2404533"/>
          </a:xfrm>
          <a:prstGeom prst="rect">
            <a:avLst/>
          </a:prstGeom>
        </p:spPr>
      </p:pic>
      <p:pic>
        <p:nvPicPr>
          <p:cNvPr id="4" name="Picture 3" descr="A picture containing indoor, small, child, toy&#10;&#10;Description automatically generated">
            <a:extLst>
              <a:ext uri="{FF2B5EF4-FFF2-40B4-BE49-F238E27FC236}">
                <a16:creationId xmlns:a16="http://schemas.microsoft.com/office/drawing/2014/main" id="{29A99A95-51C8-4CF7-9F31-644B725A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052" y="1059467"/>
            <a:ext cx="4543884" cy="3028017"/>
          </a:xfrm>
          <a:prstGeom prst="rect">
            <a:avLst/>
          </a:prstGeom>
        </p:spPr>
      </p:pic>
      <p:pic>
        <p:nvPicPr>
          <p:cNvPr id="7" name="Picture 6" descr="A child brushing his teeth&#10;&#10;Description automatically generated with medium confidence">
            <a:extLst>
              <a:ext uri="{FF2B5EF4-FFF2-40B4-BE49-F238E27FC236}">
                <a16:creationId xmlns:a16="http://schemas.microsoft.com/office/drawing/2014/main" id="{38D54DBC-6594-4ECC-BF21-01DA0652CD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332" y="3927430"/>
            <a:ext cx="4169771" cy="2753971"/>
          </a:xfrm>
          <a:prstGeom prst="rect">
            <a:avLst/>
          </a:prstGeo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A4E217F-ECE9-DEFD-8CA0-85770B4990B0}"/>
              </a:ext>
            </a:extLst>
          </p:cNvPr>
          <p:cNvSpPr txBox="1"/>
          <p:nvPr/>
        </p:nvSpPr>
        <p:spPr>
          <a:xfrm>
            <a:off x="2697345" y="223752"/>
            <a:ext cx="5170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600" dirty="0"/>
              <a:t>Odrastanje uz tehnologiju</a:t>
            </a:r>
          </a:p>
        </p:txBody>
      </p:sp>
    </p:spTree>
    <p:extLst>
      <p:ext uri="{BB962C8B-B14F-4D97-AF65-F5344CB8AC3E}">
        <p14:creationId xmlns:p14="http://schemas.microsoft.com/office/powerpoint/2010/main" val="334536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F6E800-2416-4772-5CCA-4E145F080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C6E00A05-CBB5-9DD3-D24B-1E13C0EAD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22" y="1473180"/>
            <a:ext cx="5262032" cy="4516966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9C73790-A721-F949-F3A3-9479C5B4A853}"/>
              </a:ext>
            </a:extLst>
          </p:cNvPr>
          <p:cNvSpPr txBox="1">
            <a:spLocks/>
          </p:cNvSpPr>
          <p:nvPr/>
        </p:nvSpPr>
        <p:spPr>
          <a:xfrm>
            <a:off x="6096000" y="3211944"/>
            <a:ext cx="5497689" cy="124693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3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dirty="0"/>
            </a:br>
            <a:r>
              <a:rPr lang="hr-HR" dirty="0"/>
              <a:t> </a:t>
            </a:r>
            <a:br>
              <a:rPr lang="hr-HR" dirty="0"/>
            </a:br>
            <a:r>
              <a:rPr lang="hr-HR" sz="10700" dirty="0"/>
              <a:t>igre – 187milijardi $</a:t>
            </a:r>
            <a:br>
              <a:rPr lang="hr-HR" dirty="0"/>
            </a:br>
            <a:endParaRPr lang="hr-HR" dirty="0"/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B7B72C76-B0F9-7515-7DFF-8100496C6B5E}"/>
              </a:ext>
            </a:extLst>
          </p:cNvPr>
          <p:cNvSpPr txBox="1"/>
          <p:nvPr/>
        </p:nvSpPr>
        <p:spPr>
          <a:xfrm>
            <a:off x="3276601" y="320141"/>
            <a:ext cx="621453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4400" dirty="0"/>
              <a:t>Vrijednost industrije:</a:t>
            </a:r>
            <a:br>
              <a:rPr lang="hr-HR" sz="4400" dirty="0"/>
            </a:br>
            <a:endParaRPr lang="hr-HR" sz="4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C3BF466-C40A-CB9C-5850-E1DB2AD61B61}"/>
              </a:ext>
            </a:extLst>
          </p:cNvPr>
          <p:cNvSpPr txBox="1">
            <a:spLocks/>
          </p:cNvSpPr>
          <p:nvPr/>
        </p:nvSpPr>
        <p:spPr>
          <a:xfrm>
            <a:off x="5429954" y="1775656"/>
            <a:ext cx="6073424" cy="124693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3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hr-HR" dirty="0"/>
            </a:br>
            <a:r>
              <a:rPr lang="hr-HR" dirty="0"/>
              <a:t> </a:t>
            </a:r>
            <a:br>
              <a:rPr lang="hr-HR" dirty="0"/>
            </a:br>
            <a:r>
              <a:rPr lang="hr-HR" sz="10700" dirty="0"/>
              <a:t>TV i filmska – 106 milijardi $</a:t>
            </a:r>
            <a:br>
              <a:rPr lang="hr-HR" dirty="0"/>
            </a:br>
            <a:endParaRPr lang="hr-HR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47905C65-BECB-9066-48E9-FB409447D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44" y="4648232"/>
            <a:ext cx="3181273" cy="178946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29F2A95-44C7-144E-7300-6F33AF2AE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778" y="42726"/>
            <a:ext cx="9200443" cy="677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66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1565</Words>
  <Application>Microsoft Office PowerPoint</Application>
  <PresentationFormat>Široki zaslon</PresentationFormat>
  <Paragraphs>196</Paragraphs>
  <Slides>56</Slides>
  <Notes>15</Notes>
  <HiddenSlides>0</HiddenSlides>
  <MMClips>0</MMClips>
  <ScaleCrop>false</ScaleCrop>
  <HeadingPairs>
    <vt:vector size="8" baseType="variant">
      <vt:variant>
        <vt:lpstr>Korišteni fontovi</vt:lpstr>
      </vt:variant>
      <vt:variant>
        <vt:i4>9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56</vt:i4>
      </vt:variant>
    </vt:vector>
  </HeadingPairs>
  <TitlesOfParts>
    <vt:vector size="67" baseType="lpstr">
      <vt:lpstr>Aptos</vt:lpstr>
      <vt:lpstr>Aptos Display</vt:lpstr>
      <vt:lpstr>Arial</vt:lpstr>
      <vt:lpstr>GuardianTextEgyptian</vt:lpstr>
      <vt:lpstr>inherit</vt:lpstr>
      <vt:lpstr>Montserrat</vt:lpstr>
      <vt:lpstr>Source Sans Pro</vt:lpstr>
      <vt:lpstr>Times New Roman</vt:lpstr>
      <vt:lpstr>Wingdings</vt:lpstr>
      <vt:lpstr>Office Theme</vt:lpstr>
      <vt:lpstr>Bitmap Image</vt:lpstr>
      <vt:lpstr>Izazovi digitalnog okruženja za djecu</vt:lpstr>
      <vt:lpstr>PowerPoint prezentacija</vt:lpstr>
      <vt:lpstr>PowerPoint prezentacija</vt:lpstr>
      <vt:lpstr>PowerPoint prezentacija</vt:lpstr>
      <vt:lpstr>PowerPoint prezentacija</vt:lpstr>
      <vt:lpstr>Centar za sigurniji Internet Hrvatska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Algoritmi i ponašanje</vt:lpstr>
      <vt:lpstr>Frances Haugen</vt:lpstr>
      <vt:lpstr>PowerPoint prezentacija</vt:lpstr>
      <vt:lpstr>PowerPoint prezentacija</vt:lpstr>
      <vt:lpstr>PowerPoint prezentacija</vt:lpstr>
      <vt:lpstr>Cyberbulling – kazneno djelo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 čim se mladi najčešće susreću? </vt:lpstr>
      <vt:lpstr>SEXTING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Koja je uloga škole i kako vam možemo pomoći? </vt:lpstr>
      <vt:lpstr>Povjerenje je ključno za pravovremeno dobivanje informacija</vt:lpstr>
      <vt:lpstr>Nastavnik kao osoba od povjerenja</vt:lpstr>
      <vt:lpstr>Kako voditi osjetljiv razgovor (1)</vt:lpstr>
      <vt:lpstr>Kako voditi osjetljiv razgovor (2)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Pitanja?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NAZIV PREDAVANJA</dc:title>
  <dc:creator>Tin Ringsmuth</dc:creator>
  <cp:lastModifiedBy>Tomislav Ramljak</cp:lastModifiedBy>
  <cp:revision>43</cp:revision>
  <dcterms:created xsi:type="dcterms:W3CDTF">2024-02-22T08:45:31Z</dcterms:created>
  <dcterms:modified xsi:type="dcterms:W3CDTF">2024-10-28T07:03:29Z</dcterms:modified>
</cp:coreProperties>
</file>