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</p:sldMasterIdLst>
  <p:notesMasterIdLst>
    <p:notesMasterId r:id="rId16"/>
  </p:notesMasterIdLst>
  <p:handoutMasterIdLst>
    <p:handoutMasterId r:id="rId17"/>
  </p:handoutMasterIdLst>
  <p:sldIdLst>
    <p:sldId id="266" r:id="rId2"/>
    <p:sldId id="293" r:id="rId3"/>
    <p:sldId id="294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4" r:id="rId12"/>
    <p:sldId id="305" r:id="rId13"/>
    <p:sldId id="303" r:id="rId14"/>
    <p:sldId id="262" r:id="rId15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EAEAEA"/>
    <a:srgbClr val="CC3300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-142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41238E-875C-4DC5-9A7C-C527E010B029}" type="doc">
      <dgm:prSet loTypeId="urn:microsoft.com/office/officeart/2005/8/layout/radial3" loCatId="cycle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8A577E4-F7A1-4C53-A108-6C08851297A7}">
      <dgm:prSet phldrT="[Text]" custT="1"/>
      <dgm:spPr/>
      <dgm:t>
        <a:bodyPr/>
        <a:lstStyle/>
        <a:p>
          <a:r>
            <a:rPr lang="hr-HR" sz="2400" dirty="0" smtClean="0"/>
            <a:t>Ravnatelji osnovnih škola i MZOM</a:t>
          </a:r>
          <a:endParaRPr lang="en-US" sz="2400" dirty="0"/>
        </a:p>
      </dgm:t>
    </dgm:pt>
    <dgm:pt modelId="{F0ECF245-DC46-4798-9792-0FD42EDF83D3}" type="parTrans" cxnId="{91AF23AD-8BC9-4FC5-A059-EE2B5F06992D}">
      <dgm:prSet/>
      <dgm:spPr/>
      <dgm:t>
        <a:bodyPr/>
        <a:lstStyle/>
        <a:p>
          <a:endParaRPr lang="en-US"/>
        </a:p>
      </dgm:t>
    </dgm:pt>
    <dgm:pt modelId="{45AFE015-6F99-403A-9AAB-15F52C28BD9A}" type="sibTrans" cxnId="{91AF23AD-8BC9-4FC5-A059-EE2B5F06992D}">
      <dgm:prSet/>
      <dgm:spPr/>
      <dgm:t>
        <a:bodyPr/>
        <a:lstStyle/>
        <a:p>
          <a:endParaRPr lang="en-US"/>
        </a:p>
      </dgm:t>
    </dgm:pt>
    <dgm:pt modelId="{77EFA75F-F330-493A-B693-55F07025AC83}">
      <dgm:prSet phldrT="[Text]"/>
      <dgm:spPr/>
      <dgm:t>
        <a:bodyPr/>
        <a:lstStyle/>
        <a:p>
          <a:r>
            <a:rPr lang="hr-HR" b="1" dirty="0" smtClean="0"/>
            <a:t>TDU</a:t>
          </a:r>
          <a:endParaRPr lang="en-US" b="1" dirty="0"/>
        </a:p>
      </dgm:t>
    </dgm:pt>
    <dgm:pt modelId="{4104AD83-1D05-41B7-8301-5805EE9126D7}" type="parTrans" cxnId="{21FBFD2F-658F-43F0-BFBE-856316C609F3}">
      <dgm:prSet/>
      <dgm:spPr/>
      <dgm:t>
        <a:bodyPr/>
        <a:lstStyle/>
        <a:p>
          <a:endParaRPr lang="en-US"/>
        </a:p>
      </dgm:t>
    </dgm:pt>
    <dgm:pt modelId="{211710A7-EAD7-45FB-A3C2-FDC929738CE1}" type="sibTrans" cxnId="{21FBFD2F-658F-43F0-BFBE-856316C609F3}">
      <dgm:prSet/>
      <dgm:spPr/>
      <dgm:t>
        <a:bodyPr/>
        <a:lstStyle/>
        <a:p>
          <a:endParaRPr lang="en-US"/>
        </a:p>
      </dgm:t>
    </dgm:pt>
    <dgm:pt modelId="{15AF294A-EBF2-44FF-AC08-383C96F5D8A1}">
      <dgm:prSet phldrT="[Text]"/>
      <dgm:spPr/>
      <dgm:t>
        <a:bodyPr/>
        <a:lstStyle/>
        <a:p>
          <a:r>
            <a:rPr lang="hr-HR" b="1" dirty="0" smtClean="0"/>
            <a:t>JLRS (JLS)</a:t>
          </a:r>
          <a:endParaRPr lang="en-US" b="1" dirty="0"/>
        </a:p>
      </dgm:t>
    </dgm:pt>
    <dgm:pt modelId="{A775EC2A-2F20-4A2F-916A-1C68410D8980}" type="parTrans" cxnId="{6E37CD32-D50F-4F9C-9C8D-AC1893B769CB}">
      <dgm:prSet/>
      <dgm:spPr/>
      <dgm:t>
        <a:bodyPr/>
        <a:lstStyle/>
        <a:p>
          <a:endParaRPr lang="en-US"/>
        </a:p>
      </dgm:t>
    </dgm:pt>
    <dgm:pt modelId="{8C9D17C4-DC26-4F08-B9EA-C6CB92ED2177}" type="sibTrans" cxnId="{6E37CD32-D50F-4F9C-9C8D-AC1893B769CB}">
      <dgm:prSet/>
      <dgm:spPr/>
      <dgm:t>
        <a:bodyPr/>
        <a:lstStyle/>
        <a:p>
          <a:endParaRPr lang="en-US"/>
        </a:p>
      </dgm:t>
    </dgm:pt>
    <dgm:pt modelId="{C81E09B2-EE34-42D6-8FCC-C14479D5D99F}">
      <dgm:prSet phldrT="[Text]"/>
      <dgm:spPr/>
      <dgm:t>
        <a:bodyPr/>
        <a:lstStyle/>
        <a:p>
          <a:r>
            <a:rPr lang="hr-HR" b="1" dirty="0" smtClean="0"/>
            <a:t>Civilno društvo</a:t>
          </a:r>
          <a:endParaRPr lang="en-US" b="1" dirty="0"/>
        </a:p>
      </dgm:t>
    </dgm:pt>
    <dgm:pt modelId="{62D6B847-BA37-4E86-BEF1-B28AA047FE95}" type="parTrans" cxnId="{DCCFB299-A99A-40AB-9D1E-C7613F16F893}">
      <dgm:prSet/>
      <dgm:spPr/>
      <dgm:t>
        <a:bodyPr/>
        <a:lstStyle/>
        <a:p>
          <a:endParaRPr lang="en-US"/>
        </a:p>
      </dgm:t>
    </dgm:pt>
    <dgm:pt modelId="{A7397D17-986B-41BC-BB2B-9977A4E3511C}" type="sibTrans" cxnId="{DCCFB299-A99A-40AB-9D1E-C7613F16F893}">
      <dgm:prSet/>
      <dgm:spPr/>
      <dgm:t>
        <a:bodyPr/>
        <a:lstStyle/>
        <a:p>
          <a:endParaRPr lang="en-US"/>
        </a:p>
      </dgm:t>
    </dgm:pt>
    <dgm:pt modelId="{EC7E1440-90CB-4EDB-813B-D79F6484594F}">
      <dgm:prSet phldrT="[Text]"/>
      <dgm:spPr/>
      <dgm:t>
        <a:bodyPr/>
        <a:lstStyle/>
        <a:p>
          <a:r>
            <a:rPr lang="hr-HR" b="1" dirty="0" smtClean="0"/>
            <a:t>Uredi pravobranitelja</a:t>
          </a:r>
          <a:endParaRPr lang="en-US" b="1" dirty="0"/>
        </a:p>
      </dgm:t>
    </dgm:pt>
    <dgm:pt modelId="{D0579B13-1C3A-4DE8-8B6E-929B3FD6C4F6}" type="parTrans" cxnId="{97D18C48-03C9-4A03-97B9-06DB10977A80}">
      <dgm:prSet/>
      <dgm:spPr/>
      <dgm:t>
        <a:bodyPr/>
        <a:lstStyle/>
        <a:p>
          <a:endParaRPr lang="en-US"/>
        </a:p>
      </dgm:t>
    </dgm:pt>
    <dgm:pt modelId="{FA22550A-E1A8-4FAF-AC1B-CCC1B91EADED}" type="sibTrans" cxnId="{97D18C48-03C9-4A03-97B9-06DB10977A80}">
      <dgm:prSet/>
      <dgm:spPr/>
      <dgm:t>
        <a:bodyPr/>
        <a:lstStyle/>
        <a:p>
          <a:endParaRPr lang="en-US"/>
        </a:p>
      </dgm:t>
    </dgm:pt>
    <dgm:pt modelId="{8CD37C62-3B78-4862-AE81-DFDFAB8A8F42}">
      <dgm:prSet phldrT="[Text]"/>
      <dgm:spPr/>
      <dgm:t>
        <a:bodyPr/>
        <a:lstStyle/>
        <a:p>
          <a:r>
            <a:rPr lang="hr-HR" b="1" dirty="0" smtClean="0"/>
            <a:t>Visoka učilišta</a:t>
          </a:r>
          <a:endParaRPr lang="en-US" b="1" dirty="0"/>
        </a:p>
      </dgm:t>
    </dgm:pt>
    <dgm:pt modelId="{50F4849E-8AED-4400-B0C5-C4FA573C6E8D}" type="parTrans" cxnId="{1EC0FF3E-21B1-4627-A639-54E5B104ECFD}">
      <dgm:prSet/>
      <dgm:spPr/>
      <dgm:t>
        <a:bodyPr/>
        <a:lstStyle/>
        <a:p>
          <a:endParaRPr lang="en-US"/>
        </a:p>
      </dgm:t>
    </dgm:pt>
    <dgm:pt modelId="{683EE00F-189B-47FE-9C6A-76019B5DC15F}" type="sibTrans" cxnId="{1EC0FF3E-21B1-4627-A639-54E5B104ECFD}">
      <dgm:prSet/>
      <dgm:spPr/>
      <dgm:t>
        <a:bodyPr/>
        <a:lstStyle/>
        <a:p>
          <a:endParaRPr lang="en-US"/>
        </a:p>
      </dgm:t>
    </dgm:pt>
    <dgm:pt modelId="{37DE309C-DEDC-4C39-9F29-6F1251CA3B70}">
      <dgm:prSet phldrT="[Text]"/>
      <dgm:spPr/>
      <dgm:t>
        <a:bodyPr/>
        <a:lstStyle/>
        <a:p>
          <a:r>
            <a:rPr lang="hr-HR" b="1" dirty="0" smtClean="0"/>
            <a:t>Nadležne agencije</a:t>
          </a:r>
          <a:endParaRPr lang="en-US" b="1" dirty="0"/>
        </a:p>
      </dgm:t>
    </dgm:pt>
    <dgm:pt modelId="{AD5D9B1B-333A-4C99-B117-3F0191DA143E}" type="parTrans" cxnId="{59584BC9-DBB1-4B36-A98A-C29B34240960}">
      <dgm:prSet/>
      <dgm:spPr/>
      <dgm:t>
        <a:bodyPr/>
        <a:lstStyle/>
        <a:p>
          <a:endParaRPr lang="en-US"/>
        </a:p>
      </dgm:t>
    </dgm:pt>
    <dgm:pt modelId="{37C5E948-2C08-45E3-9E46-2098AF5DD054}" type="sibTrans" cxnId="{59584BC9-DBB1-4B36-A98A-C29B34240960}">
      <dgm:prSet/>
      <dgm:spPr/>
      <dgm:t>
        <a:bodyPr/>
        <a:lstStyle/>
        <a:p>
          <a:endParaRPr lang="en-US"/>
        </a:p>
      </dgm:t>
    </dgm:pt>
    <dgm:pt modelId="{C7AB8B92-A5F4-4E4C-8644-2D4E19D4FC87}">
      <dgm:prSet phldrT="[Text]"/>
      <dgm:spPr/>
      <dgm:t>
        <a:bodyPr/>
        <a:lstStyle/>
        <a:p>
          <a:r>
            <a:rPr lang="hr-HR" b="1" dirty="0" smtClean="0"/>
            <a:t>Komore</a:t>
          </a:r>
          <a:endParaRPr lang="en-US" b="1" dirty="0"/>
        </a:p>
      </dgm:t>
    </dgm:pt>
    <dgm:pt modelId="{2700A69F-80C9-4264-9C73-C6AC6901774E}" type="parTrans" cxnId="{2FF6E199-68A8-4066-BB0B-7E2D15A33225}">
      <dgm:prSet/>
      <dgm:spPr/>
      <dgm:t>
        <a:bodyPr/>
        <a:lstStyle/>
        <a:p>
          <a:endParaRPr lang="en-US"/>
        </a:p>
      </dgm:t>
    </dgm:pt>
    <dgm:pt modelId="{6B650C57-7D16-4CAA-AB40-7C09CFBA7D94}" type="sibTrans" cxnId="{2FF6E199-68A8-4066-BB0B-7E2D15A33225}">
      <dgm:prSet/>
      <dgm:spPr/>
      <dgm:t>
        <a:bodyPr/>
        <a:lstStyle/>
        <a:p>
          <a:endParaRPr lang="en-US"/>
        </a:p>
      </dgm:t>
    </dgm:pt>
    <dgm:pt modelId="{088B1374-ACEE-4F93-BDA4-381B5132E2DA}">
      <dgm:prSet phldrT="[Text]"/>
      <dgm:spPr/>
      <dgm:t>
        <a:bodyPr/>
        <a:lstStyle/>
        <a:p>
          <a:r>
            <a:rPr lang="hr-HR" b="1" dirty="0" smtClean="0"/>
            <a:t>Ured za udruge</a:t>
          </a:r>
          <a:endParaRPr lang="en-US" b="1" dirty="0"/>
        </a:p>
      </dgm:t>
    </dgm:pt>
    <dgm:pt modelId="{E2F45AE6-37AE-4302-AA6B-78DDA426F486}" type="parTrans" cxnId="{DA4CFBBB-DF12-4ABE-879E-4BB7423CE633}">
      <dgm:prSet/>
      <dgm:spPr/>
      <dgm:t>
        <a:bodyPr/>
        <a:lstStyle/>
        <a:p>
          <a:endParaRPr lang="en-US"/>
        </a:p>
      </dgm:t>
    </dgm:pt>
    <dgm:pt modelId="{6CB79250-9E2C-4347-B0CD-6D771E4064FA}" type="sibTrans" cxnId="{DA4CFBBB-DF12-4ABE-879E-4BB7423CE633}">
      <dgm:prSet/>
      <dgm:spPr/>
      <dgm:t>
        <a:bodyPr/>
        <a:lstStyle/>
        <a:p>
          <a:endParaRPr lang="en-US"/>
        </a:p>
      </dgm:t>
    </dgm:pt>
    <dgm:pt modelId="{D62DCD48-BDE3-4E0C-B8A6-23A59910CFAD}" type="pres">
      <dgm:prSet presAssocID="{8441238E-875C-4DC5-9A7C-C527E010B02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E87FB1E-C9CF-4199-9210-8146373451E7}" type="pres">
      <dgm:prSet presAssocID="{8441238E-875C-4DC5-9A7C-C527E010B029}" presName="radial" presStyleCnt="0">
        <dgm:presLayoutVars>
          <dgm:animLvl val="ctr"/>
        </dgm:presLayoutVars>
      </dgm:prSet>
      <dgm:spPr/>
    </dgm:pt>
    <dgm:pt modelId="{20687543-A855-40F0-A531-510D9A0EF6C7}" type="pres">
      <dgm:prSet presAssocID="{88A577E4-F7A1-4C53-A108-6C08851297A7}" presName="centerShape" presStyleLbl="vennNode1" presStyleIdx="0" presStyleCnt="9"/>
      <dgm:spPr/>
      <dgm:t>
        <a:bodyPr/>
        <a:lstStyle/>
        <a:p>
          <a:endParaRPr lang="en-US"/>
        </a:p>
      </dgm:t>
    </dgm:pt>
    <dgm:pt modelId="{1D259BBB-9156-47A0-85CC-641923D0F368}" type="pres">
      <dgm:prSet presAssocID="{77EFA75F-F330-493A-B693-55F07025AC83}" presName="node" presStyleLbl="venn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0BCA3F-0C17-4237-8650-0F08CA684AB0}" type="pres">
      <dgm:prSet presAssocID="{15AF294A-EBF2-44FF-AC08-383C96F5D8A1}" presName="node" presStyleLbl="venn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1C6D22-B734-44A8-86CA-8491891F9B16}" type="pres">
      <dgm:prSet presAssocID="{C81E09B2-EE34-42D6-8FCC-C14479D5D99F}" presName="node" presStyleLbl="venn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BFC424-6598-4171-80C3-0CA8DEB030D0}" type="pres">
      <dgm:prSet presAssocID="{EC7E1440-90CB-4EDB-813B-D79F6484594F}" presName="node" presStyleLbl="venn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018243-E44B-46A9-9A40-340ED4D1D1C6}" type="pres">
      <dgm:prSet presAssocID="{8CD37C62-3B78-4862-AE81-DFDFAB8A8F42}" presName="node" presStyleLbl="venn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72C429-54FA-462E-9CFA-D3F88E7D0F94}" type="pres">
      <dgm:prSet presAssocID="{37DE309C-DEDC-4C39-9F29-6F1251CA3B70}" presName="node" presStyleLbl="venn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D2F231-35D4-45C8-8241-015AFFDDAF39}" type="pres">
      <dgm:prSet presAssocID="{C7AB8B92-A5F4-4E4C-8644-2D4E19D4FC87}" presName="node" presStyleLbl="venn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63132A-E8A0-471C-AB08-B98E2A31294F}" type="pres">
      <dgm:prSet presAssocID="{088B1374-ACEE-4F93-BDA4-381B5132E2DA}" presName="node" presStyleLbl="venn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D18C48-03C9-4A03-97B9-06DB10977A80}" srcId="{88A577E4-F7A1-4C53-A108-6C08851297A7}" destId="{EC7E1440-90CB-4EDB-813B-D79F6484594F}" srcOrd="3" destOrd="0" parTransId="{D0579B13-1C3A-4DE8-8B6E-929B3FD6C4F6}" sibTransId="{FA22550A-E1A8-4FAF-AC1B-CCC1B91EADED}"/>
    <dgm:cxn modelId="{B295A1A1-21C9-4EDC-AE01-00960298CDDC}" type="presOf" srcId="{15AF294A-EBF2-44FF-AC08-383C96F5D8A1}" destId="{1F0BCA3F-0C17-4237-8650-0F08CA684AB0}" srcOrd="0" destOrd="0" presId="urn:microsoft.com/office/officeart/2005/8/layout/radial3"/>
    <dgm:cxn modelId="{597DEB0A-D32B-420D-8A51-B8A8F6C1DE97}" type="presOf" srcId="{37DE309C-DEDC-4C39-9F29-6F1251CA3B70}" destId="{E372C429-54FA-462E-9CFA-D3F88E7D0F94}" srcOrd="0" destOrd="0" presId="urn:microsoft.com/office/officeart/2005/8/layout/radial3"/>
    <dgm:cxn modelId="{81A2C3D7-3012-417A-8B51-993E5ACD674B}" type="presOf" srcId="{88A577E4-F7A1-4C53-A108-6C08851297A7}" destId="{20687543-A855-40F0-A531-510D9A0EF6C7}" srcOrd="0" destOrd="0" presId="urn:microsoft.com/office/officeart/2005/8/layout/radial3"/>
    <dgm:cxn modelId="{2FF6E199-68A8-4066-BB0B-7E2D15A33225}" srcId="{88A577E4-F7A1-4C53-A108-6C08851297A7}" destId="{C7AB8B92-A5F4-4E4C-8644-2D4E19D4FC87}" srcOrd="6" destOrd="0" parTransId="{2700A69F-80C9-4264-9C73-C6AC6901774E}" sibTransId="{6B650C57-7D16-4CAA-AB40-7C09CFBA7D94}"/>
    <dgm:cxn modelId="{6E37CD32-D50F-4F9C-9C8D-AC1893B769CB}" srcId="{88A577E4-F7A1-4C53-A108-6C08851297A7}" destId="{15AF294A-EBF2-44FF-AC08-383C96F5D8A1}" srcOrd="1" destOrd="0" parTransId="{A775EC2A-2F20-4A2F-916A-1C68410D8980}" sibTransId="{8C9D17C4-DC26-4F08-B9EA-C6CB92ED2177}"/>
    <dgm:cxn modelId="{B11FCAC5-70C3-4BC1-83A6-A18CAF3395C2}" type="presOf" srcId="{C7AB8B92-A5F4-4E4C-8644-2D4E19D4FC87}" destId="{95D2F231-35D4-45C8-8241-015AFFDDAF39}" srcOrd="0" destOrd="0" presId="urn:microsoft.com/office/officeart/2005/8/layout/radial3"/>
    <dgm:cxn modelId="{ABC859FF-BF55-447A-8DD6-C0AB71817501}" type="presOf" srcId="{C81E09B2-EE34-42D6-8FCC-C14479D5D99F}" destId="{4C1C6D22-B734-44A8-86CA-8491891F9B16}" srcOrd="0" destOrd="0" presId="urn:microsoft.com/office/officeart/2005/8/layout/radial3"/>
    <dgm:cxn modelId="{91AF23AD-8BC9-4FC5-A059-EE2B5F06992D}" srcId="{8441238E-875C-4DC5-9A7C-C527E010B029}" destId="{88A577E4-F7A1-4C53-A108-6C08851297A7}" srcOrd="0" destOrd="0" parTransId="{F0ECF245-DC46-4798-9792-0FD42EDF83D3}" sibTransId="{45AFE015-6F99-403A-9AAB-15F52C28BD9A}"/>
    <dgm:cxn modelId="{59584BC9-DBB1-4B36-A98A-C29B34240960}" srcId="{88A577E4-F7A1-4C53-A108-6C08851297A7}" destId="{37DE309C-DEDC-4C39-9F29-6F1251CA3B70}" srcOrd="5" destOrd="0" parTransId="{AD5D9B1B-333A-4C99-B117-3F0191DA143E}" sibTransId="{37C5E948-2C08-45E3-9E46-2098AF5DD054}"/>
    <dgm:cxn modelId="{038AB79A-875D-4E96-BC46-95593291F347}" type="presOf" srcId="{8441238E-875C-4DC5-9A7C-C527E010B029}" destId="{D62DCD48-BDE3-4E0C-B8A6-23A59910CFAD}" srcOrd="0" destOrd="0" presId="urn:microsoft.com/office/officeart/2005/8/layout/radial3"/>
    <dgm:cxn modelId="{712C7053-3333-4D2F-8375-D835094982CA}" type="presOf" srcId="{EC7E1440-90CB-4EDB-813B-D79F6484594F}" destId="{73BFC424-6598-4171-80C3-0CA8DEB030D0}" srcOrd="0" destOrd="0" presId="urn:microsoft.com/office/officeart/2005/8/layout/radial3"/>
    <dgm:cxn modelId="{DA4CFBBB-DF12-4ABE-879E-4BB7423CE633}" srcId="{88A577E4-F7A1-4C53-A108-6C08851297A7}" destId="{088B1374-ACEE-4F93-BDA4-381B5132E2DA}" srcOrd="7" destOrd="0" parTransId="{E2F45AE6-37AE-4302-AA6B-78DDA426F486}" sibTransId="{6CB79250-9E2C-4347-B0CD-6D771E4064FA}"/>
    <dgm:cxn modelId="{21FBFD2F-658F-43F0-BFBE-856316C609F3}" srcId="{88A577E4-F7A1-4C53-A108-6C08851297A7}" destId="{77EFA75F-F330-493A-B693-55F07025AC83}" srcOrd="0" destOrd="0" parTransId="{4104AD83-1D05-41B7-8301-5805EE9126D7}" sibTransId="{211710A7-EAD7-45FB-A3C2-FDC929738CE1}"/>
    <dgm:cxn modelId="{1EC0FF3E-21B1-4627-A639-54E5B104ECFD}" srcId="{88A577E4-F7A1-4C53-A108-6C08851297A7}" destId="{8CD37C62-3B78-4862-AE81-DFDFAB8A8F42}" srcOrd="4" destOrd="0" parTransId="{50F4849E-8AED-4400-B0C5-C4FA573C6E8D}" sibTransId="{683EE00F-189B-47FE-9C6A-76019B5DC15F}"/>
    <dgm:cxn modelId="{ABB70112-EEBC-4692-A762-4FF475741DF3}" type="presOf" srcId="{77EFA75F-F330-493A-B693-55F07025AC83}" destId="{1D259BBB-9156-47A0-85CC-641923D0F368}" srcOrd="0" destOrd="0" presId="urn:microsoft.com/office/officeart/2005/8/layout/radial3"/>
    <dgm:cxn modelId="{9791BCA6-E084-40F6-9993-AF9CE8C76109}" type="presOf" srcId="{088B1374-ACEE-4F93-BDA4-381B5132E2DA}" destId="{E563132A-E8A0-471C-AB08-B98E2A31294F}" srcOrd="0" destOrd="0" presId="urn:microsoft.com/office/officeart/2005/8/layout/radial3"/>
    <dgm:cxn modelId="{FBB6B9F2-D62F-4E38-9A29-B7667E9C42D1}" type="presOf" srcId="{8CD37C62-3B78-4862-AE81-DFDFAB8A8F42}" destId="{68018243-E44B-46A9-9A40-340ED4D1D1C6}" srcOrd="0" destOrd="0" presId="urn:microsoft.com/office/officeart/2005/8/layout/radial3"/>
    <dgm:cxn modelId="{DCCFB299-A99A-40AB-9D1E-C7613F16F893}" srcId="{88A577E4-F7A1-4C53-A108-6C08851297A7}" destId="{C81E09B2-EE34-42D6-8FCC-C14479D5D99F}" srcOrd="2" destOrd="0" parTransId="{62D6B847-BA37-4E86-BEF1-B28AA047FE95}" sibTransId="{A7397D17-986B-41BC-BB2B-9977A4E3511C}"/>
    <dgm:cxn modelId="{1049D558-4D98-4192-A04C-768092861D01}" type="presParOf" srcId="{D62DCD48-BDE3-4E0C-B8A6-23A59910CFAD}" destId="{6E87FB1E-C9CF-4199-9210-8146373451E7}" srcOrd="0" destOrd="0" presId="urn:microsoft.com/office/officeart/2005/8/layout/radial3"/>
    <dgm:cxn modelId="{1BA80F6D-A54E-4573-AA3C-B93F105C6B5C}" type="presParOf" srcId="{6E87FB1E-C9CF-4199-9210-8146373451E7}" destId="{20687543-A855-40F0-A531-510D9A0EF6C7}" srcOrd="0" destOrd="0" presId="urn:microsoft.com/office/officeart/2005/8/layout/radial3"/>
    <dgm:cxn modelId="{B390BA38-8AA1-419E-A9E3-42485FD0E718}" type="presParOf" srcId="{6E87FB1E-C9CF-4199-9210-8146373451E7}" destId="{1D259BBB-9156-47A0-85CC-641923D0F368}" srcOrd="1" destOrd="0" presId="urn:microsoft.com/office/officeart/2005/8/layout/radial3"/>
    <dgm:cxn modelId="{98B254CC-C746-479A-BD85-6D3780E637A7}" type="presParOf" srcId="{6E87FB1E-C9CF-4199-9210-8146373451E7}" destId="{1F0BCA3F-0C17-4237-8650-0F08CA684AB0}" srcOrd="2" destOrd="0" presId="urn:microsoft.com/office/officeart/2005/8/layout/radial3"/>
    <dgm:cxn modelId="{4F976274-FDB5-4433-99D6-8CAE529A2A84}" type="presParOf" srcId="{6E87FB1E-C9CF-4199-9210-8146373451E7}" destId="{4C1C6D22-B734-44A8-86CA-8491891F9B16}" srcOrd="3" destOrd="0" presId="urn:microsoft.com/office/officeart/2005/8/layout/radial3"/>
    <dgm:cxn modelId="{86618243-8CBD-4A65-B22A-2F2E96E4BB17}" type="presParOf" srcId="{6E87FB1E-C9CF-4199-9210-8146373451E7}" destId="{73BFC424-6598-4171-80C3-0CA8DEB030D0}" srcOrd="4" destOrd="0" presId="urn:microsoft.com/office/officeart/2005/8/layout/radial3"/>
    <dgm:cxn modelId="{BE9A641B-8949-4754-9107-8327500C4718}" type="presParOf" srcId="{6E87FB1E-C9CF-4199-9210-8146373451E7}" destId="{68018243-E44B-46A9-9A40-340ED4D1D1C6}" srcOrd="5" destOrd="0" presId="urn:microsoft.com/office/officeart/2005/8/layout/radial3"/>
    <dgm:cxn modelId="{0D22F913-2995-43D6-9D8C-31F16452296F}" type="presParOf" srcId="{6E87FB1E-C9CF-4199-9210-8146373451E7}" destId="{E372C429-54FA-462E-9CFA-D3F88E7D0F94}" srcOrd="6" destOrd="0" presId="urn:microsoft.com/office/officeart/2005/8/layout/radial3"/>
    <dgm:cxn modelId="{272BC1D8-8CA5-44D8-B1EB-C0CA413D61C9}" type="presParOf" srcId="{6E87FB1E-C9CF-4199-9210-8146373451E7}" destId="{95D2F231-35D4-45C8-8241-015AFFDDAF39}" srcOrd="7" destOrd="0" presId="urn:microsoft.com/office/officeart/2005/8/layout/radial3"/>
    <dgm:cxn modelId="{869BC1E3-B96E-4A31-9054-233FBB183296}" type="presParOf" srcId="{6E87FB1E-C9CF-4199-9210-8146373451E7}" destId="{E563132A-E8A0-471C-AB08-B98E2A31294F}" srcOrd="8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687543-A855-40F0-A531-510D9A0EF6C7}">
      <dsp:nvSpPr>
        <dsp:cNvPr id="0" name=""/>
        <dsp:cNvSpPr/>
      </dsp:nvSpPr>
      <dsp:spPr>
        <a:xfrm>
          <a:off x="2253818" y="1282268"/>
          <a:ext cx="3194424" cy="3194424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Ravnatelji osnovnih škola i MZOM</a:t>
          </a:r>
          <a:endParaRPr lang="en-US" sz="2400" kern="1200" dirty="0"/>
        </a:p>
      </dsp:txBody>
      <dsp:txXfrm>
        <a:off x="2721631" y="1750081"/>
        <a:ext cx="2258798" cy="2258798"/>
      </dsp:txXfrm>
    </dsp:sp>
    <dsp:sp modelId="{1D259BBB-9156-47A0-85CC-641923D0F368}">
      <dsp:nvSpPr>
        <dsp:cNvPr id="0" name=""/>
        <dsp:cNvSpPr/>
      </dsp:nvSpPr>
      <dsp:spPr>
        <a:xfrm>
          <a:off x="3052424" y="570"/>
          <a:ext cx="1597212" cy="1597212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b="1" kern="1200" dirty="0" smtClean="0"/>
            <a:t>TDU</a:t>
          </a:r>
          <a:endParaRPr lang="en-US" sz="1200" b="1" kern="1200" dirty="0"/>
        </a:p>
      </dsp:txBody>
      <dsp:txXfrm>
        <a:off x="3286330" y="234476"/>
        <a:ext cx="1129400" cy="1129400"/>
      </dsp:txXfrm>
    </dsp:sp>
    <dsp:sp modelId="{1F0BCA3F-0C17-4237-8650-0F08CA684AB0}">
      <dsp:nvSpPr>
        <dsp:cNvPr id="0" name=""/>
        <dsp:cNvSpPr/>
      </dsp:nvSpPr>
      <dsp:spPr>
        <a:xfrm>
          <a:off x="4523422" y="609877"/>
          <a:ext cx="1597212" cy="1597212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b="1" kern="1200" dirty="0" smtClean="0"/>
            <a:t>JLRS (JLS)</a:t>
          </a:r>
          <a:endParaRPr lang="en-US" sz="1200" b="1" kern="1200" dirty="0"/>
        </a:p>
      </dsp:txBody>
      <dsp:txXfrm>
        <a:off x="4757328" y="843783"/>
        <a:ext cx="1129400" cy="1129400"/>
      </dsp:txXfrm>
    </dsp:sp>
    <dsp:sp modelId="{4C1C6D22-B734-44A8-86CA-8491891F9B16}">
      <dsp:nvSpPr>
        <dsp:cNvPr id="0" name=""/>
        <dsp:cNvSpPr/>
      </dsp:nvSpPr>
      <dsp:spPr>
        <a:xfrm>
          <a:off x="5132729" y="2080874"/>
          <a:ext cx="1597212" cy="1597212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b="1" kern="1200" dirty="0" smtClean="0"/>
            <a:t>Civilno društvo</a:t>
          </a:r>
          <a:endParaRPr lang="en-US" sz="1200" b="1" kern="1200" dirty="0"/>
        </a:p>
      </dsp:txBody>
      <dsp:txXfrm>
        <a:off x="5366635" y="2314780"/>
        <a:ext cx="1129400" cy="1129400"/>
      </dsp:txXfrm>
    </dsp:sp>
    <dsp:sp modelId="{73BFC424-6598-4171-80C3-0CA8DEB030D0}">
      <dsp:nvSpPr>
        <dsp:cNvPr id="0" name=""/>
        <dsp:cNvSpPr/>
      </dsp:nvSpPr>
      <dsp:spPr>
        <a:xfrm>
          <a:off x="4523422" y="3551872"/>
          <a:ext cx="1597212" cy="1597212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b="1" kern="1200" dirty="0" smtClean="0"/>
            <a:t>Uredi pravobranitelja</a:t>
          </a:r>
          <a:endParaRPr lang="en-US" sz="1200" b="1" kern="1200" dirty="0"/>
        </a:p>
      </dsp:txBody>
      <dsp:txXfrm>
        <a:off x="4757328" y="3785778"/>
        <a:ext cx="1129400" cy="1129400"/>
      </dsp:txXfrm>
    </dsp:sp>
    <dsp:sp modelId="{68018243-E44B-46A9-9A40-340ED4D1D1C6}">
      <dsp:nvSpPr>
        <dsp:cNvPr id="0" name=""/>
        <dsp:cNvSpPr/>
      </dsp:nvSpPr>
      <dsp:spPr>
        <a:xfrm>
          <a:off x="3052424" y="4161179"/>
          <a:ext cx="1597212" cy="1597212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b="1" kern="1200" dirty="0" smtClean="0"/>
            <a:t>Visoka učilišta</a:t>
          </a:r>
          <a:endParaRPr lang="en-US" sz="1200" b="1" kern="1200" dirty="0"/>
        </a:p>
      </dsp:txBody>
      <dsp:txXfrm>
        <a:off x="3286330" y="4395085"/>
        <a:ext cx="1129400" cy="1129400"/>
      </dsp:txXfrm>
    </dsp:sp>
    <dsp:sp modelId="{E372C429-54FA-462E-9CFA-D3F88E7D0F94}">
      <dsp:nvSpPr>
        <dsp:cNvPr id="0" name=""/>
        <dsp:cNvSpPr/>
      </dsp:nvSpPr>
      <dsp:spPr>
        <a:xfrm>
          <a:off x="1581427" y="3551872"/>
          <a:ext cx="1597212" cy="1597212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b="1" kern="1200" dirty="0" smtClean="0"/>
            <a:t>Nadležne agencije</a:t>
          </a:r>
          <a:endParaRPr lang="en-US" sz="1200" b="1" kern="1200" dirty="0"/>
        </a:p>
      </dsp:txBody>
      <dsp:txXfrm>
        <a:off x="1815333" y="3785778"/>
        <a:ext cx="1129400" cy="1129400"/>
      </dsp:txXfrm>
    </dsp:sp>
    <dsp:sp modelId="{95D2F231-35D4-45C8-8241-015AFFDDAF39}">
      <dsp:nvSpPr>
        <dsp:cNvPr id="0" name=""/>
        <dsp:cNvSpPr/>
      </dsp:nvSpPr>
      <dsp:spPr>
        <a:xfrm>
          <a:off x="972120" y="2080874"/>
          <a:ext cx="1597212" cy="1597212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b="1" kern="1200" dirty="0" smtClean="0"/>
            <a:t>Komore</a:t>
          </a:r>
          <a:endParaRPr lang="en-US" sz="1200" b="1" kern="1200" dirty="0"/>
        </a:p>
      </dsp:txBody>
      <dsp:txXfrm>
        <a:off x="1206026" y="2314780"/>
        <a:ext cx="1129400" cy="1129400"/>
      </dsp:txXfrm>
    </dsp:sp>
    <dsp:sp modelId="{E563132A-E8A0-471C-AB08-B98E2A31294F}">
      <dsp:nvSpPr>
        <dsp:cNvPr id="0" name=""/>
        <dsp:cNvSpPr/>
      </dsp:nvSpPr>
      <dsp:spPr>
        <a:xfrm>
          <a:off x="1581427" y="609877"/>
          <a:ext cx="1597212" cy="1597212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b="1" kern="1200" dirty="0" smtClean="0"/>
            <a:t>Ured za udruge</a:t>
          </a:r>
          <a:endParaRPr lang="en-US" sz="1200" b="1" kern="1200" dirty="0"/>
        </a:p>
      </dsp:txBody>
      <dsp:txXfrm>
        <a:off x="1815333" y="843783"/>
        <a:ext cx="1129400" cy="1129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44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44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C97E4C88-5017-4B78-989A-A5FA9AB8F6B8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071859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 smtClean="0"/>
              <a:t>Click to edit Master text styles</a:t>
            </a:r>
          </a:p>
          <a:p>
            <a:pPr lvl="1"/>
            <a:r>
              <a:rPr lang="hr-HR" noProof="0" smtClean="0"/>
              <a:t>Second level</a:t>
            </a:r>
          </a:p>
          <a:p>
            <a:pPr lvl="2"/>
            <a:r>
              <a:rPr lang="hr-HR" noProof="0" smtClean="0"/>
              <a:t>Third level</a:t>
            </a:r>
          </a:p>
          <a:p>
            <a:pPr lvl="3"/>
            <a:r>
              <a:rPr lang="hr-HR" noProof="0" smtClean="0"/>
              <a:t>Fourth level</a:t>
            </a:r>
          </a:p>
          <a:p>
            <a:pPr lvl="4"/>
            <a:r>
              <a:rPr lang="hr-HR" noProof="0" smtClean="0"/>
              <a:t>Fifth level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7A9B0BD0-D4B2-4699-929C-C3941F9BDA32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713943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3ABDE94-C954-4FD4-8BA1-D71FA73D7CE4}" type="slidenum">
              <a:rPr lang="hr-HR" altLang="en-US"/>
              <a:pPr eaLnBrk="1" hangingPunct="1">
                <a:spcBef>
                  <a:spcPct val="0"/>
                </a:spcBef>
              </a:pPr>
              <a:t>1</a:t>
            </a:fld>
            <a:endParaRPr lang="hr-HR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r-Latn-R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791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0A100B-0A20-47F9-976D-BB18D913BBE7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482878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963367-6150-4FFB-A32F-F45DFA056CF5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892718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B36085-6E6B-41CA-92C5-3B0FD3E01538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1197830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93DDA8-AA67-40F2-978A-129FB3D9DB54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713929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51C637-B37B-46A9-A5A3-428CB0EC33C3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041731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34EF2A-5AFA-4301-B8F9-E8A0483698C6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585447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6A0F73-5C57-4317-9EE3-EA46B1708A6B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520559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E49B24-4729-4070-B746-07AA621006D6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038344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755A97-B306-4FB4-B221-D8B8DF63EECC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702070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45729D-C2A5-4312-B847-42273B99D148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558326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60C17E-4212-4A7F-A5C8-413B08E4B96A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829659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CC376A-F809-49A8-B4A9-3154C5AC2D30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828018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64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51800" y="6457950"/>
            <a:ext cx="635000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accent2"/>
                </a:solidFill>
                <a:latin typeface="Book Antiqua" panose="02040602050305030304" pitchFamily="18" charset="0"/>
              </a:defRPr>
            </a:lvl1pPr>
          </a:lstStyle>
          <a:p>
            <a:fld id="{9D8269F9-3A4C-4C46-A2B6-A0AA1450EF4F}" type="slidenum">
              <a:rPr lang="hr-HR" altLang="sr-Latn-RS"/>
              <a:pPr/>
              <a:t>‹#›</a:t>
            </a:fld>
            <a:endParaRPr lang="hr-HR" altLang="sr-Latn-R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77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7C8B681-565B-4287-961E-C5ED3ECD5003}" type="slidenum">
              <a:rPr lang="hr-HR" altLang="en-US">
                <a:solidFill>
                  <a:schemeClr val="accent2"/>
                </a:solidFill>
                <a:latin typeface="Book Antiqua" panose="02040602050305030304" pitchFamily="18" charset="0"/>
              </a:rPr>
              <a:pPr eaLnBrk="1" hangingPunct="1"/>
              <a:t>1</a:t>
            </a:fld>
            <a:endParaRPr lang="hr-HR" altLang="en-US">
              <a:solidFill>
                <a:schemeClr val="accent2"/>
              </a:solidFill>
              <a:latin typeface="Book Antiqua" panose="02040602050305030304" pitchFamily="18" charset="0"/>
            </a:endParaRPr>
          </a:p>
        </p:txBody>
      </p:sp>
      <p:sp>
        <p:nvSpPr>
          <p:cNvPr id="140293" name="Rectangle 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57200" y="1837592"/>
            <a:ext cx="8340725" cy="436098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sr-Latn-RS" altLang="en-US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IZAZOVI U </a:t>
            </a:r>
          </a:p>
          <a:p>
            <a:pPr eaLnBrk="1" hangingPunct="1"/>
            <a:r>
              <a:rPr lang="sr-Latn-RS" altLang="en-US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MEĐURESORNOJ SURADNJI</a:t>
            </a:r>
          </a:p>
          <a:p>
            <a:pPr eaLnBrk="1" hangingPunct="1"/>
            <a:endParaRPr lang="sr-Latn-RS" altLang="en-US" sz="18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sr-Latn-RS" altLang="en-US" sz="1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Stručni skup za ravnatelje osnovnih škola RH</a:t>
            </a:r>
          </a:p>
          <a:p>
            <a:pPr eaLnBrk="1" hangingPunct="1"/>
            <a:r>
              <a:rPr lang="sr-Latn-RS" altLang="en-US" sz="1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Vodice, 27. – 30. listopada 2024</a:t>
            </a:r>
          </a:p>
          <a:p>
            <a:pPr eaLnBrk="1" hangingPunct="1"/>
            <a:endParaRPr lang="sr-Latn-RS" altLang="en-US" sz="1800" b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sr-Latn-RS" altLang="en-US" sz="18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sr-Latn-RS" altLang="en-US" sz="1800" b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sr-Latn-RS" altLang="en-US" sz="1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altLang="en-US" sz="1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mr. sc. Vesna Šerepac</a:t>
            </a:r>
          </a:p>
          <a:p>
            <a:pPr eaLnBrk="1" hangingPunct="1"/>
            <a:r>
              <a:rPr lang="sr-Latn-RS" altLang="en-US" sz="1800" b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ravnateljica </a:t>
            </a:r>
            <a:r>
              <a:rPr lang="sr-Latn-RS" altLang="en-US" sz="1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Uprave za odgoj i obrazovanje</a:t>
            </a:r>
          </a:p>
          <a:p>
            <a:pPr eaLnBrk="1" hangingPunct="1"/>
            <a:endParaRPr lang="sr-Latn-RS" altLang="en-US" sz="18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/>
            <a:endParaRPr lang="sr-Latn-RS" altLang="en-US" sz="2000" b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/>
            <a:endParaRPr lang="sr-Latn-RS" altLang="en-US" sz="2000" b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230798" y="924658"/>
            <a:ext cx="8340725" cy="833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endParaRPr lang="sr-Latn-RS" altLang="en-US" b="1" kern="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020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0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40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40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40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402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402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4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3" grpId="0" build="p"/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49569"/>
            <a:ext cx="8229600" cy="608746"/>
          </a:xfrm>
        </p:spPr>
        <p:txBody>
          <a:bodyPr/>
          <a:lstStyle/>
          <a:p>
            <a:r>
              <a:rPr lang="hr-HR" sz="3200" dirty="0" smtClean="0">
                <a:solidFill>
                  <a:srgbClr val="002060"/>
                </a:solidFill>
              </a:rPr>
              <a:t>JL®S</a:t>
            </a:r>
            <a:endParaRPr lang="hr-HR" sz="32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892"/>
            <a:ext cx="8229600" cy="4174271"/>
          </a:xfrm>
        </p:spPr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STEM stipendije</a:t>
            </a:r>
          </a:p>
          <a:p>
            <a:r>
              <a:rPr lang="sr-Latn-RS" dirty="0">
                <a:solidFill>
                  <a:srgbClr val="002060"/>
                </a:solidFill>
              </a:rPr>
              <a:t>Izgradnja, dogradnja, rekonstrukcija i opremanje osnovnih škola za potrebe jednosmjenskog rada i cjelodnevne </a:t>
            </a:r>
            <a:r>
              <a:rPr lang="sr-Latn-RS" dirty="0" smtClean="0">
                <a:solidFill>
                  <a:srgbClr val="002060"/>
                </a:solidFill>
              </a:rPr>
              <a:t>škole</a:t>
            </a:r>
          </a:p>
          <a:p>
            <a:pPr lvl="1"/>
            <a:r>
              <a:rPr lang="sr-Latn-RS" dirty="0" smtClean="0">
                <a:solidFill>
                  <a:srgbClr val="002060"/>
                </a:solidFill>
              </a:rPr>
              <a:t>60% radi u dvije smjene</a:t>
            </a:r>
          </a:p>
          <a:p>
            <a:r>
              <a:rPr lang="sr-Latn-RS" dirty="0" smtClean="0">
                <a:solidFill>
                  <a:srgbClr val="002060"/>
                </a:solidFill>
              </a:rPr>
              <a:t>Učenici s posebnim potrebama</a:t>
            </a:r>
            <a:endParaRPr lang="hr-HR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51C637-B37B-46A9-A5A3-428CB0EC33C3}" type="slidenum">
              <a:rPr lang="hr-HR" altLang="sr-Latn-RS" smtClean="0"/>
              <a:pPr/>
              <a:t>10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901591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49569"/>
            <a:ext cx="8229600" cy="608746"/>
          </a:xfrm>
        </p:spPr>
        <p:txBody>
          <a:bodyPr/>
          <a:lstStyle/>
          <a:p>
            <a:pPr lvl="0"/>
            <a:r>
              <a:rPr lang="hr-HR" sz="3200" dirty="0">
                <a:solidFill>
                  <a:srgbClr val="002060"/>
                </a:solidFill>
              </a:rPr>
              <a:t>Uredi pravobranitelja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892"/>
            <a:ext cx="8229600" cy="4174271"/>
          </a:xfrm>
        </p:spPr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Ukazivanje i premošćivanje prepreka</a:t>
            </a:r>
          </a:p>
          <a:p>
            <a:r>
              <a:rPr lang="hr-HR" dirty="0" smtClean="0">
                <a:solidFill>
                  <a:srgbClr val="002060"/>
                </a:solidFill>
              </a:rPr>
              <a:t>Unapređenje sustava odgoja i obrazovanja</a:t>
            </a:r>
            <a:endParaRPr lang="hr-HR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51C637-B37B-46A9-A5A3-428CB0EC33C3}" type="slidenum">
              <a:rPr lang="hr-HR" altLang="sr-Latn-RS" smtClean="0"/>
              <a:pPr/>
              <a:t>11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016732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49569"/>
            <a:ext cx="8229600" cy="1143000"/>
          </a:xfrm>
        </p:spPr>
        <p:txBody>
          <a:bodyPr/>
          <a:lstStyle/>
          <a:p>
            <a:pPr lvl="0"/>
            <a:r>
              <a:rPr lang="hr-HR" sz="3200" dirty="0" smtClean="0">
                <a:solidFill>
                  <a:srgbClr val="002060"/>
                </a:solidFill>
              </a:rPr>
              <a:t>Ured za udruge</a:t>
            </a:r>
            <a:br>
              <a:rPr lang="hr-HR" sz="3200" dirty="0" smtClean="0">
                <a:solidFill>
                  <a:srgbClr val="002060"/>
                </a:solidFill>
              </a:rPr>
            </a:br>
            <a:r>
              <a:rPr lang="hr-HR" sz="3200" dirty="0" smtClean="0">
                <a:solidFill>
                  <a:srgbClr val="002060"/>
                </a:solidFill>
              </a:rPr>
              <a:t>Civilno društvo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94792"/>
            <a:ext cx="8229600" cy="4281854"/>
          </a:xfrm>
        </p:spPr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Javni pozivi u području prevencije</a:t>
            </a:r>
          </a:p>
          <a:p>
            <a:pPr lvl="1"/>
            <a:r>
              <a:rPr lang="hr-HR" dirty="0" smtClean="0">
                <a:solidFill>
                  <a:srgbClr val="002060"/>
                </a:solidFill>
              </a:rPr>
              <a:t>2023./24. 400.000 eura</a:t>
            </a:r>
          </a:p>
          <a:p>
            <a:r>
              <a:rPr lang="hr-HR" dirty="0" smtClean="0">
                <a:solidFill>
                  <a:srgbClr val="002060"/>
                </a:solidFill>
              </a:rPr>
              <a:t>Prevencija mentalnog zdravlja</a:t>
            </a:r>
          </a:p>
          <a:p>
            <a:pPr lvl="1"/>
            <a:r>
              <a:rPr lang="hr-HR" dirty="0" smtClean="0">
                <a:solidFill>
                  <a:srgbClr val="002060"/>
                </a:solidFill>
              </a:rPr>
              <a:t>724 OŠ i SŠ, 2023. 906.000 eura</a:t>
            </a:r>
          </a:p>
          <a:p>
            <a:pPr lvl="1"/>
            <a:r>
              <a:rPr lang="hr-HR" dirty="0" smtClean="0">
                <a:solidFill>
                  <a:srgbClr val="002060"/>
                </a:solidFill>
              </a:rPr>
              <a:t>2024. 1,5 milijuna eura, dijagnostički materijali</a:t>
            </a:r>
          </a:p>
          <a:p>
            <a:r>
              <a:rPr lang="hr-HR" dirty="0" smtClean="0">
                <a:solidFill>
                  <a:srgbClr val="002060"/>
                </a:solidFill>
              </a:rPr>
              <a:t>Natječaji za područje izvaninstitucionalnog područja odgoja i obrazovanja</a:t>
            </a:r>
          </a:p>
          <a:p>
            <a:pPr lvl="1"/>
            <a:r>
              <a:rPr lang="hr-HR" dirty="0" smtClean="0">
                <a:solidFill>
                  <a:srgbClr val="002060"/>
                </a:solidFill>
              </a:rPr>
              <a:t>2,2 milijuna eura</a:t>
            </a:r>
            <a:endParaRPr lang="hr-HR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51C637-B37B-46A9-A5A3-428CB0EC33C3}" type="slidenum">
              <a:rPr lang="hr-HR" altLang="sr-Latn-RS" smtClean="0"/>
              <a:pPr/>
              <a:t>12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546270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49569"/>
            <a:ext cx="8229600" cy="608746"/>
          </a:xfrm>
        </p:spPr>
        <p:txBody>
          <a:bodyPr/>
          <a:lstStyle/>
          <a:p>
            <a:r>
              <a:rPr lang="hr-HR" sz="3200" dirty="0" smtClean="0">
                <a:solidFill>
                  <a:srgbClr val="002060"/>
                </a:solidFill>
              </a:rPr>
              <a:t>Visokoškolske ustanove (i komore)</a:t>
            </a:r>
            <a:endParaRPr lang="hr-HR" sz="32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7254"/>
            <a:ext cx="8229600" cy="4690696"/>
          </a:xfrm>
        </p:spPr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Suradnja vezano uz regulirane profesije</a:t>
            </a:r>
          </a:p>
          <a:p>
            <a:pPr marL="0" lvl="0" indent="0">
              <a:buNone/>
            </a:pPr>
            <a:r>
              <a:rPr lang="hr-HR" sz="2400" dirty="0">
                <a:solidFill>
                  <a:srgbClr val="002060"/>
                </a:solidFill>
              </a:rPr>
              <a:t>a) odgojitelj djece predškolske dobi</a:t>
            </a:r>
          </a:p>
          <a:p>
            <a:pPr marL="0" lvl="0" indent="0">
              <a:buNone/>
            </a:pPr>
            <a:r>
              <a:rPr lang="hr-HR" sz="2400" dirty="0">
                <a:solidFill>
                  <a:srgbClr val="002060"/>
                </a:solidFill>
              </a:rPr>
              <a:t>b) stručni suradnik u predškolskoj ustanovi: pedagog, logoped</a:t>
            </a:r>
          </a:p>
          <a:p>
            <a:pPr marL="0" lvl="0" indent="0">
              <a:buNone/>
            </a:pPr>
            <a:r>
              <a:rPr lang="hr-HR" sz="2400" dirty="0">
                <a:solidFill>
                  <a:srgbClr val="002060"/>
                </a:solidFill>
              </a:rPr>
              <a:t>c) učitelj u osnovnoj školi: učitelj razredne, učitelj predmetne nastave</a:t>
            </a:r>
          </a:p>
          <a:p>
            <a:pPr marL="0" lvl="0" indent="0">
              <a:buNone/>
            </a:pPr>
            <a:r>
              <a:rPr lang="hr-HR" sz="2400" dirty="0">
                <a:solidFill>
                  <a:srgbClr val="002060"/>
                </a:solidFill>
              </a:rPr>
              <a:t>d) nastavnik u srednjoškolskoj ustanovi: nastavnik, strukovni učitelj, suradnik u nastavi i odgajatelj u učeničkom domu</a:t>
            </a:r>
          </a:p>
          <a:p>
            <a:pPr marL="0" lvl="0" indent="0">
              <a:buNone/>
            </a:pPr>
            <a:r>
              <a:rPr lang="hr-HR" sz="2400" dirty="0">
                <a:solidFill>
                  <a:srgbClr val="002060"/>
                </a:solidFill>
              </a:rPr>
              <a:t>e) stručni suradnik u školskoj ustanovi: pedagog, knjižničar, stručnjak edukacijsko-rehabilitacijskog profila (logoped</a:t>
            </a:r>
            <a:r>
              <a:rPr lang="hr-HR" sz="2400" dirty="0" smtClean="0">
                <a:solidFill>
                  <a:srgbClr val="002060"/>
                </a:solidFill>
              </a:rPr>
              <a:t>)</a:t>
            </a:r>
            <a:endParaRPr lang="hr-HR" sz="240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51C637-B37B-46A9-A5A3-428CB0EC33C3}" type="slidenum">
              <a:rPr lang="hr-HR" altLang="sr-Latn-RS" smtClean="0"/>
              <a:pPr/>
              <a:t>13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511013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B08BC48-7D00-43F8-BA6B-487A662159D7}" type="slidenum">
              <a:rPr lang="hr-HR" altLang="en-US">
                <a:solidFill>
                  <a:schemeClr val="accent2"/>
                </a:solidFill>
                <a:latin typeface="Book Antiqua" panose="02040602050305030304" pitchFamily="18" charset="0"/>
              </a:rPr>
              <a:pPr eaLnBrk="1" hangingPunct="1"/>
              <a:t>14</a:t>
            </a:fld>
            <a:endParaRPr lang="hr-HR" altLang="en-US">
              <a:solidFill>
                <a:schemeClr val="accent2"/>
              </a:solidFill>
              <a:latin typeface="Book Antiqua" panose="02040602050305030304" pitchFamily="18" charset="0"/>
            </a:endParaRP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1254125" y="1268413"/>
            <a:ext cx="59055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320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4100" name="Rectangle 5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419100" y="1989138"/>
            <a:ext cx="7943850" cy="2495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None/>
            </a:pPr>
            <a:r>
              <a:rPr lang="hr-HR" altLang="en-US" sz="2400" b="1" dirty="0" smtClean="0">
                <a:solidFill>
                  <a:schemeClr val="accent2"/>
                </a:solidFill>
              </a:rPr>
              <a:t>              </a:t>
            </a:r>
          </a:p>
          <a:p>
            <a:pPr marL="0" indent="0" eaLnBrk="1" hangingPunct="1">
              <a:buNone/>
            </a:pPr>
            <a:r>
              <a:rPr lang="hr-HR" altLang="en-US" sz="2800" b="1" dirty="0" smtClean="0">
                <a:solidFill>
                  <a:schemeClr val="accent2"/>
                </a:solidFill>
              </a:rPr>
              <a:t>                           Hvala na pozornosti!</a:t>
            </a:r>
            <a:endParaRPr lang="en-US" altLang="en-US" sz="2800" b="1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51C637-B37B-46A9-A5A3-428CB0EC33C3}" type="slidenum">
              <a:rPr lang="hr-HR" altLang="sr-Latn-RS" smtClean="0"/>
              <a:pPr/>
              <a:t>2</a:t>
            </a:fld>
            <a:endParaRPr lang="hr-HR" altLang="sr-Latn-R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4104584"/>
              </p:ext>
            </p:extLst>
          </p:nvPr>
        </p:nvGraphicFramePr>
        <p:xfrm>
          <a:off x="808892" y="808892"/>
          <a:ext cx="7702062" cy="5758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214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26476"/>
            <a:ext cx="8229600" cy="591161"/>
          </a:xfrm>
        </p:spPr>
        <p:txBody>
          <a:bodyPr/>
          <a:lstStyle/>
          <a:p>
            <a:r>
              <a:rPr lang="hr-HR" sz="2800" dirty="0" smtClean="0">
                <a:solidFill>
                  <a:srgbClr val="002060"/>
                </a:solidFill>
              </a:rPr>
              <a:t>Ministarstvo unutarnjih poslova</a:t>
            </a:r>
            <a:endParaRPr lang="hr-HR" sz="2800" dirty="0">
              <a:solidFill>
                <a:srgbClr val="00206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784838"/>
            <a:ext cx="8229600" cy="4341325"/>
          </a:xfrm>
        </p:spPr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Promet</a:t>
            </a:r>
          </a:p>
          <a:p>
            <a:pPr lvl="1"/>
            <a:r>
              <a:rPr lang="hr-HR" dirty="0" smtClean="0">
                <a:solidFill>
                  <a:srgbClr val="002060"/>
                </a:solidFill>
              </a:rPr>
              <a:t>Prometna preventiva</a:t>
            </a:r>
          </a:p>
          <a:p>
            <a:pPr lvl="1"/>
            <a:r>
              <a:rPr lang="hr-HR" dirty="0" smtClean="0">
                <a:solidFill>
                  <a:srgbClr val="002060"/>
                </a:solidFill>
              </a:rPr>
              <a:t>Suradnja s lokalnim policijskim postajama</a:t>
            </a:r>
          </a:p>
          <a:p>
            <a:r>
              <a:rPr lang="hr-HR" dirty="0" smtClean="0">
                <a:solidFill>
                  <a:srgbClr val="002060"/>
                </a:solidFill>
              </a:rPr>
              <a:t>Preventivne aktivnosti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5729D-C2A5-4312-B847-42273B99D148}" type="slidenum">
              <a:rPr lang="hr-HR" altLang="sr-Latn-RS" smtClean="0"/>
              <a:pPr/>
              <a:t>3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033713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16523" y="905607"/>
            <a:ext cx="8229600" cy="591161"/>
          </a:xfrm>
        </p:spPr>
        <p:txBody>
          <a:bodyPr/>
          <a:lstStyle/>
          <a:p>
            <a:r>
              <a:rPr lang="hr-HR" sz="2800" dirty="0" smtClean="0">
                <a:solidFill>
                  <a:srgbClr val="002060"/>
                </a:solidFill>
              </a:rPr>
              <a:t>Ministarstvo </a:t>
            </a:r>
            <a:r>
              <a:rPr lang="hr-HR" sz="2800" dirty="0">
                <a:solidFill>
                  <a:srgbClr val="002060"/>
                </a:solidFill>
              </a:rPr>
              <a:t>rada, mirovinskoga sustava, obitelji i socijalne politike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031022"/>
            <a:ext cx="8229600" cy="4426927"/>
          </a:xfrm>
        </p:spPr>
        <p:txBody>
          <a:bodyPr/>
          <a:lstStyle/>
          <a:p>
            <a:r>
              <a:rPr lang="hr-HR" sz="2800" dirty="0" smtClean="0">
                <a:solidFill>
                  <a:srgbClr val="002060"/>
                </a:solidFill>
              </a:rPr>
              <a:t>Prehrana učenika</a:t>
            </a:r>
          </a:p>
          <a:p>
            <a:r>
              <a:rPr lang="hr-HR" sz="2800" dirty="0" smtClean="0">
                <a:solidFill>
                  <a:srgbClr val="002060"/>
                </a:solidFill>
              </a:rPr>
              <a:t>Programi za zaštitu djece</a:t>
            </a:r>
          </a:p>
          <a:p>
            <a:pPr lvl="1"/>
            <a:r>
              <a:rPr lang="hr-HR" sz="2400" dirty="0" smtClean="0">
                <a:solidFill>
                  <a:srgbClr val="002060"/>
                </a:solidFill>
              </a:rPr>
              <a:t>Program zaštite djece od nasilja u obitelji</a:t>
            </a:r>
          </a:p>
          <a:p>
            <a:pPr lvl="1"/>
            <a:r>
              <a:rPr lang="hr-HR" sz="2400" dirty="0" smtClean="0">
                <a:solidFill>
                  <a:srgbClr val="002060"/>
                </a:solidFill>
              </a:rPr>
              <a:t>Vijeće za djecu</a:t>
            </a:r>
          </a:p>
          <a:p>
            <a:r>
              <a:rPr lang="hr-HR" sz="2800" dirty="0" smtClean="0">
                <a:solidFill>
                  <a:srgbClr val="002060"/>
                </a:solidFill>
              </a:rPr>
              <a:t>Jamstvo za djecu</a:t>
            </a:r>
          </a:p>
          <a:p>
            <a:pPr lvl="1"/>
            <a:r>
              <a:rPr lang="hr-HR" sz="2400" dirty="0" smtClean="0">
                <a:solidFill>
                  <a:srgbClr val="002060"/>
                </a:solidFill>
              </a:rPr>
              <a:t>RPOO</a:t>
            </a:r>
          </a:p>
          <a:p>
            <a:pPr lvl="1"/>
            <a:r>
              <a:rPr lang="hr-HR" sz="2400" dirty="0" smtClean="0">
                <a:solidFill>
                  <a:srgbClr val="002060"/>
                </a:solidFill>
              </a:rPr>
              <a:t>Preventivni programi</a:t>
            </a:r>
          </a:p>
          <a:p>
            <a:pPr lvl="1"/>
            <a:r>
              <a:rPr lang="hr-HR" sz="2400" dirty="0" smtClean="0">
                <a:solidFill>
                  <a:srgbClr val="002060"/>
                </a:solidFill>
              </a:rPr>
              <a:t>Centri za podršku</a:t>
            </a:r>
            <a:endParaRPr lang="hr-HR" sz="2400" dirty="0">
              <a:solidFill>
                <a:srgbClr val="002060"/>
              </a:solidFill>
            </a:endParaRPr>
          </a:p>
          <a:p>
            <a:r>
              <a:rPr lang="hr-HR" sz="2800" dirty="0" smtClean="0">
                <a:solidFill>
                  <a:srgbClr val="002060"/>
                </a:solidFill>
              </a:rPr>
              <a:t>Mentalno zdravlje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5729D-C2A5-4312-B847-42273B99D148}" type="slidenum">
              <a:rPr lang="hr-HR" altLang="sr-Latn-RS" smtClean="0"/>
              <a:pPr/>
              <a:t>4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875215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26476"/>
            <a:ext cx="8229600" cy="591161"/>
          </a:xfrm>
        </p:spPr>
        <p:txBody>
          <a:bodyPr/>
          <a:lstStyle/>
          <a:p>
            <a:r>
              <a:rPr lang="hr-HR" sz="2800" dirty="0" smtClean="0">
                <a:solidFill>
                  <a:srgbClr val="002060"/>
                </a:solidFill>
              </a:rPr>
              <a:t>Ministarstvo poljoprivrede, šumarstva i ribarstva</a:t>
            </a:r>
            <a:endParaRPr lang="hr-HR" sz="2800" dirty="0">
              <a:solidFill>
                <a:srgbClr val="00206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031022"/>
            <a:ext cx="8229600" cy="4426927"/>
          </a:xfrm>
        </p:spPr>
        <p:txBody>
          <a:bodyPr/>
          <a:lstStyle/>
          <a:p>
            <a:r>
              <a:rPr lang="hr-HR" sz="2800" dirty="0" smtClean="0">
                <a:solidFill>
                  <a:srgbClr val="002060"/>
                </a:solidFill>
              </a:rPr>
              <a:t>Školska shema voća i povrća</a:t>
            </a:r>
          </a:p>
          <a:p>
            <a:r>
              <a:rPr lang="hr-HR" sz="2800" dirty="0" smtClean="0">
                <a:solidFill>
                  <a:srgbClr val="002060"/>
                </a:solidFill>
              </a:rPr>
              <a:t>Školski medni dan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5729D-C2A5-4312-B847-42273B99D148}" type="slidenum">
              <a:rPr lang="hr-HR" altLang="sr-Latn-RS" smtClean="0"/>
              <a:pPr/>
              <a:t>5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873207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26476"/>
            <a:ext cx="8229600" cy="591161"/>
          </a:xfrm>
        </p:spPr>
        <p:txBody>
          <a:bodyPr/>
          <a:lstStyle/>
          <a:p>
            <a:r>
              <a:rPr lang="hr-HR" sz="2800" dirty="0" smtClean="0">
                <a:solidFill>
                  <a:srgbClr val="002060"/>
                </a:solidFill>
              </a:rPr>
              <a:t>Agencija za odgoj i obrazovanje</a:t>
            </a:r>
            <a:endParaRPr lang="hr-HR" sz="2800" dirty="0">
              <a:solidFill>
                <a:srgbClr val="00206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031022"/>
            <a:ext cx="8229600" cy="4426927"/>
          </a:xfrm>
        </p:spPr>
        <p:txBody>
          <a:bodyPr/>
          <a:lstStyle/>
          <a:p>
            <a:r>
              <a:rPr lang="hr-HR" sz="2800" dirty="0" smtClean="0">
                <a:solidFill>
                  <a:srgbClr val="002060"/>
                </a:solidFill>
              </a:rPr>
              <a:t>Stručna usavršavanja</a:t>
            </a:r>
          </a:p>
          <a:p>
            <a:r>
              <a:rPr lang="hr-HR" sz="2800" dirty="0" smtClean="0">
                <a:solidFill>
                  <a:srgbClr val="002060"/>
                </a:solidFill>
              </a:rPr>
              <a:t>Katalozi natjecanja</a:t>
            </a:r>
          </a:p>
          <a:p>
            <a:r>
              <a:rPr lang="hr-HR" sz="2800" dirty="0" smtClean="0">
                <a:solidFill>
                  <a:srgbClr val="002060"/>
                </a:solidFill>
              </a:rPr>
              <a:t>Izrada stručnih mišljenja</a:t>
            </a:r>
          </a:p>
          <a:p>
            <a:r>
              <a:rPr lang="hr-HR" sz="2800" dirty="0" smtClean="0">
                <a:solidFill>
                  <a:srgbClr val="002060"/>
                </a:solidFill>
              </a:rPr>
              <a:t>Izvođenje kraćih programa u RPOO-u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5729D-C2A5-4312-B847-42273B99D148}" type="slidenum">
              <a:rPr lang="hr-HR" altLang="sr-Latn-RS" smtClean="0"/>
              <a:pPr/>
              <a:t>6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840269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26476"/>
            <a:ext cx="8229600" cy="591161"/>
          </a:xfrm>
        </p:spPr>
        <p:txBody>
          <a:bodyPr/>
          <a:lstStyle/>
          <a:p>
            <a:r>
              <a:rPr lang="hr-HR" sz="2800" dirty="0" err="1" smtClean="0">
                <a:solidFill>
                  <a:srgbClr val="002060"/>
                </a:solidFill>
              </a:rPr>
              <a:t>Carnet</a:t>
            </a:r>
            <a:endParaRPr lang="hr-HR" sz="2800" dirty="0">
              <a:solidFill>
                <a:srgbClr val="00206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031022"/>
            <a:ext cx="8229600" cy="3736732"/>
          </a:xfrm>
        </p:spPr>
        <p:txBody>
          <a:bodyPr/>
          <a:lstStyle/>
          <a:p>
            <a:r>
              <a:rPr lang="hr-HR" sz="2800" dirty="0" smtClean="0">
                <a:solidFill>
                  <a:srgbClr val="002060"/>
                </a:solidFill>
              </a:rPr>
              <a:t>Digitalna transformacija – Projekt </a:t>
            </a:r>
            <a:r>
              <a:rPr lang="sr-Latn-R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BrAIn</a:t>
            </a:r>
          </a:p>
          <a:p>
            <a:pPr lvl="1"/>
            <a:r>
              <a:rPr lang="sr-Latn-RS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Krajnji rezultat provedenog ulaganja </a:t>
            </a:r>
            <a:r>
              <a:rPr lang="sr-Latn-RS" sz="2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bit će </a:t>
            </a:r>
            <a:r>
              <a:rPr lang="sr-Latn-RS" sz="2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izrada kurikula </a:t>
            </a:r>
            <a:r>
              <a:rPr lang="sr-Latn-RS" sz="2400" b="1" dirty="0">
                <a:solidFill>
                  <a:srgbClr val="002060"/>
                </a:solidFill>
                <a:cs typeface="Times New Roman" panose="02020603050405020304" pitchFamily="18" charset="0"/>
              </a:rPr>
              <a:t>izvannastavne aktivnosti/ fakultativnog predmeta za razvoj digitalnih kompetencija učenika </a:t>
            </a:r>
            <a:r>
              <a:rPr lang="sr-Latn-RS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i pripadajući </a:t>
            </a:r>
            <a:r>
              <a:rPr lang="sr-Latn-RS" sz="2400" b="1" dirty="0">
                <a:solidFill>
                  <a:srgbClr val="002060"/>
                </a:solidFill>
                <a:cs typeface="Times New Roman" panose="02020603050405020304" pitchFamily="18" charset="0"/>
              </a:rPr>
              <a:t>set digitalnih obrazovnih sadržaja</a:t>
            </a:r>
            <a:r>
              <a:rPr lang="sr-Latn-RS" sz="2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  <a:endParaRPr lang="hr-HR" sz="2400" dirty="0" smtClean="0">
              <a:solidFill>
                <a:srgbClr val="002060"/>
              </a:solidFill>
            </a:endParaRPr>
          </a:p>
          <a:p>
            <a:r>
              <a:rPr lang="hr-HR" sz="2800" dirty="0" smtClean="0">
                <a:solidFill>
                  <a:srgbClr val="002060"/>
                </a:solidFill>
              </a:rPr>
              <a:t>e-Upisi u osnovne škole</a:t>
            </a:r>
          </a:p>
          <a:p>
            <a:pPr lvl="1"/>
            <a:r>
              <a:rPr lang="hr-HR" sz="2400" dirty="0" smtClean="0">
                <a:solidFill>
                  <a:srgbClr val="002060"/>
                </a:solidFill>
              </a:rPr>
              <a:t>e-Građani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5729D-C2A5-4312-B847-42273B99D148}" type="slidenum">
              <a:rPr lang="hr-HR" altLang="sr-Latn-RS" smtClean="0"/>
              <a:pPr/>
              <a:t>7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573107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26476"/>
            <a:ext cx="8229600" cy="591161"/>
          </a:xfrm>
        </p:spPr>
        <p:txBody>
          <a:bodyPr/>
          <a:lstStyle/>
          <a:p>
            <a:r>
              <a:rPr lang="hr-HR" sz="2800" dirty="0" smtClean="0">
                <a:solidFill>
                  <a:srgbClr val="002060"/>
                </a:solidFill>
              </a:rPr>
              <a:t>Hrvatska udruga ravnatelja osnovnih škola</a:t>
            </a:r>
            <a:endParaRPr lang="hr-HR" sz="2800" dirty="0">
              <a:solidFill>
                <a:srgbClr val="00206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031022"/>
            <a:ext cx="8229600" cy="3226778"/>
          </a:xfrm>
        </p:spPr>
        <p:txBody>
          <a:bodyPr/>
          <a:lstStyle/>
          <a:p>
            <a:r>
              <a:rPr lang="hr-HR" sz="2800" dirty="0" smtClean="0">
                <a:solidFill>
                  <a:srgbClr val="002060"/>
                </a:solidFill>
              </a:rPr>
              <a:t>Međusobna suradnja</a:t>
            </a:r>
          </a:p>
          <a:p>
            <a:pPr lvl="1"/>
            <a:r>
              <a:rPr lang="hr-HR" sz="2400" dirty="0" smtClean="0">
                <a:solidFill>
                  <a:srgbClr val="002060"/>
                </a:solidFill>
              </a:rPr>
              <a:t>suradnja u donošenju zakonskih i </a:t>
            </a:r>
            <a:r>
              <a:rPr lang="hr-HR" sz="2400" dirty="0" err="1" smtClean="0">
                <a:solidFill>
                  <a:srgbClr val="002060"/>
                </a:solidFill>
              </a:rPr>
              <a:t>podzakonskih</a:t>
            </a:r>
            <a:r>
              <a:rPr lang="hr-HR" sz="2400" dirty="0" smtClean="0">
                <a:solidFill>
                  <a:srgbClr val="002060"/>
                </a:solidFill>
              </a:rPr>
              <a:t> akata</a:t>
            </a:r>
          </a:p>
          <a:p>
            <a:pPr lvl="1"/>
            <a:r>
              <a:rPr lang="hr-HR" sz="2400" dirty="0" smtClean="0">
                <a:solidFill>
                  <a:srgbClr val="002060"/>
                </a:solidFill>
              </a:rPr>
              <a:t>suradnja u organizaciji stručnih skupova</a:t>
            </a:r>
          </a:p>
          <a:p>
            <a:pPr lvl="1"/>
            <a:r>
              <a:rPr lang="hr-HR" sz="2400" dirty="0" smtClean="0">
                <a:solidFill>
                  <a:srgbClr val="002060"/>
                </a:solidFill>
              </a:rPr>
              <a:t>suradnja vezana uz unapređenja odgojno-obrazovnog sustava (javni pozivi)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5729D-C2A5-4312-B847-42273B99D148}" type="slidenum">
              <a:rPr lang="hr-HR" altLang="sr-Latn-RS" smtClean="0"/>
              <a:pPr/>
              <a:t>8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977247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49569"/>
            <a:ext cx="8229600" cy="608746"/>
          </a:xfrm>
        </p:spPr>
        <p:txBody>
          <a:bodyPr/>
          <a:lstStyle/>
          <a:p>
            <a:r>
              <a:rPr lang="hr-HR" sz="3200" dirty="0" smtClean="0">
                <a:solidFill>
                  <a:srgbClr val="002060"/>
                </a:solidFill>
              </a:rPr>
              <a:t>Nacionalni centar za vanjsko vrednovanje</a:t>
            </a:r>
            <a:endParaRPr lang="hr-HR" sz="32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892"/>
            <a:ext cx="8229600" cy="4352193"/>
          </a:xfrm>
        </p:spPr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Nacionalni ispiti OŠ</a:t>
            </a:r>
          </a:p>
          <a:p>
            <a:pPr lvl="1"/>
            <a:r>
              <a:rPr lang="sr-Latn-R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Nacionalni ispiti u osnovnim školama </a:t>
            </a:r>
            <a:endParaRPr lang="sr-Latn-RS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sr-Latn-R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r>
              <a:rPr lang="sr-Latn-R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godine </a:t>
            </a:r>
            <a:r>
              <a:rPr lang="sr-Latn-R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 škola</a:t>
            </a:r>
          </a:p>
          <a:p>
            <a:pPr lvl="1"/>
            <a:r>
              <a:rPr lang="sr-Latn-R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r>
              <a:rPr lang="sr-Latn-R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godine </a:t>
            </a:r>
            <a:r>
              <a:rPr lang="sr-Latn-R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svi </a:t>
            </a:r>
            <a:r>
              <a:rPr lang="sr-Latn-R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učenici četvrtog </a:t>
            </a:r>
            <a:r>
              <a:rPr lang="sr-Latn-R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razreda</a:t>
            </a:r>
          </a:p>
          <a:p>
            <a:pPr lvl="1"/>
            <a:r>
              <a:rPr lang="sr-Latn-R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Nacionalni </a:t>
            </a:r>
            <a:r>
              <a:rPr lang="sr-Latn-R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ispiti za učenike četvrtih razreda uključuju ispit </a:t>
            </a:r>
            <a:r>
              <a:rPr lang="sr-Latn-R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iz: </a:t>
            </a:r>
            <a:r>
              <a:rPr lang="sr-Latn-R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Hrvatskoga jezika, jezika nacionalnih manjina, Matematike i Prirode i društva. Nacionalni ispiti za učenike osmih razreda uključuju ispit iz Hrvatskoga jezika, Matematike, Biologije, Fizike, Povijesti, Geografije, Kemije te prvoga stranoga jezika</a:t>
            </a:r>
            <a:r>
              <a:rPr lang="sr-Latn-R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hr-HR" dirty="0">
              <a:solidFill>
                <a:srgbClr val="002060"/>
              </a:solidFill>
            </a:endParaRPr>
          </a:p>
          <a:p>
            <a:r>
              <a:rPr lang="hr-HR" dirty="0" smtClean="0">
                <a:solidFill>
                  <a:srgbClr val="002060"/>
                </a:solidFill>
              </a:rPr>
              <a:t>Državna matura SŠ</a:t>
            </a:r>
            <a:endParaRPr lang="hr-HR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51C637-B37B-46A9-A5A3-428CB0EC33C3}" type="slidenum">
              <a:rPr lang="hr-HR" altLang="sr-Latn-RS" smtClean="0"/>
              <a:pPr/>
              <a:t>9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9020659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943</TotalTime>
  <Words>469</Words>
  <Application>Microsoft Office PowerPoint</Application>
  <PresentationFormat>On-screen Show (4:3)</PresentationFormat>
  <Paragraphs>100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Book Antiqua</vt:lpstr>
      <vt:lpstr>Tahoma</vt:lpstr>
      <vt:lpstr>Times New Roman</vt:lpstr>
      <vt:lpstr>Default Design</vt:lpstr>
      <vt:lpstr>PowerPoint Presentation</vt:lpstr>
      <vt:lpstr>PowerPoint Presentation</vt:lpstr>
      <vt:lpstr>Ministarstvo unutarnjih poslova</vt:lpstr>
      <vt:lpstr>Ministarstvo rada, mirovinskoga sustava, obitelji i socijalne politike</vt:lpstr>
      <vt:lpstr>Ministarstvo poljoprivrede, šumarstva i ribarstva</vt:lpstr>
      <vt:lpstr>Agencija za odgoj i obrazovanje</vt:lpstr>
      <vt:lpstr>Carnet</vt:lpstr>
      <vt:lpstr>Hrvatska udruga ravnatelja osnovnih škola</vt:lpstr>
      <vt:lpstr>Nacionalni centar za vanjsko vrednovanje</vt:lpstr>
      <vt:lpstr>JL®S</vt:lpstr>
      <vt:lpstr>Uredi pravobranitelja</vt:lpstr>
      <vt:lpstr>Ured za udruge Civilno društvo</vt:lpstr>
      <vt:lpstr>Visokoškolske ustanove (i komore)</vt:lpstr>
      <vt:lpstr>PowerPoint Presentation</vt:lpstr>
    </vt:vector>
  </TitlesOfParts>
  <Company>MZT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azurirano 17-1-2018</dc:creator>
  <cp:lastModifiedBy>Vesna Šerepac</cp:lastModifiedBy>
  <cp:revision>148</cp:revision>
  <dcterms:created xsi:type="dcterms:W3CDTF">2004-06-15T07:55:20Z</dcterms:created>
  <dcterms:modified xsi:type="dcterms:W3CDTF">2024-10-25T09:30:03Z</dcterms:modified>
</cp:coreProperties>
</file>