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57"/>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1" r:id="rId27"/>
    <p:sldId id="283" r:id="rId28"/>
    <p:sldId id="284" r:id="rId29"/>
    <p:sldId id="302" r:id="rId30"/>
    <p:sldId id="307" r:id="rId31"/>
    <p:sldId id="306" r:id="rId32"/>
    <p:sldId id="286" r:id="rId33"/>
    <p:sldId id="287" r:id="rId34"/>
    <p:sldId id="288" r:id="rId35"/>
    <p:sldId id="289" r:id="rId36"/>
    <p:sldId id="300" r:id="rId37"/>
    <p:sldId id="305" r:id="rId38"/>
    <p:sldId id="301" r:id="rId39"/>
    <p:sldId id="296" r:id="rId40"/>
    <p:sldId id="290" r:id="rId41"/>
    <p:sldId id="291" r:id="rId42"/>
    <p:sldId id="292" r:id="rId43"/>
    <p:sldId id="293" r:id="rId44"/>
    <p:sldId id="294" r:id="rId45"/>
    <p:sldId id="295" r:id="rId46"/>
    <p:sldId id="297" r:id="rId47"/>
    <p:sldId id="298" r:id="rId48"/>
    <p:sldId id="299" r:id="rId49"/>
    <p:sldId id="303" r:id="rId50"/>
    <p:sldId id="310" r:id="rId51"/>
    <p:sldId id="311" r:id="rId52"/>
    <p:sldId id="312" r:id="rId53"/>
    <p:sldId id="309" r:id="rId54"/>
    <p:sldId id="308" r:id="rId55"/>
    <p:sldId id="304"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38" autoAdjust="0"/>
  </p:normalViewPr>
  <p:slideViewPr>
    <p:cSldViewPr snapToGrid="0">
      <p:cViewPr varScale="1">
        <p:scale>
          <a:sx n="83" d="100"/>
          <a:sy n="83" d="100"/>
        </p:scale>
        <p:origin x="686" y="58"/>
      </p:cViewPr>
      <p:guideLst/>
    </p:cSldViewPr>
  </p:slideViewPr>
  <p:notesTextViewPr>
    <p:cViewPr>
      <p:scale>
        <a:sx n="1" d="1"/>
        <a:sy n="1" d="1"/>
      </p:scale>
      <p:origin x="0" y="0"/>
    </p:cViewPr>
  </p:notesTextViewPr>
  <p:notesViewPr>
    <p:cSldViewPr snapToGrid="0">
      <p:cViewPr varScale="1">
        <p:scale>
          <a:sx n="55" d="100"/>
          <a:sy n="55" d="100"/>
        </p:scale>
        <p:origin x="305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02D540-AA9B-4BD4-9C77-856F421ECF10}" type="datetimeFigureOut">
              <a:rPr lang="hr-HR" smtClean="0"/>
              <a:t>29.10.2024.</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D8D5C-6CFD-41D4-AF16-D12A81183A92}" type="slidenum">
              <a:rPr lang="hr-HR" smtClean="0"/>
              <a:t>‹#›</a:t>
            </a:fld>
            <a:endParaRPr lang="hr-HR"/>
          </a:p>
        </p:txBody>
      </p:sp>
    </p:spTree>
    <p:extLst>
      <p:ext uri="{BB962C8B-B14F-4D97-AF65-F5344CB8AC3E}">
        <p14:creationId xmlns:p14="http://schemas.microsoft.com/office/powerpoint/2010/main" val="1918392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a:p>
        </p:txBody>
      </p:sp>
      <p:sp>
        <p:nvSpPr>
          <p:cNvPr id="4" name="Rezervirano mjesto broja slajda 3"/>
          <p:cNvSpPr>
            <a:spLocks noGrp="1"/>
          </p:cNvSpPr>
          <p:nvPr>
            <p:ph type="sldNum" sz="quarter" idx="5"/>
          </p:nvPr>
        </p:nvSpPr>
        <p:spPr/>
        <p:txBody>
          <a:bodyPr/>
          <a:lstStyle/>
          <a:p>
            <a:fld id="{EF8D8D5C-6CFD-41D4-AF16-D12A81183A92}" type="slidenum">
              <a:rPr lang="hr-HR" smtClean="0"/>
              <a:t>3</a:t>
            </a:fld>
            <a:endParaRPr lang="hr-HR"/>
          </a:p>
        </p:txBody>
      </p:sp>
    </p:spTree>
    <p:extLst>
      <p:ext uri="{BB962C8B-B14F-4D97-AF65-F5344CB8AC3E}">
        <p14:creationId xmlns:p14="http://schemas.microsoft.com/office/powerpoint/2010/main" val="622435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pPr/>
              <a:t>10/29/2024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621127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09506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10/29/2024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60501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82420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10/29/2024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46660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10/29/2024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16076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t>10/29/2024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12144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951430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t>10/29/2024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11973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63294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10/29/2024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79410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10/29/2024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039625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7" y="1983544"/>
            <a:ext cx="8679914" cy="1840689"/>
          </a:xfrm>
        </p:spPr>
        <p:txBody>
          <a:bodyPr>
            <a:normAutofit fontScale="90000"/>
          </a:bodyPr>
          <a:lstStyle/>
          <a:p>
            <a:pPr>
              <a:lnSpc>
                <a:spcPct val="107000"/>
              </a:lnSpc>
              <a:spcAft>
                <a:spcPts val="800"/>
              </a:spcAft>
            </a:pPr>
            <a:r>
              <a:rPr lang="hr-HR" sz="3000" kern="100" dirty="0">
                <a:solidFill>
                  <a:schemeClr val="tx1"/>
                </a:solidFill>
                <a:latin typeface="Aptos"/>
                <a:ea typeface="Aptos"/>
                <a:cs typeface="Times New Roman" panose="02020603050405020304" pitchFamily="18" charset="0"/>
              </a:rPr>
              <a:t>Izazovi međuresorne suradnje odgojno- obrazovnog sustava</a:t>
            </a:r>
            <a:r>
              <a:rPr lang="en-US" sz="3000" kern="100" dirty="0">
                <a:solidFill>
                  <a:schemeClr val="tx1"/>
                </a:solidFill>
                <a:latin typeface="Aptos"/>
                <a:ea typeface="Aptos"/>
                <a:cs typeface="Times New Roman" panose="02020603050405020304" pitchFamily="18" charset="0"/>
              </a:rPr>
              <a:t/>
            </a:r>
            <a:br>
              <a:rPr lang="en-US" sz="3000" kern="100" dirty="0">
                <a:solidFill>
                  <a:schemeClr val="tx1"/>
                </a:solidFill>
                <a:latin typeface="Aptos"/>
                <a:ea typeface="Aptos"/>
                <a:cs typeface="Times New Roman" panose="02020603050405020304" pitchFamily="18" charset="0"/>
              </a:rPr>
            </a:br>
            <a:r>
              <a:rPr lang="hr-HR" sz="3000" kern="100" dirty="0">
                <a:solidFill>
                  <a:schemeClr val="tx1"/>
                </a:solidFill>
                <a:latin typeface="Aptos"/>
                <a:ea typeface="Aptos"/>
                <a:cs typeface="Times New Roman" panose="02020603050405020304" pitchFamily="18" charset="0"/>
              </a:rPr>
              <a:t> i Hrvatskog zavoda za socijalni rad</a:t>
            </a:r>
            <a:r>
              <a:rPr lang="en-US" sz="2000" kern="100" dirty="0">
                <a:latin typeface="Aptos"/>
                <a:ea typeface="Aptos"/>
                <a:cs typeface="Times New Roman" panose="02020603050405020304" pitchFamily="18" charset="0"/>
              </a:rPr>
              <a:t/>
            </a:r>
            <a:br>
              <a:rPr lang="en-US" sz="2000" kern="100" dirty="0">
                <a:latin typeface="Aptos"/>
                <a:ea typeface="Aptos"/>
                <a:cs typeface="Times New Roman" panose="02020603050405020304" pitchFamily="18" charset="0"/>
              </a:rPr>
            </a:br>
            <a:r>
              <a:rPr lang="hr-HR" sz="1200" kern="100" dirty="0">
                <a:latin typeface="Aptos"/>
                <a:ea typeface="Aptos"/>
                <a:cs typeface="Times New Roman" panose="02020603050405020304" pitchFamily="18" charset="0"/>
              </a:rPr>
              <a:t> </a:t>
            </a:r>
            <a:br>
              <a:rPr lang="hr-HR" sz="1200" kern="100" dirty="0">
                <a:latin typeface="Aptos"/>
                <a:ea typeface="Aptos"/>
                <a:cs typeface="Times New Roman" panose="02020603050405020304" pitchFamily="18" charset="0"/>
              </a:rPr>
            </a:br>
            <a:endParaRPr lang="en-US" sz="2000" dirty="0"/>
          </a:p>
        </p:txBody>
      </p:sp>
      <p:sp>
        <p:nvSpPr>
          <p:cNvPr id="3" name="Subtitle 2"/>
          <p:cNvSpPr>
            <a:spLocks noGrp="1"/>
          </p:cNvSpPr>
          <p:nvPr>
            <p:ph type="subTitle" idx="1"/>
          </p:nvPr>
        </p:nvSpPr>
        <p:spPr/>
        <p:txBody>
          <a:bodyPr>
            <a:normAutofit fontScale="92500" lnSpcReduction="20000"/>
          </a:bodyPr>
          <a:lstStyle/>
          <a:p>
            <a:pPr algn="l">
              <a:lnSpc>
                <a:spcPct val="107000"/>
              </a:lnSpc>
              <a:spcAft>
                <a:spcPts val="800"/>
              </a:spcAft>
            </a:pPr>
            <a:r>
              <a:rPr lang="hr-HR" sz="1800" kern="100" dirty="0">
                <a:solidFill>
                  <a:schemeClr val="tx1"/>
                </a:solidFill>
                <a:latin typeface="Aptos"/>
                <a:ea typeface="Aptos"/>
                <a:cs typeface="Times New Roman" panose="02020603050405020304" pitchFamily="18" charset="0"/>
              </a:rPr>
              <a:t>Alen Minić ,</a:t>
            </a:r>
            <a:r>
              <a:rPr lang="hr-HR" sz="1800" kern="100" dirty="0" err="1">
                <a:solidFill>
                  <a:schemeClr val="tx1"/>
                </a:solidFill>
                <a:latin typeface="Aptos"/>
                <a:ea typeface="Aptos"/>
                <a:cs typeface="Times New Roman" panose="02020603050405020304" pitchFamily="18" charset="0"/>
              </a:rPr>
              <a:t>mag.soc.rada</a:t>
            </a:r>
            <a:endParaRPr lang="en-US" sz="1800" kern="100" dirty="0">
              <a:solidFill>
                <a:schemeClr val="tx1"/>
              </a:solidFill>
              <a:latin typeface="Aptos"/>
              <a:ea typeface="Aptos"/>
              <a:cs typeface="Times New Roman" panose="02020603050405020304" pitchFamily="18" charset="0"/>
            </a:endParaRPr>
          </a:p>
          <a:p>
            <a:pPr algn="l">
              <a:lnSpc>
                <a:spcPct val="107000"/>
              </a:lnSpc>
              <a:spcAft>
                <a:spcPts val="800"/>
              </a:spcAft>
            </a:pPr>
            <a:r>
              <a:rPr lang="hr-HR" sz="1800" kern="100" dirty="0">
                <a:solidFill>
                  <a:schemeClr val="tx1"/>
                </a:solidFill>
                <a:latin typeface="Aptos"/>
                <a:ea typeface="Aptos"/>
                <a:cs typeface="Times New Roman" panose="02020603050405020304" pitchFamily="18" charset="0"/>
              </a:rPr>
              <a:t>Hrvatski zavod za socijalni rad       </a:t>
            </a:r>
            <a:endParaRPr lang="en-US" sz="1800" kern="100" dirty="0">
              <a:solidFill>
                <a:schemeClr val="tx1"/>
              </a:solidFill>
              <a:latin typeface="Aptos"/>
              <a:ea typeface="Aptos"/>
              <a:cs typeface="Times New Roman" panose="02020603050405020304" pitchFamily="18" charset="0"/>
            </a:endParaRPr>
          </a:p>
          <a:p>
            <a:pPr algn="l">
              <a:lnSpc>
                <a:spcPct val="107000"/>
              </a:lnSpc>
              <a:spcAft>
                <a:spcPts val="800"/>
              </a:spcAft>
            </a:pPr>
            <a:r>
              <a:rPr lang="hr-HR" sz="1800" kern="100" dirty="0">
                <a:solidFill>
                  <a:schemeClr val="tx1"/>
                </a:solidFill>
                <a:latin typeface="Aptos"/>
                <a:ea typeface="Aptos"/>
                <a:cs typeface="Times New Roman" panose="02020603050405020304" pitchFamily="18" charset="0"/>
              </a:rPr>
              <a:t>Služba Grada Zagreba</a:t>
            </a:r>
            <a:endParaRPr lang="en-US" sz="1800" kern="100" dirty="0">
              <a:solidFill>
                <a:schemeClr val="tx1"/>
              </a:solidFill>
              <a:effectLst/>
              <a:latin typeface="Aptos"/>
              <a:ea typeface="Aptos"/>
              <a:cs typeface="Times New Roman" panose="02020603050405020304" pitchFamily="18" charset="0"/>
            </a:endParaRPr>
          </a:p>
          <a:p>
            <a:endParaRPr lang="en-US" dirty="0"/>
          </a:p>
        </p:txBody>
      </p:sp>
      <p:sp>
        <p:nvSpPr>
          <p:cNvPr id="4" name="Rectangle 3"/>
          <p:cNvSpPr/>
          <p:nvPr/>
        </p:nvSpPr>
        <p:spPr>
          <a:xfrm>
            <a:off x="4698608" y="3235569"/>
            <a:ext cx="5146381" cy="1311000"/>
          </a:xfrm>
          <a:prstGeom prst="rect">
            <a:avLst/>
          </a:prstGeom>
        </p:spPr>
        <p:txBody>
          <a:bodyPr wrap="square">
            <a:spAutoFit/>
          </a:bodyPr>
          <a:lstStyle/>
          <a:p>
            <a:pPr algn="ctr">
              <a:lnSpc>
                <a:spcPct val="107000"/>
              </a:lnSpc>
              <a:spcAft>
                <a:spcPts val="800"/>
              </a:spcAft>
            </a:pPr>
            <a:endParaRPr lang="hr-HR" sz="1200" kern="100" dirty="0">
              <a:latin typeface="Aptos"/>
              <a:ea typeface="Aptos"/>
              <a:cs typeface="Times New Roman" panose="02020603050405020304" pitchFamily="18" charset="0"/>
            </a:endParaRPr>
          </a:p>
          <a:p>
            <a:pPr>
              <a:lnSpc>
                <a:spcPct val="107000"/>
              </a:lnSpc>
              <a:spcAft>
                <a:spcPts val="800"/>
              </a:spcAft>
            </a:pPr>
            <a:endParaRPr lang="hr-HR" sz="1200" kern="100" dirty="0">
              <a:latin typeface="Aptos"/>
              <a:ea typeface="Aptos"/>
              <a:cs typeface="Times New Roman" panose="02020603050405020304" pitchFamily="18" charset="0"/>
            </a:endParaRPr>
          </a:p>
          <a:p>
            <a:pPr>
              <a:lnSpc>
                <a:spcPct val="107000"/>
              </a:lnSpc>
              <a:spcAft>
                <a:spcPts val="800"/>
              </a:spcAft>
            </a:pPr>
            <a:endParaRPr lang="hr-HR" sz="1200" kern="100" dirty="0">
              <a:latin typeface="Aptos"/>
              <a:ea typeface="Aptos"/>
              <a:cs typeface="Times New Roman" panose="02020603050405020304" pitchFamily="18" charset="0"/>
            </a:endParaRPr>
          </a:p>
          <a:p>
            <a:pPr>
              <a:lnSpc>
                <a:spcPct val="107000"/>
              </a:lnSpc>
              <a:spcAft>
                <a:spcPts val="800"/>
              </a:spcAft>
            </a:pPr>
            <a:endParaRPr lang="en-US" sz="2000" kern="100" dirty="0">
              <a:latin typeface="Aptos"/>
              <a:ea typeface="Aptos"/>
              <a:cs typeface="Times New Roman" panose="02020603050405020304" pitchFamily="18" charset="0"/>
            </a:endParaRPr>
          </a:p>
        </p:txBody>
      </p:sp>
      <p:pic>
        <p:nvPicPr>
          <p:cNvPr id="5" name="Slika 4">
            <a:extLst>
              <a:ext uri="{FF2B5EF4-FFF2-40B4-BE49-F238E27FC236}">
                <a16:creationId xmlns:a16="http://schemas.microsoft.com/office/drawing/2014/main" id="{C9906584-BC81-9783-0CA4-4430C2BAFA50}"/>
              </a:ext>
            </a:extLst>
          </p:cNvPr>
          <p:cNvPicPr>
            <a:picLocks noChangeAspect="1"/>
          </p:cNvPicPr>
          <p:nvPr/>
        </p:nvPicPr>
        <p:blipFill>
          <a:blip r:embed="rId2"/>
          <a:stretch>
            <a:fillRect/>
          </a:stretch>
        </p:blipFill>
        <p:spPr>
          <a:xfrm>
            <a:off x="8060369" y="4017814"/>
            <a:ext cx="2378782" cy="1312940"/>
          </a:xfrm>
          <a:prstGeom prst="rect">
            <a:avLst/>
          </a:prstGeom>
        </p:spPr>
      </p:pic>
    </p:spTree>
    <p:extLst>
      <p:ext uri="{BB962C8B-B14F-4D97-AF65-F5344CB8AC3E}">
        <p14:creationId xmlns:p14="http://schemas.microsoft.com/office/powerpoint/2010/main" val="16421058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3E77A3B1-7273-B25B-4D35-B822EDDF561B}"/>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239151"/>
            <a:ext cx="6038321" cy="6147581"/>
          </a:xfrm>
        </p:spPr>
        <p:txBody>
          <a:bodyPr>
            <a:normAutofit/>
          </a:bodyPr>
          <a:lstStyle/>
          <a:p>
            <a:r>
              <a:rPr lang="en-US" sz="2000" dirty="0" err="1"/>
              <a:t>Gotovo</a:t>
            </a:r>
            <a:r>
              <a:rPr lang="en-US" sz="2000" dirty="0"/>
              <a:t> </a:t>
            </a:r>
            <a:r>
              <a:rPr lang="hr-HR" sz="2000" dirty="0" smtClean="0"/>
              <a:t>svakodevno </a:t>
            </a:r>
            <a:r>
              <a:rPr lang="en-US" sz="2000" dirty="0" err="1" smtClean="0"/>
              <a:t>Područni</a:t>
            </a:r>
            <a:r>
              <a:rPr lang="en-US" sz="2000" dirty="0" smtClean="0"/>
              <a:t> </a:t>
            </a:r>
            <a:r>
              <a:rPr lang="en-US" sz="2000" dirty="0" err="1" smtClean="0"/>
              <a:t>ured</a:t>
            </a:r>
            <a:r>
              <a:rPr lang="hr-HR" sz="2000" dirty="0" smtClean="0"/>
              <a:t>i zaprimaju </a:t>
            </a:r>
            <a:r>
              <a:rPr lang="en-US" sz="2000" dirty="0" smtClean="0"/>
              <a:t> </a:t>
            </a:r>
            <a:r>
              <a:rPr lang="en-US" sz="2000" dirty="0" err="1"/>
              <a:t>obavijesti</a:t>
            </a:r>
            <a:r>
              <a:rPr lang="en-US" sz="2000" dirty="0"/>
              <a:t> </a:t>
            </a:r>
            <a:r>
              <a:rPr lang="en-US" sz="2000" dirty="0" err="1"/>
              <a:t>odgojno-obrazovnih</a:t>
            </a:r>
            <a:r>
              <a:rPr lang="en-US" sz="2000" dirty="0"/>
              <a:t> </a:t>
            </a:r>
            <a:r>
              <a:rPr lang="en-US" sz="2000" dirty="0" err="1"/>
              <a:t>ustanova</a:t>
            </a:r>
            <a:r>
              <a:rPr lang="en-US" sz="2000" dirty="0"/>
              <a:t> </a:t>
            </a:r>
            <a:r>
              <a:rPr lang="en-US" sz="2000" dirty="0" err="1"/>
              <a:t>kojima</a:t>
            </a:r>
            <a:r>
              <a:rPr lang="en-US" sz="2000" dirty="0"/>
              <a:t> </a:t>
            </a:r>
            <a:r>
              <a:rPr lang="en-US" sz="2000" dirty="0" err="1"/>
              <a:t>nas</a:t>
            </a:r>
            <a:r>
              <a:rPr lang="en-US" sz="2000" dirty="0"/>
              <a:t> </a:t>
            </a:r>
            <a:r>
              <a:rPr lang="en-US" sz="2000" dirty="0" err="1"/>
              <a:t>obavještavaju</a:t>
            </a:r>
            <a:r>
              <a:rPr lang="en-US" sz="2000" dirty="0"/>
              <a:t> o </a:t>
            </a:r>
            <a:r>
              <a:rPr lang="en-US" sz="2000" dirty="0" err="1"/>
              <a:t>raznim</a:t>
            </a:r>
            <a:r>
              <a:rPr lang="en-US" sz="2000" dirty="0"/>
              <a:t> </a:t>
            </a:r>
            <a:r>
              <a:rPr lang="en-US" sz="2000" dirty="0" err="1"/>
              <a:t>situacijama</a:t>
            </a:r>
            <a:r>
              <a:rPr lang="en-US" sz="2000" dirty="0"/>
              <a:t> i </a:t>
            </a:r>
            <a:r>
              <a:rPr lang="en-US" sz="2000" dirty="0" err="1"/>
              <a:t>saznanjima</a:t>
            </a:r>
            <a:r>
              <a:rPr lang="en-US" sz="2000" dirty="0"/>
              <a:t> </a:t>
            </a:r>
            <a:r>
              <a:rPr lang="en-US" sz="2000" dirty="0" err="1"/>
              <a:t>koje</a:t>
            </a:r>
            <a:r>
              <a:rPr lang="en-US" sz="2000" dirty="0"/>
              <a:t> </a:t>
            </a:r>
            <a:r>
              <a:rPr lang="en-US" sz="2000" dirty="0" err="1"/>
              <a:t>indiciraju</a:t>
            </a:r>
            <a:r>
              <a:rPr lang="en-US" sz="2000" dirty="0"/>
              <a:t> </a:t>
            </a:r>
            <a:r>
              <a:rPr lang="en-US" sz="2000" dirty="0" err="1"/>
              <a:t>moguće</a:t>
            </a:r>
            <a:r>
              <a:rPr lang="en-US" sz="2000" dirty="0"/>
              <a:t> </a:t>
            </a:r>
            <a:r>
              <a:rPr lang="en-US" sz="2000" dirty="0" err="1"/>
              <a:t>poremećaje</a:t>
            </a:r>
            <a:r>
              <a:rPr lang="en-US" sz="2000" dirty="0"/>
              <a:t> u </a:t>
            </a:r>
            <a:r>
              <a:rPr lang="en-US" sz="2000" dirty="0" err="1"/>
              <a:t>funkcioniranju</a:t>
            </a:r>
            <a:r>
              <a:rPr lang="en-US" sz="2000" dirty="0"/>
              <a:t> </a:t>
            </a:r>
            <a:r>
              <a:rPr lang="en-US" sz="2000" dirty="0" err="1"/>
              <a:t>određenih</a:t>
            </a:r>
            <a:r>
              <a:rPr lang="en-US" sz="2000" dirty="0"/>
              <a:t> </a:t>
            </a:r>
            <a:r>
              <a:rPr lang="en-US" sz="2000" dirty="0" err="1"/>
              <a:t>obitelji</a:t>
            </a:r>
            <a:r>
              <a:rPr lang="en-US" sz="2000" dirty="0"/>
              <a:t> i </a:t>
            </a:r>
            <a:r>
              <a:rPr lang="en-US" sz="2000" dirty="0" err="1"/>
              <a:t>njenih</a:t>
            </a:r>
            <a:r>
              <a:rPr lang="en-US" sz="2000" dirty="0"/>
              <a:t> </a:t>
            </a:r>
            <a:r>
              <a:rPr lang="en-US" sz="2000" dirty="0" err="1"/>
              <a:t>članova</a:t>
            </a:r>
            <a:r>
              <a:rPr lang="en-US" sz="2000" dirty="0"/>
              <a:t>.</a:t>
            </a:r>
          </a:p>
          <a:p>
            <a:r>
              <a:rPr lang="en-US" sz="2000" dirty="0" err="1"/>
              <a:t>Također</a:t>
            </a:r>
            <a:r>
              <a:rPr lang="en-US" sz="2000" dirty="0"/>
              <a:t> i </a:t>
            </a:r>
            <a:r>
              <a:rPr lang="en-US" sz="2000" dirty="0" err="1"/>
              <a:t>stručni</a:t>
            </a:r>
            <a:r>
              <a:rPr lang="en-US" sz="2000" dirty="0"/>
              <a:t> </a:t>
            </a:r>
            <a:r>
              <a:rPr lang="en-US" sz="2000" dirty="0" err="1"/>
              <a:t>djelatnici</a:t>
            </a:r>
            <a:r>
              <a:rPr lang="en-US" sz="2000" dirty="0"/>
              <a:t> </a:t>
            </a:r>
            <a:r>
              <a:rPr lang="en-US" sz="2000" dirty="0" err="1"/>
              <a:t>Zavoda</a:t>
            </a:r>
            <a:r>
              <a:rPr lang="en-US" sz="2000" dirty="0"/>
              <a:t> se </a:t>
            </a:r>
            <a:r>
              <a:rPr lang="en-US" sz="2000" dirty="0" err="1"/>
              <a:t>prema</a:t>
            </a:r>
            <a:r>
              <a:rPr lang="en-US" sz="2000" dirty="0"/>
              <a:t> </a:t>
            </a:r>
            <a:r>
              <a:rPr lang="en-US" sz="2000" dirty="0" err="1"/>
              <a:t>potrebi</a:t>
            </a:r>
            <a:r>
              <a:rPr lang="en-US" sz="2000" dirty="0"/>
              <a:t> </a:t>
            </a:r>
            <a:r>
              <a:rPr lang="en-US" sz="2000" dirty="0" err="1"/>
              <a:t>obraćaju</a:t>
            </a:r>
            <a:r>
              <a:rPr lang="en-US" sz="2000" dirty="0"/>
              <a:t> </a:t>
            </a:r>
            <a:r>
              <a:rPr lang="en-US" sz="2000" dirty="0" err="1"/>
              <a:t>vrtićima</a:t>
            </a:r>
            <a:r>
              <a:rPr lang="en-US" sz="2000" dirty="0"/>
              <a:t>, </a:t>
            </a:r>
            <a:r>
              <a:rPr lang="en-US" sz="2000" dirty="0" err="1"/>
              <a:t>osnovnim</a:t>
            </a:r>
            <a:r>
              <a:rPr lang="en-US" sz="2000" dirty="0"/>
              <a:t> i </a:t>
            </a:r>
            <a:r>
              <a:rPr lang="en-US" sz="2000" dirty="0" err="1"/>
              <a:t>srednjim</a:t>
            </a:r>
            <a:r>
              <a:rPr lang="en-US" sz="2000" dirty="0"/>
              <a:t> </a:t>
            </a:r>
            <a:r>
              <a:rPr lang="en-US" sz="2000" dirty="0" err="1"/>
              <a:t>školama</a:t>
            </a:r>
            <a:r>
              <a:rPr lang="en-US" sz="2000" dirty="0"/>
              <a:t> u </a:t>
            </a:r>
            <a:r>
              <a:rPr lang="en-US" sz="2000" dirty="0" err="1"/>
              <a:t>postupcima</a:t>
            </a:r>
            <a:r>
              <a:rPr lang="en-US" sz="2000" dirty="0"/>
              <a:t> </a:t>
            </a:r>
            <a:r>
              <a:rPr lang="en-US" sz="2000" dirty="0" err="1" smtClean="0"/>
              <a:t>koj</a:t>
            </a:r>
            <a:r>
              <a:rPr lang="hr-HR" sz="2000" dirty="0" smtClean="0"/>
              <a:t>i se</a:t>
            </a:r>
            <a:r>
              <a:rPr lang="en-US" sz="2000" dirty="0" smtClean="0"/>
              <a:t> </a:t>
            </a:r>
            <a:r>
              <a:rPr lang="en-US" sz="2000" dirty="0" err="1" smtClean="0"/>
              <a:t>vode</a:t>
            </a:r>
            <a:r>
              <a:rPr lang="hr-HR" sz="2000" dirty="0" smtClean="0"/>
              <a:t> pri Zavou </a:t>
            </a:r>
            <a:r>
              <a:rPr lang="en-US" sz="2000" dirty="0" err="1" smtClean="0"/>
              <a:t>radi</a:t>
            </a:r>
            <a:r>
              <a:rPr lang="en-US" sz="2000" dirty="0" smtClean="0"/>
              <a:t> </a:t>
            </a:r>
            <a:r>
              <a:rPr lang="en-US" sz="2000" dirty="0" err="1"/>
              <a:t>zaštite</a:t>
            </a:r>
            <a:r>
              <a:rPr lang="en-US" sz="2000" dirty="0"/>
              <a:t> </a:t>
            </a:r>
            <a:r>
              <a:rPr lang="en-US" sz="2000" dirty="0" err="1"/>
              <a:t>dobrobiti</a:t>
            </a:r>
            <a:r>
              <a:rPr lang="en-US" sz="2000" dirty="0"/>
              <a:t> i </a:t>
            </a:r>
            <a:r>
              <a:rPr lang="en-US" sz="2000" dirty="0" err="1"/>
              <a:t>interesa</a:t>
            </a:r>
            <a:r>
              <a:rPr lang="en-US" sz="2000" dirty="0"/>
              <a:t> </a:t>
            </a:r>
            <a:r>
              <a:rPr lang="en-US" sz="2000" dirty="0" err="1"/>
              <a:t>djeteta</a:t>
            </a:r>
            <a:r>
              <a:rPr lang="en-US" sz="2000" dirty="0"/>
              <a:t>.</a:t>
            </a:r>
          </a:p>
          <a:p>
            <a:endParaRPr lang="en-US" sz="1600" dirty="0"/>
          </a:p>
        </p:txBody>
      </p:sp>
    </p:spTree>
    <p:extLst>
      <p:ext uri="{BB962C8B-B14F-4D97-AF65-F5344CB8AC3E}">
        <p14:creationId xmlns:p14="http://schemas.microsoft.com/office/powerpoint/2010/main" val="273290195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0E00C282-EF53-2F5E-BBFF-621789F8A0C1}"/>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6"/>
            <a:ext cx="6390014" cy="5850832"/>
          </a:xfrm>
        </p:spPr>
        <p:txBody>
          <a:bodyPr>
            <a:normAutofit/>
          </a:bodyPr>
          <a:lstStyle/>
          <a:p>
            <a:r>
              <a:rPr lang="en-US" sz="2000" dirty="0" err="1"/>
              <a:t>Uglavnom</a:t>
            </a:r>
            <a:r>
              <a:rPr lang="en-US" sz="2000" dirty="0"/>
              <a:t> se </a:t>
            </a:r>
            <a:r>
              <a:rPr lang="en-US" sz="2000" dirty="0" err="1"/>
              <a:t>radi</a:t>
            </a:r>
            <a:r>
              <a:rPr lang="en-US" sz="2000" dirty="0"/>
              <a:t> o </a:t>
            </a:r>
            <a:r>
              <a:rPr lang="en-US" sz="2000" dirty="0" err="1"/>
              <a:t>traženju</a:t>
            </a:r>
            <a:r>
              <a:rPr lang="en-US" sz="2000" dirty="0"/>
              <a:t> </a:t>
            </a:r>
            <a:r>
              <a:rPr lang="en-US" sz="2000" dirty="0" err="1"/>
              <a:t>informacija</a:t>
            </a:r>
            <a:r>
              <a:rPr lang="en-US" sz="2000" dirty="0"/>
              <a:t> o </a:t>
            </a:r>
            <a:r>
              <a:rPr lang="en-US" sz="2000" dirty="0" err="1"/>
              <a:t>svakodnevnom</a:t>
            </a:r>
            <a:r>
              <a:rPr lang="en-US" sz="2000" dirty="0"/>
              <a:t> </a:t>
            </a:r>
            <a:r>
              <a:rPr lang="en-US" sz="2000" dirty="0" err="1"/>
              <a:t>funkcioniranju</a:t>
            </a:r>
            <a:r>
              <a:rPr lang="en-US" sz="2000" dirty="0"/>
              <a:t> </a:t>
            </a:r>
            <a:r>
              <a:rPr lang="en-US" sz="2000" dirty="0" err="1"/>
              <a:t>djece</a:t>
            </a:r>
            <a:r>
              <a:rPr lang="en-US" sz="2000" dirty="0"/>
              <a:t>, </a:t>
            </a:r>
            <a:r>
              <a:rPr lang="en-US" sz="2000" dirty="0" err="1"/>
              <a:t>zapažanjima</a:t>
            </a:r>
            <a:r>
              <a:rPr lang="en-US" sz="2000" dirty="0"/>
              <a:t> </a:t>
            </a:r>
            <a:r>
              <a:rPr lang="en-US" sz="2000" dirty="0" err="1"/>
              <a:t>odgajatelja</a:t>
            </a:r>
            <a:r>
              <a:rPr lang="en-US" sz="2000" dirty="0"/>
              <a:t>, </a:t>
            </a:r>
            <a:r>
              <a:rPr lang="en-US" sz="2000" dirty="0" err="1"/>
              <a:t>odnosno</a:t>
            </a:r>
            <a:r>
              <a:rPr lang="en-US" sz="2000" dirty="0"/>
              <a:t> </a:t>
            </a:r>
            <a:r>
              <a:rPr lang="en-US" sz="2000" dirty="0" err="1"/>
              <a:t>nastavnika</a:t>
            </a:r>
            <a:r>
              <a:rPr lang="en-US" sz="2000" dirty="0"/>
              <a:t> ,</a:t>
            </a:r>
            <a:r>
              <a:rPr lang="en-US" sz="2000" dirty="0" err="1"/>
              <a:t>kao</a:t>
            </a:r>
            <a:r>
              <a:rPr lang="en-US" sz="2000" dirty="0"/>
              <a:t> i </a:t>
            </a:r>
            <a:r>
              <a:rPr lang="en-US" sz="2000" dirty="0" err="1"/>
              <a:t>podaci</a:t>
            </a:r>
            <a:r>
              <a:rPr lang="en-US" sz="2000" dirty="0"/>
              <a:t> o </a:t>
            </a:r>
            <a:r>
              <a:rPr lang="en-US" sz="2000" dirty="0" err="1"/>
              <a:t>suradljivosti</a:t>
            </a:r>
            <a:r>
              <a:rPr lang="en-US" sz="2000" dirty="0"/>
              <a:t> </a:t>
            </a:r>
            <a:r>
              <a:rPr lang="en-US" sz="2000" dirty="0" err="1" smtClean="0"/>
              <a:t>roditelja</a:t>
            </a:r>
            <a:r>
              <a:rPr lang="hr-HR" sz="2000" dirty="0" smtClean="0"/>
              <a:t>,njihovoj uključenosti u skrb o djetetu</a:t>
            </a:r>
            <a:endParaRPr lang="en-US" sz="2000" dirty="0"/>
          </a:p>
          <a:p>
            <a:r>
              <a:rPr lang="en-US" sz="2000" dirty="0" err="1"/>
              <a:t>Važno</a:t>
            </a:r>
            <a:r>
              <a:rPr lang="en-US" sz="2000" dirty="0"/>
              <a:t> je </a:t>
            </a:r>
            <a:r>
              <a:rPr lang="en-US" sz="2000" dirty="0" err="1"/>
              <a:t>istaknuti</a:t>
            </a:r>
            <a:r>
              <a:rPr lang="en-US" sz="2000" dirty="0"/>
              <a:t> da se </a:t>
            </a:r>
            <a:r>
              <a:rPr lang="en-US" sz="2000" dirty="0" err="1"/>
              <a:t>stručni</a:t>
            </a:r>
            <a:r>
              <a:rPr lang="en-US" sz="2000" dirty="0"/>
              <a:t> </a:t>
            </a:r>
            <a:r>
              <a:rPr lang="en-US" sz="2000" dirty="0" err="1"/>
              <a:t>djelatnici</a:t>
            </a:r>
            <a:r>
              <a:rPr lang="en-US" sz="2000" dirty="0"/>
              <a:t> </a:t>
            </a:r>
            <a:r>
              <a:rPr lang="en-US" sz="2000" dirty="0" err="1"/>
              <a:t>Područnih</a:t>
            </a:r>
            <a:r>
              <a:rPr lang="en-US" sz="2000" dirty="0"/>
              <a:t> </a:t>
            </a:r>
            <a:r>
              <a:rPr lang="en-US" sz="2000" dirty="0" err="1"/>
              <a:t>ureda</a:t>
            </a:r>
            <a:r>
              <a:rPr lang="en-US" sz="2000" dirty="0"/>
              <a:t> </a:t>
            </a:r>
            <a:r>
              <a:rPr lang="en-US" sz="2000" dirty="0" err="1"/>
              <a:t>Zavoda</a:t>
            </a:r>
            <a:r>
              <a:rPr lang="en-US" sz="2000" dirty="0"/>
              <a:t> </a:t>
            </a:r>
            <a:r>
              <a:rPr lang="en-US" sz="2000" dirty="0" err="1"/>
              <a:t>redovito</a:t>
            </a:r>
            <a:r>
              <a:rPr lang="en-US" sz="2000" dirty="0"/>
              <a:t> i </a:t>
            </a:r>
            <a:r>
              <a:rPr lang="en-US" sz="2000" dirty="0" err="1"/>
              <a:t>prema</a:t>
            </a:r>
            <a:r>
              <a:rPr lang="en-US" sz="2000" dirty="0"/>
              <a:t> </a:t>
            </a:r>
            <a:r>
              <a:rPr lang="en-US" sz="2000" dirty="0" err="1"/>
              <a:t>potrebi</a:t>
            </a:r>
            <a:r>
              <a:rPr lang="en-US" sz="2000" dirty="0"/>
              <a:t> </a:t>
            </a:r>
            <a:r>
              <a:rPr lang="en-US" sz="2000" dirty="0" err="1"/>
              <a:t>sastaju</a:t>
            </a:r>
            <a:r>
              <a:rPr lang="en-US" sz="2000" dirty="0"/>
              <a:t> na </a:t>
            </a:r>
            <a:r>
              <a:rPr lang="en-US" sz="2000" dirty="0" err="1"/>
              <a:t>sjednicama</a:t>
            </a:r>
            <a:r>
              <a:rPr lang="en-US" sz="2000" dirty="0"/>
              <a:t> </a:t>
            </a:r>
            <a:r>
              <a:rPr lang="en-US" sz="2000" dirty="0" err="1"/>
              <a:t>stručnih</a:t>
            </a:r>
            <a:r>
              <a:rPr lang="en-US" sz="2000" dirty="0"/>
              <a:t> </a:t>
            </a:r>
            <a:r>
              <a:rPr lang="en-US" sz="2000" dirty="0" err="1"/>
              <a:t>timova</a:t>
            </a:r>
            <a:r>
              <a:rPr lang="en-US" sz="2000" dirty="0"/>
              <a:t> </a:t>
            </a:r>
            <a:r>
              <a:rPr lang="en-US" sz="2000" dirty="0" err="1"/>
              <a:t>kada</a:t>
            </a:r>
            <a:r>
              <a:rPr lang="en-US" sz="2000" dirty="0"/>
              <a:t> je to </a:t>
            </a:r>
            <a:r>
              <a:rPr lang="en-US" sz="2000" dirty="0" err="1"/>
              <a:t>potrebno</a:t>
            </a:r>
            <a:r>
              <a:rPr lang="en-US" sz="2000" dirty="0"/>
              <a:t>. </a:t>
            </a:r>
            <a:r>
              <a:rPr lang="en-US" sz="2000" dirty="0" err="1"/>
              <a:t>Naročito</a:t>
            </a:r>
            <a:r>
              <a:rPr lang="en-US" sz="2000" dirty="0"/>
              <a:t> </a:t>
            </a:r>
            <a:r>
              <a:rPr lang="en-US" sz="2000" dirty="0" err="1"/>
              <a:t>kada</a:t>
            </a:r>
            <a:r>
              <a:rPr lang="en-US" sz="2000" dirty="0"/>
              <a:t> se </a:t>
            </a:r>
            <a:r>
              <a:rPr lang="en-US" sz="2000" dirty="0" err="1"/>
              <a:t>radi</a:t>
            </a:r>
            <a:r>
              <a:rPr lang="en-US" sz="2000" dirty="0"/>
              <a:t> o </a:t>
            </a:r>
            <a:r>
              <a:rPr lang="en-US" sz="2000" dirty="0" err="1"/>
              <a:t>djeci</a:t>
            </a:r>
            <a:r>
              <a:rPr lang="en-US" sz="2000" dirty="0"/>
              <a:t> </a:t>
            </a:r>
            <a:r>
              <a:rPr lang="en-US" sz="2000" dirty="0" err="1"/>
              <a:t>kod</a:t>
            </a:r>
            <a:r>
              <a:rPr lang="en-US" sz="2000" dirty="0"/>
              <a:t> </a:t>
            </a:r>
            <a:r>
              <a:rPr lang="en-US" sz="2000" dirty="0" err="1"/>
              <a:t>kojih</a:t>
            </a:r>
            <a:r>
              <a:rPr lang="en-US" sz="2000" dirty="0"/>
              <a:t> </a:t>
            </a:r>
            <a:r>
              <a:rPr lang="en-US" sz="2000" dirty="0" err="1"/>
              <a:t>postoje</a:t>
            </a:r>
            <a:r>
              <a:rPr lang="en-US" sz="2000" dirty="0"/>
              <a:t> </a:t>
            </a:r>
            <a:r>
              <a:rPr lang="en-US" sz="2000" dirty="0" err="1"/>
              <a:t>određene</a:t>
            </a:r>
            <a:r>
              <a:rPr lang="en-US" sz="2000" dirty="0"/>
              <a:t> </a:t>
            </a:r>
            <a:r>
              <a:rPr lang="en-US" sz="2000" dirty="0" err="1"/>
              <a:t>smetnje</a:t>
            </a:r>
            <a:r>
              <a:rPr lang="en-US" sz="2000" dirty="0"/>
              <a:t> </a:t>
            </a:r>
            <a:r>
              <a:rPr lang="en-US" sz="2000" dirty="0" err="1"/>
              <a:t>ili</a:t>
            </a:r>
            <a:r>
              <a:rPr lang="en-US" sz="2000" dirty="0"/>
              <a:t> </a:t>
            </a:r>
            <a:r>
              <a:rPr lang="en-US" sz="2000" dirty="0" err="1"/>
              <a:t>poremećaji</a:t>
            </a:r>
            <a:r>
              <a:rPr lang="en-US" sz="2000" dirty="0"/>
              <a:t> u </a:t>
            </a:r>
            <a:r>
              <a:rPr lang="en-US" sz="2000" dirty="0" err="1"/>
              <a:t>ponašanju</a:t>
            </a:r>
            <a:r>
              <a:rPr lang="en-US" sz="2000" dirty="0" smtClean="0"/>
              <a:t>.</a:t>
            </a:r>
            <a:endParaRPr lang="hr-HR" sz="2000" dirty="0" smtClean="0"/>
          </a:p>
          <a:p>
            <a:r>
              <a:rPr lang="hr-HR" sz="2000" dirty="0" smtClean="0"/>
              <a:t>Ništa manje važna suradnje je sa domovima za odgoj djece i mladeži,kao i drugim pružateljima usluga raznih oblika smještaja za djecu bez odgovarajuće roditeljske skrbi</a:t>
            </a:r>
            <a:endParaRPr lang="en-US" sz="2000" dirty="0"/>
          </a:p>
          <a:p>
            <a:endParaRPr lang="en-US" sz="1600" dirty="0"/>
          </a:p>
        </p:txBody>
      </p:sp>
    </p:spTree>
    <p:extLst>
      <p:ext uri="{BB962C8B-B14F-4D97-AF65-F5344CB8AC3E}">
        <p14:creationId xmlns:p14="http://schemas.microsoft.com/office/powerpoint/2010/main" val="423588719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086BAA5B-1361-8A41-1402-F017BB91380C}"/>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407963"/>
            <a:ext cx="6010186" cy="5643845"/>
          </a:xfrm>
        </p:spPr>
        <p:txBody>
          <a:bodyPr>
            <a:normAutofit/>
          </a:bodyPr>
          <a:lstStyle/>
          <a:p>
            <a:r>
              <a:rPr lang="en-US" sz="2000" dirty="0" err="1"/>
              <a:t>Stručni</a:t>
            </a:r>
            <a:r>
              <a:rPr lang="en-US" sz="2000" dirty="0"/>
              <a:t> </a:t>
            </a:r>
            <a:r>
              <a:rPr lang="en-US" sz="2000" dirty="0" err="1"/>
              <a:t>djelatnici</a:t>
            </a:r>
            <a:r>
              <a:rPr lang="en-US" sz="2000" dirty="0"/>
              <a:t> HZSR </a:t>
            </a:r>
            <a:r>
              <a:rPr lang="en-US" sz="2000" dirty="0" err="1"/>
              <a:t>postupaju</a:t>
            </a:r>
            <a:r>
              <a:rPr lang="en-US" sz="2000" dirty="0"/>
              <a:t> </a:t>
            </a:r>
            <a:r>
              <a:rPr lang="en-US" sz="2000" dirty="0" err="1"/>
              <a:t>temeljem</a:t>
            </a:r>
            <a:r>
              <a:rPr lang="en-US" sz="2000" dirty="0"/>
              <a:t> </a:t>
            </a:r>
            <a:r>
              <a:rPr lang="en-US" sz="2000" dirty="0" err="1"/>
              <a:t>stručne</a:t>
            </a:r>
            <a:r>
              <a:rPr lang="en-US" sz="2000" dirty="0"/>
              <a:t> </a:t>
            </a:r>
            <a:r>
              <a:rPr lang="en-US" sz="2000" dirty="0" err="1"/>
              <a:t>procjene</a:t>
            </a:r>
            <a:r>
              <a:rPr lang="en-US" sz="2000" dirty="0"/>
              <a:t> </a:t>
            </a:r>
            <a:r>
              <a:rPr lang="en-US" sz="2000" dirty="0" err="1"/>
              <a:t>radi</a:t>
            </a:r>
            <a:r>
              <a:rPr lang="en-US" sz="2000" dirty="0"/>
              <a:t> </a:t>
            </a:r>
            <a:r>
              <a:rPr lang="en-US" sz="2000" dirty="0" err="1"/>
              <a:t>utvrđivanja</a:t>
            </a:r>
            <a:r>
              <a:rPr lang="en-US" sz="2000" dirty="0"/>
              <a:t> </a:t>
            </a:r>
            <a:r>
              <a:rPr lang="hr-HR" sz="2000" dirty="0" smtClean="0"/>
              <a:t>činjeničnog stanja i provjere </a:t>
            </a:r>
            <a:r>
              <a:rPr lang="en-US" sz="2000" dirty="0" smtClean="0"/>
              <a:t>da</a:t>
            </a:r>
            <a:r>
              <a:rPr lang="hr-HR" sz="2000" dirty="0" smtClean="0"/>
              <a:t> </a:t>
            </a:r>
            <a:r>
              <a:rPr lang="en-US" sz="2000" dirty="0" smtClean="0"/>
              <a:t>li </a:t>
            </a:r>
            <a:r>
              <a:rPr lang="en-US" sz="2000" dirty="0"/>
              <a:t>je  </a:t>
            </a:r>
            <a:r>
              <a:rPr lang="en-US" sz="2000" dirty="0" err="1"/>
              <a:t>došlo</a:t>
            </a:r>
            <a:r>
              <a:rPr lang="en-US" sz="2000" dirty="0"/>
              <a:t> do </a:t>
            </a:r>
            <a:r>
              <a:rPr lang="en-US" sz="2000" dirty="0" err="1"/>
              <a:t>povrede</a:t>
            </a:r>
            <a:r>
              <a:rPr lang="en-US" sz="2000" dirty="0"/>
              <a:t> </a:t>
            </a:r>
            <a:r>
              <a:rPr lang="en-US" sz="2000" dirty="0" err="1"/>
              <a:t>djetetovih</a:t>
            </a:r>
            <a:r>
              <a:rPr lang="en-US" sz="2000" dirty="0"/>
              <a:t> </a:t>
            </a:r>
            <a:r>
              <a:rPr lang="en-US" sz="2000" dirty="0" err="1"/>
              <a:t>prava</a:t>
            </a:r>
            <a:r>
              <a:rPr lang="en-US" sz="2000" dirty="0"/>
              <a:t> i </a:t>
            </a:r>
            <a:r>
              <a:rPr lang="en-US" sz="2000" dirty="0" err="1"/>
              <a:t>dobrobiti</a:t>
            </a:r>
            <a:r>
              <a:rPr lang="en-US" sz="2000" dirty="0"/>
              <a:t> </a:t>
            </a:r>
            <a:r>
              <a:rPr lang="en-US" sz="2000" dirty="0" err="1"/>
              <a:t>ili</a:t>
            </a:r>
            <a:r>
              <a:rPr lang="en-US" sz="2000" dirty="0"/>
              <a:t> da </a:t>
            </a:r>
            <a:r>
              <a:rPr lang="en-US" sz="2000" dirty="0" err="1"/>
              <a:t>su</a:t>
            </a:r>
            <a:r>
              <a:rPr lang="en-US" sz="2000" dirty="0"/>
              <a:t> </a:t>
            </a:r>
            <a:r>
              <a:rPr lang="en-US" sz="2000" dirty="0" err="1"/>
              <a:t>prava</a:t>
            </a:r>
            <a:r>
              <a:rPr lang="en-US" sz="2000" dirty="0"/>
              <a:t>, </a:t>
            </a:r>
            <a:r>
              <a:rPr lang="en-US" sz="2000" dirty="0" err="1"/>
              <a:t>dobrobit</a:t>
            </a:r>
            <a:r>
              <a:rPr lang="en-US" sz="2000" dirty="0"/>
              <a:t> i </a:t>
            </a:r>
            <a:r>
              <a:rPr lang="en-US" sz="2000" dirty="0" err="1"/>
              <a:t>razvoj</a:t>
            </a:r>
            <a:r>
              <a:rPr lang="en-US" sz="2000" dirty="0"/>
              <a:t> </a:t>
            </a:r>
            <a:r>
              <a:rPr lang="en-US" sz="2000" dirty="0" err="1"/>
              <a:t>djeteta</a:t>
            </a:r>
            <a:r>
              <a:rPr lang="en-US" sz="2000" dirty="0"/>
              <a:t> </a:t>
            </a:r>
            <a:r>
              <a:rPr lang="en-US" sz="2000" dirty="0" err="1"/>
              <a:t>ugroženi</a:t>
            </a:r>
            <a:r>
              <a:rPr lang="en-US" sz="2000" dirty="0"/>
              <a:t> ,i u </a:t>
            </a:r>
            <a:r>
              <a:rPr lang="en-US" sz="2000" dirty="0" err="1"/>
              <a:t>skladu</a:t>
            </a:r>
            <a:r>
              <a:rPr lang="en-US" sz="2000" dirty="0"/>
              <a:t> s </a:t>
            </a:r>
            <a:r>
              <a:rPr lang="en-US" sz="2000" dirty="0" err="1"/>
              <a:t>tim</a:t>
            </a:r>
            <a:r>
              <a:rPr lang="en-US" sz="2000" dirty="0"/>
              <a:t>  Zavod </a:t>
            </a:r>
            <a:r>
              <a:rPr lang="en-US" sz="2000" dirty="0" err="1"/>
              <a:t>izriče</a:t>
            </a:r>
            <a:r>
              <a:rPr lang="en-US" sz="2000" dirty="0"/>
              <a:t> </a:t>
            </a:r>
            <a:r>
              <a:rPr lang="en-US" sz="2000" dirty="0" err="1"/>
              <a:t>mjere</a:t>
            </a:r>
            <a:r>
              <a:rPr lang="en-US" sz="2000" dirty="0"/>
              <a:t> za zaštitu </a:t>
            </a:r>
            <a:r>
              <a:rPr lang="en-US" sz="2000" dirty="0" err="1"/>
              <a:t>prava</a:t>
            </a:r>
            <a:r>
              <a:rPr lang="en-US" sz="2000" dirty="0"/>
              <a:t> i </a:t>
            </a:r>
            <a:r>
              <a:rPr lang="en-US" sz="2000" dirty="0" err="1"/>
              <a:t>dobrobiti</a:t>
            </a:r>
            <a:r>
              <a:rPr lang="en-US" sz="2000" dirty="0"/>
              <a:t> </a:t>
            </a:r>
            <a:r>
              <a:rPr lang="en-US" sz="2000" dirty="0" err="1"/>
              <a:t>djeteta</a:t>
            </a:r>
            <a:r>
              <a:rPr lang="en-US" sz="2000" dirty="0"/>
              <a:t>.</a:t>
            </a:r>
          </a:p>
          <a:p>
            <a:r>
              <a:rPr lang="en-US" sz="2000" dirty="0" err="1"/>
              <a:t>Prilikom</a:t>
            </a:r>
            <a:r>
              <a:rPr lang="en-US" sz="2000" dirty="0"/>
              <a:t> </a:t>
            </a:r>
            <a:r>
              <a:rPr lang="en-US" sz="2000" dirty="0" err="1"/>
              <a:t>izbora</a:t>
            </a:r>
            <a:r>
              <a:rPr lang="en-US" sz="2000" dirty="0"/>
              <a:t> </a:t>
            </a:r>
            <a:r>
              <a:rPr lang="en-US" sz="2000" dirty="0" err="1"/>
              <a:t>mjere</a:t>
            </a:r>
            <a:r>
              <a:rPr lang="en-US" sz="2000" dirty="0"/>
              <a:t> </a:t>
            </a:r>
            <a:r>
              <a:rPr lang="en-US" sz="2000" dirty="0" err="1"/>
              <a:t>prikladne</a:t>
            </a:r>
            <a:r>
              <a:rPr lang="en-US" sz="2000" dirty="0"/>
              <a:t> za zaštitu </a:t>
            </a:r>
            <a:r>
              <a:rPr lang="en-US" sz="2000" dirty="0" err="1"/>
              <a:t>prava</a:t>
            </a:r>
            <a:r>
              <a:rPr lang="en-US" sz="2000" dirty="0"/>
              <a:t> i </a:t>
            </a:r>
            <a:r>
              <a:rPr lang="en-US" sz="2000" dirty="0" err="1"/>
              <a:t>dobrobiti</a:t>
            </a:r>
            <a:r>
              <a:rPr lang="en-US" sz="2000" dirty="0"/>
              <a:t> </a:t>
            </a:r>
            <a:r>
              <a:rPr lang="en-US" sz="2000" dirty="0" err="1"/>
              <a:t>djeteta</a:t>
            </a:r>
            <a:r>
              <a:rPr lang="en-US" sz="2000" dirty="0"/>
              <a:t>, Zavod je </a:t>
            </a:r>
            <a:r>
              <a:rPr lang="en-US" sz="2000" dirty="0" err="1"/>
              <a:t>dužan</a:t>
            </a:r>
            <a:r>
              <a:rPr lang="en-US" sz="2000" dirty="0"/>
              <a:t> </a:t>
            </a:r>
            <a:r>
              <a:rPr lang="en-US" sz="2000" dirty="0" err="1"/>
              <a:t>voditi</a:t>
            </a:r>
            <a:r>
              <a:rPr lang="en-US" sz="2000" dirty="0"/>
              <a:t> </a:t>
            </a:r>
            <a:r>
              <a:rPr lang="en-US" sz="2000" dirty="0" err="1"/>
              <a:t>računa</a:t>
            </a:r>
            <a:r>
              <a:rPr lang="en-US" sz="2000" dirty="0"/>
              <a:t> da se </a:t>
            </a:r>
            <a:r>
              <a:rPr lang="en-US" sz="2000" dirty="0" err="1"/>
              <a:t>odredi</a:t>
            </a:r>
            <a:r>
              <a:rPr lang="en-US" sz="2000" dirty="0"/>
              <a:t> </a:t>
            </a:r>
            <a:r>
              <a:rPr lang="en-US" sz="2000" dirty="0" err="1"/>
              <a:t>ona</a:t>
            </a:r>
            <a:r>
              <a:rPr lang="en-US" sz="2000" dirty="0"/>
              <a:t> </a:t>
            </a:r>
            <a:r>
              <a:rPr lang="en-US" sz="2000" dirty="0" err="1"/>
              <a:t>mjera</a:t>
            </a:r>
            <a:r>
              <a:rPr lang="en-US" sz="2000" dirty="0"/>
              <a:t> </a:t>
            </a:r>
            <a:r>
              <a:rPr lang="en-US" sz="2000" dirty="0" err="1"/>
              <a:t>kojom</a:t>
            </a:r>
            <a:r>
              <a:rPr lang="en-US" sz="2000" dirty="0"/>
              <a:t> se </a:t>
            </a:r>
            <a:r>
              <a:rPr lang="en-US" sz="2000" dirty="0" err="1"/>
              <a:t>najmanje</a:t>
            </a:r>
            <a:r>
              <a:rPr lang="en-US" sz="2000" dirty="0"/>
              <a:t> </a:t>
            </a:r>
            <a:r>
              <a:rPr lang="en-US" sz="2000" dirty="0" err="1"/>
              <a:t>ograničava</a:t>
            </a:r>
            <a:r>
              <a:rPr lang="en-US" sz="2000" dirty="0"/>
              <a:t> </a:t>
            </a:r>
            <a:r>
              <a:rPr lang="en-US" sz="2000" dirty="0" err="1"/>
              <a:t>pravo</a:t>
            </a:r>
            <a:r>
              <a:rPr lang="en-US" sz="2000" dirty="0"/>
              <a:t> </a:t>
            </a:r>
            <a:r>
              <a:rPr lang="en-US" sz="2000" dirty="0" err="1"/>
              <a:t>roditelja</a:t>
            </a:r>
            <a:r>
              <a:rPr lang="en-US" sz="2000" dirty="0"/>
              <a:t> na </a:t>
            </a:r>
            <a:r>
              <a:rPr lang="en-US" sz="2000" dirty="0" err="1"/>
              <a:t>ostvarivanje</a:t>
            </a:r>
            <a:r>
              <a:rPr lang="en-US" sz="2000" dirty="0"/>
              <a:t> </a:t>
            </a:r>
            <a:r>
              <a:rPr lang="en-US" sz="2000" dirty="0" err="1"/>
              <a:t>skrbi</a:t>
            </a:r>
            <a:r>
              <a:rPr lang="en-US" sz="2000" dirty="0"/>
              <a:t> o </a:t>
            </a:r>
            <a:r>
              <a:rPr lang="en-US" sz="2000" dirty="0" err="1"/>
              <a:t>djetetu</a:t>
            </a:r>
            <a:r>
              <a:rPr lang="en-US" sz="2000" dirty="0"/>
              <a:t> </a:t>
            </a:r>
            <a:r>
              <a:rPr lang="en-US" sz="2000" dirty="0" err="1"/>
              <a:t>ako</a:t>
            </a:r>
            <a:r>
              <a:rPr lang="en-US" sz="2000" dirty="0"/>
              <a:t> je </a:t>
            </a:r>
            <a:r>
              <a:rPr lang="en-US" sz="2000" dirty="0" err="1"/>
              <a:t>takvom</a:t>
            </a:r>
            <a:r>
              <a:rPr lang="en-US" sz="2000" dirty="0"/>
              <a:t> </a:t>
            </a:r>
            <a:r>
              <a:rPr lang="en-US" sz="2000" dirty="0" err="1"/>
              <a:t>mjerom</a:t>
            </a:r>
            <a:r>
              <a:rPr lang="en-US" sz="2000" dirty="0"/>
              <a:t> </a:t>
            </a:r>
            <a:r>
              <a:rPr lang="en-US" sz="2000" dirty="0" err="1"/>
              <a:t>moguće</a:t>
            </a:r>
            <a:r>
              <a:rPr lang="en-US" sz="2000" dirty="0"/>
              <a:t> </a:t>
            </a:r>
            <a:r>
              <a:rPr lang="en-US" sz="2000" dirty="0" err="1"/>
              <a:t>zaštiti</a:t>
            </a:r>
            <a:r>
              <a:rPr lang="en-US" sz="2000" dirty="0"/>
              <a:t> </a:t>
            </a:r>
            <a:r>
              <a:rPr lang="en-US" sz="2000" dirty="0" err="1"/>
              <a:t>prava</a:t>
            </a:r>
            <a:r>
              <a:rPr lang="en-US" sz="2000" dirty="0"/>
              <a:t> i </a:t>
            </a:r>
            <a:r>
              <a:rPr lang="en-US" sz="2000" dirty="0" err="1"/>
              <a:t>dobrobiti</a:t>
            </a:r>
            <a:r>
              <a:rPr lang="en-US" sz="2000" dirty="0"/>
              <a:t> </a:t>
            </a:r>
            <a:r>
              <a:rPr lang="en-US" sz="2000" dirty="0" err="1"/>
              <a:t>djeteta</a:t>
            </a:r>
            <a:r>
              <a:rPr lang="en-US" sz="2000" dirty="0"/>
              <a:t>.</a:t>
            </a:r>
          </a:p>
          <a:p>
            <a:endParaRPr lang="en-US" sz="1600" dirty="0"/>
          </a:p>
        </p:txBody>
      </p:sp>
    </p:spTree>
    <p:extLst>
      <p:ext uri="{BB962C8B-B14F-4D97-AF65-F5344CB8AC3E}">
        <p14:creationId xmlns:p14="http://schemas.microsoft.com/office/powerpoint/2010/main" val="42333545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6FBFD061-A441-FAE0-1B5F-0B5D6C070D82}"/>
              </a:ext>
            </a:extLst>
          </p:cNvPr>
          <p:cNvSpPr>
            <a:spLocks noGrp="1"/>
          </p:cNvSpPr>
          <p:nvPr>
            <p:ph type="title"/>
          </p:nvPr>
        </p:nvSpPr>
        <p:spPr>
          <a:xfrm>
            <a:off x="10128738" y="1134142"/>
            <a:ext cx="1202312" cy="4589717"/>
          </a:xfrm>
        </p:spPr>
        <p:txBody>
          <a:bodyPr>
            <a:normAutofit/>
          </a:bodyPr>
          <a:lstStyle/>
          <a:p>
            <a:pPr algn="l"/>
            <a:endParaRPr lang="hr-HR" sz="4800" dirty="0"/>
          </a:p>
        </p:txBody>
      </p:sp>
      <p:sp>
        <p:nvSpPr>
          <p:cNvPr id="3" name="Subtitle 2"/>
          <p:cNvSpPr>
            <a:spLocks noGrp="1"/>
          </p:cNvSpPr>
          <p:nvPr>
            <p:ph idx="1"/>
          </p:nvPr>
        </p:nvSpPr>
        <p:spPr>
          <a:xfrm>
            <a:off x="422031" y="928468"/>
            <a:ext cx="8102991" cy="5123340"/>
          </a:xfrm>
        </p:spPr>
        <p:txBody>
          <a:bodyPr>
            <a:normAutofit fontScale="92500"/>
          </a:bodyPr>
          <a:lstStyle/>
          <a:p>
            <a:r>
              <a:rPr lang="en-US" sz="2400" dirty="0" err="1"/>
              <a:t>Važno</a:t>
            </a:r>
            <a:r>
              <a:rPr lang="en-US" sz="2400" dirty="0"/>
              <a:t> je </a:t>
            </a:r>
            <a:r>
              <a:rPr lang="en-US" sz="2400" dirty="0" err="1"/>
              <a:t>napomenuti</a:t>
            </a:r>
            <a:r>
              <a:rPr lang="en-US" sz="2400" dirty="0"/>
              <a:t> da se </a:t>
            </a:r>
            <a:r>
              <a:rPr lang="en-US" sz="2400" dirty="0" err="1"/>
              <a:t>prilikom</a:t>
            </a:r>
            <a:r>
              <a:rPr lang="en-US" sz="2400" dirty="0"/>
              <a:t> </a:t>
            </a:r>
            <a:r>
              <a:rPr lang="en-US" sz="2400" dirty="0" err="1"/>
              <a:t>odabira</a:t>
            </a:r>
            <a:r>
              <a:rPr lang="en-US" sz="2400" dirty="0"/>
              <a:t> </a:t>
            </a:r>
            <a:r>
              <a:rPr lang="en-US" sz="2400" dirty="0" err="1"/>
              <a:t>najprikladnije</a:t>
            </a:r>
            <a:r>
              <a:rPr lang="en-US" sz="2400" dirty="0"/>
              <a:t> </a:t>
            </a:r>
            <a:r>
              <a:rPr lang="en-US" sz="2400" dirty="0" err="1"/>
              <a:t>mjere</a:t>
            </a:r>
            <a:r>
              <a:rPr lang="en-US" sz="2400" dirty="0"/>
              <a:t> </a:t>
            </a:r>
            <a:r>
              <a:rPr lang="en-US" sz="2400" dirty="0" err="1"/>
              <a:t>stručnjaci</a:t>
            </a:r>
            <a:r>
              <a:rPr lang="en-US" sz="2400" dirty="0"/>
              <a:t> </a:t>
            </a:r>
            <a:r>
              <a:rPr lang="en-US" sz="2400" dirty="0" err="1"/>
              <a:t>Zavoda</a:t>
            </a:r>
            <a:r>
              <a:rPr lang="en-US" sz="2400" dirty="0"/>
              <a:t> </a:t>
            </a:r>
            <a:r>
              <a:rPr lang="en-US" sz="2400" dirty="0" err="1"/>
              <a:t>koriste</a:t>
            </a:r>
            <a:r>
              <a:rPr lang="en-US" sz="2400" dirty="0"/>
              <a:t> </a:t>
            </a:r>
            <a:r>
              <a:rPr lang="en-US" sz="2400" dirty="0" err="1"/>
              <a:t>određenim</a:t>
            </a:r>
            <a:r>
              <a:rPr lang="en-US" sz="2400" dirty="0"/>
              <a:t> </a:t>
            </a:r>
            <a:r>
              <a:rPr lang="en-US" sz="2400" dirty="0" err="1"/>
              <a:t>instrumentima</a:t>
            </a:r>
            <a:r>
              <a:rPr lang="en-US" sz="2400" dirty="0"/>
              <a:t> </a:t>
            </a:r>
            <a:r>
              <a:rPr lang="en-US" sz="2400" dirty="0" err="1"/>
              <a:t>procjene</a:t>
            </a:r>
            <a:r>
              <a:rPr lang="en-US" sz="2400" dirty="0"/>
              <a:t>, </a:t>
            </a:r>
            <a:r>
              <a:rPr lang="en-US" sz="2400" dirty="0" err="1"/>
              <a:t>odnosno</a:t>
            </a:r>
            <a:r>
              <a:rPr lang="en-US" sz="2400" dirty="0"/>
              <a:t> </a:t>
            </a:r>
            <a:r>
              <a:rPr lang="en-US" sz="2400" dirty="0" err="1"/>
              <a:t>tzv</a:t>
            </a:r>
            <a:r>
              <a:rPr lang="en-US" sz="2400" dirty="0"/>
              <a:t>. “</a:t>
            </a:r>
            <a:r>
              <a:rPr lang="en-US" sz="2400" b="1" dirty="0" err="1"/>
              <a:t>instrumentima</a:t>
            </a:r>
            <a:r>
              <a:rPr lang="en-US" sz="2400" b="1" dirty="0"/>
              <a:t> </a:t>
            </a:r>
            <a:r>
              <a:rPr lang="en-US" sz="2400" b="1" dirty="0" err="1"/>
              <a:t>socijalnog</a:t>
            </a:r>
            <a:r>
              <a:rPr lang="en-US" sz="2400" b="1" dirty="0"/>
              <a:t> </a:t>
            </a:r>
            <a:r>
              <a:rPr lang="en-US" sz="2400" b="1" dirty="0" err="1"/>
              <a:t>rada</a:t>
            </a:r>
            <a:r>
              <a:rPr lang="en-US" sz="2400" dirty="0"/>
              <a:t>“</a:t>
            </a:r>
          </a:p>
          <a:p>
            <a:r>
              <a:rPr lang="en-US" sz="2400" b="1" u="sng" dirty="0"/>
              <a:t>Lista </a:t>
            </a:r>
            <a:r>
              <a:rPr lang="en-US" sz="2400" b="1" u="sng" dirty="0" err="1"/>
              <a:t>općih</a:t>
            </a:r>
            <a:r>
              <a:rPr lang="en-US" sz="2400" b="1" u="sng" dirty="0"/>
              <a:t> </a:t>
            </a:r>
            <a:r>
              <a:rPr lang="en-US" sz="2400" b="1" u="sng" dirty="0" err="1"/>
              <a:t>rizika</a:t>
            </a:r>
            <a:r>
              <a:rPr lang="en-US" sz="2400" b="1" u="sng" dirty="0"/>
              <a:t> </a:t>
            </a:r>
            <a:r>
              <a:rPr lang="en-US" sz="2400" dirty="0"/>
              <a:t>za </a:t>
            </a:r>
            <a:r>
              <a:rPr lang="en-US" sz="2400" dirty="0" err="1"/>
              <a:t>dobrobit</a:t>
            </a:r>
            <a:r>
              <a:rPr lang="en-US" sz="2400" dirty="0"/>
              <a:t> </a:t>
            </a:r>
            <a:r>
              <a:rPr lang="en-US" sz="2400" dirty="0" err="1"/>
              <a:t>djeteta</a:t>
            </a:r>
            <a:r>
              <a:rPr lang="en-US" sz="2400" dirty="0"/>
              <a:t> </a:t>
            </a:r>
            <a:r>
              <a:rPr lang="en-US" sz="2400" dirty="0" err="1"/>
              <a:t>služi</a:t>
            </a:r>
            <a:r>
              <a:rPr lang="en-US" sz="2400" dirty="0"/>
              <a:t> za </a:t>
            </a:r>
            <a:r>
              <a:rPr lang="en-US" sz="2400" dirty="0" err="1"/>
              <a:t>trijažu</a:t>
            </a:r>
            <a:r>
              <a:rPr lang="en-US" sz="2400" dirty="0"/>
              <a:t> i </a:t>
            </a:r>
            <a:r>
              <a:rPr lang="en-US" sz="2400" dirty="0" err="1"/>
              <a:t>uključuje</a:t>
            </a:r>
            <a:r>
              <a:rPr lang="en-US" sz="2400" dirty="0"/>
              <a:t> </a:t>
            </a:r>
            <a:r>
              <a:rPr lang="en-US" sz="2400" dirty="0" err="1"/>
              <a:t>poznate</a:t>
            </a:r>
            <a:r>
              <a:rPr lang="en-US" sz="2400" dirty="0"/>
              <a:t>, </a:t>
            </a:r>
            <a:r>
              <a:rPr lang="en-US" sz="2400" dirty="0" err="1"/>
              <a:t>empirijski</a:t>
            </a:r>
            <a:r>
              <a:rPr lang="en-US" sz="2400" dirty="0"/>
              <a:t> </a:t>
            </a:r>
            <a:r>
              <a:rPr lang="en-US" sz="2400" dirty="0" err="1"/>
              <a:t>utvrđene</a:t>
            </a:r>
            <a:r>
              <a:rPr lang="en-US" sz="2400" dirty="0"/>
              <a:t> </a:t>
            </a:r>
            <a:r>
              <a:rPr lang="en-US" sz="2400" dirty="0" err="1"/>
              <a:t>rizike</a:t>
            </a:r>
            <a:r>
              <a:rPr lang="en-US" sz="2400" dirty="0"/>
              <a:t> </a:t>
            </a:r>
            <a:r>
              <a:rPr lang="en-US" sz="2400" dirty="0" err="1"/>
              <a:t>dobrobiti</a:t>
            </a:r>
            <a:r>
              <a:rPr lang="en-US" sz="2400" dirty="0"/>
              <a:t> </a:t>
            </a:r>
            <a:r>
              <a:rPr lang="en-US" sz="2400" dirty="0" err="1"/>
              <a:t>djeteta</a:t>
            </a:r>
            <a:r>
              <a:rPr lang="en-US" sz="2400" dirty="0"/>
              <a:t> koji </a:t>
            </a:r>
            <a:r>
              <a:rPr lang="en-US" sz="2400" dirty="0" err="1"/>
              <a:t>su</a:t>
            </a:r>
            <a:r>
              <a:rPr lang="en-US" sz="2400" dirty="0"/>
              <a:t> </a:t>
            </a:r>
            <a:r>
              <a:rPr lang="en-US" sz="2400" dirty="0" err="1"/>
              <a:t>općenitog</a:t>
            </a:r>
            <a:r>
              <a:rPr lang="en-US" sz="2400" dirty="0"/>
              <a:t> </a:t>
            </a:r>
            <a:r>
              <a:rPr lang="en-US" sz="2400" dirty="0" err="1" smtClean="0"/>
              <a:t>karaktera</a:t>
            </a:r>
            <a:r>
              <a:rPr lang="hr-HR" sz="2400" dirty="0" smtClean="0"/>
              <a:t> </a:t>
            </a:r>
            <a:r>
              <a:rPr lang="en-US" sz="2400" dirty="0" err="1" smtClean="0"/>
              <a:t>i</a:t>
            </a:r>
            <a:r>
              <a:rPr lang="en-US" sz="2400" dirty="0" smtClean="0"/>
              <a:t> </a:t>
            </a:r>
            <a:r>
              <a:rPr lang="en-US" sz="2400" dirty="0" err="1"/>
              <a:t>kumulativno</a:t>
            </a:r>
            <a:r>
              <a:rPr lang="en-US" sz="2400" dirty="0"/>
              <a:t> i </a:t>
            </a:r>
            <a:r>
              <a:rPr lang="en-US" sz="2400" dirty="0" err="1"/>
              <a:t>interaktivno</a:t>
            </a:r>
            <a:r>
              <a:rPr lang="en-US" sz="2400" dirty="0"/>
              <a:t> </a:t>
            </a:r>
            <a:r>
              <a:rPr lang="en-US" sz="2400" dirty="0" err="1"/>
              <a:t>mogu</a:t>
            </a:r>
            <a:r>
              <a:rPr lang="en-US" sz="2400" dirty="0"/>
              <a:t> </a:t>
            </a:r>
            <a:r>
              <a:rPr lang="en-US" sz="2400" dirty="0" err="1"/>
              <a:t>predstavljati</a:t>
            </a:r>
            <a:r>
              <a:rPr lang="en-US" sz="2400" dirty="0"/>
              <a:t> </a:t>
            </a:r>
            <a:r>
              <a:rPr lang="en-US" sz="2400" dirty="0" err="1"/>
              <a:t>rizik</a:t>
            </a:r>
            <a:r>
              <a:rPr lang="en-US" sz="2400" dirty="0"/>
              <a:t> za </a:t>
            </a:r>
            <a:r>
              <a:rPr lang="en-US" sz="2400" dirty="0" err="1"/>
              <a:t>dobrobit</a:t>
            </a:r>
            <a:r>
              <a:rPr lang="en-US" sz="2400" dirty="0"/>
              <a:t> </a:t>
            </a:r>
            <a:r>
              <a:rPr lang="en-US" sz="2400" dirty="0" err="1"/>
              <a:t>djeteta</a:t>
            </a:r>
            <a:r>
              <a:rPr lang="en-US" sz="2400" dirty="0"/>
              <a:t> </a:t>
            </a:r>
            <a:r>
              <a:rPr lang="en-US" sz="2400" dirty="0" err="1"/>
              <a:t>te</a:t>
            </a:r>
            <a:r>
              <a:rPr lang="en-US" sz="2400" dirty="0"/>
              <a:t> </a:t>
            </a:r>
            <a:r>
              <a:rPr lang="en-US" sz="2400" dirty="0" err="1"/>
              <a:t>upućuju</a:t>
            </a:r>
            <a:r>
              <a:rPr lang="en-US" sz="2400" dirty="0"/>
              <a:t> na </a:t>
            </a:r>
            <a:r>
              <a:rPr lang="en-US" sz="2400" dirty="0" err="1"/>
              <a:t>potrebu</a:t>
            </a:r>
            <a:r>
              <a:rPr lang="en-US" sz="2400" dirty="0"/>
              <a:t> </a:t>
            </a:r>
            <a:r>
              <a:rPr lang="en-US" sz="2400" dirty="0" err="1"/>
              <a:t>dodatnih</a:t>
            </a:r>
            <a:r>
              <a:rPr lang="en-US" sz="2400" dirty="0"/>
              <a:t> </a:t>
            </a:r>
            <a:r>
              <a:rPr lang="en-US" sz="2400" dirty="0" err="1"/>
              <a:t>ciljanih</a:t>
            </a:r>
            <a:r>
              <a:rPr lang="en-US" sz="2400" dirty="0"/>
              <a:t> </a:t>
            </a:r>
            <a:r>
              <a:rPr lang="en-US" sz="2400" dirty="0" err="1"/>
              <a:t>procjena</a:t>
            </a:r>
            <a:r>
              <a:rPr lang="en-US" sz="2400" dirty="0"/>
              <a:t>.</a:t>
            </a:r>
          </a:p>
          <a:p>
            <a:r>
              <a:rPr lang="en-US" sz="2400" dirty="0" err="1"/>
              <a:t>Listu</a:t>
            </a:r>
            <a:r>
              <a:rPr lang="en-US" sz="2400" dirty="0"/>
              <a:t> </a:t>
            </a:r>
            <a:r>
              <a:rPr lang="en-US" sz="2400" dirty="0" err="1"/>
              <a:t>koriste</a:t>
            </a:r>
            <a:r>
              <a:rPr lang="en-US" sz="2400" dirty="0"/>
              <a:t> </a:t>
            </a:r>
            <a:r>
              <a:rPr lang="en-US" sz="2400" dirty="0" err="1" smtClean="0"/>
              <a:t>stručnjaci</a:t>
            </a:r>
            <a:r>
              <a:rPr lang="hr-HR" sz="2400" dirty="0" smtClean="0"/>
              <a:t> HZSR </a:t>
            </a:r>
            <a:r>
              <a:rPr lang="en-US" sz="2400" dirty="0" smtClean="0"/>
              <a:t> </a:t>
            </a:r>
            <a:r>
              <a:rPr lang="en-US" sz="2400" dirty="0" err="1"/>
              <a:t>Prednjeg</a:t>
            </a:r>
            <a:r>
              <a:rPr lang="en-US" sz="2400" dirty="0"/>
              <a:t> </a:t>
            </a:r>
            <a:r>
              <a:rPr lang="en-US" sz="2400" dirty="0" err="1"/>
              <a:t>ureda</a:t>
            </a:r>
            <a:r>
              <a:rPr lang="en-US" sz="2400" dirty="0"/>
              <a:t> </a:t>
            </a:r>
            <a:r>
              <a:rPr lang="en-US" sz="2400" dirty="0" err="1"/>
              <a:t>ili</a:t>
            </a:r>
            <a:r>
              <a:rPr lang="en-US" sz="2400" dirty="0"/>
              <a:t> </a:t>
            </a:r>
            <a:r>
              <a:rPr lang="hr-HR" sz="2400" dirty="0" smtClean="0"/>
              <a:t>Stručne cjeline za novčane naknade </a:t>
            </a:r>
            <a:r>
              <a:rPr lang="en-US" sz="2400" dirty="0" smtClean="0"/>
              <a:t>.</a:t>
            </a:r>
            <a:endParaRPr lang="en-US" sz="2400" dirty="0"/>
          </a:p>
          <a:p>
            <a:r>
              <a:rPr lang="en-US" sz="2400" dirty="0" err="1"/>
              <a:t>Ispunjava</a:t>
            </a:r>
            <a:r>
              <a:rPr lang="en-US" sz="2400" dirty="0"/>
              <a:t> se za </a:t>
            </a:r>
            <a:r>
              <a:rPr lang="en-US" sz="2400" dirty="0" err="1"/>
              <a:t>sve</a:t>
            </a:r>
            <a:r>
              <a:rPr lang="en-US" sz="2400" dirty="0"/>
              <a:t> </a:t>
            </a:r>
            <a:r>
              <a:rPr lang="en-US" sz="2400" dirty="0" err="1"/>
              <a:t>obitelji</a:t>
            </a:r>
            <a:r>
              <a:rPr lang="en-US" sz="2400" dirty="0"/>
              <a:t> s </a:t>
            </a:r>
            <a:r>
              <a:rPr lang="en-US" sz="2400" dirty="0" err="1"/>
              <a:t>djecom</a:t>
            </a:r>
            <a:r>
              <a:rPr lang="en-US" sz="2400" dirty="0"/>
              <a:t> </a:t>
            </a:r>
            <a:r>
              <a:rPr lang="en-US" sz="2400" dirty="0" err="1"/>
              <a:t>mlađom</a:t>
            </a:r>
            <a:r>
              <a:rPr lang="en-US" sz="2400" dirty="0"/>
              <a:t> od 14 </a:t>
            </a:r>
            <a:r>
              <a:rPr lang="en-US" sz="2400" dirty="0" err="1"/>
              <a:t>godina</a:t>
            </a:r>
            <a:r>
              <a:rPr lang="hr-HR" sz="2400" dirty="0"/>
              <a:t>.</a:t>
            </a:r>
            <a:endParaRPr lang="en-US" sz="2400" dirty="0"/>
          </a:p>
          <a:p>
            <a:endParaRPr lang="en-US" sz="1600" dirty="0"/>
          </a:p>
        </p:txBody>
      </p:sp>
    </p:spTree>
    <p:extLst>
      <p:ext uri="{BB962C8B-B14F-4D97-AF65-F5344CB8AC3E}">
        <p14:creationId xmlns:p14="http://schemas.microsoft.com/office/powerpoint/2010/main" val="32535282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E974BAC7-9C4D-B6C2-BFB7-E6470CC9DAFF}"/>
              </a:ext>
            </a:extLst>
          </p:cNvPr>
          <p:cNvSpPr>
            <a:spLocks noGrp="1"/>
          </p:cNvSpPr>
          <p:nvPr>
            <p:ph type="title"/>
          </p:nvPr>
        </p:nvSpPr>
        <p:spPr>
          <a:xfrm>
            <a:off x="9135954" y="803186"/>
            <a:ext cx="3456122" cy="1320671"/>
          </a:xfrm>
        </p:spPr>
        <p:txBody>
          <a:bodyPr>
            <a:normAutofit/>
          </a:bodyPr>
          <a:lstStyle/>
          <a:p>
            <a:pPr algn="l"/>
            <a:endParaRPr lang="hr-HR" sz="4800" dirty="0"/>
          </a:p>
        </p:txBody>
      </p:sp>
      <p:sp>
        <p:nvSpPr>
          <p:cNvPr id="3" name="Subtitle 2"/>
          <p:cNvSpPr>
            <a:spLocks noGrp="1"/>
          </p:cNvSpPr>
          <p:nvPr>
            <p:ph idx="1"/>
          </p:nvPr>
        </p:nvSpPr>
        <p:spPr>
          <a:xfrm>
            <a:off x="798576" y="323557"/>
            <a:ext cx="9344229" cy="6344529"/>
          </a:xfrm>
        </p:spPr>
        <p:txBody>
          <a:bodyPr>
            <a:normAutofit/>
          </a:bodyPr>
          <a:lstStyle/>
          <a:p>
            <a:r>
              <a:rPr lang="en-US" sz="2000" b="1" u="sng" dirty="0"/>
              <a:t>Skala </a:t>
            </a:r>
            <a:r>
              <a:rPr lang="en-US" sz="2000" b="1" u="sng" dirty="0" err="1"/>
              <a:t>roditeljskog</a:t>
            </a:r>
            <a:r>
              <a:rPr lang="en-US" sz="2000" b="1" u="sng" dirty="0"/>
              <a:t> </a:t>
            </a:r>
            <a:r>
              <a:rPr lang="en-US" sz="2000" b="1" u="sng" dirty="0" err="1"/>
              <a:t>stresa</a:t>
            </a:r>
            <a:r>
              <a:rPr lang="en-US" sz="2000" b="1" u="sng" dirty="0"/>
              <a:t>- </a:t>
            </a:r>
            <a:r>
              <a:rPr lang="en-US" sz="2000" dirty="0" err="1"/>
              <a:t>mjeri</a:t>
            </a:r>
            <a:r>
              <a:rPr lang="en-US" sz="2000" dirty="0"/>
              <a:t> </a:t>
            </a:r>
            <a:r>
              <a:rPr lang="en-US" sz="2000" dirty="0" err="1"/>
              <a:t>stupanj</a:t>
            </a:r>
            <a:r>
              <a:rPr lang="en-US" sz="2000" dirty="0"/>
              <a:t> </a:t>
            </a:r>
            <a:r>
              <a:rPr lang="en-US" sz="2000" dirty="0" err="1"/>
              <a:t>doživljenog</a:t>
            </a:r>
            <a:r>
              <a:rPr lang="en-US" sz="2000" dirty="0"/>
              <a:t> </a:t>
            </a:r>
            <a:r>
              <a:rPr lang="en-US" sz="2000" dirty="0" err="1"/>
              <a:t>stresa</a:t>
            </a:r>
            <a:r>
              <a:rPr lang="en-US" sz="2000" dirty="0"/>
              <a:t> </a:t>
            </a:r>
            <a:r>
              <a:rPr lang="en-US" sz="2000" dirty="0" err="1"/>
              <a:t>zbog</a:t>
            </a:r>
            <a:r>
              <a:rPr lang="en-US" sz="2000" dirty="0"/>
              <a:t> </a:t>
            </a:r>
            <a:r>
              <a:rPr lang="en-US" sz="2000" dirty="0" err="1"/>
              <a:t>roditeljstva</a:t>
            </a:r>
            <a:r>
              <a:rPr lang="en-US" sz="2000" dirty="0"/>
              <a:t> i </a:t>
            </a:r>
            <a:r>
              <a:rPr lang="en-US" sz="2000" dirty="0" err="1"/>
              <a:t>odnosi</a:t>
            </a:r>
            <a:r>
              <a:rPr lang="en-US" sz="2000" dirty="0"/>
              <a:t> se na </a:t>
            </a:r>
            <a:r>
              <a:rPr lang="en-US" sz="2000" dirty="0" err="1"/>
              <a:t>sljedeća</a:t>
            </a:r>
            <a:r>
              <a:rPr lang="en-US" sz="2000" dirty="0"/>
              <a:t> </a:t>
            </a:r>
            <a:r>
              <a:rPr lang="en-US" sz="2000" dirty="0" err="1"/>
              <a:t>područja</a:t>
            </a:r>
            <a:r>
              <a:rPr lang="en-US" sz="2000" dirty="0"/>
              <a:t>: </a:t>
            </a:r>
            <a:r>
              <a:rPr lang="en-US" sz="2000" dirty="0" err="1"/>
              <a:t>bliskost</a:t>
            </a:r>
            <a:r>
              <a:rPr lang="en-US" sz="2000" dirty="0"/>
              <a:t> s </a:t>
            </a:r>
            <a:r>
              <a:rPr lang="en-US" sz="2000" dirty="0" err="1"/>
              <a:t>djecom</a:t>
            </a:r>
            <a:r>
              <a:rPr lang="en-US" sz="2000" dirty="0"/>
              <a:t>, </a:t>
            </a:r>
            <a:r>
              <a:rPr lang="en-US" sz="2000" dirty="0" err="1"/>
              <a:t>zadovoljstvo</a:t>
            </a:r>
            <a:r>
              <a:rPr lang="en-US" sz="2000" dirty="0"/>
              <a:t> </a:t>
            </a:r>
            <a:r>
              <a:rPr lang="en-US" sz="2000" dirty="0" err="1"/>
              <a:t>roditeljskom</a:t>
            </a:r>
            <a:r>
              <a:rPr lang="en-US" sz="2000" dirty="0"/>
              <a:t> </a:t>
            </a:r>
            <a:r>
              <a:rPr lang="en-US" sz="2000" dirty="0" err="1"/>
              <a:t>ulogom</a:t>
            </a:r>
            <a:r>
              <a:rPr lang="en-US" sz="2000" dirty="0"/>
              <a:t>,</a:t>
            </a:r>
          </a:p>
          <a:p>
            <a:r>
              <a:rPr lang="en-US" sz="2000" dirty="0" err="1"/>
              <a:t>pozitivne</a:t>
            </a:r>
            <a:r>
              <a:rPr lang="en-US" sz="2000" dirty="0"/>
              <a:t> i </a:t>
            </a:r>
            <a:r>
              <a:rPr lang="en-US" sz="2000" dirty="0" err="1"/>
              <a:t>negativne</a:t>
            </a:r>
            <a:r>
              <a:rPr lang="en-US" sz="2000" dirty="0"/>
              <a:t> </a:t>
            </a:r>
            <a:r>
              <a:rPr lang="en-US" sz="2000" dirty="0" err="1"/>
              <a:t>emocije</a:t>
            </a:r>
            <a:r>
              <a:rPr lang="en-US" sz="2000" dirty="0"/>
              <a:t> </a:t>
            </a:r>
            <a:r>
              <a:rPr lang="en-US" sz="2000" dirty="0" err="1"/>
              <a:t>povezane</a:t>
            </a:r>
            <a:r>
              <a:rPr lang="en-US" sz="2000" dirty="0"/>
              <a:t> s tom </a:t>
            </a:r>
            <a:r>
              <a:rPr lang="en-US" sz="2000" dirty="0" err="1"/>
              <a:t>ulogom</a:t>
            </a:r>
            <a:r>
              <a:rPr lang="en-US" sz="2000" dirty="0"/>
              <a:t> </a:t>
            </a:r>
            <a:r>
              <a:rPr lang="en-US" sz="2000" dirty="0" err="1"/>
              <a:t>te</a:t>
            </a:r>
            <a:r>
              <a:rPr lang="en-US" sz="2000" dirty="0"/>
              <a:t> </a:t>
            </a:r>
            <a:r>
              <a:rPr lang="en-US" sz="2000" dirty="0" err="1"/>
              <a:t>teškoće</a:t>
            </a:r>
            <a:r>
              <a:rPr lang="en-US" sz="2000" dirty="0"/>
              <a:t> </a:t>
            </a:r>
            <a:r>
              <a:rPr lang="en-US" sz="2000" dirty="0" err="1"/>
              <a:t>povezane</a:t>
            </a:r>
            <a:r>
              <a:rPr lang="en-US" sz="2000" dirty="0"/>
              <a:t> s </a:t>
            </a:r>
            <a:r>
              <a:rPr lang="en-US" sz="2000" dirty="0" err="1"/>
              <a:t>roditeljstvom</a:t>
            </a:r>
            <a:r>
              <a:rPr lang="en-US" sz="2000" dirty="0"/>
              <a:t>.</a:t>
            </a:r>
          </a:p>
          <a:p>
            <a:r>
              <a:rPr lang="en-US" sz="2000" b="1" u="sng" dirty="0" err="1"/>
              <a:t>Upitnik</a:t>
            </a:r>
            <a:r>
              <a:rPr lang="en-US" sz="2000" b="1" u="sng" dirty="0"/>
              <a:t> </a:t>
            </a:r>
            <a:r>
              <a:rPr lang="en-US" sz="2000" b="1" u="sng" dirty="0" err="1"/>
              <a:t>stresnih</a:t>
            </a:r>
            <a:r>
              <a:rPr lang="en-US" sz="2000" b="1" u="sng" dirty="0"/>
              <a:t> </a:t>
            </a:r>
            <a:r>
              <a:rPr lang="en-US" sz="2000" b="1" u="sng" dirty="0" err="1"/>
              <a:t>događaja</a:t>
            </a:r>
            <a:r>
              <a:rPr lang="en-US" sz="2000" dirty="0" err="1"/>
              <a:t>-stresni</a:t>
            </a:r>
            <a:r>
              <a:rPr lang="en-US" sz="2000" dirty="0"/>
              <a:t> </a:t>
            </a:r>
            <a:r>
              <a:rPr lang="en-US" sz="2000" dirty="0" err="1"/>
              <a:t>događaji</a:t>
            </a:r>
            <a:r>
              <a:rPr lang="en-US" sz="2000" dirty="0"/>
              <a:t> </a:t>
            </a:r>
            <a:r>
              <a:rPr lang="en-US" sz="2000" dirty="0" err="1"/>
              <a:t>mogu</a:t>
            </a:r>
            <a:r>
              <a:rPr lang="en-US" sz="2000" dirty="0"/>
              <a:t> </a:t>
            </a:r>
            <a:r>
              <a:rPr lang="en-US" sz="2000" dirty="0" err="1"/>
              <a:t>biti</a:t>
            </a:r>
            <a:r>
              <a:rPr lang="en-US" sz="2000" dirty="0"/>
              <a:t> </a:t>
            </a:r>
            <a:r>
              <a:rPr lang="en-US" sz="2000" dirty="0" err="1"/>
              <a:t>ili</a:t>
            </a:r>
            <a:r>
              <a:rPr lang="en-US" sz="2000" dirty="0"/>
              <a:t> </a:t>
            </a:r>
            <a:r>
              <a:rPr lang="en-US" sz="2000" dirty="0" err="1"/>
              <a:t>indikator</a:t>
            </a:r>
            <a:r>
              <a:rPr lang="en-US" sz="2000" dirty="0"/>
              <a:t> </a:t>
            </a:r>
            <a:r>
              <a:rPr lang="en-US" sz="2000" dirty="0" err="1"/>
              <a:t>kroničnih</a:t>
            </a:r>
            <a:r>
              <a:rPr lang="en-US" sz="2000" dirty="0"/>
              <a:t> </a:t>
            </a:r>
            <a:r>
              <a:rPr lang="en-US" sz="2000" dirty="0" err="1"/>
              <a:t>poteškoća</a:t>
            </a:r>
            <a:r>
              <a:rPr lang="en-US" sz="2000" dirty="0"/>
              <a:t> </a:t>
            </a:r>
            <a:r>
              <a:rPr lang="en-US" sz="2000" dirty="0" err="1"/>
              <a:t>ili</a:t>
            </a:r>
            <a:r>
              <a:rPr lang="en-US" sz="2000" dirty="0"/>
              <a:t> </a:t>
            </a:r>
            <a:r>
              <a:rPr lang="en-US" sz="2000" dirty="0" err="1"/>
              <a:t>im</a:t>
            </a:r>
            <a:r>
              <a:rPr lang="en-US" sz="2000" dirty="0"/>
              <a:t> </a:t>
            </a:r>
            <a:r>
              <a:rPr lang="en-US" sz="2000" dirty="0" err="1"/>
              <a:t>mogu</a:t>
            </a:r>
            <a:r>
              <a:rPr lang="en-US" sz="2000" dirty="0"/>
              <a:t> </a:t>
            </a:r>
            <a:r>
              <a:rPr lang="en-US" sz="2000" dirty="0" err="1"/>
              <a:t>prethoditi</a:t>
            </a:r>
            <a:r>
              <a:rPr lang="en-US" sz="2000" dirty="0"/>
              <a:t>. </a:t>
            </a:r>
            <a:r>
              <a:rPr lang="en-US" sz="2000" dirty="0" err="1"/>
              <a:t>Stresni</a:t>
            </a:r>
            <a:r>
              <a:rPr lang="en-US" sz="2000" dirty="0"/>
              <a:t> </a:t>
            </a:r>
            <a:r>
              <a:rPr lang="en-US" sz="2000" dirty="0" err="1"/>
              <a:t>događaji</a:t>
            </a:r>
            <a:r>
              <a:rPr lang="en-US" sz="2000" dirty="0"/>
              <a:t> na </a:t>
            </a:r>
            <a:r>
              <a:rPr lang="en-US" sz="2000" dirty="0" err="1"/>
              <a:t>različite</a:t>
            </a:r>
            <a:r>
              <a:rPr lang="en-US" sz="2000" dirty="0"/>
              <a:t> </a:t>
            </a:r>
            <a:r>
              <a:rPr lang="en-US" sz="2000" dirty="0" err="1"/>
              <a:t>načine</a:t>
            </a:r>
            <a:r>
              <a:rPr lang="en-US" sz="2000" dirty="0"/>
              <a:t> </a:t>
            </a:r>
            <a:r>
              <a:rPr lang="en-US" sz="2000" dirty="0" err="1"/>
              <a:t>utječu</a:t>
            </a:r>
            <a:r>
              <a:rPr lang="en-US" sz="2000" dirty="0"/>
              <a:t> na </a:t>
            </a:r>
            <a:r>
              <a:rPr lang="en-US" sz="2000" dirty="0" err="1"/>
              <a:t>pojedince</a:t>
            </a:r>
            <a:r>
              <a:rPr lang="en-US" sz="2000" dirty="0"/>
              <a:t> i </a:t>
            </a:r>
            <a:r>
              <a:rPr lang="en-US" sz="2000" dirty="0" err="1"/>
              <a:t>obitelji</a:t>
            </a:r>
            <a:r>
              <a:rPr lang="en-US" sz="2000" dirty="0"/>
              <a:t> </a:t>
            </a:r>
            <a:r>
              <a:rPr lang="hr-HR" sz="2000" dirty="0" smtClean="0"/>
              <a:t>stoga</a:t>
            </a:r>
            <a:r>
              <a:rPr lang="en-US" sz="2000" dirty="0" smtClean="0"/>
              <a:t> </a:t>
            </a:r>
            <a:r>
              <a:rPr lang="en-US" sz="2000" dirty="0"/>
              <a:t>je </a:t>
            </a:r>
            <a:r>
              <a:rPr lang="en-US" sz="2000" dirty="0" err="1" smtClean="0"/>
              <a:t>važno</a:t>
            </a:r>
            <a:r>
              <a:rPr lang="hr-HR" sz="2000" dirty="0" smtClean="0"/>
              <a:t> </a:t>
            </a:r>
            <a:r>
              <a:rPr lang="en-US" sz="2000" dirty="0" err="1" smtClean="0"/>
              <a:t>istražiti</a:t>
            </a:r>
            <a:r>
              <a:rPr lang="en-US" sz="2000" dirty="0" smtClean="0"/>
              <a:t> </a:t>
            </a:r>
            <a:r>
              <a:rPr lang="en-US" sz="2000" dirty="0" err="1"/>
              <a:t>njihov</a:t>
            </a:r>
            <a:r>
              <a:rPr lang="en-US" sz="2000" dirty="0"/>
              <a:t> </a:t>
            </a:r>
            <a:r>
              <a:rPr lang="en-US" sz="2000" dirty="0" err="1"/>
              <a:t>utjecaj</a:t>
            </a:r>
            <a:r>
              <a:rPr lang="en-US" sz="2000" dirty="0"/>
              <a:t> na </a:t>
            </a:r>
            <a:r>
              <a:rPr lang="en-US" sz="2000" dirty="0" err="1"/>
              <a:t>skrbnike</a:t>
            </a:r>
            <a:r>
              <a:rPr lang="en-US" sz="2000" dirty="0"/>
              <a:t> i </a:t>
            </a:r>
            <a:r>
              <a:rPr lang="en-US" sz="2000" dirty="0" err="1"/>
              <a:t>obitelj</a:t>
            </a:r>
            <a:r>
              <a:rPr lang="en-US" sz="2000" dirty="0"/>
              <a:t>.</a:t>
            </a:r>
          </a:p>
          <a:p>
            <a:r>
              <a:rPr lang="en-US" sz="2000" dirty="0" err="1"/>
              <a:t>Upitnik</a:t>
            </a:r>
            <a:r>
              <a:rPr lang="en-US" sz="2000" dirty="0"/>
              <a:t> se </a:t>
            </a:r>
            <a:r>
              <a:rPr lang="en-US" sz="2000" dirty="0" err="1"/>
              <a:t>odnosi</a:t>
            </a:r>
            <a:r>
              <a:rPr lang="en-US" sz="2000" dirty="0"/>
              <a:t> na </a:t>
            </a:r>
            <a:r>
              <a:rPr lang="en-US" sz="2000" dirty="0" err="1"/>
              <a:t>nedavne</a:t>
            </a:r>
            <a:r>
              <a:rPr lang="en-US" sz="2000" dirty="0"/>
              <a:t> </a:t>
            </a:r>
            <a:r>
              <a:rPr lang="en-US" sz="2000" dirty="0" err="1"/>
              <a:t>stresne</a:t>
            </a:r>
            <a:r>
              <a:rPr lang="en-US" sz="2000" dirty="0"/>
              <a:t> </a:t>
            </a:r>
            <a:r>
              <a:rPr lang="en-US" sz="2000" dirty="0" err="1"/>
              <a:t>događaje</a:t>
            </a:r>
            <a:r>
              <a:rPr lang="en-US" sz="2000" dirty="0"/>
              <a:t>, one koji </a:t>
            </a:r>
            <a:r>
              <a:rPr lang="en-US" sz="2000" dirty="0" err="1"/>
              <a:t>su</a:t>
            </a:r>
            <a:r>
              <a:rPr lang="en-US" sz="2000" dirty="0"/>
              <a:t> se </a:t>
            </a:r>
            <a:r>
              <a:rPr lang="en-US" sz="2000" dirty="0" err="1"/>
              <a:t>dogodili</a:t>
            </a:r>
            <a:r>
              <a:rPr lang="en-US" sz="2000" dirty="0"/>
              <a:t> u </a:t>
            </a:r>
            <a:r>
              <a:rPr lang="en-US" sz="2000" dirty="0" err="1"/>
              <a:t>proteklih</a:t>
            </a:r>
            <a:r>
              <a:rPr lang="en-US" sz="2000" dirty="0"/>
              <a:t> 12 </a:t>
            </a:r>
            <a:r>
              <a:rPr lang="en-US" sz="2000" dirty="0" err="1"/>
              <a:t>mjeseci</a:t>
            </a:r>
            <a:r>
              <a:rPr lang="en-US" sz="2000" dirty="0"/>
              <a:t>, </a:t>
            </a:r>
            <a:r>
              <a:rPr lang="en-US" sz="2000" dirty="0" err="1"/>
              <a:t>ali</a:t>
            </a:r>
            <a:r>
              <a:rPr lang="en-US" sz="2000" dirty="0"/>
              <a:t> </a:t>
            </a:r>
            <a:r>
              <a:rPr lang="en-US" sz="2000" dirty="0" err="1"/>
              <a:t>mogu</a:t>
            </a:r>
            <a:r>
              <a:rPr lang="en-US" sz="2000" dirty="0"/>
              <a:t> se </a:t>
            </a:r>
            <a:r>
              <a:rPr lang="en-US" sz="2000" dirty="0" err="1"/>
              <a:t>evaluirati</a:t>
            </a:r>
            <a:r>
              <a:rPr lang="en-US" sz="2000" dirty="0"/>
              <a:t> </a:t>
            </a:r>
            <a:r>
              <a:rPr lang="en-US" sz="2000" dirty="0" err="1"/>
              <a:t>događaji</a:t>
            </a:r>
            <a:r>
              <a:rPr lang="en-US" sz="2000" dirty="0"/>
              <a:t> koji </a:t>
            </a:r>
            <a:r>
              <a:rPr lang="en-US" sz="2000" dirty="0" err="1"/>
              <a:t>su</a:t>
            </a:r>
            <a:r>
              <a:rPr lang="en-US" sz="2000" dirty="0"/>
              <a:t> se </a:t>
            </a:r>
            <a:r>
              <a:rPr lang="en-US" sz="2000" dirty="0" err="1"/>
              <a:t>dogodili</a:t>
            </a:r>
            <a:r>
              <a:rPr lang="en-US" sz="2000" dirty="0"/>
              <a:t> </a:t>
            </a:r>
            <a:r>
              <a:rPr lang="en-US" sz="2000" dirty="0" err="1"/>
              <a:t>ranije</a:t>
            </a:r>
            <a:r>
              <a:rPr lang="en-US" sz="2000" dirty="0"/>
              <a:t> i </a:t>
            </a:r>
            <a:r>
              <a:rPr lang="en-US" sz="2000" dirty="0" err="1"/>
              <a:t>njihov</a:t>
            </a:r>
            <a:r>
              <a:rPr lang="en-US" sz="2000" dirty="0"/>
              <a:t> </a:t>
            </a:r>
            <a:r>
              <a:rPr lang="en-US" sz="2000" dirty="0" err="1"/>
              <a:t>utjecaj</a:t>
            </a:r>
            <a:r>
              <a:rPr lang="en-US" sz="2000" dirty="0"/>
              <a:t> </a:t>
            </a:r>
            <a:r>
              <a:rPr lang="en-US" sz="2000" dirty="0" err="1"/>
              <a:t>kroz</a:t>
            </a:r>
            <a:r>
              <a:rPr lang="en-US" sz="2000" dirty="0"/>
              <a:t> </a:t>
            </a:r>
            <a:r>
              <a:rPr lang="en-US" sz="2000" dirty="0" err="1"/>
              <a:t>dulje</a:t>
            </a:r>
            <a:r>
              <a:rPr lang="en-US" sz="2000" dirty="0"/>
              <a:t> </a:t>
            </a:r>
            <a:r>
              <a:rPr lang="en-US" sz="2000" dirty="0" err="1"/>
              <a:t>razdoblje</a:t>
            </a:r>
            <a:r>
              <a:rPr lang="en-US" sz="2000" dirty="0"/>
              <a:t>.</a:t>
            </a:r>
          </a:p>
          <a:p>
            <a:endParaRPr lang="en-US" sz="1500" dirty="0"/>
          </a:p>
        </p:txBody>
      </p:sp>
    </p:spTree>
    <p:extLst>
      <p:ext uri="{BB962C8B-B14F-4D97-AF65-F5344CB8AC3E}">
        <p14:creationId xmlns:p14="http://schemas.microsoft.com/office/powerpoint/2010/main" val="25450863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5513C5B9-6328-D091-2783-D3FF75CC1EF9}"/>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6"/>
            <a:ext cx="7062553" cy="5248622"/>
          </a:xfrm>
        </p:spPr>
        <p:txBody>
          <a:bodyPr>
            <a:normAutofit/>
          </a:bodyPr>
          <a:lstStyle/>
          <a:p>
            <a:r>
              <a:rPr lang="en-US" sz="2000" dirty="0" err="1"/>
              <a:t>Upitnik</a:t>
            </a:r>
            <a:r>
              <a:rPr lang="en-US" sz="2000" dirty="0"/>
              <a:t> se </a:t>
            </a:r>
            <a:r>
              <a:rPr lang="en-US" sz="2000" dirty="0" err="1"/>
              <a:t>može</a:t>
            </a:r>
            <a:r>
              <a:rPr lang="en-US" sz="2000" dirty="0"/>
              <a:t> </a:t>
            </a:r>
            <a:r>
              <a:rPr lang="en-US" sz="2000" dirty="0" err="1"/>
              <a:t>koristiti</a:t>
            </a:r>
            <a:r>
              <a:rPr lang="en-US" sz="2000" dirty="0"/>
              <a:t> </a:t>
            </a:r>
            <a:r>
              <a:rPr lang="en-US" sz="2000" dirty="0" err="1"/>
              <a:t>pri</a:t>
            </a:r>
            <a:r>
              <a:rPr lang="en-US" sz="2000" dirty="0"/>
              <a:t> </a:t>
            </a:r>
            <a:r>
              <a:rPr lang="en-US" sz="2000" dirty="0" err="1"/>
              <a:t>izradi</a:t>
            </a:r>
            <a:r>
              <a:rPr lang="en-US" sz="2000" dirty="0"/>
              <a:t> </a:t>
            </a:r>
            <a:r>
              <a:rPr lang="en-US" sz="2000" dirty="0" err="1"/>
              <a:t>socijalne</a:t>
            </a:r>
            <a:r>
              <a:rPr lang="en-US" sz="2000" dirty="0"/>
              <a:t> </a:t>
            </a:r>
            <a:r>
              <a:rPr lang="en-US" sz="2000" dirty="0" err="1"/>
              <a:t>anamneze</a:t>
            </a:r>
            <a:r>
              <a:rPr lang="en-US" sz="2000" dirty="0"/>
              <a:t>, </a:t>
            </a:r>
            <a:r>
              <a:rPr lang="en-US" sz="2000" dirty="0" err="1"/>
              <a:t>izradi</a:t>
            </a:r>
            <a:r>
              <a:rPr lang="en-US" sz="2000" dirty="0"/>
              <a:t> </a:t>
            </a:r>
            <a:r>
              <a:rPr lang="en-US" sz="2000" dirty="0" err="1"/>
              <a:t>sveobuhvatne</a:t>
            </a:r>
            <a:r>
              <a:rPr lang="en-US" sz="2000" dirty="0"/>
              <a:t> </a:t>
            </a:r>
            <a:r>
              <a:rPr lang="en-US" sz="2000" dirty="0" err="1"/>
              <a:t>obiteljske</a:t>
            </a:r>
            <a:r>
              <a:rPr lang="en-US" sz="2000" dirty="0"/>
              <a:t> </a:t>
            </a:r>
            <a:r>
              <a:rPr lang="en-US" sz="2000" dirty="0" err="1"/>
              <a:t>procjene</a:t>
            </a:r>
            <a:r>
              <a:rPr lang="en-US" sz="2000" dirty="0"/>
              <a:t> i li </a:t>
            </a:r>
            <a:r>
              <a:rPr lang="en-US" sz="2000" dirty="0" err="1"/>
              <a:t>kao</a:t>
            </a:r>
            <a:r>
              <a:rPr lang="en-US" sz="2000" dirty="0"/>
              <a:t> </a:t>
            </a:r>
            <a:r>
              <a:rPr lang="en-US" sz="2000" dirty="0" err="1"/>
              <a:t>sastavni</a:t>
            </a:r>
            <a:r>
              <a:rPr lang="en-US" sz="2000" dirty="0"/>
              <a:t> </a:t>
            </a:r>
            <a:r>
              <a:rPr lang="en-US" sz="2000" dirty="0" err="1"/>
              <a:t>dio</a:t>
            </a:r>
            <a:r>
              <a:rPr lang="en-US" sz="2000" dirty="0"/>
              <a:t> </a:t>
            </a:r>
            <a:r>
              <a:rPr lang="en-US" sz="2000" dirty="0" err="1"/>
              <a:t>evaluacije</a:t>
            </a:r>
            <a:r>
              <a:rPr lang="en-US" sz="2000" dirty="0"/>
              <a:t> </a:t>
            </a:r>
            <a:r>
              <a:rPr lang="en-US" sz="2000" dirty="0" err="1"/>
              <a:t>kako</a:t>
            </a:r>
            <a:r>
              <a:rPr lang="en-US" sz="2000" dirty="0"/>
              <a:t> bi se </a:t>
            </a:r>
            <a:r>
              <a:rPr lang="en-US" sz="2000" dirty="0" err="1"/>
              <a:t>nakon</a:t>
            </a:r>
            <a:r>
              <a:rPr lang="en-US" sz="2000" dirty="0"/>
              <a:t> </a:t>
            </a:r>
            <a:r>
              <a:rPr lang="en-US" sz="2000" dirty="0" err="1"/>
              <a:t>nekog</a:t>
            </a:r>
            <a:r>
              <a:rPr lang="en-US" sz="2000" dirty="0"/>
              <a:t> </a:t>
            </a:r>
            <a:r>
              <a:rPr lang="en-US" sz="2000" dirty="0" err="1"/>
              <a:t>vremena</a:t>
            </a:r>
            <a:r>
              <a:rPr lang="en-US" sz="2000" dirty="0"/>
              <a:t> </a:t>
            </a:r>
            <a:r>
              <a:rPr lang="en-US" sz="2000" dirty="0" err="1"/>
              <a:t>vidjelo</a:t>
            </a:r>
            <a:r>
              <a:rPr lang="en-US" sz="2000" dirty="0"/>
              <a:t> </a:t>
            </a:r>
            <a:r>
              <a:rPr lang="en-US" sz="2000" dirty="0" err="1"/>
              <a:t>utječu</a:t>
            </a:r>
            <a:r>
              <a:rPr lang="en-US" sz="2000" dirty="0"/>
              <a:t> li </a:t>
            </a:r>
            <a:r>
              <a:rPr lang="en-US" sz="2000" dirty="0" err="1"/>
              <a:t>određeni</a:t>
            </a:r>
            <a:r>
              <a:rPr lang="en-US" sz="2000" dirty="0"/>
              <a:t> </a:t>
            </a:r>
            <a:r>
              <a:rPr lang="en-US" sz="2000" dirty="0" err="1" smtClean="0"/>
              <a:t>događaji</a:t>
            </a:r>
            <a:r>
              <a:rPr lang="hr-HR" sz="2000" dirty="0" smtClean="0"/>
              <a:t> </a:t>
            </a:r>
            <a:r>
              <a:rPr lang="en-US" sz="2000" dirty="0" err="1" smtClean="0"/>
              <a:t>još</a:t>
            </a:r>
            <a:r>
              <a:rPr lang="en-US" sz="2000" dirty="0" smtClean="0"/>
              <a:t> </a:t>
            </a:r>
            <a:r>
              <a:rPr lang="en-US" sz="2000" dirty="0" err="1"/>
              <a:t>uvijek</a:t>
            </a:r>
            <a:r>
              <a:rPr lang="en-US" sz="2000" dirty="0"/>
              <a:t> na </a:t>
            </a:r>
            <a:r>
              <a:rPr lang="en-US" sz="2000" dirty="0" err="1"/>
              <a:t>život</a:t>
            </a:r>
            <a:r>
              <a:rPr lang="en-US" sz="2000" dirty="0"/>
              <a:t> </a:t>
            </a:r>
            <a:r>
              <a:rPr lang="en-US" sz="2000" dirty="0" err="1"/>
              <a:t>korisnika</a:t>
            </a:r>
            <a:r>
              <a:rPr lang="en-US" sz="2000" dirty="0"/>
              <a:t>. </a:t>
            </a:r>
            <a:r>
              <a:rPr lang="en-US" sz="2000" dirty="0" err="1"/>
              <a:t>Upitnik</a:t>
            </a:r>
            <a:r>
              <a:rPr lang="en-US" sz="2000" dirty="0"/>
              <a:t> </a:t>
            </a:r>
            <a:r>
              <a:rPr lang="en-US" sz="2000" dirty="0" err="1"/>
              <a:t>mogu</a:t>
            </a:r>
            <a:r>
              <a:rPr lang="en-US" sz="2000" dirty="0"/>
              <a:t> </a:t>
            </a:r>
            <a:r>
              <a:rPr lang="en-US" sz="2000" dirty="0" err="1"/>
              <a:t>ispunjavati</a:t>
            </a:r>
            <a:r>
              <a:rPr lang="en-US" sz="2000" dirty="0"/>
              <a:t> </a:t>
            </a:r>
            <a:r>
              <a:rPr lang="en-US" sz="2000" dirty="0" err="1"/>
              <a:t>primarni</a:t>
            </a:r>
            <a:r>
              <a:rPr lang="en-US" sz="2000" dirty="0"/>
              <a:t> </a:t>
            </a:r>
            <a:r>
              <a:rPr lang="en-US" sz="2000" dirty="0" err="1"/>
              <a:t>skrbnici</a:t>
            </a:r>
            <a:r>
              <a:rPr lang="en-US" sz="2000" dirty="0"/>
              <a:t> </a:t>
            </a:r>
            <a:r>
              <a:rPr lang="en-US" sz="2000" dirty="0" err="1"/>
              <a:t>djeteta</a:t>
            </a:r>
            <a:r>
              <a:rPr lang="en-US" sz="2000" dirty="0"/>
              <a:t>, </a:t>
            </a:r>
            <a:r>
              <a:rPr lang="en-US" sz="2000" dirty="0" err="1"/>
              <a:t>ali</a:t>
            </a:r>
            <a:r>
              <a:rPr lang="en-US" sz="2000" dirty="0"/>
              <a:t> i </a:t>
            </a:r>
            <a:r>
              <a:rPr lang="en-US" sz="2000" dirty="0" err="1"/>
              <a:t>udomitelji</a:t>
            </a:r>
            <a:r>
              <a:rPr lang="en-US" sz="2000" dirty="0"/>
              <a:t>, </a:t>
            </a:r>
            <a:r>
              <a:rPr lang="en-US" sz="2000" dirty="0" err="1"/>
              <a:t>potencijalni</a:t>
            </a:r>
            <a:r>
              <a:rPr lang="en-US" sz="2000" dirty="0"/>
              <a:t> </a:t>
            </a:r>
            <a:r>
              <a:rPr lang="en-US" sz="2000" dirty="0" err="1"/>
              <a:t>skrbnici</a:t>
            </a:r>
            <a:r>
              <a:rPr lang="en-US" sz="2000" dirty="0"/>
              <a:t> </a:t>
            </a:r>
            <a:r>
              <a:rPr lang="en-US" sz="2000" dirty="0" err="1"/>
              <a:t>ili</a:t>
            </a:r>
            <a:r>
              <a:rPr lang="en-US" sz="2000" dirty="0"/>
              <a:t> </a:t>
            </a:r>
            <a:r>
              <a:rPr lang="en-US" sz="2000" dirty="0" err="1"/>
              <a:t>roditelj</a:t>
            </a:r>
            <a:r>
              <a:rPr lang="en-US" sz="2000" dirty="0"/>
              <a:t> koji ne </a:t>
            </a:r>
            <a:r>
              <a:rPr lang="en-US" sz="2000" dirty="0" err="1"/>
              <a:t>živi</a:t>
            </a:r>
            <a:r>
              <a:rPr lang="en-US" sz="2000" dirty="0"/>
              <a:t> s </a:t>
            </a:r>
            <a:r>
              <a:rPr lang="en-US" sz="2000" dirty="0" err="1"/>
              <a:t>djetetom</a:t>
            </a:r>
            <a:r>
              <a:rPr lang="en-US" sz="2000" dirty="0"/>
              <a:t>.</a:t>
            </a:r>
          </a:p>
          <a:p>
            <a:r>
              <a:rPr lang="en-US" sz="2000" dirty="0" err="1"/>
              <a:t>Upotreba</a:t>
            </a:r>
            <a:r>
              <a:rPr lang="en-US" sz="2000" dirty="0"/>
              <a:t> </a:t>
            </a:r>
            <a:r>
              <a:rPr lang="en-US" sz="2000" dirty="0" err="1"/>
              <a:t>ovog</a:t>
            </a:r>
            <a:r>
              <a:rPr lang="en-US" sz="2000" dirty="0"/>
              <a:t> </a:t>
            </a:r>
            <a:r>
              <a:rPr lang="en-US" sz="2000" dirty="0" err="1"/>
              <a:t>upitnika</a:t>
            </a:r>
            <a:r>
              <a:rPr lang="en-US" sz="2000" dirty="0"/>
              <a:t> </a:t>
            </a:r>
            <a:r>
              <a:rPr lang="en-US" sz="2000" dirty="0" err="1"/>
              <a:t>kod</a:t>
            </a:r>
            <a:r>
              <a:rPr lang="en-US" sz="2000" dirty="0"/>
              <a:t> </a:t>
            </a:r>
            <a:r>
              <a:rPr lang="en-US" sz="2000" dirty="0" err="1"/>
              <a:t>već</a:t>
            </a:r>
            <a:r>
              <a:rPr lang="en-US" sz="2000" dirty="0"/>
              <a:t> </a:t>
            </a:r>
            <a:r>
              <a:rPr lang="en-US" sz="2000" dirty="0" err="1"/>
              <a:t>poznatih</a:t>
            </a:r>
            <a:r>
              <a:rPr lang="en-US" sz="2000" dirty="0"/>
              <a:t> </a:t>
            </a:r>
            <a:r>
              <a:rPr lang="en-US" sz="2000" dirty="0" err="1"/>
              <a:t>korisnika</a:t>
            </a:r>
            <a:r>
              <a:rPr lang="en-US" sz="2000" dirty="0"/>
              <a:t> </a:t>
            </a:r>
            <a:r>
              <a:rPr lang="en-US" sz="2000" dirty="0" err="1"/>
              <a:t>može</a:t>
            </a:r>
            <a:r>
              <a:rPr lang="en-US" sz="2000" dirty="0"/>
              <a:t> </a:t>
            </a:r>
            <a:r>
              <a:rPr lang="en-US" sz="2000" dirty="0" err="1"/>
              <a:t>otkriti</a:t>
            </a:r>
            <a:r>
              <a:rPr lang="en-US" sz="2000" dirty="0"/>
              <a:t> </a:t>
            </a:r>
            <a:r>
              <a:rPr lang="en-US" sz="2000" dirty="0" err="1"/>
              <a:t>informacije</a:t>
            </a:r>
            <a:r>
              <a:rPr lang="en-US" sz="2000" dirty="0"/>
              <a:t> </a:t>
            </a:r>
            <a:r>
              <a:rPr lang="en-US" sz="2000" dirty="0" err="1"/>
              <a:t>koje</a:t>
            </a:r>
            <a:r>
              <a:rPr lang="en-US" sz="2000" dirty="0"/>
              <a:t> </a:t>
            </a:r>
            <a:r>
              <a:rPr lang="en-US" sz="2000" dirty="0" err="1"/>
              <a:t>socijalni</a:t>
            </a:r>
            <a:r>
              <a:rPr lang="en-US" sz="2000" dirty="0"/>
              <a:t> </a:t>
            </a:r>
            <a:r>
              <a:rPr lang="en-US" sz="2000" dirty="0" err="1"/>
              <a:t>radnik</a:t>
            </a:r>
            <a:r>
              <a:rPr lang="en-US" sz="2000" dirty="0"/>
              <a:t> </a:t>
            </a:r>
            <a:r>
              <a:rPr lang="en-US" sz="2000" dirty="0" err="1"/>
              <a:t>prije</a:t>
            </a:r>
            <a:r>
              <a:rPr lang="en-US" sz="2000" dirty="0"/>
              <a:t> </a:t>
            </a:r>
            <a:r>
              <a:rPr lang="en-US" sz="2000" dirty="0" err="1"/>
              <a:t>nije</a:t>
            </a:r>
            <a:r>
              <a:rPr lang="en-US" sz="2000" dirty="0"/>
              <a:t> </a:t>
            </a:r>
            <a:r>
              <a:rPr lang="en-US" sz="2000" dirty="0" err="1"/>
              <a:t>znao</a:t>
            </a:r>
            <a:r>
              <a:rPr lang="en-US" sz="2000" dirty="0"/>
              <a:t>, </a:t>
            </a:r>
            <a:r>
              <a:rPr lang="en-US" sz="2000" dirty="0" err="1"/>
              <a:t>odnosno</a:t>
            </a:r>
            <a:r>
              <a:rPr lang="en-US" sz="2000" dirty="0"/>
              <a:t> </a:t>
            </a:r>
            <a:r>
              <a:rPr lang="en-US" sz="2000" dirty="0" err="1"/>
              <a:t>identificirati</a:t>
            </a:r>
            <a:r>
              <a:rPr lang="en-US" sz="2000" dirty="0"/>
              <a:t> </a:t>
            </a:r>
            <a:r>
              <a:rPr lang="en-US" sz="2000" dirty="0" err="1"/>
              <a:t>probleme</a:t>
            </a:r>
            <a:r>
              <a:rPr lang="en-US" sz="2000" dirty="0"/>
              <a:t> </a:t>
            </a:r>
            <a:r>
              <a:rPr lang="en-US" sz="2000" dirty="0" err="1"/>
              <a:t>koje</a:t>
            </a:r>
            <a:r>
              <a:rPr lang="en-US" sz="2000" dirty="0"/>
              <a:t> </a:t>
            </a:r>
            <a:r>
              <a:rPr lang="en-US" sz="2000" dirty="0" err="1"/>
              <a:t>obitelj</a:t>
            </a:r>
            <a:r>
              <a:rPr lang="en-US" sz="2000" dirty="0"/>
              <a:t> </a:t>
            </a:r>
            <a:r>
              <a:rPr lang="en-US" sz="2000" dirty="0" err="1"/>
              <a:t>nije</a:t>
            </a:r>
            <a:r>
              <a:rPr lang="en-US" sz="2000" dirty="0"/>
              <a:t> </a:t>
            </a:r>
            <a:r>
              <a:rPr lang="en-US" sz="2000" dirty="0" err="1"/>
              <a:t>smatrala</a:t>
            </a:r>
            <a:r>
              <a:rPr lang="en-US" sz="2000" dirty="0"/>
              <a:t> </a:t>
            </a:r>
            <a:r>
              <a:rPr lang="en-US" sz="2000" dirty="0" err="1"/>
              <a:t>stresnima</a:t>
            </a:r>
            <a:r>
              <a:rPr lang="en-US" sz="2000" dirty="0"/>
              <a:t> </a:t>
            </a:r>
            <a:r>
              <a:rPr lang="en-US" sz="2000" dirty="0" err="1"/>
              <a:t>ili</a:t>
            </a:r>
            <a:r>
              <a:rPr lang="en-US" sz="2000" dirty="0"/>
              <a:t> </a:t>
            </a:r>
            <a:r>
              <a:rPr lang="en-US" sz="2000" dirty="0" err="1"/>
              <a:t>ih</a:t>
            </a:r>
            <a:r>
              <a:rPr lang="en-US" sz="2000" dirty="0"/>
              <a:t> je </a:t>
            </a:r>
            <a:r>
              <a:rPr lang="en-US" sz="2000" dirty="0" err="1"/>
              <a:t>zatajila</a:t>
            </a:r>
            <a:r>
              <a:rPr lang="en-US" sz="2000" dirty="0"/>
              <a:t>.</a:t>
            </a:r>
          </a:p>
          <a:p>
            <a:endParaRPr lang="en-US" sz="1600" dirty="0"/>
          </a:p>
        </p:txBody>
      </p:sp>
    </p:spTree>
    <p:extLst>
      <p:ext uri="{BB962C8B-B14F-4D97-AF65-F5344CB8AC3E}">
        <p14:creationId xmlns:p14="http://schemas.microsoft.com/office/powerpoint/2010/main" val="145537800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30DAF12B-546D-016C-58E5-9FB2753C7498}"/>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5"/>
            <a:ext cx="6516623" cy="5738291"/>
          </a:xfrm>
        </p:spPr>
        <p:txBody>
          <a:bodyPr>
            <a:normAutofit/>
          </a:bodyPr>
          <a:lstStyle/>
          <a:p>
            <a:r>
              <a:rPr lang="en-US" sz="2000" dirty="0" smtClean="0"/>
              <a:t> </a:t>
            </a:r>
            <a:r>
              <a:rPr lang="en-US" sz="2000" b="1" u="sng" dirty="0" err="1"/>
              <a:t>Upitnik</a:t>
            </a:r>
            <a:r>
              <a:rPr lang="en-US" sz="2000" b="1" u="sng" dirty="0"/>
              <a:t> </a:t>
            </a:r>
            <a:r>
              <a:rPr lang="en-US" sz="2000" b="1" u="sng" dirty="0" err="1"/>
              <a:t>svakodnevnih</a:t>
            </a:r>
            <a:r>
              <a:rPr lang="en-US" sz="2000" b="1" u="sng" dirty="0"/>
              <a:t> </a:t>
            </a:r>
            <a:r>
              <a:rPr lang="en-US" sz="2000" b="1" u="sng" dirty="0" err="1"/>
              <a:t>briga</a:t>
            </a:r>
            <a:r>
              <a:rPr lang="en-US" sz="2000" b="1" u="sng" dirty="0"/>
              <a:t> </a:t>
            </a:r>
            <a:r>
              <a:rPr lang="en-US" sz="2000" b="1" u="sng" dirty="0" err="1"/>
              <a:t>roditelja</a:t>
            </a:r>
            <a:r>
              <a:rPr lang="en-US" sz="2000" b="1" u="sng" dirty="0"/>
              <a:t>- </a:t>
            </a:r>
            <a:r>
              <a:rPr lang="en-US" sz="2000" dirty="0" err="1"/>
              <a:t>sastoji</a:t>
            </a:r>
            <a:r>
              <a:rPr lang="en-US" sz="2000" dirty="0"/>
              <a:t> se  od </a:t>
            </a:r>
            <a:r>
              <a:rPr lang="en-US" sz="2000" dirty="0" err="1"/>
              <a:t>tvrdnji</a:t>
            </a:r>
            <a:r>
              <a:rPr lang="en-US" sz="2000" dirty="0"/>
              <a:t> </a:t>
            </a:r>
            <a:r>
              <a:rPr lang="en-US" sz="2000" dirty="0" err="1"/>
              <a:t>koje</a:t>
            </a:r>
            <a:r>
              <a:rPr lang="en-US" sz="2000" dirty="0"/>
              <a:t> </a:t>
            </a:r>
            <a:r>
              <a:rPr lang="en-US" sz="2000" dirty="0" err="1"/>
              <a:t>opisuju</a:t>
            </a:r>
            <a:r>
              <a:rPr lang="en-US" sz="2000" dirty="0"/>
              <a:t> </a:t>
            </a:r>
            <a:r>
              <a:rPr lang="en-US" sz="2000" dirty="0" err="1"/>
              <a:t>situacije</a:t>
            </a:r>
            <a:r>
              <a:rPr lang="en-US" sz="2000" dirty="0"/>
              <a:t> </a:t>
            </a:r>
            <a:r>
              <a:rPr lang="en-US" sz="2000" dirty="0" err="1"/>
              <a:t>koje</a:t>
            </a:r>
            <a:r>
              <a:rPr lang="en-US" sz="2000" dirty="0"/>
              <a:t> </a:t>
            </a:r>
            <a:r>
              <a:rPr lang="en-US" sz="2000" dirty="0" err="1"/>
              <a:t>su</a:t>
            </a:r>
            <a:r>
              <a:rPr lang="en-US" sz="2000" dirty="0"/>
              <a:t> </a:t>
            </a:r>
            <a:r>
              <a:rPr lang="en-US" sz="2000" dirty="0" err="1"/>
              <a:t>uobičajene</a:t>
            </a:r>
            <a:r>
              <a:rPr lang="en-US" sz="2000" dirty="0"/>
              <a:t> u </a:t>
            </a:r>
            <a:r>
              <a:rPr lang="en-US" sz="2000" dirty="0" err="1"/>
              <a:t>obiteljima</a:t>
            </a:r>
            <a:r>
              <a:rPr lang="en-US" sz="2000" dirty="0"/>
              <a:t> s </a:t>
            </a:r>
            <a:r>
              <a:rPr lang="en-US" sz="2000" dirty="0" err="1"/>
              <a:t>malom</a:t>
            </a:r>
            <a:r>
              <a:rPr lang="en-US" sz="2000" dirty="0"/>
              <a:t> </a:t>
            </a:r>
            <a:r>
              <a:rPr lang="en-US" sz="2000" dirty="0" err="1"/>
              <a:t>djecom</a:t>
            </a:r>
            <a:r>
              <a:rPr lang="en-US" sz="2000" dirty="0"/>
              <a:t> i </a:t>
            </a:r>
            <a:r>
              <a:rPr lang="en-US" sz="2000" dirty="0" err="1"/>
              <a:t>ponekad</a:t>
            </a:r>
            <a:r>
              <a:rPr lang="en-US" sz="2000" dirty="0"/>
              <a:t> </a:t>
            </a:r>
            <a:r>
              <a:rPr lang="en-US" sz="2000" dirty="0" err="1"/>
              <a:t>mogu</a:t>
            </a:r>
            <a:r>
              <a:rPr lang="en-US" sz="2000" dirty="0"/>
              <a:t> </a:t>
            </a:r>
            <a:r>
              <a:rPr lang="en-US" sz="2000" dirty="0" err="1"/>
              <a:t>svakodnevni</a:t>
            </a:r>
            <a:r>
              <a:rPr lang="en-US" sz="2000" dirty="0"/>
              <a:t> </a:t>
            </a:r>
            <a:r>
              <a:rPr lang="en-US" sz="2000" dirty="0" err="1"/>
              <a:t>život</a:t>
            </a:r>
            <a:r>
              <a:rPr lang="en-US" sz="2000" dirty="0"/>
              <a:t> </a:t>
            </a:r>
            <a:r>
              <a:rPr lang="en-US" sz="2000" dirty="0" err="1"/>
              <a:t>čini</a:t>
            </a:r>
            <a:r>
              <a:rPr lang="en-US" sz="2000" dirty="0"/>
              <a:t> </a:t>
            </a:r>
            <a:r>
              <a:rPr lang="en-US" sz="2000" dirty="0" err="1"/>
              <a:t>teškim</a:t>
            </a:r>
            <a:r>
              <a:rPr lang="en-US" sz="2000" dirty="0"/>
              <a:t>.</a:t>
            </a:r>
          </a:p>
          <a:p>
            <a:r>
              <a:rPr lang="en-US" sz="2000" dirty="0" err="1"/>
              <a:t>Ako</a:t>
            </a:r>
            <a:r>
              <a:rPr lang="en-US" sz="2000" dirty="0"/>
              <a:t> </a:t>
            </a:r>
            <a:r>
              <a:rPr lang="en-US" sz="2000" dirty="0" err="1"/>
              <a:t>korisnik</a:t>
            </a:r>
            <a:r>
              <a:rPr lang="en-US" sz="2000" dirty="0"/>
              <a:t>/-</a:t>
            </a:r>
            <a:r>
              <a:rPr lang="en-US" sz="2000" dirty="0" err="1"/>
              <a:t>ica</a:t>
            </a:r>
            <a:r>
              <a:rPr lang="en-US" sz="2000" dirty="0"/>
              <a:t> </a:t>
            </a:r>
            <a:r>
              <a:rPr lang="en-US" sz="2000" dirty="0" err="1"/>
              <a:t>ima</a:t>
            </a:r>
            <a:r>
              <a:rPr lang="en-US" sz="2000" dirty="0"/>
              <a:t> </a:t>
            </a:r>
            <a:r>
              <a:rPr lang="en-US" sz="2000" dirty="0" err="1"/>
              <a:t>više</a:t>
            </a:r>
            <a:r>
              <a:rPr lang="en-US" sz="2000" dirty="0"/>
              <a:t> </a:t>
            </a:r>
            <a:r>
              <a:rPr lang="en-US" sz="2000" dirty="0" err="1"/>
              <a:t>djece</a:t>
            </a:r>
            <a:r>
              <a:rPr lang="en-US" sz="2000" dirty="0"/>
              <a:t>, </a:t>
            </a:r>
            <a:r>
              <a:rPr lang="en-US" sz="2000" dirty="0" err="1"/>
              <a:t>ove</a:t>
            </a:r>
            <a:r>
              <a:rPr lang="en-US" sz="2000" dirty="0"/>
              <a:t> </a:t>
            </a:r>
            <a:r>
              <a:rPr lang="en-US" sz="2000" dirty="0" err="1"/>
              <a:t>situacije</a:t>
            </a:r>
            <a:r>
              <a:rPr lang="en-US" sz="2000" dirty="0"/>
              <a:t> </a:t>
            </a:r>
            <a:r>
              <a:rPr lang="en-US" sz="2000" dirty="0" err="1"/>
              <a:t>mogu</a:t>
            </a:r>
            <a:r>
              <a:rPr lang="en-US" sz="2000" dirty="0"/>
              <a:t> </a:t>
            </a:r>
            <a:r>
              <a:rPr lang="en-US" sz="2000" dirty="0" err="1"/>
              <a:t>uključivati</a:t>
            </a:r>
            <a:r>
              <a:rPr lang="en-US" sz="2000" dirty="0"/>
              <a:t> </a:t>
            </a:r>
            <a:r>
              <a:rPr lang="en-US" sz="2000" dirty="0" err="1"/>
              <a:t>jedno</a:t>
            </a:r>
            <a:r>
              <a:rPr lang="en-US" sz="2000" dirty="0"/>
              <a:t> </a:t>
            </a:r>
            <a:r>
              <a:rPr lang="en-US" sz="2000" dirty="0" err="1"/>
              <a:t>dijete</a:t>
            </a:r>
            <a:r>
              <a:rPr lang="en-US" sz="2000" dirty="0"/>
              <a:t> </a:t>
            </a:r>
            <a:r>
              <a:rPr lang="en-US" sz="2000" dirty="0" err="1"/>
              <a:t>ili</a:t>
            </a:r>
            <a:r>
              <a:rPr lang="en-US" sz="2000" dirty="0"/>
              <a:t> </a:t>
            </a:r>
            <a:r>
              <a:rPr lang="en-US" sz="2000" dirty="0" err="1"/>
              <a:t>svu</a:t>
            </a:r>
            <a:r>
              <a:rPr lang="en-US" sz="2000" dirty="0"/>
              <a:t> djecu.</a:t>
            </a:r>
          </a:p>
          <a:p>
            <a:r>
              <a:rPr lang="en-US" sz="2000" dirty="0" err="1"/>
              <a:t>Upitnik</a:t>
            </a:r>
            <a:r>
              <a:rPr lang="en-US" sz="2000" dirty="0"/>
              <a:t> </a:t>
            </a:r>
            <a:r>
              <a:rPr lang="en-US" sz="2000" dirty="0" err="1"/>
              <a:t>mogu</a:t>
            </a:r>
            <a:r>
              <a:rPr lang="en-US" sz="2000" dirty="0"/>
              <a:t> </a:t>
            </a:r>
            <a:r>
              <a:rPr lang="en-US" sz="2000" dirty="0" err="1"/>
              <a:t>ispunjavati</a:t>
            </a:r>
            <a:r>
              <a:rPr lang="en-US" sz="2000" dirty="0"/>
              <a:t> </a:t>
            </a:r>
            <a:r>
              <a:rPr lang="en-US" sz="2000" dirty="0" err="1"/>
              <a:t>majka</a:t>
            </a:r>
            <a:r>
              <a:rPr lang="en-US" sz="2000" dirty="0"/>
              <a:t>, </a:t>
            </a:r>
            <a:r>
              <a:rPr lang="en-US" sz="2000" dirty="0" err="1"/>
              <a:t>otac</a:t>
            </a:r>
            <a:r>
              <a:rPr lang="en-US" sz="2000" dirty="0"/>
              <a:t> </a:t>
            </a:r>
            <a:r>
              <a:rPr lang="en-US" sz="2000" dirty="0" err="1"/>
              <a:t>ili</a:t>
            </a:r>
            <a:r>
              <a:rPr lang="en-US" sz="2000" dirty="0"/>
              <a:t> </a:t>
            </a:r>
            <a:r>
              <a:rPr lang="en-US" sz="2000" dirty="0" err="1"/>
              <a:t>sam</a:t>
            </a:r>
            <a:r>
              <a:rPr lang="en-US" sz="2000" dirty="0"/>
              <a:t> </a:t>
            </a:r>
            <a:r>
              <a:rPr lang="en-US" sz="2000" dirty="0" err="1"/>
              <a:t>stručnjak</a:t>
            </a:r>
            <a:r>
              <a:rPr lang="en-US" sz="2000" dirty="0"/>
              <a:t> na </a:t>
            </a:r>
            <a:r>
              <a:rPr lang="en-US" sz="2000" dirty="0" err="1"/>
              <a:t>temelju</a:t>
            </a:r>
            <a:r>
              <a:rPr lang="en-US" sz="2000" dirty="0"/>
              <a:t> </a:t>
            </a:r>
            <a:r>
              <a:rPr lang="en-US" sz="2000" dirty="0" err="1"/>
              <a:t>razgovora</a:t>
            </a:r>
            <a:r>
              <a:rPr lang="en-US" sz="2000" dirty="0"/>
              <a:t>.</a:t>
            </a:r>
          </a:p>
          <a:p>
            <a:endParaRPr lang="en-US" sz="1600" dirty="0"/>
          </a:p>
          <a:p>
            <a:endParaRPr lang="en-US" sz="1600" dirty="0"/>
          </a:p>
        </p:txBody>
      </p:sp>
    </p:spTree>
    <p:extLst>
      <p:ext uri="{BB962C8B-B14F-4D97-AF65-F5344CB8AC3E}">
        <p14:creationId xmlns:p14="http://schemas.microsoft.com/office/powerpoint/2010/main" val="412184654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5BA25F1D-AA1A-481F-8527-F7000C9B986B}"/>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534573" y="365761"/>
            <a:ext cx="7061982" cy="6274190"/>
          </a:xfrm>
        </p:spPr>
        <p:txBody>
          <a:bodyPr>
            <a:normAutofit/>
          </a:bodyPr>
          <a:lstStyle/>
          <a:p>
            <a:r>
              <a:rPr lang="en-US" sz="2000" b="1" u="sng" dirty="0"/>
              <a:t>Lista za </a:t>
            </a:r>
            <a:r>
              <a:rPr lang="en-US" sz="2000" b="1" u="sng" dirty="0" err="1"/>
              <a:t>procjenu</a:t>
            </a:r>
            <a:r>
              <a:rPr lang="en-US" sz="2000" b="1" u="sng" dirty="0"/>
              <a:t> </a:t>
            </a:r>
            <a:r>
              <a:rPr lang="en-US" sz="2000" b="1" u="sng" dirty="0" err="1"/>
              <a:t>sigurnosti</a:t>
            </a:r>
            <a:r>
              <a:rPr lang="en-US" sz="2000" b="1" u="sng" dirty="0"/>
              <a:t> </a:t>
            </a:r>
            <a:r>
              <a:rPr lang="en-US" sz="2000" b="1" u="sng" dirty="0" err="1"/>
              <a:t>djeteta</a:t>
            </a:r>
            <a:endParaRPr lang="en-US" sz="2000" b="1" u="sng" dirty="0"/>
          </a:p>
          <a:p>
            <a:r>
              <a:rPr lang="en-US" sz="2000" dirty="0"/>
              <a:t>Lista za </a:t>
            </a:r>
            <a:r>
              <a:rPr lang="en-US" sz="2000" dirty="0" err="1"/>
              <a:t>procjenu</a:t>
            </a:r>
            <a:r>
              <a:rPr lang="en-US" sz="2000" dirty="0"/>
              <a:t> </a:t>
            </a:r>
            <a:r>
              <a:rPr lang="en-US" sz="2000" dirty="0" err="1"/>
              <a:t>sigurnosti</a:t>
            </a:r>
            <a:r>
              <a:rPr lang="en-US" sz="2000" dirty="0"/>
              <a:t> </a:t>
            </a:r>
            <a:r>
              <a:rPr lang="en-US" sz="2000" dirty="0" err="1"/>
              <a:t>djeteta</a:t>
            </a:r>
            <a:r>
              <a:rPr lang="en-US" sz="2000" dirty="0"/>
              <a:t> </a:t>
            </a:r>
            <a:r>
              <a:rPr lang="en-US" sz="2000" dirty="0" err="1"/>
              <a:t>sastavni</a:t>
            </a:r>
            <a:r>
              <a:rPr lang="en-US" sz="2000" dirty="0"/>
              <a:t> je </a:t>
            </a:r>
            <a:r>
              <a:rPr lang="en-US" sz="2000" dirty="0" err="1"/>
              <a:t>dio</a:t>
            </a:r>
            <a:r>
              <a:rPr lang="en-US" sz="2000" dirty="0"/>
              <a:t> </a:t>
            </a:r>
            <a:r>
              <a:rPr lang="en-US" sz="2000" dirty="0" err="1"/>
              <a:t>Pravilnika</a:t>
            </a:r>
            <a:r>
              <a:rPr lang="en-US" sz="2000" dirty="0"/>
              <a:t> o </a:t>
            </a:r>
            <a:r>
              <a:rPr lang="en-US" sz="2000" dirty="0" err="1"/>
              <a:t>mjerama</a:t>
            </a:r>
            <a:r>
              <a:rPr lang="en-US" sz="2000" dirty="0"/>
              <a:t> </a:t>
            </a:r>
            <a:r>
              <a:rPr lang="en-US" sz="2000" dirty="0" err="1"/>
              <a:t>zaštite</a:t>
            </a:r>
            <a:r>
              <a:rPr lang="en-US" sz="2000" dirty="0"/>
              <a:t> </a:t>
            </a:r>
            <a:r>
              <a:rPr lang="en-US" sz="2000" dirty="0" err="1"/>
              <a:t>osobnih</a:t>
            </a:r>
            <a:r>
              <a:rPr lang="en-US" sz="2000" dirty="0"/>
              <a:t> </a:t>
            </a:r>
            <a:r>
              <a:rPr lang="en-US" sz="2000" dirty="0" err="1"/>
              <a:t>prava</a:t>
            </a:r>
            <a:r>
              <a:rPr lang="en-US" sz="2000" dirty="0"/>
              <a:t> i </a:t>
            </a:r>
            <a:r>
              <a:rPr lang="en-US" sz="2000" dirty="0" err="1"/>
              <a:t>dobrobiti</a:t>
            </a:r>
            <a:r>
              <a:rPr lang="en-US" sz="2000" dirty="0"/>
              <a:t> </a:t>
            </a:r>
            <a:r>
              <a:rPr lang="en-US" sz="2000" dirty="0" err="1"/>
              <a:t>djeteta</a:t>
            </a:r>
            <a:r>
              <a:rPr lang="en-US" sz="2000" dirty="0"/>
              <a:t>.</a:t>
            </a:r>
          </a:p>
          <a:p>
            <a:r>
              <a:rPr lang="en-US" sz="2000" dirty="0" err="1"/>
              <a:t>Procjena</a:t>
            </a:r>
            <a:r>
              <a:rPr lang="en-US" sz="2000" dirty="0"/>
              <a:t> </a:t>
            </a:r>
            <a:r>
              <a:rPr lang="en-US" sz="2000" dirty="0" err="1"/>
              <a:t>ugroženosti</a:t>
            </a:r>
            <a:r>
              <a:rPr lang="en-US" sz="2000" dirty="0"/>
              <a:t> </a:t>
            </a:r>
            <a:r>
              <a:rPr lang="en-US" sz="2000" dirty="0" err="1"/>
              <a:t>prava</a:t>
            </a:r>
            <a:r>
              <a:rPr lang="en-US" sz="2000" dirty="0"/>
              <a:t> i </a:t>
            </a:r>
            <a:r>
              <a:rPr lang="en-US" sz="2000" dirty="0" err="1"/>
              <a:t>dobrobiti</a:t>
            </a:r>
            <a:r>
              <a:rPr lang="en-US" sz="2000" dirty="0"/>
              <a:t> </a:t>
            </a:r>
            <a:r>
              <a:rPr lang="en-US" sz="2000" dirty="0" err="1"/>
              <a:t>djeteta</a:t>
            </a:r>
            <a:r>
              <a:rPr lang="en-US" sz="2000" dirty="0"/>
              <a:t> </a:t>
            </a:r>
            <a:r>
              <a:rPr lang="en-US" sz="2000" dirty="0" err="1"/>
              <a:t>provodi</a:t>
            </a:r>
            <a:r>
              <a:rPr lang="en-US" sz="2000" dirty="0"/>
              <a:t> se </a:t>
            </a:r>
            <a:r>
              <a:rPr lang="en-US" sz="2000" dirty="0" err="1"/>
              <a:t>temeljem</a:t>
            </a:r>
            <a:r>
              <a:rPr lang="en-US" sz="2000" dirty="0"/>
              <a:t> </a:t>
            </a:r>
            <a:r>
              <a:rPr lang="en-US" sz="2000" dirty="0" err="1"/>
              <a:t>prikupljenih</a:t>
            </a:r>
            <a:r>
              <a:rPr lang="en-US" sz="2000" dirty="0"/>
              <a:t> </a:t>
            </a:r>
            <a:r>
              <a:rPr lang="en-US" sz="2000" dirty="0" err="1"/>
              <a:t>socijalno-anamnestičkih</a:t>
            </a:r>
            <a:r>
              <a:rPr lang="en-US" sz="2000" dirty="0"/>
              <a:t> </a:t>
            </a:r>
            <a:r>
              <a:rPr lang="en-US" sz="2000" dirty="0" err="1"/>
              <a:t>podataka</a:t>
            </a:r>
            <a:r>
              <a:rPr lang="en-US" sz="2000" dirty="0"/>
              <a:t> i </a:t>
            </a:r>
            <a:r>
              <a:rPr lang="en-US" sz="2000" dirty="0" err="1"/>
              <a:t>utvrđenih</a:t>
            </a:r>
            <a:r>
              <a:rPr lang="en-US" sz="2000" dirty="0"/>
              <a:t> </a:t>
            </a:r>
            <a:r>
              <a:rPr lang="en-US" sz="2000" dirty="0" err="1"/>
              <a:t>činjenica</a:t>
            </a:r>
            <a:r>
              <a:rPr lang="en-US" sz="2000" dirty="0"/>
              <a:t> </a:t>
            </a:r>
            <a:r>
              <a:rPr lang="en-US" sz="2000" dirty="0" err="1"/>
              <a:t>te</a:t>
            </a:r>
            <a:r>
              <a:rPr lang="en-US" sz="2000" dirty="0"/>
              <a:t> </a:t>
            </a:r>
            <a:r>
              <a:rPr lang="en-US" sz="2000" dirty="0" err="1" smtClean="0"/>
              <a:t>procjenama</a:t>
            </a:r>
            <a:r>
              <a:rPr lang="hr-HR" sz="2000" dirty="0" smtClean="0"/>
              <a:t> </a:t>
            </a:r>
            <a:r>
              <a:rPr lang="en-US" sz="2000" dirty="0" err="1" smtClean="0"/>
              <a:t>dobivenim</a:t>
            </a:r>
            <a:r>
              <a:rPr lang="en-US" sz="2000" dirty="0" smtClean="0"/>
              <a:t> </a:t>
            </a:r>
            <a:r>
              <a:rPr lang="hr-HR" sz="2000" dirty="0" smtClean="0"/>
              <a:t>i</a:t>
            </a:r>
            <a:r>
              <a:rPr lang="en-US" sz="2000" dirty="0" err="1" smtClean="0"/>
              <a:t>nstrumentima</a:t>
            </a:r>
            <a:r>
              <a:rPr lang="en-US" sz="2000" dirty="0" smtClean="0"/>
              <a:t> </a:t>
            </a:r>
            <a:r>
              <a:rPr lang="en-US" sz="2000" dirty="0"/>
              <a:t>Lista za </a:t>
            </a:r>
            <a:r>
              <a:rPr lang="en-US" sz="2000" dirty="0" err="1"/>
              <a:t>procjenu</a:t>
            </a:r>
            <a:r>
              <a:rPr lang="en-US" sz="2000" dirty="0"/>
              <a:t> </a:t>
            </a:r>
            <a:r>
              <a:rPr lang="en-US" sz="2000" dirty="0" err="1"/>
              <a:t>razvojnih</a:t>
            </a:r>
            <a:r>
              <a:rPr lang="en-US" sz="2000" dirty="0"/>
              <a:t> </a:t>
            </a:r>
            <a:r>
              <a:rPr lang="en-US" sz="2000" dirty="0" err="1"/>
              <a:t>rizika</a:t>
            </a:r>
            <a:r>
              <a:rPr lang="en-US" sz="2000" dirty="0"/>
              <a:t> </a:t>
            </a:r>
            <a:r>
              <a:rPr lang="en-US" sz="2000" dirty="0" err="1"/>
              <a:t>djeteta</a:t>
            </a:r>
            <a:r>
              <a:rPr lang="en-US" sz="2000" dirty="0"/>
              <a:t> i Lista za </a:t>
            </a:r>
            <a:r>
              <a:rPr lang="en-US" sz="2000" dirty="0" err="1"/>
              <a:t>procjenu</a:t>
            </a:r>
            <a:r>
              <a:rPr lang="en-US" sz="2000" dirty="0"/>
              <a:t> </a:t>
            </a:r>
            <a:r>
              <a:rPr lang="en-US" sz="2000" dirty="0" err="1"/>
              <a:t>sigurnosti</a:t>
            </a:r>
            <a:r>
              <a:rPr lang="en-US" sz="2000" dirty="0"/>
              <a:t> </a:t>
            </a:r>
            <a:r>
              <a:rPr lang="en-US" sz="2000" dirty="0" err="1"/>
              <a:t>djeteta</a:t>
            </a:r>
            <a:r>
              <a:rPr lang="en-US" sz="2000" dirty="0"/>
              <a:t>.</a:t>
            </a:r>
          </a:p>
          <a:p>
            <a:endParaRPr lang="en-US" sz="1600" dirty="0"/>
          </a:p>
        </p:txBody>
      </p:sp>
    </p:spTree>
    <p:extLst>
      <p:ext uri="{BB962C8B-B14F-4D97-AF65-F5344CB8AC3E}">
        <p14:creationId xmlns:p14="http://schemas.microsoft.com/office/powerpoint/2010/main" val="386388508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C4ED3D98-FB97-C844-BA05-D5323879A3C4}"/>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478303" y="803186"/>
            <a:ext cx="6654018" cy="5248622"/>
          </a:xfrm>
        </p:spPr>
        <p:txBody>
          <a:bodyPr>
            <a:normAutofit/>
          </a:bodyPr>
          <a:lstStyle/>
          <a:p>
            <a:r>
              <a:rPr lang="en-US" sz="2000" dirty="0" err="1"/>
              <a:t>Postupak</a:t>
            </a:r>
            <a:r>
              <a:rPr lang="en-US" sz="2000" dirty="0"/>
              <a:t> </a:t>
            </a:r>
            <a:r>
              <a:rPr lang="en-US" sz="2000" dirty="0" err="1"/>
              <a:t>procjene</a:t>
            </a:r>
            <a:r>
              <a:rPr lang="en-US" sz="2000" dirty="0"/>
              <a:t> </a:t>
            </a:r>
            <a:r>
              <a:rPr lang="en-US" sz="2000" dirty="0" err="1"/>
              <a:t>ugroženosti</a:t>
            </a:r>
            <a:r>
              <a:rPr lang="en-US" sz="2000" dirty="0"/>
              <a:t> </a:t>
            </a:r>
            <a:r>
              <a:rPr lang="en-US" sz="2000" dirty="0" err="1"/>
              <a:t>prava</a:t>
            </a:r>
            <a:r>
              <a:rPr lang="en-US" sz="2000" dirty="0"/>
              <a:t> i </a:t>
            </a:r>
            <a:r>
              <a:rPr lang="en-US" sz="2000" dirty="0" err="1"/>
              <a:t>dobrobiti</a:t>
            </a:r>
            <a:r>
              <a:rPr lang="en-US" sz="2000" dirty="0"/>
              <a:t> </a:t>
            </a:r>
            <a:r>
              <a:rPr lang="en-US" sz="2000" dirty="0" err="1"/>
              <a:t>djeteta</a:t>
            </a:r>
            <a:r>
              <a:rPr lang="en-US" sz="2000" dirty="0"/>
              <a:t> </a:t>
            </a:r>
            <a:r>
              <a:rPr lang="en-US" sz="2000" dirty="0" err="1"/>
              <a:t>završava</a:t>
            </a:r>
            <a:r>
              <a:rPr lang="en-US" sz="2000" dirty="0"/>
              <a:t> </a:t>
            </a:r>
            <a:r>
              <a:rPr lang="en-US" sz="2000" dirty="0" err="1"/>
              <a:t>zaključkom</a:t>
            </a:r>
            <a:r>
              <a:rPr lang="en-US" sz="2000" dirty="0"/>
              <a:t> </a:t>
            </a:r>
            <a:r>
              <a:rPr lang="en-US" sz="2000" dirty="0" err="1"/>
              <a:t>stručnog</a:t>
            </a:r>
            <a:r>
              <a:rPr lang="en-US" sz="2000" dirty="0"/>
              <a:t> </a:t>
            </a:r>
            <a:r>
              <a:rPr lang="en-US" sz="2000" dirty="0" err="1"/>
              <a:t>tima</a:t>
            </a:r>
            <a:r>
              <a:rPr lang="en-US" sz="2000" dirty="0"/>
              <a:t> o </a:t>
            </a:r>
            <a:r>
              <a:rPr lang="en-US" sz="2000" dirty="0" err="1"/>
              <a:t>potrebi</a:t>
            </a:r>
            <a:r>
              <a:rPr lang="en-US" sz="2000" dirty="0"/>
              <a:t> </a:t>
            </a:r>
            <a:r>
              <a:rPr lang="en-US" sz="2000" dirty="0" err="1"/>
              <a:t>određivanja</a:t>
            </a:r>
            <a:r>
              <a:rPr lang="en-US" sz="2000" dirty="0"/>
              <a:t> </a:t>
            </a:r>
            <a:r>
              <a:rPr lang="en-US" sz="2000" dirty="0" err="1"/>
              <a:t>mjere</a:t>
            </a:r>
            <a:r>
              <a:rPr lang="en-US" sz="2000" dirty="0"/>
              <a:t> za </a:t>
            </a:r>
            <a:r>
              <a:rPr lang="en-US" sz="2000" dirty="0" err="1"/>
              <a:t>zaštitu</a:t>
            </a:r>
            <a:r>
              <a:rPr lang="en-US" sz="2000" dirty="0"/>
              <a:t> </a:t>
            </a:r>
            <a:r>
              <a:rPr lang="en-US" sz="2000" dirty="0" err="1" smtClean="0"/>
              <a:t>prava</a:t>
            </a:r>
            <a:r>
              <a:rPr lang="hr-HR" sz="2000" dirty="0" smtClean="0"/>
              <a:t> </a:t>
            </a:r>
            <a:r>
              <a:rPr lang="en-US" sz="2000" dirty="0" err="1" smtClean="0"/>
              <a:t>i</a:t>
            </a:r>
            <a:r>
              <a:rPr lang="en-US" sz="2000" dirty="0" smtClean="0"/>
              <a:t> </a:t>
            </a:r>
            <a:r>
              <a:rPr lang="en-US" sz="2000" dirty="0" err="1"/>
              <a:t>dobrobiti</a:t>
            </a:r>
            <a:r>
              <a:rPr lang="en-US" sz="2000" dirty="0"/>
              <a:t> </a:t>
            </a:r>
            <a:r>
              <a:rPr lang="en-US" sz="2000" dirty="0" err="1"/>
              <a:t>djeteta</a:t>
            </a:r>
            <a:r>
              <a:rPr lang="en-US" sz="2000" dirty="0"/>
              <a:t> </a:t>
            </a:r>
            <a:r>
              <a:rPr lang="en-US" sz="2000" dirty="0" err="1"/>
              <a:t>iz</a:t>
            </a:r>
            <a:r>
              <a:rPr lang="en-US" sz="2000" dirty="0"/>
              <a:t> </a:t>
            </a:r>
            <a:r>
              <a:rPr lang="en-US" sz="2000" dirty="0" err="1"/>
              <a:t>nadležnosti</a:t>
            </a:r>
            <a:r>
              <a:rPr lang="en-US" sz="2000" dirty="0"/>
              <a:t> </a:t>
            </a:r>
            <a:r>
              <a:rPr lang="en-US" sz="2000" dirty="0" err="1"/>
              <a:t>Zavoda</a:t>
            </a:r>
            <a:r>
              <a:rPr lang="en-US" sz="2000" dirty="0"/>
              <a:t> </a:t>
            </a:r>
            <a:r>
              <a:rPr lang="en-US" sz="2000" dirty="0" err="1"/>
              <a:t>odnosno</a:t>
            </a:r>
            <a:r>
              <a:rPr lang="en-US" sz="2000" dirty="0"/>
              <a:t> </a:t>
            </a:r>
            <a:r>
              <a:rPr lang="en-US" sz="2000" dirty="0" err="1"/>
              <a:t>potrebi</a:t>
            </a:r>
            <a:r>
              <a:rPr lang="en-US" sz="2000" dirty="0"/>
              <a:t> </a:t>
            </a:r>
            <a:r>
              <a:rPr lang="en-US" sz="2000" dirty="0" err="1"/>
              <a:t>predlaganja</a:t>
            </a:r>
            <a:r>
              <a:rPr lang="en-US" sz="2000" dirty="0"/>
              <a:t> </a:t>
            </a:r>
            <a:r>
              <a:rPr lang="en-US" sz="2000" dirty="0" err="1"/>
              <a:t>sudu</a:t>
            </a:r>
            <a:r>
              <a:rPr lang="en-US" sz="2000" dirty="0"/>
              <a:t> </a:t>
            </a:r>
            <a:r>
              <a:rPr lang="en-US" sz="2000" dirty="0" err="1"/>
              <a:t>mjere</a:t>
            </a:r>
            <a:r>
              <a:rPr lang="en-US" sz="2000" dirty="0"/>
              <a:t> za zaštitu </a:t>
            </a:r>
            <a:r>
              <a:rPr lang="en-US" sz="2000" dirty="0" err="1"/>
              <a:t>prava</a:t>
            </a:r>
            <a:r>
              <a:rPr lang="en-US" sz="2000" dirty="0"/>
              <a:t> i </a:t>
            </a:r>
            <a:r>
              <a:rPr lang="en-US" sz="2000" dirty="0" err="1"/>
              <a:t>dobrobiti</a:t>
            </a:r>
            <a:r>
              <a:rPr lang="en-US" sz="2000" dirty="0"/>
              <a:t> </a:t>
            </a:r>
            <a:r>
              <a:rPr lang="en-US" sz="2000" dirty="0" err="1"/>
              <a:t>djeteta</a:t>
            </a:r>
            <a:r>
              <a:rPr lang="en-US" sz="2000" dirty="0"/>
              <a:t> </a:t>
            </a:r>
            <a:r>
              <a:rPr lang="en-US" sz="2000" dirty="0" err="1"/>
              <a:t>iz</a:t>
            </a:r>
            <a:r>
              <a:rPr lang="en-US" sz="2000" dirty="0"/>
              <a:t> </a:t>
            </a:r>
            <a:r>
              <a:rPr lang="en-US" sz="2000" dirty="0" err="1"/>
              <a:t>nadležnosti</a:t>
            </a:r>
            <a:r>
              <a:rPr lang="en-US" sz="2000" dirty="0"/>
              <a:t> </a:t>
            </a:r>
            <a:r>
              <a:rPr lang="en-US" sz="2000" dirty="0" err="1"/>
              <a:t>suda</a:t>
            </a:r>
            <a:r>
              <a:rPr lang="en-US" sz="2000" dirty="0"/>
              <a:t>.</a:t>
            </a:r>
          </a:p>
          <a:p>
            <a:r>
              <a:rPr lang="en-US" sz="2000" b="1" u="sng" dirty="0" err="1"/>
              <a:t>Procjena</a:t>
            </a:r>
            <a:r>
              <a:rPr lang="en-US" sz="2000" b="1" u="sng" dirty="0"/>
              <a:t> </a:t>
            </a:r>
            <a:r>
              <a:rPr lang="en-US" sz="2000" b="1" u="sng" dirty="0" err="1"/>
              <a:t>sigurnosti</a:t>
            </a:r>
            <a:r>
              <a:rPr lang="en-US" sz="2000" b="1" u="sng" dirty="0"/>
              <a:t> </a:t>
            </a:r>
            <a:r>
              <a:rPr lang="en-US" sz="2000" b="1" u="sng" dirty="0" err="1"/>
              <a:t>djeteta</a:t>
            </a:r>
            <a:r>
              <a:rPr lang="en-US" sz="2000" b="1" u="sng" dirty="0"/>
              <a:t> </a:t>
            </a:r>
            <a:r>
              <a:rPr lang="en-US" sz="2000" dirty="0" err="1"/>
              <a:t>prethodi</a:t>
            </a:r>
            <a:r>
              <a:rPr lang="en-US" sz="2000" dirty="0"/>
              <a:t> </a:t>
            </a:r>
            <a:r>
              <a:rPr lang="en-US" sz="2000" dirty="0" err="1"/>
              <a:t>procjeni</a:t>
            </a:r>
            <a:r>
              <a:rPr lang="en-US" sz="2000" dirty="0"/>
              <a:t> </a:t>
            </a:r>
            <a:r>
              <a:rPr lang="en-US" sz="2000" dirty="0" err="1"/>
              <a:t>razvojnih</a:t>
            </a:r>
            <a:r>
              <a:rPr lang="en-US" sz="2000" dirty="0"/>
              <a:t> </a:t>
            </a:r>
            <a:r>
              <a:rPr lang="en-US" sz="2000" dirty="0" err="1"/>
              <a:t>rizika</a:t>
            </a:r>
            <a:r>
              <a:rPr lang="en-US" sz="2000" dirty="0"/>
              <a:t> </a:t>
            </a:r>
            <a:r>
              <a:rPr lang="en-US" sz="2000" dirty="0" err="1"/>
              <a:t>kojem</a:t>
            </a:r>
            <a:r>
              <a:rPr lang="en-US" sz="2000" dirty="0"/>
              <a:t> je </a:t>
            </a:r>
            <a:r>
              <a:rPr lang="en-US" sz="2000" dirty="0" err="1"/>
              <a:t>izloženo</a:t>
            </a:r>
            <a:r>
              <a:rPr lang="en-US" sz="2000" dirty="0"/>
              <a:t> </a:t>
            </a:r>
            <a:r>
              <a:rPr lang="en-US" sz="2000" dirty="0" err="1"/>
              <a:t>dijete</a:t>
            </a:r>
            <a:r>
              <a:rPr lang="en-US" sz="2000" dirty="0"/>
              <a:t> u </a:t>
            </a:r>
            <a:r>
              <a:rPr lang="en-US" sz="2000" dirty="0" err="1"/>
              <a:t>slučajevima</a:t>
            </a:r>
            <a:r>
              <a:rPr lang="en-US" sz="2000" dirty="0"/>
              <a:t> </a:t>
            </a:r>
            <a:r>
              <a:rPr lang="en-US" sz="2000" dirty="0" err="1"/>
              <a:t>sumnje</a:t>
            </a:r>
            <a:r>
              <a:rPr lang="en-US" sz="2000" dirty="0"/>
              <a:t> na </a:t>
            </a:r>
            <a:r>
              <a:rPr lang="en-US" sz="2000" dirty="0" err="1"/>
              <a:t>tjelesno</a:t>
            </a:r>
            <a:r>
              <a:rPr lang="en-US" sz="2000" dirty="0"/>
              <a:t> </a:t>
            </a:r>
            <a:r>
              <a:rPr lang="en-US" sz="2000" dirty="0" err="1"/>
              <a:t>zlostavljanje</a:t>
            </a:r>
            <a:r>
              <a:rPr lang="en-US" sz="2000" dirty="0"/>
              <a:t>, </a:t>
            </a:r>
            <a:r>
              <a:rPr lang="en-US" sz="2000" dirty="0" err="1"/>
              <a:t>seksualno</a:t>
            </a:r>
            <a:r>
              <a:rPr lang="en-US" sz="2000" dirty="0"/>
              <a:t> </a:t>
            </a:r>
            <a:r>
              <a:rPr lang="en-US" sz="2000" dirty="0" err="1" smtClean="0"/>
              <a:t>nasilje</a:t>
            </a:r>
            <a:r>
              <a:rPr lang="hr-HR" sz="2000" dirty="0" smtClean="0"/>
              <a:t> </a:t>
            </a:r>
            <a:r>
              <a:rPr lang="en-US" sz="2000" dirty="0" err="1" smtClean="0"/>
              <a:t>i</a:t>
            </a:r>
            <a:r>
              <a:rPr lang="en-US" sz="2000" dirty="0" smtClean="0"/>
              <a:t> </a:t>
            </a:r>
            <a:r>
              <a:rPr lang="en-US" sz="2000" dirty="0" err="1"/>
              <a:t>zanemarivanje</a:t>
            </a:r>
            <a:r>
              <a:rPr lang="en-US" sz="2000" dirty="0"/>
              <a:t> </a:t>
            </a:r>
            <a:r>
              <a:rPr lang="en-US" sz="2000" dirty="0" err="1"/>
              <a:t>temeljnih</a:t>
            </a:r>
            <a:r>
              <a:rPr lang="en-US" sz="2000" dirty="0"/>
              <a:t> </a:t>
            </a:r>
            <a:r>
              <a:rPr lang="en-US" sz="2000" dirty="0" err="1"/>
              <a:t>životnih</a:t>
            </a:r>
            <a:r>
              <a:rPr lang="en-US" sz="2000" dirty="0"/>
              <a:t> </a:t>
            </a:r>
            <a:r>
              <a:rPr lang="en-US" sz="2000" dirty="0" err="1"/>
              <a:t>potreba</a:t>
            </a:r>
            <a:r>
              <a:rPr lang="en-US" sz="2000" dirty="0"/>
              <a:t>.</a:t>
            </a:r>
          </a:p>
          <a:p>
            <a:endParaRPr lang="en-US" sz="1600" dirty="0"/>
          </a:p>
        </p:txBody>
      </p:sp>
    </p:spTree>
    <p:extLst>
      <p:ext uri="{BB962C8B-B14F-4D97-AF65-F5344CB8AC3E}">
        <p14:creationId xmlns:p14="http://schemas.microsoft.com/office/powerpoint/2010/main" val="276362726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2B714AA1-69C9-D4CF-2644-079B2009D551}"/>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655782" y="766618"/>
            <a:ext cx="6631283" cy="5285190"/>
          </a:xfrm>
        </p:spPr>
        <p:txBody>
          <a:bodyPr>
            <a:normAutofit/>
          </a:bodyPr>
          <a:lstStyle/>
          <a:p>
            <a:r>
              <a:rPr lang="en-US" sz="2000" b="1" u="sng" dirty="0"/>
              <a:t>Skala za </a:t>
            </a:r>
            <a:r>
              <a:rPr lang="en-US" sz="2000" b="1" u="sng" dirty="0" err="1"/>
              <a:t>procjenu</a:t>
            </a:r>
            <a:r>
              <a:rPr lang="en-US" sz="2000" b="1" u="sng" dirty="0"/>
              <a:t> </a:t>
            </a:r>
            <a:r>
              <a:rPr lang="en-US" sz="2000" b="1" u="sng" dirty="0" err="1"/>
              <a:t>uključenosti</a:t>
            </a:r>
            <a:r>
              <a:rPr lang="en-US" sz="2000" b="1" u="sng" dirty="0"/>
              <a:t> </a:t>
            </a:r>
            <a:r>
              <a:rPr lang="en-US" sz="2000" b="1" u="sng" dirty="0" err="1"/>
              <a:t>obitelji</a:t>
            </a:r>
            <a:r>
              <a:rPr lang="en-US" sz="2000" b="1" u="sng" dirty="0"/>
              <a:t> i </a:t>
            </a:r>
            <a:r>
              <a:rPr lang="en-US" sz="2000" b="1" u="sng" dirty="0" err="1"/>
              <a:t>djeteta</a:t>
            </a:r>
            <a:r>
              <a:rPr lang="en-US" sz="2000" b="1" u="sng" dirty="0"/>
              <a:t> u </a:t>
            </a:r>
            <a:r>
              <a:rPr lang="en-US" sz="2000" b="1" u="sng" dirty="0" err="1"/>
              <a:t>zajednicu</a:t>
            </a:r>
            <a:r>
              <a:rPr lang="en-US" sz="2000" b="1" u="sng" dirty="0"/>
              <a:t> -</a:t>
            </a:r>
            <a:r>
              <a:rPr lang="en-US" sz="2000" dirty="0"/>
              <a:t> </a:t>
            </a:r>
            <a:r>
              <a:rPr lang="en-US" sz="2000" dirty="0" err="1"/>
              <a:t>procjenjuje</a:t>
            </a:r>
            <a:r>
              <a:rPr lang="en-US" sz="2000" dirty="0"/>
              <a:t> se </a:t>
            </a:r>
            <a:r>
              <a:rPr lang="en-US" sz="2000" dirty="0" err="1"/>
              <a:t>kolika</a:t>
            </a:r>
            <a:r>
              <a:rPr lang="en-US" sz="2000" dirty="0"/>
              <a:t> je i </a:t>
            </a:r>
            <a:r>
              <a:rPr lang="en-US" sz="2000" dirty="0" err="1"/>
              <a:t>kakva</a:t>
            </a:r>
            <a:r>
              <a:rPr lang="en-US" sz="2000" dirty="0"/>
              <a:t> </a:t>
            </a:r>
            <a:r>
              <a:rPr lang="en-US" sz="2000" dirty="0" err="1"/>
              <a:t>uključenost</a:t>
            </a:r>
            <a:r>
              <a:rPr lang="en-US" sz="2000" dirty="0"/>
              <a:t> i </a:t>
            </a:r>
            <a:r>
              <a:rPr lang="en-US" sz="2000" dirty="0" err="1"/>
              <a:t>pripadnost</a:t>
            </a:r>
            <a:r>
              <a:rPr lang="en-US" sz="2000" dirty="0"/>
              <a:t> </a:t>
            </a:r>
            <a:r>
              <a:rPr lang="en-US" sz="2000" dirty="0" err="1"/>
              <a:t>obitelji</a:t>
            </a:r>
            <a:r>
              <a:rPr lang="en-US" sz="2000" dirty="0"/>
              <a:t> i </a:t>
            </a:r>
            <a:r>
              <a:rPr lang="en-US" sz="2000" dirty="0" err="1"/>
              <a:t>djeteta</a:t>
            </a:r>
            <a:r>
              <a:rPr lang="en-US" sz="2000" dirty="0"/>
              <a:t> </a:t>
            </a:r>
            <a:r>
              <a:rPr lang="en-US" sz="2000" dirty="0" err="1"/>
              <a:t>zajednici</a:t>
            </a:r>
            <a:r>
              <a:rPr lang="en-US" sz="2000" dirty="0"/>
              <a:t> u </a:t>
            </a:r>
            <a:r>
              <a:rPr lang="en-US" sz="2000" dirty="0" err="1"/>
              <a:t>kojoj</a:t>
            </a:r>
            <a:r>
              <a:rPr lang="en-US" sz="2000" dirty="0"/>
              <a:t> </a:t>
            </a:r>
            <a:r>
              <a:rPr lang="en-US" sz="2000" dirty="0" err="1"/>
              <a:t>žive</a:t>
            </a:r>
            <a:r>
              <a:rPr lang="en-US" sz="2000" dirty="0"/>
              <a:t> </a:t>
            </a:r>
            <a:r>
              <a:rPr lang="en-US" sz="2000" dirty="0" err="1"/>
              <a:t>te</a:t>
            </a:r>
            <a:r>
              <a:rPr lang="en-US" sz="2000" dirty="0"/>
              <a:t> </a:t>
            </a:r>
            <a:r>
              <a:rPr lang="en-US" sz="2000" dirty="0" err="1"/>
              <a:t>kakve</a:t>
            </a:r>
            <a:r>
              <a:rPr lang="en-US" sz="2000" dirty="0"/>
              <a:t> </a:t>
            </a:r>
            <a:r>
              <a:rPr lang="en-US" sz="2000" dirty="0" err="1"/>
              <a:t>odnose</a:t>
            </a:r>
            <a:r>
              <a:rPr lang="en-US" sz="2000" dirty="0"/>
              <a:t> </a:t>
            </a:r>
            <a:r>
              <a:rPr lang="en-US" sz="2000" dirty="0" err="1"/>
              <a:t>imaju</a:t>
            </a:r>
            <a:r>
              <a:rPr lang="en-US" sz="2000" dirty="0"/>
              <a:t> s </a:t>
            </a:r>
            <a:r>
              <a:rPr lang="en-US" sz="2000" dirty="0" err="1"/>
              <a:t>osobama</a:t>
            </a:r>
            <a:r>
              <a:rPr lang="en-US" sz="2000" dirty="0"/>
              <a:t> </a:t>
            </a:r>
            <a:r>
              <a:rPr lang="en-US" sz="2000" dirty="0" err="1"/>
              <a:t>izvan</a:t>
            </a:r>
            <a:r>
              <a:rPr lang="en-US" sz="2000" dirty="0"/>
              <a:t> </a:t>
            </a:r>
            <a:r>
              <a:rPr lang="en-US" sz="2000" dirty="0" err="1"/>
              <a:t>njihove</a:t>
            </a:r>
            <a:r>
              <a:rPr lang="en-US" sz="2000" dirty="0"/>
              <a:t> </a:t>
            </a:r>
            <a:r>
              <a:rPr lang="en-US" sz="2000" dirty="0" err="1"/>
              <a:t>primarne</a:t>
            </a:r>
            <a:r>
              <a:rPr lang="en-US" sz="2000" dirty="0"/>
              <a:t> </a:t>
            </a:r>
            <a:r>
              <a:rPr lang="en-US" sz="2000" dirty="0" err="1"/>
              <a:t>obitelji</a:t>
            </a:r>
            <a:r>
              <a:rPr lang="en-US" sz="2000" dirty="0"/>
              <a:t>.</a:t>
            </a:r>
          </a:p>
          <a:p>
            <a:r>
              <a:rPr lang="en-US" sz="2000" b="1" u="sng" dirty="0" err="1" smtClean="0"/>
              <a:t>Skala</a:t>
            </a:r>
            <a:r>
              <a:rPr lang="en-US" sz="2000" b="1" u="sng" dirty="0" smtClean="0"/>
              <a:t> </a:t>
            </a:r>
            <a:r>
              <a:rPr lang="en-US" sz="2000" b="1" u="sng" dirty="0"/>
              <a:t>za </a:t>
            </a:r>
            <a:r>
              <a:rPr lang="en-US" sz="2000" b="1" u="sng" dirty="0" err="1"/>
              <a:t>procjenu</a:t>
            </a:r>
            <a:r>
              <a:rPr lang="en-US" sz="2000" b="1" u="sng" dirty="0"/>
              <a:t> </a:t>
            </a:r>
            <a:r>
              <a:rPr lang="en-US" sz="2000" b="1" u="sng" dirty="0" err="1"/>
              <a:t>sadašnjih</a:t>
            </a:r>
            <a:r>
              <a:rPr lang="en-US" sz="2000" b="1" u="sng" dirty="0"/>
              <a:t> </a:t>
            </a:r>
            <a:r>
              <a:rPr lang="en-US" sz="2000" b="1" u="sng" dirty="0" err="1"/>
              <a:t>odnosa</a:t>
            </a:r>
            <a:r>
              <a:rPr lang="en-US" sz="2000" b="1" u="sng" dirty="0"/>
              <a:t> </a:t>
            </a:r>
            <a:r>
              <a:rPr lang="en-US" sz="2000" b="1" u="sng" dirty="0" err="1"/>
              <a:t>među</a:t>
            </a:r>
            <a:r>
              <a:rPr lang="en-US" sz="2000" b="1" u="sng" dirty="0"/>
              <a:t> </a:t>
            </a:r>
            <a:r>
              <a:rPr lang="en-US" sz="2000" b="1" u="sng" dirty="0" err="1"/>
              <a:t>članovima</a:t>
            </a:r>
            <a:r>
              <a:rPr lang="en-US" sz="2000" b="1" u="sng" dirty="0"/>
              <a:t> </a:t>
            </a:r>
            <a:r>
              <a:rPr lang="en-US" sz="2000" b="1" u="sng" dirty="0" err="1"/>
              <a:t>obitelji</a:t>
            </a:r>
            <a:r>
              <a:rPr lang="en-US" sz="2000" dirty="0" err="1"/>
              <a:t>-procjena</a:t>
            </a:r>
            <a:r>
              <a:rPr lang="en-US" sz="2000" dirty="0"/>
              <a:t> </a:t>
            </a:r>
            <a:r>
              <a:rPr lang="en-US" sz="2000" dirty="0" err="1"/>
              <a:t>usmjerena</a:t>
            </a:r>
            <a:r>
              <a:rPr lang="en-US" sz="2000" dirty="0"/>
              <a:t>  na </a:t>
            </a:r>
            <a:r>
              <a:rPr lang="en-US" sz="2000" dirty="0" err="1"/>
              <a:t>djetetove</a:t>
            </a:r>
            <a:r>
              <a:rPr lang="en-US" sz="2000" dirty="0"/>
              <a:t> </a:t>
            </a:r>
            <a:r>
              <a:rPr lang="en-US" sz="2000" dirty="0" err="1"/>
              <a:t>odnose</a:t>
            </a:r>
            <a:r>
              <a:rPr lang="en-US" sz="2000" dirty="0"/>
              <a:t> </a:t>
            </a:r>
            <a:r>
              <a:rPr lang="en-US" sz="2000" dirty="0" err="1"/>
              <a:t>unutar</a:t>
            </a:r>
            <a:r>
              <a:rPr lang="en-US" sz="2000" dirty="0"/>
              <a:t> </a:t>
            </a:r>
            <a:r>
              <a:rPr lang="en-US" sz="2000" dirty="0" err="1"/>
              <a:t>sadašnje</a:t>
            </a:r>
            <a:r>
              <a:rPr lang="en-US" sz="2000" dirty="0"/>
              <a:t> </a:t>
            </a:r>
            <a:r>
              <a:rPr lang="en-US" sz="2000" dirty="0" err="1"/>
              <a:t>obitelji</a:t>
            </a:r>
            <a:r>
              <a:rPr lang="en-US" sz="2000" dirty="0"/>
              <a:t>, bez </a:t>
            </a:r>
            <a:r>
              <a:rPr lang="en-US" sz="2000" dirty="0" err="1"/>
              <a:t>obzira</a:t>
            </a:r>
            <a:r>
              <a:rPr lang="en-US" sz="2000" dirty="0"/>
              <a:t> je li </a:t>
            </a:r>
            <a:r>
              <a:rPr lang="en-US" sz="2000" dirty="0" err="1"/>
              <a:t>riječ</a:t>
            </a:r>
            <a:r>
              <a:rPr lang="en-US" sz="2000" dirty="0"/>
              <a:t> o </a:t>
            </a:r>
            <a:r>
              <a:rPr lang="en-US" sz="2000" dirty="0" err="1"/>
              <a:t>biološkoj</a:t>
            </a:r>
            <a:r>
              <a:rPr lang="en-US" sz="2000" dirty="0"/>
              <a:t> </a:t>
            </a:r>
            <a:r>
              <a:rPr lang="en-US" sz="2000" dirty="0" err="1"/>
              <a:t>obitelji</a:t>
            </a:r>
            <a:r>
              <a:rPr lang="en-US" sz="2000" dirty="0"/>
              <a:t>, </a:t>
            </a:r>
            <a:r>
              <a:rPr lang="en-US" sz="2000" dirty="0" err="1"/>
              <a:t>posvojiteljima</a:t>
            </a:r>
            <a:r>
              <a:rPr lang="en-US" sz="2000" dirty="0"/>
              <a:t>, </a:t>
            </a:r>
            <a:r>
              <a:rPr lang="en-US" sz="2000" dirty="0" err="1"/>
              <a:t>udomiteljskoj</a:t>
            </a:r>
            <a:r>
              <a:rPr lang="en-US" sz="2000" dirty="0"/>
              <a:t> </a:t>
            </a:r>
            <a:r>
              <a:rPr lang="en-US" sz="2000" dirty="0" err="1"/>
              <a:t>obitelji</a:t>
            </a:r>
            <a:r>
              <a:rPr lang="en-US" sz="2000" dirty="0"/>
              <a:t> </a:t>
            </a:r>
            <a:r>
              <a:rPr lang="en-US" sz="2000" dirty="0" err="1"/>
              <a:t>ili</a:t>
            </a:r>
            <a:r>
              <a:rPr lang="en-US" sz="2000" dirty="0"/>
              <a:t> </a:t>
            </a:r>
            <a:r>
              <a:rPr lang="en-US" sz="2000" dirty="0" err="1"/>
              <a:t>nekoj</a:t>
            </a:r>
            <a:r>
              <a:rPr lang="en-US" sz="2000" dirty="0"/>
              <a:t> </a:t>
            </a:r>
            <a:r>
              <a:rPr lang="en-US" sz="2000" dirty="0" err="1"/>
              <a:t>drugoj</a:t>
            </a:r>
            <a:r>
              <a:rPr lang="en-US" sz="2000" dirty="0"/>
              <a:t> </a:t>
            </a:r>
            <a:r>
              <a:rPr lang="en-US" sz="2000" dirty="0" err="1"/>
              <a:t>zamjenskoj</a:t>
            </a:r>
            <a:r>
              <a:rPr lang="en-US" sz="2000" dirty="0"/>
              <a:t> </a:t>
            </a:r>
            <a:r>
              <a:rPr lang="en-US" sz="2000" dirty="0" err="1"/>
              <a:t>roditeljskoj</a:t>
            </a:r>
            <a:r>
              <a:rPr lang="en-US" sz="2000" dirty="0"/>
              <a:t> </a:t>
            </a:r>
            <a:r>
              <a:rPr lang="en-US" sz="2000" dirty="0" err="1"/>
              <a:t>ﬁguri</a:t>
            </a:r>
            <a:r>
              <a:rPr lang="en-US" sz="2000" dirty="0"/>
              <a:t>.</a:t>
            </a:r>
          </a:p>
          <a:p>
            <a:endParaRPr lang="en-US" sz="1600" dirty="0"/>
          </a:p>
          <a:p>
            <a:endParaRPr lang="en-US" sz="1600" dirty="0"/>
          </a:p>
        </p:txBody>
      </p:sp>
    </p:spTree>
    <p:extLst>
      <p:ext uri="{BB962C8B-B14F-4D97-AF65-F5344CB8AC3E}">
        <p14:creationId xmlns:p14="http://schemas.microsoft.com/office/powerpoint/2010/main" val="21176528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3" name="Group 192">
            <a:extLst>
              <a:ext uri="{FF2B5EF4-FFF2-40B4-BE49-F238E27FC236}">
                <a16:creationId xmlns:a16="http://schemas.microsoft.com/office/drawing/2014/main" id="{2BBBD145-2FC5-42C1-97BE-1C636D13973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94" name="Freeform 5">
              <a:extLst>
                <a:ext uri="{FF2B5EF4-FFF2-40B4-BE49-F238E27FC236}">
                  <a16:creationId xmlns:a16="http://schemas.microsoft.com/office/drawing/2014/main" id="{952A4B46-1EE6-42F1-BBC0-02A47B99324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95" name="Freeform 6">
              <a:extLst>
                <a:ext uri="{FF2B5EF4-FFF2-40B4-BE49-F238E27FC236}">
                  <a16:creationId xmlns:a16="http://schemas.microsoft.com/office/drawing/2014/main" id="{24058FF8-180E-4BFD-BFFC-E51367000C4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96" name="Freeform 7">
              <a:extLst>
                <a:ext uri="{FF2B5EF4-FFF2-40B4-BE49-F238E27FC236}">
                  <a16:creationId xmlns:a16="http://schemas.microsoft.com/office/drawing/2014/main" id="{A423535B-8DEB-423C-9F9D-529C3123EB6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97" name="Freeform 8">
              <a:extLst>
                <a:ext uri="{FF2B5EF4-FFF2-40B4-BE49-F238E27FC236}">
                  <a16:creationId xmlns:a16="http://schemas.microsoft.com/office/drawing/2014/main" id="{988732CF-5FD1-4FE3-B520-C9F956B3A7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98" name="Freeform 9">
              <a:extLst>
                <a:ext uri="{FF2B5EF4-FFF2-40B4-BE49-F238E27FC236}">
                  <a16:creationId xmlns:a16="http://schemas.microsoft.com/office/drawing/2014/main" id="{ED91F632-7ADB-48B4-A824-B68FA6CC670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99" name="Freeform 10">
              <a:extLst>
                <a:ext uri="{FF2B5EF4-FFF2-40B4-BE49-F238E27FC236}">
                  <a16:creationId xmlns:a16="http://schemas.microsoft.com/office/drawing/2014/main" id="{57CA5A76-3D12-43F9-BD26-A64EEE6C819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0" name="Freeform 11">
              <a:extLst>
                <a:ext uri="{FF2B5EF4-FFF2-40B4-BE49-F238E27FC236}">
                  <a16:creationId xmlns:a16="http://schemas.microsoft.com/office/drawing/2014/main" id="{16934D21-CB88-41CD-ABEA-2F060AD51BA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1" name="Freeform 12">
              <a:extLst>
                <a:ext uri="{FF2B5EF4-FFF2-40B4-BE49-F238E27FC236}">
                  <a16:creationId xmlns:a16="http://schemas.microsoft.com/office/drawing/2014/main" id="{2CA1546D-1E7E-4CE9-9531-FE1F102AD9B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2" name="Freeform 13">
              <a:extLst>
                <a:ext uri="{FF2B5EF4-FFF2-40B4-BE49-F238E27FC236}">
                  <a16:creationId xmlns:a16="http://schemas.microsoft.com/office/drawing/2014/main" id="{F8B2A6F1-7328-4D5B-8CD1-2D4F01C243E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3" name="Freeform 14">
              <a:extLst>
                <a:ext uri="{FF2B5EF4-FFF2-40B4-BE49-F238E27FC236}">
                  <a16:creationId xmlns:a16="http://schemas.microsoft.com/office/drawing/2014/main" id="{24C0204A-E727-41C5-9910-30FF39A3BA3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4" name="Freeform 15">
              <a:extLst>
                <a:ext uri="{FF2B5EF4-FFF2-40B4-BE49-F238E27FC236}">
                  <a16:creationId xmlns:a16="http://schemas.microsoft.com/office/drawing/2014/main" id="{1FA04CE5-5DB6-4B00-9A83-0D9D2774CB5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5" name="Freeform 16">
              <a:extLst>
                <a:ext uri="{FF2B5EF4-FFF2-40B4-BE49-F238E27FC236}">
                  <a16:creationId xmlns:a16="http://schemas.microsoft.com/office/drawing/2014/main" id="{EDECB57F-0466-4D16-ABF0-9046F90AFA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6" name="Freeform 17">
              <a:extLst>
                <a:ext uri="{FF2B5EF4-FFF2-40B4-BE49-F238E27FC236}">
                  <a16:creationId xmlns:a16="http://schemas.microsoft.com/office/drawing/2014/main" id="{0726DBEC-7825-41D2-8701-A9E2DDEB93B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7" name="Freeform 18">
              <a:extLst>
                <a:ext uri="{FF2B5EF4-FFF2-40B4-BE49-F238E27FC236}">
                  <a16:creationId xmlns:a16="http://schemas.microsoft.com/office/drawing/2014/main" id="{E74AC618-F7E3-45A0-B7C6-79CFFB64F6E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8" name="Freeform 19">
              <a:extLst>
                <a:ext uri="{FF2B5EF4-FFF2-40B4-BE49-F238E27FC236}">
                  <a16:creationId xmlns:a16="http://schemas.microsoft.com/office/drawing/2014/main" id="{A5D641F7-963C-4984-B678-20322C69E26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09" name="Freeform 20">
              <a:extLst>
                <a:ext uri="{FF2B5EF4-FFF2-40B4-BE49-F238E27FC236}">
                  <a16:creationId xmlns:a16="http://schemas.microsoft.com/office/drawing/2014/main" id="{EAEEF718-9FD4-413C-A98F-0D814E48FF8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10" name="Freeform 21">
              <a:extLst>
                <a:ext uri="{FF2B5EF4-FFF2-40B4-BE49-F238E27FC236}">
                  <a16:creationId xmlns:a16="http://schemas.microsoft.com/office/drawing/2014/main" id="{C1F071D7-9988-42D0-A890-A1BC276B334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11" name="Freeform 22">
              <a:extLst>
                <a:ext uri="{FF2B5EF4-FFF2-40B4-BE49-F238E27FC236}">
                  <a16:creationId xmlns:a16="http://schemas.microsoft.com/office/drawing/2014/main" id="{27BC813F-1EE5-47B1-8AF1-74F59908C9E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12" name="Freeform 23">
              <a:extLst>
                <a:ext uri="{FF2B5EF4-FFF2-40B4-BE49-F238E27FC236}">
                  <a16:creationId xmlns:a16="http://schemas.microsoft.com/office/drawing/2014/main" id="{4771DC5B-F613-49AF-88B9-4713787B193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13" name="Freeform 24">
              <a:extLst>
                <a:ext uri="{FF2B5EF4-FFF2-40B4-BE49-F238E27FC236}">
                  <a16:creationId xmlns:a16="http://schemas.microsoft.com/office/drawing/2014/main" id="{2970388B-41A2-4AD6-84B7-21A29A3D982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14" name="Freeform 25">
              <a:extLst>
                <a:ext uri="{FF2B5EF4-FFF2-40B4-BE49-F238E27FC236}">
                  <a16:creationId xmlns:a16="http://schemas.microsoft.com/office/drawing/2014/main" id="{9792A4B4-DC86-4D84-A6A5-40B2D8DD00F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grpSp>
      <p:grpSp>
        <p:nvGrpSpPr>
          <p:cNvPr id="216" name="Group 215">
            <a:extLst>
              <a:ext uri="{FF2B5EF4-FFF2-40B4-BE49-F238E27FC236}">
                <a16:creationId xmlns:a16="http://schemas.microsoft.com/office/drawing/2014/main" id="{B239B0D4-65B5-4C6A-946F-02E06132427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217" name="Rectangle 216">
              <a:extLst>
                <a:ext uri="{FF2B5EF4-FFF2-40B4-BE49-F238E27FC236}">
                  <a16:creationId xmlns:a16="http://schemas.microsoft.com/office/drawing/2014/main" id="{CC34B10E-8AF6-4F5B-AE67-602BB0FDF18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r-HR"/>
            </a:p>
          </p:txBody>
        </p:sp>
        <p:sp>
          <p:nvSpPr>
            <p:cNvPr id="218" name="Isosceles Triangle 22">
              <a:extLst>
                <a:ext uri="{FF2B5EF4-FFF2-40B4-BE49-F238E27FC236}">
                  <a16:creationId xmlns:a16="http://schemas.microsoft.com/office/drawing/2014/main" id="{87D8F852-24F1-4713-A933-FECA2E8EA2C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r-HR"/>
            </a:p>
          </p:txBody>
        </p:sp>
        <p:sp>
          <p:nvSpPr>
            <p:cNvPr id="219" name="Rectangle 218">
              <a:extLst>
                <a:ext uri="{FF2B5EF4-FFF2-40B4-BE49-F238E27FC236}">
                  <a16:creationId xmlns:a16="http://schemas.microsoft.com/office/drawing/2014/main" id="{F1FB2BCD-BC78-4CA9-B753-0AC9AEE1531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r-HR"/>
            </a:p>
          </p:txBody>
        </p:sp>
      </p:grpSp>
      <p:sp useBgFill="1">
        <p:nvSpPr>
          <p:cNvPr id="221" name="Rectangle 220">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3" name="Freeform: Shape 222">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25" name="Freeform: Shape 224">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27" name="Freeform: Shape 226">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229" name="Freeform: Shape 228">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7874928" y="1134142"/>
            <a:ext cx="3456122" cy="4589717"/>
          </a:xfrm>
        </p:spPr>
        <p:txBody>
          <a:bodyPr vert="horz" lIns="228600" tIns="228600" rIns="228600" bIns="228600" rtlCol="0" anchor="ctr">
            <a:normAutofit/>
          </a:bodyPr>
          <a:lstStyle/>
          <a:p>
            <a:pPr algn="l">
              <a:lnSpc>
                <a:spcPct val="85000"/>
              </a:lnSpc>
            </a:pPr>
            <a:endParaRPr lang="en-US" sz="4800" dirty="0"/>
          </a:p>
        </p:txBody>
      </p:sp>
      <p:sp>
        <p:nvSpPr>
          <p:cNvPr id="3" name="Subtitle 2"/>
          <p:cNvSpPr>
            <a:spLocks noGrp="1"/>
          </p:cNvSpPr>
          <p:nvPr>
            <p:ph type="subTitle" idx="1"/>
          </p:nvPr>
        </p:nvSpPr>
        <p:spPr>
          <a:xfrm>
            <a:off x="261937" y="266700"/>
            <a:ext cx="7810502" cy="6302912"/>
          </a:xfrm>
        </p:spPr>
        <p:txBody>
          <a:bodyPr vert="horz" lIns="91440" tIns="45720" rIns="91440" bIns="45720" rtlCol="0" anchor="ctr">
            <a:normAutofit/>
          </a:bodyPr>
          <a:lstStyle/>
          <a:p>
            <a:pPr indent="-228600" algn="l">
              <a:lnSpc>
                <a:spcPct val="120000"/>
              </a:lnSpc>
              <a:buFont typeface="Wingdings" panose="05000000000000000000" pitchFamily="2" charset="2"/>
              <a:buChar char="§"/>
            </a:pPr>
            <a:endParaRPr lang="en-US" dirty="0">
              <a:solidFill>
                <a:schemeClr val="tx1"/>
              </a:solidFill>
            </a:endParaRPr>
          </a:p>
          <a:p>
            <a:pPr marL="1143000" indent="-228600" algn="l">
              <a:lnSpc>
                <a:spcPct val="120000"/>
              </a:lnSpc>
              <a:buFont typeface="Wingdings" panose="05000000000000000000" pitchFamily="2" charset="2"/>
              <a:buChar char="§"/>
            </a:pPr>
            <a:r>
              <a:rPr lang="en-US" sz="2000" dirty="0">
                <a:solidFill>
                  <a:schemeClr val="tx1"/>
                </a:solidFill>
              </a:rPr>
              <a:t>HZSR </a:t>
            </a:r>
            <a:r>
              <a:rPr lang="en-US" sz="2000" dirty="0" err="1">
                <a:solidFill>
                  <a:schemeClr val="tx1"/>
                </a:solidFill>
              </a:rPr>
              <a:t>javna</a:t>
            </a:r>
            <a:r>
              <a:rPr lang="en-US" sz="2000" dirty="0">
                <a:solidFill>
                  <a:schemeClr val="tx1"/>
                </a:solidFill>
              </a:rPr>
              <a:t> </a:t>
            </a:r>
            <a:r>
              <a:rPr lang="en-US" sz="2000" dirty="0" err="1">
                <a:solidFill>
                  <a:schemeClr val="tx1"/>
                </a:solidFill>
              </a:rPr>
              <a:t>ustanova</a:t>
            </a:r>
            <a:r>
              <a:rPr lang="en-US" sz="2000" dirty="0">
                <a:solidFill>
                  <a:schemeClr val="tx1"/>
                </a:solidFill>
              </a:rPr>
              <a:t> </a:t>
            </a:r>
            <a:r>
              <a:rPr lang="en-US" sz="2000" dirty="0" err="1">
                <a:solidFill>
                  <a:schemeClr val="tx1"/>
                </a:solidFill>
              </a:rPr>
              <a:t>čiji</a:t>
            </a:r>
            <a:r>
              <a:rPr lang="en-US" sz="2000" dirty="0">
                <a:solidFill>
                  <a:schemeClr val="tx1"/>
                </a:solidFill>
              </a:rPr>
              <a:t> je </a:t>
            </a:r>
            <a:r>
              <a:rPr lang="en-US" sz="2000" dirty="0" err="1">
                <a:solidFill>
                  <a:schemeClr val="tx1"/>
                </a:solidFill>
              </a:rPr>
              <a:t>osnivač</a:t>
            </a:r>
            <a:r>
              <a:rPr lang="en-US" sz="2000" dirty="0">
                <a:solidFill>
                  <a:schemeClr val="tx1"/>
                </a:solidFill>
              </a:rPr>
              <a:t> </a:t>
            </a:r>
            <a:r>
              <a:rPr lang="en-US" sz="2000" dirty="0" err="1">
                <a:solidFill>
                  <a:schemeClr val="tx1"/>
                </a:solidFill>
              </a:rPr>
              <a:t>Republika</a:t>
            </a:r>
            <a:r>
              <a:rPr lang="en-US" sz="2000" dirty="0">
                <a:solidFill>
                  <a:schemeClr val="tx1"/>
                </a:solidFill>
              </a:rPr>
              <a:t> Hrvatska.</a:t>
            </a:r>
          </a:p>
          <a:p>
            <a:pPr marL="1143000" indent="-228600" algn="l">
              <a:lnSpc>
                <a:spcPct val="120000"/>
              </a:lnSpc>
              <a:buFont typeface="Wingdings" panose="05000000000000000000" pitchFamily="2" charset="2"/>
              <a:buChar char="§"/>
            </a:pPr>
            <a:r>
              <a:rPr lang="en-US" sz="2000" dirty="0" err="1">
                <a:solidFill>
                  <a:schemeClr val="tx1"/>
                </a:solidFill>
              </a:rPr>
              <a:t>Početak</a:t>
            </a:r>
            <a:r>
              <a:rPr lang="en-US" sz="2000" dirty="0">
                <a:solidFill>
                  <a:schemeClr val="tx1"/>
                </a:solidFill>
              </a:rPr>
              <a:t> </a:t>
            </a:r>
            <a:r>
              <a:rPr lang="en-US" sz="2000" dirty="0" err="1">
                <a:solidFill>
                  <a:schemeClr val="tx1"/>
                </a:solidFill>
              </a:rPr>
              <a:t>rada</a:t>
            </a:r>
            <a:r>
              <a:rPr lang="en-US" sz="2000" dirty="0">
                <a:solidFill>
                  <a:schemeClr val="tx1"/>
                </a:solidFill>
              </a:rPr>
              <a:t> 1.1.2023. </a:t>
            </a:r>
            <a:r>
              <a:rPr lang="en-US" sz="2000" dirty="0" err="1">
                <a:solidFill>
                  <a:schemeClr val="tx1"/>
                </a:solidFill>
              </a:rPr>
              <a:t>godine</a:t>
            </a:r>
            <a:r>
              <a:rPr lang="en-US" sz="2000" dirty="0">
                <a:solidFill>
                  <a:schemeClr val="tx1"/>
                </a:solidFill>
              </a:rPr>
              <a:t> </a:t>
            </a:r>
            <a:r>
              <a:rPr lang="en-US" sz="2000" dirty="0" err="1">
                <a:solidFill>
                  <a:schemeClr val="tx1"/>
                </a:solidFill>
              </a:rPr>
              <a:t>kada</a:t>
            </a:r>
            <a:r>
              <a:rPr lang="en-US" sz="2000" dirty="0">
                <a:solidFill>
                  <a:schemeClr val="tx1"/>
                </a:solidFill>
              </a:rPr>
              <a:t> </a:t>
            </a:r>
            <a:r>
              <a:rPr lang="en-US" sz="2000" dirty="0" err="1">
                <a:solidFill>
                  <a:schemeClr val="tx1"/>
                </a:solidFill>
              </a:rPr>
              <a:t>su</a:t>
            </a:r>
            <a:r>
              <a:rPr lang="en-US" sz="2000" dirty="0">
                <a:solidFill>
                  <a:schemeClr val="tx1"/>
                </a:solidFill>
              </a:rPr>
              <a:t> </a:t>
            </a:r>
            <a:r>
              <a:rPr lang="en-US" sz="2000" dirty="0" err="1">
                <a:solidFill>
                  <a:schemeClr val="tx1"/>
                </a:solidFill>
              </a:rPr>
              <a:t>bivši</a:t>
            </a:r>
            <a:r>
              <a:rPr lang="en-US" sz="2000" dirty="0">
                <a:solidFill>
                  <a:schemeClr val="tx1"/>
                </a:solidFill>
              </a:rPr>
              <a:t> </a:t>
            </a:r>
            <a:r>
              <a:rPr lang="en-US" sz="2000" dirty="0" err="1">
                <a:solidFill>
                  <a:schemeClr val="tx1"/>
                </a:solidFill>
              </a:rPr>
              <a:t>Centri</a:t>
            </a:r>
            <a:r>
              <a:rPr lang="en-US" sz="2000" dirty="0">
                <a:solidFill>
                  <a:schemeClr val="tx1"/>
                </a:solidFill>
              </a:rPr>
              <a:t>  za </a:t>
            </a:r>
            <a:r>
              <a:rPr lang="en-US" sz="2000" dirty="0" err="1">
                <a:solidFill>
                  <a:schemeClr val="tx1"/>
                </a:solidFill>
              </a:rPr>
              <a:t>socijalnu</a:t>
            </a:r>
            <a:r>
              <a:rPr lang="en-US" sz="2000" dirty="0">
                <a:solidFill>
                  <a:schemeClr val="tx1"/>
                </a:solidFill>
              </a:rPr>
              <a:t> </a:t>
            </a:r>
            <a:r>
              <a:rPr lang="en-US" sz="2000" dirty="0" err="1">
                <a:solidFill>
                  <a:schemeClr val="tx1"/>
                </a:solidFill>
              </a:rPr>
              <a:t>skrb</a:t>
            </a:r>
            <a:r>
              <a:rPr lang="en-US" sz="2000" dirty="0">
                <a:solidFill>
                  <a:schemeClr val="tx1"/>
                </a:solidFill>
              </a:rPr>
              <a:t> </a:t>
            </a:r>
            <a:r>
              <a:rPr lang="en-US" sz="2000" dirty="0" err="1">
                <a:solidFill>
                  <a:schemeClr val="tx1"/>
                </a:solidFill>
              </a:rPr>
              <a:t>postali</a:t>
            </a:r>
            <a:r>
              <a:rPr lang="en-US" sz="2000" dirty="0">
                <a:solidFill>
                  <a:schemeClr val="tx1"/>
                </a:solidFill>
              </a:rPr>
              <a:t> </a:t>
            </a:r>
            <a:r>
              <a:rPr lang="en-US" sz="2000" dirty="0" err="1">
                <a:solidFill>
                  <a:schemeClr val="tx1"/>
                </a:solidFill>
              </a:rPr>
              <a:t>dio</a:t>
            </a:r>
            <a:r>
              <a:rPr lang="en-US" sz="2000" dirty="0">
                <a:solidFill>
                  <a:schemeClr val="tx1"/>
                </a:solidFill>
              </a:rPr>
              <a:t> </a:t>
            </a:r>
            <a:r>
              <a:rPr lang="en-US" sz="2000" dirty="0" err="1">
                <a:solidFill>
                  <a:schemeClr val="tx1"/>
                </a:solidFill>
              </a:rPr>
              <a:t>novostvorene</a:t>
            </a:r>
            <a:r>
              <a:rPr lang="en-US" sz="2000" dirty="0">
                <a:solidFill>
                  <a:schemeClr val="tx1"/>
                </a:solidFill>
              </a:rPr>
              <a:t> </a:t>
            </a:r>
            <a:r>
              <a:rPr lang="en-US" sz="2000" dirty="0" err="1">
                <a:solidFill>
                  <a:schemeClr val="tx1"/>
                </a:solidFill>
              </a:rPr>
              <a:t>ustanove</a:t>
            </a:r>
            <a:r>
              <a:rPr lang="en-US" sz="2000" dirty="0">
                <a:solidFill>
                  <a:schemeClr val="tx1"/>
                </a:solidFill>
              </a:rPr>
              <a:t> </a:t>
            </a:r>
            <a:r>
              <a:rPr lang="en-US" sz="2000" dirty="0" err="1">
                <a:solidFill>
                  <a:schemeClr val="tx1"/>
                </a:solidFill>
              </a:rPr>
              <a:t>Hrvatski</a:t>
            </a:r>
            <a:r>
              <a:rPr lang="en-US" sz="2000" dirty="0">
                <a:solidFill>
                  <a:schemeClr val="tx1"/>
                </a:solidFill>
              </a:rPr>
              <a:t> zavod za </a:t>
            </a:r>
            <a:r>
              <a:rPr lang="en-US" sz="2000" dirty="0" err="1">
                <a:solidFill>
                  <a:schemeClr val="tx1"/>
                </a:solidFill>
              </a:rPr>
              <a:t>socijalni</a:t>
            </a:r>
            <a:r>
              <a:rPr lang="en-US" sz="2000" dirty="0">
                <a:solidFill>
                  <a:schemeClr val="tx1"/>
                </a:solidFill>
              </a:rPr>
              <a:t> rad.</a:t>
            </a:r>
          </a:p>
          <a:p>
            <a:pPr marL="1143000" indent="-228600" algn="l">
              <a:lnSpc>
                <a:spcPct val="120000"/>
              </a:lnSpc>
              <a:buFont typeface="Wingdings" panose="05000000000000000000" pitchFamily="2" charset="2"/>
              <a:buChar char="§"/>
            </a:pPr>
            <a:r>
              <a:rPr lang="en-US" sz="2000" dirty="0" err="1">
                <a:solidFill>
                  <a:schemeClr val="tx1"/>
                </a:solidFill>
              </a:rPr>
              <a:t>Unutar</a:t>
            </a:r>
            <a:r>
              <a:rPr lang="en-US" sz="2000" dirty="0">
                <a:solidFill>
                  <a:schemeClr val="tx1"/>
                </a:solidFill>
              </a:rPr>
              <a:t> </a:t>
            </a:r>
            <a:r>
              <a:rPr lang="en-US" sz="2000" dirty="0" err="1">
                <a:solidFill>
                  <a:schemeClr val="tx1"/>
                </a:solidFill>
              </a:rPr>
              <a:t>Zavoda</a:t>
            </a:r>
            <a:r>
              <a:rPr lang="en-US" sz="2000" dirty="0">
                <a:solidFill>
                  <a:schemeClr val="tx1"/>
                </a:solidFill>
              </a:rPr>
              <a:t> </a:t>
            </a:r>
            <a:r>
              <a:rPr lang="en-US" sz="2000" dirty="0" err="1">
                <a:solidFill>
                  <a:schemeClr val="tx1"/>
                </a:solidFill>
              </a:rPr>
              <a:t>postoje</a:t>
            </a:r>
            <a:r>
              <a:rPr lang="en-US" sz="2000" dirty="0">
                <a:solidFill>
                  <a:schemeClr val="tx1"/>
                </a:solidFill>
              </a:rPr>
              <a:t> 94 </a:t>
            </a:r>
            <a:r>
              <a:rPr lang="en-US" sz="2000" dirty="0" err="1">
                <a:solidFill>
                  <a:schemeClr val="tx1"/>
                </a:solidFill>
              </a:rPr>
              <a:t>Područna</a:t>
            </a:r>
            <a:r>
              <a:rPr lang="en-US" sz="2000" dirty="0">
                <a:solidFill>
                  <a:schemeClr val="tx1"/>
                </a:solidFill>
              </a:rPr>
              <a:t> </a:t>
            </a:r>
            <a:r>
              <a:rPr lang="en-US" sz="2000" dirty="0" err="1">
                <a:solidFill>
                  <a:schemeClr val="tx1"/>
                </a:solidFill>
              </a:rPr>
              <a:t>ureda</a:t>
            </a:r>
            <a:r>
              <a:rPr lang="en-US" sz="2000" dirty="0">
                <a:solidFill>
                  <a:schemeClr val="tx1"/>
                </a:solidFill>
              </a:rPr>
              <a:t>  i 21 </a:t>
            </a:r>
            <a:r>
              <a:rPr lang="en-US" sz="2000" dirty="0" err="1">
                <a:solidFill>
                  <a:schemeClr val="tx1"/>
                </a:solidFill>
              </a:rPr>
              <a:t>Županijska</a:t>
            </a:r>
            <a:r>
              <a:rPr lang="en-US" sz="2000" dirty="0">
                <a:solidFill>
                  <a:schemeClr val="tx1"/>
                </a:solidFill>
              </a:rPr>
              <a:t> </a:t>
            </a:r>
            <a:r>
              <a:rPr lang="en-US" sz="2000" dirty="0" err="1">
                <a:solidFill>
                  <a:schemeClr val="tx1"/>
                </a:solidFill>
              </a:rPr>
              <a:t>služba</a:t>
            </a:r>
            <a:r>
              <a:rPr lang="en-US" sz="2000" dirty="0">
                <a:solidFill>
                  <a:schemeClr val="tx1"/>
                </a:solidFill>
              </a:rPr>
              <a:t> . </a:t>
            </a:r>
          </a:p>
          <a:p>
            <a:pPr marL="1143000" indent="-228600" algn="l">
              <a:lnSpc>
                <a:spcPct val="120000"/>
              </a:lnSpc>
              <a:buFont typeface="Wingdings" panose="05000000000000000000" pitchFamily="2" charset="2"/>
              <a:buChar char="§"/>
            </a:pPr>
            <a:r>
              <a:rPr lang="en-US" sz="2000" dirty="0">
                <a:solidFill>
                  <a:schemeClr val="tx1"/>
                </a:solidFill>
              </a:rPr>
              <a:t>Moje </a:t>
            </a:r>
            <a:r>
              <a:rPr lang="en-US" sz="2000" dirty="0" err="1">
                <a:solidFill>
                  <a:schemeClr val="tx1"/>
                </a:solidFill>
              </a:rPr>
              <a:t>izlaganje</a:t>
            </a:r>
            <a:r>
              <a:rPr lang="en-US" sz="2000" dirty="0">
                <a:solidFill>
                  <a:schemeClr val="tx1"/>
                </a:solidFill>
              </a:rPr>
              <a:t> </a:t>
            </a:r>
            <a:r>
              <a:rPr lang="en-US" sz="2000" dirty="0" err="1">
                <a:solidFill>
                  <a:schemeClr val="tx1"/>
                </a:solidFill>
              </a:rPr>
              <a:t>obuhvaća</a:t>
            </a:r>
            <a:r>
              <a:rPr lang="en-US" sz="2000" dirty="0">
                <a:solidFill>
                  <a:schemeClr val="tx1"/>
                </a:solidFill>
              </a:rPr>
              <a:t> </a:t>
            </a:r>
            <a:r>
              <a:rPr lang="en-US" sz="2000" dirty="0" err="1">
                <a:solidFill>
                  <a:schemeClr val="tx1"/>
                </a:solidFill>
              </a:rPr>
              <a:t>iskustva</a:t>
            </a:r>
            <a:r>
              <a:rPr lang="en-US" sz="2000" dirty="0">
                <a:solidFill>
                  <a:schemeClr val="tx1"/>
                </a:solidFill>
              </a:rPr>
              <a:t> </a:t>
            </a:r>
            <a:r>
              <a:rPr lang="en-US" sz="2000" dirty="0" err="1">
                <a:solidFill>
                  <a:schemeClr val="tx1"/>
                </a:solidFill>
              </a:rPr>
              <a:t>stečena</a:t>
            </a:r>
            <a:r>
              <a:rPr lang="en-US" sz="2000" dirty="0">
                <a:solidFill>
                  <a:schemeClr val="tx1"/>
                </a:solidFill>
              </a:rPr>
              <a:t> </a:t>
            </a:r>
            <a:r>
              <a:rPr lang="en-US" sz="2000" dirty="0" err="1">
                <a:solidFill>
                  <a:schemeClr val="tx1"/>
                </a:solidFill>
              </a:rPr>
              <a:t>radom</a:t>
            </a:r>
            <a:r>
              <a:rPr lang="en-US" sz="2000" dirty="0">
                <a:solidFill>
                  <a:schemeClr val="tx1"/>
                </a:solidFill>
              </a:rPr>
              <a:t> u </a:t>
            </a:r>
            <a:r>
              <a:rPr lang="en-US" sz="2000" dirty="0" err="1">
                <a:solidFill>
                  <a:schemeClr val="tx1"/>
                </a:solidFill>
              </a:rPr>
              <a:t>više</a:t>
            </a:r>
            <a:r>
              <a:rPr lang="en-US" sz="2000" dirty="0">
                <a:solidFill>
                  <a:schemeClr val="tx1"/>
                </a:solidFill>
              </a:rPr>
              <a:t>  </a:t>
            </a:r>
            <a:r>
              <a:rPr lang="en-US" sz="2000" dirty="0" err="1">
                <a:solidFill>
                  <a:schemeClr val="tx1"/>
                </a:solidFill>
              </a:rPr>
              <a:t>Područnih</a:t>
            </a:r>
            <a:r>
              <a:rPr lang="en-US" sz="2000" dirty="0">
                <a:solidFill>
                  <a:schemeClr val="tx1"/>
                </a:solidFill>
              </a:rPr>
              <a:t> </a:t>
            </a:r>
            <a:r>
              <a:rPr lang="en-US" sz="2000" dirty="0" err="1">
                <a:solidFill>
                  <a:schemeClr val="tx1"/>
                </a:solidFill>
              </a:rPr>
              <a:t>ureda</a:t>
            </a:r>
            <a:r>
              <a:rPr lang="en-US" sz="2000" dirty="0">
                <a:solidFill>
                  <a:schemeClr val="tx1"/>
                </a:solidFill>
              </a:rPr>
              <a:t> koji </a:t>
            </a:r>
            <a:r>
              <a:rPr lang="en-US" sz="2000" dirty="0" err="1">
                <a:solidFill>
                  <a:schemeClr val="tx1"/>
                </a:solidFill>
              </a:rPr>
              <a:t>su</a:t>
            </a:r>
            <a:r>
              <a:rPr lang="en-US" sz="2000" dirty="0">
                <a:solidFill>
                  <a:schemeClr val="tx1"/>
                </a:solidFill>
              </a:rPr>
              <a:t> </a:t>
            </a:r>
            <a:r>
              <a:rPr lang="en-US" sz="2000" dirty="0" err="1">
                <a:solidFill>
                  <a:schemeClr val="tx1"/>
                </a:solidFill>
              </a:rPr>
              <a:t>sastavni</a:t>
            </a:r>
            <a:r>
              <a:rPr lang="en-US" sz="2000" dirty="0">
                <a:solidFill>
                  <a:schemeClr val="tx1"/>
                </a:solidFill>
              </a:rPr>
              <a:t> </a:t>
            </a:r>
            <a:r>
              <a:rPr lang="en-US" sz="2000" dirty="0" err="1">
                <a:solidFill>
                  <a:schemeClr val="tx1"/>
                </a:solidFill>
              </a:rPr>
              <a:t>dio</a:t>
            </a:r>
            <a:r>
              <a:rPr lang="en-US" sz="2000" dirty="0">
                <a:solidFill>
                  <a:schemeClr val="tx1"/>
                </a:solidFill>
              </a:rPr>
              <a:t> </a:t>
            </a:r>
            <a:r>
              <a:rPr lang="en-US" sz="2000" dirty="0" err="1">
                <a:solidFill>
                  <a:schemeClr val="tx1"/>
                </a:solidFill>
              </a:rPr>
              <a:t>Županijske</a:t>
            </a:r>
            <a:r>
              <a:rPr lang="en-US" sz="2000" dirty="0">
                <a:solidFill>
                  <a:schemeClr val="tx1"/>
                </a:solidFill>
              </a:rPr>
              <a:t> </a:t>
            </a:r>
            <a:r>
              <a:rPr lang="en-US" sz="2000" dirty="0" err="1">
                <a:solidFill>
                  <a:schemeClr val="tx1"/>
                </a:solidFill>
              </a:rPr>
              <a:t>službe</a:t>
            </a:r>
            <a:r>
              <a:rPr lang="en-US" sz="2000" dirty="0">
                <a:solidFill>
                  <a:schemeClr val="tx1"/>
                </a:solidFill>
              </a:rPr>
              <a:t> Grada Zagreba. </a:t>
            </a:r>
            <a:r>
              <a:rPr lang="en-US" sz="2000" dirty="0" err="1">
                <a:solidFill>
                  <a:schemeClr val="tx1"/>
                </a:solidFill>
              </a:rPr>
              <a:t>Službu</a:t>
            </a:r>
            <a:r>
              <a:rPr lang="en-US" sz="2000" dirty="0">
                <a:solidFill>
                  <a:schemeClr val="tx1"/>
                </a:solidFill>
              </a:rPr>
              <a:t> </a:t>
            </a:r>
            <a:r>
              <a:rPr lang="en-US" sz="2000" dirty="0" err="1">
                <a:solidFill>
                  <a:schemeClr val="tx1"/>
                </a:solidFill>
              </a:rPr>
              <a:t>čine</a:t>
            </a:r>
            <a:r>
              <a:rPr lang="en-US" sz="2000" dirty="0">
                <a:solidFill>
                  <a:schemeClr val="tx1"/>
                </a:solidFill>
              </a:rPr>
              <a:t> 11 </a:t>
            </a:r>
            <a:r>
              <a:rPr lang="en-US" sz="2000" dirty="0" err="1">
                <a:solidFill>
                  <a:schemeClr val="tx1"/>
                </a:solidFill>
              </a:rPr>
              <a:t>Područnih</a:t>
            </a:r>
            <a:r>
              <a:rPr lang="en-US" sz="2000" dirty="0">
                <a:solidFill>
                  <a:schemeClr val="tx1"/>
                </a:solidFill>
              </a:rPr>
              <a:t> </a:t>
            </a:r>
            <a:r>
              <a:rPr lang="en-US" sz="2000" dirty="0" err="1" smtClean="0">
                <a:solidFill>
                  <a:schemeClr val="tx1"/>
                </a:solidFill>
              </a:rPr>
              <a:t>ureda</a:t>
            </a:r>
            <a:endParaRPr lang="en-US" sz="2000" dirty="0">
              <a:solidFill>
                <a:schemeClr val="tx1"/>
              </a:solidFill>
            </a:endParaRPr>
          </a:p>
          <a:p>
            <a:pPr indent="-228600" algn="l">
              <a:lnSpc>
                <a:spcPct val="120000"/>
              </a:lnSpc>
              <a:buFont typeface="Wingdings" panose="05000000000000000000" pitchFamily="2" charset="2"/>
              <a:buChar char="§"/>
            </a:pPr>
            <a:endParaRPr lang="en-US" sz="1600" dirty="0">
              <a:solidFill>
                <a:schemeClr val="tx1"/>
              </a:solidFill>
            </a:endParaRPr>
          </a:p>
        </p:txBody>
      </p:sp>
    </p:spTree>
    <p:extLst>
      <p:ext uri="{BB962C8B-B14F-4D97-AF65-F5344CB8AC3E}">
        <p14:creationId xmlns:p14="http://schemas.microsoft.com/office/powerpoint/2010/main" val="252809441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EF51BDA7-079F-303B-8774-34AD161C81F4}"/>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6"/>
            <a:ext cx="6882383" cy="5710156"/>
          </a:xfrm>
        </p:spPr>
        <p:txBody>
          <a:bodyPr>
            <a:normAutofit/>
          </a:bodyPr>
          <a:lstStyle/>
          <a:p>
            <a:r>
              <a:rPr lang="en-US" b="1" u="sng" dirty="0" err="1"/>
              <a:t>Upitnici</a:t>
            </a:r>
            <a:r>
              <a:rPr lang="en-US" b="1" u="sng" dirty="0"/>
              <a:t> </a:t>
            </a:r>
            <a:r>
              <a:rPr lang="en-US" b="1" u="sng" dirty="0" err="1"/>
              <a:t>utjecaja</a:t>
            </a:r>
            <a:r>
              <a:rPr lang="en-US" b="1" u="sng" dirty="0"/>
              <a:t> </a:t>
            </a:r>
            <a:r>
              <a:rPr lang="en-US" b="1" u="sng" dirty="0" err="1"/>
              <a:t>djeteta</a:t>
            </a:r>
            <a:r>
              <a:rPr lang="en-US" b="1" u="sng" dirty="0"/>
              <a:t> na </a:t>
            </a:r>
            <a:r>
              <a:rPr lang="en-US" b="1" u="sng" dirty="0" err="1"/>
              <a:t>obitelj</a:t>
            </a:r>
            <a:r>
              <a:rPr lang="en-US" b="1" u="sng" dirty="0"/>
              <a:t>- </a:t>
            </a:r>
            <a:endParaRPr lang="hr-HR" b="1" u="sng" dirty="0" smtClean="0"/>
          </a:p>
          <a:p>
            <a:r>
              <a:rPr lang="en-US" dirty="0" err="1" smtClean="0"/>
              <a:t>namijenjen</a:t>
            </a:r>
            <a:r>
              <a:rPr lang="en-US" dirty="0" smtClean="0"/>
              <a:t> </a:t>
            </a:r>
            <a:r>
              <a:rPr lang="en-US" dirty="0" err="1"/>
              <a:t>roditeljima</a:t>
            </a:r>
            <a:r>
              <a:rPr lang="en-US" dirty="0"/>
              <a:t> </a:t>
            </a:r>
            <a:r>
              <a:rPr lang="en-US" dirty="0" err="1"/>
              <a:t>djece</a:t>
            </a:r>
            <a:r>
              <a:rPr lang="en-US" dirty="0"/>
              <a:t> od 3 do </a:t>
            </a:r>
            <a:r>
              <a:rPr lang="en-US" dirty="0" smtClean="0"/>
              <a:t>1</a:t>
            </a:r>
            <a:r>
              <a:rPr lang="hr-HR" dirty="0" smtClean="0"/>
              <a:t>8</a:t>
            </a:r>
            <a:r>
              <a:rPr lang="en-US" dirty="0" smtClean="0"/>
              <a:t> </a:t>
            </a:r>
            <a:r>
              <a:rPr lang="en-US" dirty="0" err="1"/>
              <a:t>godina</a:t>
            </a:r>
            <a:r>
              <a:rPr lang="en-US" dirty="0"/>
              <a:t>, </a:t>
            </a:r>
            <a:r>
              <a:rPr lang="en-US" dirty="0" err="1"/>
              <a:t>pogotovo</a:t>
            </a:r>
            <a:r>
              <a:rPr lang="en-US" dirty="0"/>
              <a:t> </a:t>
            </a:r>
            <a:r>
              <a:rPr lang="en-US" dirty="0" err="1"/>
              <a:t>ukoliko</a:t>
            </a:r>
            <a:r>
              <a:rPr lang="en-US" dirty="0"/>
              <a:t> </a:t>
            </a:r>
            <a:r>
              <a:rPr lang="en-US" dirty="0" err="1"/>
              <a:t>postoji</a:t>
            </a:r>
            <a:r>
              <a:rPr lang="en-US" dirty="0"/>
              <a:t> </a:t>
            </a:r>
            <a:r>
              <a:rPr lang="en-US" dirty="0" err="1"/>
              <a:t>dojam</a:t>
            </a:r>
            <a:r>
              <a:rPr lang="en-US" dirty="0"/>
              <a:t> da </a:t>
            </a:r>
            <a:r>
              <a:rPr lang="en-US" dirty="0" err="1"/>
              <a:t>djeca</a:t>
            </a:r>
            <a:r>
              <a:rPr lang="en-US" dirty="0"/>
              <a:t> </a:t>
            </a:r>
            <a:r>
              <a:rPr lang="en-US" dirty="0" err="1"/>
              <a:t>iskazuju</a:t>
            </a:r>
            <a:r>
              <a:rPr lang="en-US" dirty="0"/>
              <a:t> </a:t>
            </a:r>
            <a:r>
              <a:rPr lang="en-US" dirty="0" err="1"/>
              <a:t>eksternalizirane</a:t>
            </a:r>
            <a:r>
              <a:rPr lang="en-US" dirty="0"/>
              <a:t> i </a:t>
            </a:r>
            <a:r>
              <a:rPr lang="en-US" dirty="0" err="1"/>
              <a:t>internalizirane</a:t>
            </a:r>
            <a:r>
              <a:rPr lang="en-US" dirty="0"/>
              <a:t> </a:t>
            </a:r>
            <a:r>
              <a:rPr lang="en-US" dirty="0" err="1"/>
              <a:t>probleme</a:t>
            </a:r>
            <a:r>
              <a:rPr lang="en-US" dirty="0"/>
              <a:t> u </a:t>
            </a:r>
            <a:r>
              <a:rPr lang="en-US" dirty="0" err="1"/>
              <a:t>ponašanju</a:t>
            </a:r>
            <a:r>
              <a:rPr lang="en-US" dirty="0"/>
              <a:t>,</a:t>
            </a:r>
            <a:r>
              <a:rPr lang="hr-HR" dirty="0"/>
              <a:t> </a:t>
            </a:r>
            <a:r>
              <a:rPr lang="en-US" dirty="0" err="1"/>
              <a:t>te</a:t>
            </a:r>
            <a:r>
              <a:rPr lang="en-US" dirty="0"/>
              <a:t> </a:t>
            </a:r>
            <a:r>
              <a:rPr lang="en-US" dirty="0" err="1"/>
              <a:t>neke</a:t>
            </a:r>
            <a:r>
              <a:rPr lang="en-US" dirty="0"/>
              <a:t> </a:t>
            </a:r>
            <a:r>
              <a:rPr lang="en-US" dirty="0" err="1"/>
              <a:t>druge</a:t>
            </a:r>
            <a:r>
              <a:rPr lang="en-US" dirty="0"/>
              <a:t> </a:t>
            </a:r>
            <a:r>
              <a:rPr lang="en-US" dirty="0" err="1"/>
              <a:t>razvojne</a:t>
            </a:r>
            <a:r>
              <a:rPr lang="en-US" dirty="0"/>
              <a:t> </a:t>
            </a:r>
            <a:r>
              <a:rPr lang="en-US" dirty="0" err="1"/>
              <a:t>smetnje</a:t>
            </a:r>
            <a:r>
              <a:rPr lang="en-US" dirty="0"/>
              <a:t>. </a:t>
            </a:r>
            <a:r>
              <a:rPr lang="en-US" dirty="0" err="1"/>
              <a:t>Upitnik</a:t>
            </a:r>
            <a:r>
              <a:rPr lang="en-US" dirty="0"/>
              <a:t> se </a:t>
            </a:r>
            <a:r>
              <a:rPr lang="en-US" dirty="0" err="1"/>
              <a:t>odnosi</a:t>
            </a:r>
            <a:r>
              <a:rPr lang="en-US" dirty="0"/>
              <a:t> na </a:t>
            </a:r>
            <a:r>
              <a:rPr lang="en-US" dirty="0" err="1"/>
              <a:t>odnos</a:t>
            </a:r>
            <a:r>
              <a:rPr lang="en-US" dirty="0"/>
              <a:t> </a:t>
            </a:r>
            <a:r>
              <a:rPr lang="en-US" dirty="0" err="1"/>
              <a:t>između</a:t>
            </a:r>
            <a:r>
              <a:rPr lang="en-US" dirty="0"/>
              <a:t> </a:t>
            </a:r>
            <a:r>
              <a:rPr lang="en-US" dirty="0" err="1"/>
              <a:t>roditelja</a:t>
            </a:r>
            <a:r>
              <a:rPr lang="en-US" dirty="0"/>
              <a:t> i </a:t>
            </a:r>
            <a:r>
              <a:rPr lang="en-US" dirty="0" err="1"/>
              <a:t>jednog</a:t>
            </a:r>
            <a:r>
              <a:rPr lang="en-US" dirty="0"/>
              <a:t> </a:t>
            </a:r>
            <a:r>
              <a:rPr lang="en-US" dirty="0" err="1"/>
              <a:t>djeteta</a:t>
            </a:r>
            <a:r>
              <a:rPr lang="en-US" dirty="0"/>
              <a:t> </a:t>
            </a:r>
          </a:p>
          <a:p>
            <a:r>
              <a:rPr lang="en-US" b="1" u="sng" dirty="0" err="1"/>
              <a:t>Upitnici</a:t>
            </a:r>
            <a:r>
              <a:rPr lang="en-US" b="1" u="sng" dirty="0"/>
              <a:t> </a:t>
            </a:r>
            <a:r>
              <a:rPr lang="en-US" b="1" u="sng" dirty="0" err="1"/>
              <a:t>roditeljskih</a:t>
            </a:r>
            <a:r>
              <a:rPr lang="en-US" b="1" u="sng" dirty="0"/>
              <a:t> </a:t>
            </a:r>
            <a:r>
              <a:rPr lang="en-US" b="1" u="sng" dirty="0" err="1"/>
              <a:t>ponašanja</a:t>
            </a:r>
            <a:r>
              <a:rPr lang="en-US" b="1" u="sng" dirty="0"/>
              <a:t> u </a:t>
            </a:r>
            <a:r>
              <a:rPr lang="en-US" b="1" u="sng" dirty="0" err="1"/>
              <a:t>situacijama</a:t>
            </a:r>
            <a:r>
              <a:rPr lang="en-US" b="1" u="sng" dirty="0"/>
              <a:t> </a:t>
            </a:r>
            <a:r>
              <a:rPr lang="en-US" b="1" u="sng" dirty="0" err="1"/>
              <a:t>razdvojenog</a:t>
            </a:r>
            <a:r>
              <a:rPr lang="en-US" b="1" u="sng" dirty="0"/>
              <a:t> </a:t>
            </a:r>
            <a:r>
              <a:rPr lang="en-US" b="1" u="sng" dirty="0" err="1" smtClean="0"/>
              <a:t>roditeljstva</a:t>
            </a:r>
            <a:r>
              <a:rPr lang="en-US" b="1" u="sng" dirty="0" smtClean="0"/>
              <a:t>-</a:t>
            </a:r>
            <a:endParaRPr lang="hr-HR" b="1" u="sng" dirty="0" smtClean="0"/>
          </a:p>
          <a:p>
            <a:r>
              <a:rPr lang="en-US" u="sng" dirty="0" err="1" smtClean="0"/>
              <a:t>i</a:t>
            </a:r>
            <a:r>
              <a:rPr lang="en-US" dirty="0" err="1" smtClean="0"/>
              <a:t>spituju</a:t>
            </a:r>
            <a:r>
              <a:rPr lang="en-US" dirty="0" smtClean="0"/>
              <a:t> </a:t>
            </a:r>
            <a:r>
              <a:rPr lang="en-US" dirty="0"/>
              <a:t>se  </a:t>
            </a:r>
            <a:r>
              <a:rPr lang="en-US" dirty="0" err="1"/>
              <a:t>roditeljska</a:t>
            </a:r>
            <a:r>
              <a:rPr lang="en-US" dirty="0"/>
              <a:t> </a:t>
            </a:r>
            <a:r>
              <a:rPr lang="en-US" dirty="0" err="1"/>
              <a:t>ponašanja</a:t>
            </a:r>
            <a:r>
              <a:rPr lang="en-US" dirty="0"/>
              <a:t> u </a:t>
            </a:r>
            <a:r>
              <a:rPr lang="en-US" dirty="0" err="1"/>
              <a:t>situacijama</a:t>
            </a:r>
            <a:r>
              <a:rPr lang="en-US" dirty="0"/>
              <a:t> </a:t>
            </a:r>
            <a:r>
              <a:rPr lang="en-US" dirty="0" err="1"/>
              <a:t>razdvojenog</a:t>
            </a:r>
            <a:r>
              <a:rPr lang="en-US" dirty="0"/>
              <a:t> </a:t>
            </a:r>
            <a:r>
              <a:rPr lang="en-US" dirty="0" err="1"/>
              <a:t>roditeljstva</a:t>
            </a:r>
            <a:r>
              <a:rPr lang="en-US" dirty="0"/>
              <a:t>, </a:t>
            </a:r>
            <a:r>
              <a:rPr lang="en-US" dirty="0" err="1"/>
              <a:t>primjenjuje</a:t>
            </a:r>
            <a:r>
              <a:rPr lang="en-US" dirty="0"/>
              <a:t> se u </a:t>
            </a:r>
            <a:r>
              <a:rPr lang="en-US" dirty="0" err="1"/>
              <a:t>situacijama</a:t>
            </a:r>
            <a:r>
              <a:rPr lang="en-US" dirty="0"/>
              <a:t> </a:t>
            </a:r>
            <a:r>
              <a:rPr lang="en-US" dirty="0" err="1"/>
              <a:t>konfliktnih</a:t>
            </a:r>
            <a:r>
              <a:rPr lang="en-US" dirty="0"/>
              <a:t> </a:t>
            </a:r>
            <a:r>
              <a:rPr lang="en-US" dirty="0" err="1"/>
              <a:t>razvoda</a:t>
            </a:r>
            <a:r>
              <a:rPr lang="en-US" dirty="0"/>
              <a:t>/</a:t>
            </a:r>
            <a:r>
              <a:rPr lang="en-US" dirty="0" err="1"/>
              <a:t>razdvajanja</a:t>
            </a:r>
            <a:r>
              <a:rPr lang="en-US" dirty="0"/>
              <a:t> </a:t>
            </a:r>
            <a:r>
              <a:rPr lang="en-US" dirty="0" err="1"/>
              <a:t>partnerskih</a:t>
            </a:r>
            <a:r>
              <a:rPr lang="en-US" dirty="0"/>
              <a:t> </a:t>
            </a:r>
            <a:r>
              <a:rPr lang="en-US" dirty="0" err="1"/>
              <a:t>odnosa</a:t>
            </a:r>
            <a:r>
              <a:rPr lang="en-US" dirty="0"/>
              <a:t> koji </a:t>
            </a:r>
            <a:r>
              <a:rPr lang="en-US" dirty="0" err="1"/>
              <a:t>ugrožavaju</a:t>
            </a:r>
            <a:r>
              <a:rPr lang="en-US" dirty="0"/>
              <a:t> </a:t>
            </a:r>
            <a:r>
              <a:rPr lang="en-US" dirty="0" err="1"/>
              <a:t>dobrobit</a:t>
            </a:r>
            <a:r>
              <a:rPr lang="en-US" dirty="0"/>
              <a:t> </a:t>
            </a:r>
            <a:r>
              <a:rPr lang="en-US" dirty="0" err="1"/>
              <a:t>djece</a:t>
            </a:r>
            <a:endParaRPr lang="en-US" dirty="0"/>
          </a:p>
          <a:p>
            <a:r>
              <a:rPr lang="en-US" dirty="0" err="1"/>
              <a:t>kada</a:t>
            </a:r>
            <a:r>
              <a:rPr lang="en-US" dirty="0"/>
              <a:t> je </a:t>
            </a:r>
            <a:r>
              <a:rPr lang="en-US" dirty="0" err="1"/>
              <a:t>određena</a:t>
            </a:r>
            <a:r>
              <a:rPr lang="en-US" dirty="0"/>
              <a:t> </a:t>
            </a:r>
            <a:r>
              <a:rPr lang="en-US" dirty="0" err="1"/>
              <a:t>mjera</a:t>
            </a:r>
            <a:r>
              <a:rPr lang="en-US" dirty="0"/>
              <a:t> </a:t>
            </a:r>
            <a:r>
              <a:rPr lang="en-US" dirty="0" err="1"/>
              <a:t>stručne</a:t>
            </a:r>
            <a:r>
              <a:rPr lang="en-US" dirty="0"/>
              <a:t> </a:t>
            </a:r>
            <a:r>
              <a:rPr lang="en-US" dirty="0" err="1"/>
              <a:t>pomoći</a:t>
            </a:r>
            <a:r>
              <a:rPr lang="en-US" dirty="0"/>
              <a:t> u </a:t>
            </a:r>
            <a:r>
              <a:rPr lang="en-US" dirty="0" err="1"/>
              <a:t>obiteljima</a:t>
            </a:r>
            <a:r>
              <a:rPr lang="en-US" dirty="0"/>
              <a:t>, </a:t>
            </a:r>
            <a:r>
              <a:rPr lang="en-US" dirty="0" err="1"/>
              <a:t>te</a:t>
            </a:r>
            <a:r>
              <a:rPr lang="en-US" dirty="0"/>
              <a:t> u </a:t>
            </a:r>
            <a:r>
              <a:rPr lang="en-US" dirty="0" err="1"/>
              <a:t>nekim</a:t>
            </a:r>
            <a:r>
              <a:rPr lang="en-US" dirty="0"/>
              <a:t> </a:t>
            </a:r>
            <a:r>
              <a:rPr lang="en-US" dirty="0" err="1"/>
              <a:t>drugim</a:t>
            </a:r>
            <a:r>
              <a:rPr lang="en-US" dirty="0"/>
              <a:t> </a:t>
            </a:r>
            <a:r>
              <a:rPr lang="en-US" dirty="0" err="1"/>
              <a:t>situacijama</a:t>
            </a:r>
            <a:r>
              <a:rPr lang="en-US" dirty="0"/>
              <a:t> </a:t>
            </a:r>
            <a:r>
              <a:rPr lang="en-US" dirty="0" err="1"/>
              <a:t>kad</a:t>
            </a:r>
            <a:r>
              <a:rPr lang="en-US" dirty="0"/>
              <a:t> je to </a:t>
            </a:r>
            <a:r>
              <a:rPr lang="en-US" dirty="0" err="1"/>
              <a:t>potrebno</a:t>
            </a:r>
            <a:r>
              <a:rPr lang="en-US" dirty="0"/>
              <a:t> za </a:t>
            </a:r>
            <a:r>
              <a:rPr lang="en-US" dirty="0" err="1"/>
              <a:t>sudski</a:t>
            </a:r>
            <a:r>
              <a:rPr lang="en-US" dirty="0"/>
              <a:t> </a:t>
            </a:r>
            <a:r>
              <a:rPr lang="en-US" dirty="0" err="1"/>
              <a:t>postupak</a:t>
            </a:r>
            <a:r>
              <a:rPr lang="en-US" dirty="0"/>
              <a:t> u </a:t>
            </a:r>
            <a:r>
              <a:rPr lang="en-US" dirty="0" err="1"/>
              <a:t>kojem</a:t>
            </a:r>
            <a:r>
              <a:rPr lang="en-US" dirty="0"/>
              <a:t> se </a:t>
            </a:r>
            <a:r>
              <a:rPr lang="en-US" dirty="0" err="1"/>
              <a:t>traži</a:t>
            </a:r>
            <a:r>
              <a:rPr lang="en-US" dirty="0"/>
              <a:t> </a:t>
            </a:r>
            <a:r>
              <a:rPr lang="en-US" dirty="0" err="1"/>
              <a:t>mišljenje</a:t>
            </a:r>
            <a:r>
              <a:rPr lang="en-US" dirty="0"/>
              <a:t> </a:t>
            </a:r>
            <a:r>
              <a:rPr lang="en-US" dirty="0" err="1"/>
              <a:t>stručnog</a:t>
            </a:r>
            <a:r>
              <a:rPr lang="en-US" dirty="0"/>
              <a:t> </a:t>
            </a:r>
            <a:r>
              <a:rPr lang="en-US" dirty="0" err="1"/>
              <a:t>tima</a:t>
            </a:r>
            <a:r>
              <a:rPr lang="en-US" dirty="0"/>
              <a:t> </a:t>
            </a:r>
            <a:r>
              <a:rPr lang="hr-HR" dirty="0" smtClean="0"/>
              <a:t>HZSR</a:t>
            </a:r>
            <a:r>
              <a:rPr lang="en-US" dirty="0" smtClean="0"/>
              <a:t>.</a:t>
            </a:r>
            <a:endParaRPr lang="en-US" dirty="0"/>
          </a:p>
          <a:p>
            <a:endParaRPr lang="en-US" sz="1600" dirty="0"/>
          </a:p>
        </p:txBody>
      </p:sp>
    </p:spTree>
    <p:extLst>
      <p:ext uri="{BB962C8B-B14F-4D97-AF65-F5344CB8AC3E}">
        <p14:creationId xmlns:p14="http://schemas.microsoft.com/office/powerpoint/2010/main" val="26439887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F908886A-D764-2632-460D-6467F3F74F3A}"/>
              </a:ext>
            </a:extLst>
          </p:cNvPr>
          <p:cNvSpPr>
            <a:spLocks noGrp="1"/>
          </p:cNvSpPr>
          <p:nvPr>
            <p:ph type="title"/>
          </p:nvPr>
        </p:nvSpPr>
        <p:spPr>
          <a:xfrm>
            <a:off x="10002128" y="1134142"/>
            <a:ext cx="1328921" cy="4589717"/>
          </a:xfrm>
        </p:spPr>
        <p:txBody>
          <a:bodyPr>
            <a:normAutofit/>
          </a:bodyPr>
          <a:lstStyle/>
          <a:p>
            <a:pPr algn="l"/>
            <a:endParaRPr lang="hr-HR" sz="4800" dirty="0"/>
          </a:p>
        </p:txBody>
      </p:sp>
      <p:sp>
        <p:nvSpPr>
          <p:cNvPr id="3" name="Subtitle 2"/>
          <p:cNvSpPr>
            <a:spLocks noGrp="1"/>
          </p:cNvSpPr>
          <p:nvPr>
            <p:ph idx="1"/>
          </p:nvPr>
        </p:nvSpPr>
        <p:spPr>
          <a:xfrm>
            <a:off x="798577" y="803186"/>
            <a:ext cx="8528303" cy="5878968"/>
          </a:xfrm>
        </p:spPr>
        <p:txBody>
          <a:bodyPr>
            <a:normAutofit/>
          </a:bodyPr>
          <a:lstStyle/>
          <a:p>
            <a:pPr>
              <a:lnSpc>
                <a:spcPct val="110000"/>
              </a:lnSpc>
            </a:pPr>
            <a:r>
              <a:rPr lang="en-US" b="1" u="sng" dirty="0"/>
              <a:t>Lista za </a:t>
            </a:r>
            <a:r>
              <a:rPr lang="en-US" b="1" u="sng" dirty="0" err="1"/>
              <a:t>procjenu</a:t>
            </a:r>
            <a:r>
              <a:rPr lang="en-US" b="1" u="sng" dirty="0"/>
              <a:t> </a:t>
            </a:r>
            <a:r>
              <a:rPr lang="en-US" b="1" u="sng" dirty="0" err="1"/>
              <a:t>razvojnih</a:t>
            </a:r>
            <a:r>
              <a:rPr lang="en-US" b="1" u="sng" dirty="0"/>
              <a:t> </a:t>
            </a:r>
            <a:r>
              <a:rPr lang="en-US" b="1" u="sng" dirty="0" err="1"/>
              <a:t>rizika</a:t>
            </a:r>
            <a:r>
              <a:rPr lang="en-US" b="1" u="sng" dirty="0"/>
              <a:t> </a:t>
            </a:r>
            <a:r>
              <a:rPr lang="en-US" b="1" u="sng" dirty="0" err="1" smtClean="0"/>
              <a:t>djeteta</a:t>
            </a:r>
            <a:r>
              <a:rPr lang="en-US" dirty="0" smtClean="0"/>
              <a:t>-</a:t>
            </a:r>
            <a:endParaRPr lang="hr-HR" dirty="0" smtClean="0"/>
          </a:p>
          <a:p>
            <a:pPr>
              <a:lnSpc>
                <a:spcPct val="110000"/>
              </a:lnSpc>
            </a:pPr>
            <a:r>
              <a:rPr lang="en-US" dirty="0" err="1" smtClean="0"/>
              <a:t>procjena</a:t>
            </a:r>
            <a:r>
              <a:rPr lang="en-US" dirty="0" smtClean="0"/>
              <a:t> </a:t>
            </a:r>
            <a:r>
              <a:rPr lang="en-US" dirty="0" err="1"/>
              <a:t>razvojnog</a:t>
            </a:r>
            <a:r>
              <a:rPr lang="en-US" dirty="0"/>
              <a:t> </a:t>
            </a:r>
            <a:r>
              <a:rPr lang="en-US" dirty="0" err="1"/>
              <a:t>rizika</a:t>
            </a:r>
            <a:r>
              <a:rPr lang="en-US" dirty="0"/>
              <a:t> </a:t>
            </a:r>
            <a:r>
              <a:rPr lang="en-US" dirty="0" err="1"/>
              <a:t>određuje</a:t>
            </a:r>
            <a:r>
              <a:rPr lang="en-US" dirty="0"/>
              <a:t> </a:t>
            </a:r>
            <a:r>
              <a:rPr lang="en-US" dirty="0" err="1"/>
              <a:t>stupanj</a:t>
            </a:r>
            <a:r>
              <a:rPr lang="en-US" dirty="0"/>
              <a:t> </a:t>
            </a:r>
            <a:r>
              <a:rPr lang="en-US" dirty="0" err="1"/>
              <a:t>sadašnjeg</a:t>
            </a:r>
            <a:r>
              <a:rPr lang="en-US" dirty="0"/>
              <a:t> i </a:t>
            </a:r>
            <a:r>
              <a:rPr lang="en-US" dirty="0" err="1"/>
              <a:t>vjerojatnost</a:t>
            </a:r>
            <a:r>
              <a:rPr lang="en-US" dirty="0"/>
              <a:t> </a:t>
            </a:r>
            <a:r>
              <a:rPr lang="en-US" dirty="0" err="1"/>
              <a:t>budućeg</a:t>
            </a:r>
            <a:r>
              <a:rPr lang="en-US" dirty="0"/>
              <a:t> </a:t>
            </a:r>
            <a:r>
              <a:rPr lang="en-US" dirty="0" err="1"/>
              <a:t>ugrožavanja</a:t>
            </a:r>
            <a:r>
              <a:rPr lang="en-US" dirty="0"/>
              <a:t> </a:t>
            </a:r>
            <a:r>
              <a:rPr lang="en-US" dirty="0" err="1"/>
              <a:t>razvoja</a:t>
            </a:r>
            <a:r>
              <a:rPr lang="en-US" dirty="0"/>
              <a:t> </a:t>
            </a:r>
            <a:r>
              <a:rPr lang="en-US" dirty="0" err="1"/>
              <a:t>djeteta</a:t>
            </a:r>
            <a:r>
              <a:rPr lang="en-US" dirty="0"/>
              <a:t> u </a:t>
            </a:r>
            <a:r>
              <a:rPr lang="en-US" dirty="0" err="1"/>
              <a:t>obiteljskom</a:t>
            </a:r>
            <a:r>
              <a:rPr lang="en-US" dirty="0"/>
              <a:t> </a:t>
            </a:r>
            <a:r>
              <a:rPr lang="en-US" dirty="0" err="1"/>
              <a:t>okruženju</a:t>
            </a:r>
            <a:r>
              <a:rPr lang="en-US" dirty="0"/>
              <a:t>.</a:t>
            </a:r>
          </a:p>
          <a:p>
            <a:pPr>
              <a:lnSpc>
                <a:spcPct val="110000"/>
              </a:lnSpc>
            </a:pPr>
            <a:r>
              <a:rPr lang="en-US" dirty="0" err="1"/>
              <a:t>Procjena</a:t>
            </a:r>
            <a:r>
              <a:rPr lang="en-US" dirty="0"/>
              <a:t> </a:t>
            </a:r>
            <a:r>
              <a:rPr lang="en-US" dirty="0" err="1"/>
              <a:t>rizika</a:t>
            </a:r>
            <a:r>
              <a:rPr lang="en-US" dirty="0"/>
              <a:t> </a:t>
            </a:r>
            <a:r>
              <a:rPr lang="en-US" dirty="0" err="1"/>
              <a:t>počinje</a:t>
            </a:r>
            <a:r>
              <a:rPr lang="en-US" dirty="0"/>
              <a:t> </a:t>
            </a:r>
            <a:r>
              <a:rPr lang="en-US" dirty="0" err="1"/>
              <a:t>pri</a:t>
            </a:r>
            <a:r>
              <a:rPr lang="en-US" dirty="0"/>
              <a:t> </a:t>
            </a:r>
            <a:r>
              <a:rPr lang="en-US" dirty="0" err="1"/>
              <a:t>prvom</a:t>
            </a:r>
            <a:r>
              <a:rPr lang="en-US" dirty="0"/>
              <a:t> </a:t>
            </a:r>
            <a:r>
              <a:rPr lang="en-US" dirty="0" err="1"/>
              <a:t>kontaktu</a:t>
            </a:r>
            <a:r>
              <a:rPr lang="en-US" dirty="0"/>
              <a:t> </a:t>
            </a:r>
            <a:r>
              <a:rPr lang="en-US" dirty="0" err="1"/>
              <a:t>kada</a:t>
            </a:r>
            <a:r>
              <a:rPr lang="en-US" dirty="0"/>
              <a:t> se </a:t>
            </a:r>
            <a:r>
              <a:rPr lang="en-US" dirty="0" err="1"/>
              <a:t>počinju</a:t>
            </a:r>
            <a:r>
              <a:rPr lang="en-US" dirty="0"/>
              <a:t> </a:t>
            </a:r>
            <a:r>
              <a:rPr lang="en-US" dirty="0" err="1"/>
              <a:t>prikupljati</a:t>
            </a:r>
            <a:r>
              <a:rPr lang="en-US" dirty="0"/>
              <a:t> </a:t>
            </a:r>
            <a:r>
              <a:rPr lang="en-US" dirty="0" err="1"/>
              <a:t>podaci</a:t>
            </a:r>
            <a:r>
              <a:rPr lang="en-US" dirty="0"/>
              <a:t> o </a:t>
            </a:r>
            <a:r>
              <a:rPr lang="en-US" dirty="0" err="1"/>
              <a:t>obitelji</a:t>
            </a:r>
            <a:r>
              <a:rPr lang="en-US" dirty="0"/>
              <a:t>, a </a:t>
            </a:r>
            <a:r>
              <a:rPr lang="en-US" dirty="0" err="1"/>
              <a:t>nastavlja</a:t>
            </a:r>
            <a:r>
              <a:rPr lang="en-US" dirty="0"/>
              <a:t> se </a:t>
            </a:r>
            <a:r>
              <a:rPr lang="en-US" dirty="0" err="1"/>
              <a:t>tijekom</a:t>
            </a:r>
            <a:r>
              <a:rPr lang="en-US" dirty="0"/>
              <a:t> </a:t>
            </a:r>
            <a:r>
              <a:rPr lang="en-US" dirty="0" err="1"/>
              <a:t>cijelog</a:t>
            </a:r>
            <a:r>
              <a:rPr lang="en-US" dirty="0"/>
              <a:t> </a:t>
            </a:r>
            <a:r>
              <a:rPr lang="en-US" dirty="0" err="1"/>
              <a:t>razdoblja</a:t>
            </a:r>
            <a:r>
              <a:rPr lang="en-US" dirty="0"/>
              <a:t> </a:t>
            </a:r>
            <a:r>
              <a:rPr lang="en-US" dirty="0" err="1"/>
              <a:t>rada</a:t>
            </a:r>
            <a:r>
              <a:rPr lang="en-US" dirty="0"/>
              <a:t> s </a:t>
            </a:r>
            <a:r>
              <a:rPr lang="en-US" dirty="0" err="1"/>
              <a:t>obitelji</a:t>
            </a:r>
            <a:r>
              <a:rPr lang="en-US" dirty="0"/>
              <a:t>.</a:t>
            </a:r>
          </a:p>
          <a:p>
            <a:pPr>
              <a:lnSpc>
                <a:spcPct val="110000"/>
              </a:lnSpc>
            </a:pPr>
            <a:r>
              <a:rPr lang="en-US" dirty="0"/>
              <a:t>Lista se </a:t>
            </a:r>
            <a:r>
              <a:rPr lang="en-US" dirty="0" err="1"/>
              <a:t>koristi</a:t>
            </a:r>
            <a:r>
              <a:rPr lang="en-US" dirty="0"/>
              <a:t> </a:t>
            </a:r>
            <a:r>
              <a:rPr lang="en-US" dirty="0" err="1"/>
              <a:t>kako</a:t>
            </a:r>
            <a:r>
              <a:rPr lang="en-US" dirty="0"/>
              <a:t> bi se </a:t>
            </a:r>
            <a:r>
              <a:rPr lang="en-US" dirty="0" err="1"/>
              <a:t>prikupljeni</a:t>
            </a:r>
            <a:r>
              <a:rPr lang="en-US" dirty="0"/>
              <a:t> </a:t>
            </a:r>
            <a:r>
              <a:rPr lang="en-US" dirty="0" err="1"/>
              <a:t>podaci</a:t>
            </a:r>
            <a:r>
              <a:rPr lang="en-US" dirty="0"/>
              <a:t> </a:t>
            </a:r>
            <a:r>
              <a:rPr lang="en-US" dirty="0" err="1"/>
              <a:t>organizirali</a:t>
            </a:r>
            <a:r>
              <a:rPr lang="en-US" dirty="0"/>
              <a:t> </a:t>
            </a:r>
            <a:r>
              <a:rPr lang="en-US" dirty="0" err="1"/>
              <a:t>te</a:t>
            </a:r>
            <a:r>
              <a:rPr lang="en-US" dirty="0"/>
              <a:t> </a:t>
            </a:r>
            <a:r>
              <a:rPr lang="en-US" dirty="0" err="1"/>
              <a:t>omogućila</a:t>
            </a:r>
            <a:r>
              <a:rPr lang="en-US" dirty="0"/>
              <a:t> jasna </a:t>
            </a:r>
            <a:r>
              <a:rPr lang="en-US" dirty="0" err="1"/>
              <a:t>procjena</a:t>
            </a:r>
            <a:r>
              <a:rPr lang="en-US" dirty="0"/>
              <a:t> </a:t>
            </a:r>
            <a:r>
              <a:rPr lang="en-US" dirty="0" err="1"/>
              <a:t>niske</a:t>
            </a:r>
            <a:r>
              <a:rPr lang="en-US" dirty="0"/>
              <a:t>, </a:t>
            </a:r>
            <a:r>
              <a:rPr lang="en-US" dirty="0" err="1"/>
              <a:t>srednje</a:t>
            </a:r>
            <a:r>
              <a:rPr lang="en-US" dirty="0"/>
              <a:t> </a:t>
            </a:r>
            <a:r>
              <a:rPr lang="en-US" dirty="0" err="1"/>
              <a:t>ili</a:t>
            </a:r>
            <a:r>
              <a:rPr lang="en-US" dirty="0"/>
              <a:t> </a:t>
            </a:r>
            <a:r>
              <a:rPr lang="en-US" dirty="0" err="1"/>
              <a:t>visoke</a:t>
            </a:r>
            <a:r>
              <a:rPr lang="en-US" dirty="0"/>
              <a:t> </a:t>
            </a:r>
            <a:r>
              <a:rPr lang="en-US" dirty="0" err="1"/>
              <a:t>vjerojatnosti</a:t>
            </a:r>
            <a:r>
              <a:rPr lang="en-US" dirty="0"/>
              <a:t> </a:t>
            </a:r>
            <a:r>
              <a:rPr lang="en-US" dirty="0" err="1"/>
              <a:t>nepovoljnog</a:t>
            </a:r>
            <a:r>
              <a:rPr lang="en-US" dirty="0"/>
              <a:t> </a:t>
            </a:r>
            <a:r>
              <a:rPr lang="en-US" dirty="0" err="1"/>
              <a:t>razvoja</a:t>
            </a:r>
            <a:r>
              <a:rPr lang="en-US" dirty="0"/>
              <a:t> </a:t>
            </a:r>
            <a:r>
              <a:rPr lang="en-US" dirty="0" err="1"/>
              <a:t>djeteta</a:t>
            </a:r>
            <a:r>
              <a:rPr lang="en-US" dirty="0"/>
              <a:t> u </a:t>
            </a:r>
            <a:r>
              <a:rPr lang="en-US" dirty="0" err="1"/>
              <a:t>postojećim</a:t>
            </a:r>
            <a:r>
              <a:rPr lang="en-US" dirty="0"/>
              <a:t> </a:t>
            </a:r>
            <a:r>
              <a:rPr lang="en-US" dirty="0" err="1"/>
              <a:t>okolnostima</a:t>
            </a:r>
            <a:r>
              <a:rPr lang="en-US" dirty="0"/>
              <a:t>.</a:t>
            </a:r>
          </a:p>
          <a:p>
            <a:pPr>
              <a:lnSpc>
                <a:spcPct val="110000"/>
              </a:lnSpc>
            </a:pPr>
            <a:r>
              <a:rPr lang="en-US" dirty="0"/>
              <a:t>Lista </a:t>
            </a:r>
            <a:r>
              <a:rPr lang="en-US" dirty="0" err="1"/>
              <a:t>uključuje</a:t>
            </a:r>
            <a:r>
              <a:rPr lang="en-US" dirty="0"/>
              <a:t> </a:t>
            </a:r>
            <a:r>
              <a:rPr lang="en-US" dirty="0" err="1"/>
              <a:t>rizike</a:t>
            </a:r>
            <a:r>
              <a:rPr lang="en-US" dirty="0"/>
              <a:t> koji se </a:t>
            </a:r>
            <a:r>
              <a:rPr lang="en-US" dirty="0" err="1"/>
              <a:t>odnose</a:t>
            </a:r>
            <a:r>
              <a:rPr lang="en-US" dirty="0"/>
              <a:t> na </a:t>
            </a:r>
            <a:r>
              <a:rPr lang="en-US" dirty="0" err="1"/>
              <a:t>obiteljske</a:t>
            </a:r>
            <a:r>
              <a:rPr lang="en-US" dirty="0"/>
              <a:t> </a:t>
            </a:r>
            <a:r>
              <a:rPr lang="en-US" dirty="0" err="1"/>
              <a:t>okolnosti</a:t>
            </a:r>
            <a:r>
              <a:rPr lang="en-US" dirty="0"/>
              <a:t>, </a:t>
            </a:r>
            <a:r>
              <a:rPr lang="en-US" dirty="0" err="1"/>
              <a:t>sadašnja</a:t>
            </a:r>
            <a:r>
              <a:rPr lang="en-US" dirty="0"/>
              <a:t> </a:t>
            </a:r>
            <a:r>
              <a:rPr lang="en-US" dirty="0" err="1"/>
              <a:t>ponašanja</a:t>
            </a:r>
            <a:r>
              <a:rPr lang="en-US" dirty="0"/>
              <a:t> i </a:t>
            </a:r>
            <a:r>
              <a:rPr lang="en-US" dirty="0" err="1"/>
              <a:t>psihičko</a:t>
            </a:r>
            <a:r>
              <a:rPr lang="en-US" dirty="0"/>
              <a:t> </a:t>
            </a:r>
            <a:r>
              <a:rPr lang="en-US" dirty="0" err="1"/>
              <a:t>stanje</a:t>
            </a:r>
            <a:r>
              <a:rPr lang="en-US" dirty="0"/>
              <a:t> </a:t>
            </a:r>
            <a:r>
              <a:rPr lang="en-US" dirty="0" err="1"/>
              <a:t>roditelja</a:t>
            </a:r>
            <a:r>
              <a:rPr lang="en-US" dirty="0"/>
              <a:t>, </a:t>
            </a:r>
            <a:r>
              <a:rPr lang="en-US" dirty="0" err="1"/>
              <a:t>neke</a:t>
            </a:r>
            <a:r>
              <a:rPr lang="en-US" dirty="0"/>
              <a:t> </a:t>
            </a:r>
            <a:r>
              <a:rPr lang="en-US" dirty="0" err="1"/>
              <a:t>značajne</a:t>
            </a:r>
            <a:r>
              <a:rPr lang="en-US" dirty="0"/>
              <a:t> </a:t>
            </a:r>
            <a:r>
              <a:rPr lang="en-US" dirty="0" err="1"/>
              <a:t>aspekte</a:t>
            </a:r>
            <a:r>
              <a:rPr lang="en-US" dirty="0"/>
              <a:t> </a:t>
            </a:r>
            <a:r>
              <a:rPr lang="en-US" dirty="0" err="1"/>
              <a:t>povijesti</a:t>
            </a:r>
            <a:r>
              <a:rPr lang="en-US" dirty="0"/>
              <a:t> </a:t>
            </a:r>
            <a:r>
              <a:rPr lang="en-US" dirty="0" err="1"/>
              <a:t>roditelja</a:t>
            </a:r>
            <a:r>
              <a:rPr lang="en-US" dirty="0"/>
              <a:t> </a:t>
            </a:r>
            <a:r>
              <a:rPr lang="en-US" dirty="0" err="1"/>
              <a:t>te</a:t>
            </a:r>
            <a:r>
              <a:rPr lang="en-US" dirty="0"/>
              <a:t> </a:t>
            </a:r>
            <a:r>
              <a:rPr lang="en-US" dirty="0" err="1"/>
              <a:t>obilježja</a:t>
            </a:r>
            <a:r>
              <a:rPr lang="en-US" dirty="0"/>
              <a:t> </a:t>
            </a:r>
            <a:r>
              <a:rPr lang="en-US" dirty="0" err="1"/>
              <a:t>djeteta</a:t>
            </a:r>
            <a:r>
              <a:rPr lang="en-US" dirty="0"/>
              <a:t> i </a:t>
            </a:r>
            <a:r>
              <a:rPr lang="en-US" dirty="0" err="1"/>
              <a:t>njegovog</a:t>
            </a:r>
            <a:r>
              <a:rPr lang="en-US" dirty="0"/>
              <a:t> </a:t>
            </a:r>
            <a:r>
              <a:rPr lang="en-US" dirty="0" err="1"/>
              <a:t>ponašanja</a:t>
            </a:r>
            <a:r>
              <a:rPr lang="en-US" dirty="0"/>
              <a:t>.</a:t>
            </a:r>
          </a:p>
          <a:p>
            <a:pPr>
              <a:lnSpc>
                <a:spcPct val="110000"/>
              </a:lnSpc>
            </a:pPr>
            <a:r>
              <a:rPr lang="en-US" dirty="0" err="1"/>
              <a:t>Ako</a:t>
            </a:r>
            <a:r>
              <a:rPr lang="en-US" dirty="0"/>
              <a:t> </a:t>
            </a:r>
            <a:r>
              <a:rPr lang="en-US" dirty="0" err="1"/>
              <a:t>postoji</a:t>
            </a:r>
            <a:r>
              <a:rPr lang="en-US" dirty="0"/>
              <a:t> </a:t>
            </a:r>
            <a:r>
              <a:rPr lang="en-US" dirty="0" err="1"/>
              <a:t>određeni</a:t>
            </a:r>
            <a:r>
              <a:rPr lang="en-US" dirty="0"/>
              <a:t> </a:t>
            </a:r>
            <a:r>
              <a:rPr lang="en-US" dirty="0" err="1"/>
              <a:t>čimbenik</a:t>
            </a:r>
            <a:r>
              <a:rPr lang="en-US" dirty="0"/>
              <a:t> </a:t>
            </a:r>
            <a:r>
              <a:rPr lang="en-US" dirty="0" err="1"/>
              <a:t>rizika</a:t>
            </a:r>
            <a:r>
              <a:rPr lang="en-US" dirty="0"/>
              <a:t> u </a:t>
            </a:r>
            <a:r>
              <a:rPr lang="en-US" dirty="0" err="1"/>
              <a:t>obiteljskom</a:t>
            </a:r>
            <a:r>
              <a:rPr lang="en-US" dirty="0"/>
              <a:t> </a:t>
            </a:r>
            <a:r>
              <a:rPr lang="en-US" dirty="0" err="1"/>
              <a:t>okruženju</a:t>
            </a:r>
            <a:r>
              <a:rPr lang="en-US" dirty="0"/>
              <a:t> i/</a:t>
            </a:r>
            <a:r>
              <a:rPr lang="en-US" dirty="0" err="1"/>
              <a:t>ili</a:t>
            </a:r>
            <a:r>
              <a:rPr lang="en-US" dirty="0"/>
              <a:t> </a:t>
            </a:r>
            <a:r>
              <a:rPr lang="en-US" dirty="0" err="1"/>
              <a:t>kod</a:t>
            </a:r>
            <a:r>
              <a:rPr lang="en-US" dirty="0"/>
              <a:t> </a:t>
            </a:r>
            <a:r>
              <a:rPr lang="en-US" dirty="0" err="1"/>
              <a:t>djeteta</a:t>
            </a:r>
            <a:r>
              <a:rPr lang="en-US" dirty="0"/>
              <a:t>, </a:t>
            </a:r>
            <a:r>
              <a:rPr lang="en-US" dirty="0" err="1"/>
              <a:t>tada</a:t>
            </a:r>
            <a:r>
              <a:rPr lang="en-US" dirty="0"/>
              <a:t> se </a:t>
            </a:r>
            <a:r>
              <a:rPr lang="en-US" dirty="0" err="1"/>
              <a:t>procjenjuje</a:t>
            </a:r>
            <a:r>
              <a:rPr lang="en-US" dirty="0"/>
              <a:t> </a:t>
            </a:r>
            <a:r>
              <a:rPr lang="en-US" dirty="0" err="1"/>
              <a:t>koliko</a:t>
            </a:r>
            <a:r>
              <a:rPr lang="en-US" dirty="0"/>
              <a:t> on </a:t>
            </a:r>
            <a:r>
              <a:rPr lang="en-US" dirty="0" err="1"/>
              <a:t>ugrožava</a:t>
            </a:r>
            <a:r>
              <a:rPr lang="en-US" dirty="0"/>
              <a:t> </a:t>
            </a:r>
            <a:r>
              <a:rPr lang="en-US" dirty="0" err="1"/>
              <a:t>djetetov</a:t>
            </a:r>
            <a:r>
              <a:rPr lang="en-US" dirty="0"/>
              <a:t> </a:t>
            </a:r>
            <a:r>
              <a:rPr lang="en-US" dirty="0" err="1"/>
              <a:t>razvoj</a:t>
            </a:r>
            <a:r>
              <a:rPr lang="en-US" dirty="0"/>
              <a:t>.</a:t>
            </a:r>
          </a:p>
          <a:p>
            <a:pPr>
              <a:lnSpc>
                <a:spcPct val="110000"/>
              </a:lnSpc>
            </a:pPr>
            <a:endParaRPr lang="en-US" sz="1500" dirty="0"/>
          </a:p>
          <a:p>
            <a:pPr>
              <a:lnSpc>
                <a:spcPct val="110000"/>
              </a:lnSpc>
            </a:pPr>
            <a:endParaRPr lang="en-US" sz="1500" dirty="0"/>
          </a:p>
        </p:txBody>
      </p:sp>
    </p:spTree>
    <p:extLst>
      <p:ext uri="{BB962C8B-B14F-4D97-AF65-F5344CB8AC3E}">
        <p14:creationId xmlns:p14="http://schemas.microsoft.com/office/powerpoint/2010/main" val="399379744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8CF0811D-2B3E-45B1-1E07-1B345EAF8048}"/>
              </a:ext>
            </a:extLst>
          </p:cNvPr>
          <p:cNvSpPr>
            <a:spLocks noGrp="1"/>
          </p:cNvSpPr>
          <p:nvPr>
            <p:ph type="title"/>
          </p:nvPr>
        </p:nvSpPr>
        <p:spPr>
          <a:xfrm>
            <a:off x="9650436" y="3179298"/>
            <a:ext cx="1680613" cy="2544561"/>
          </a:xfrm>
        </p:spPr>
        <p:txBody>
          <a:bodyPr>
            <a:normAutofit/>
          </a:bodyPr>
          <a:lstStyle/>
          <a:p>
            <a:pPr algn="l"/>
            <a:endParaRPr lang="hr-HR" sz="4800" dirty="0"/>
          </a:p>
        </p:txBody>
      </p:sp>
      <p:sp>
        <p:nvSpPr>
          <p:cNvPr id="3" name="Subtitle 2"/>
          <p:cNvSpPr>
            <a:spLocks noGrp="1"/>
          </p:cNvSpPr>
          <p:nvPr>
            <p:ph idx="1"/>
          </p:nvPr>
        </p:nvSpPr>
        <p:spPr>
          <a:xfrm>
            <a:off x="407963" y="803186"/>
            <a:ext cx="7512148" cy="5248622"/>
          </a:xfrm>
        </p:spPr>
        <p:txBody>
          <a:bodyPr>
            <a:normAutofit/>
          </a:bodyPr>
          <a:lstStyle/>
          <a:p>
            <a:r>
              <a:rPr lang="en-US" sz="2000" dirty="0" err="1"/>
              <a:t>Dakle</a:t>
            </a:r>
            <a:r>
              <a:rPr lang="en-US" sz="2000" dirty="0"/>
              <a:t> </a:t>
            </a:r>
            <a:r>
              <a:rPr lang="en-US" sz="2000" dirty="0" err="1"/>
              <a:t>nakon</a:t>
            </a:r>
            <a:r>
              <a:rPr lang="en-US" sz="2000" dirty="0"/>
              <a:t> </a:t>
            </a:r>
            <a:r>
              <a:rPr lang="en-US" sz="2000" dirty="0" err="1"/>
              <a:t>primjene</a:t>
            </a:r>
            <a:r>
              <a:rPr lang="en-US" sz="2000" dirty="0"/>
              <a:t> </a:t>
            </a:r>
            <a:r>
              <a:rPr lang="en-US" sz="2000" dirty="0" err="1" smtClean="0"/>
              <a:t>neki</a:t>
            </a:r>
            <a:r>
              <a:rPr lang="hr-HR" sz="2000" dirty="0"/>
              <a:t>h</a:t>
            </a:r>
            <a:r>
              <a:rPr lang="en-US" sz="2000" dirty="0" smtClean="0"/>
              <a:t> </a:t>
            </a:r>
            <a:r>
              <a:rPr lang="en-US" sz="2000" dirty="0"/>
              <a:t>od </a:t>
            </a:r>
            <a:r>
              <a:rPr lang="en-US" sz="2000" dirty="0" err="1"/>
              <a:t>spomenutih</a:t>
            </a:r>
            <a:r>
              <a:rPr lang="en-US" sz="2000" dirty="0"/>
              <a:t> </a:t>
            </a:r>
            <a:r>
              <a:rPr lang="en-US" sz="2000" dirty="0" err="1"/>
              <a:t>instrumenata</a:t>
            </a:r>
            <a:r>
              <a:rPr lang="en-US" sz="2000" dirty="0"/>
              <a:t> </a:t>
            </a:r>
            <a:r>
              <a:rPr lang="en-US" sz="2000" dirty="0" err="1"/>
              <a:t>socijalnog</a:t>
            </a:r>
            <a:r>
              <a:rPr lang="en-US" sz="2000" dirty="0"/>
              <a:t> </a:t>
            </a:r>
            <a:r>
              <a:rPr lang="en-US" sz="2000" dirty="0" err="1"/>
              <a:t>rada</a:t>
            </a:r>
            <a:r>
              <a:rPr lang="en-US" sz="2000" dirty="0"/>
              <a:t>, </a:t>
            </a:r>
            <a:r>
              <a:rPr lang="en-US" sz="2000" dirty="0" err="1"/>
              <a:t>nadležni</a:t>
            </a:r>
            <a:r>
              <a:rPr lang="en-US" sz="2000" dirty="0"/>
              <a:t> </a:t>
            </a:r>
            <a:r>
              <a:rPr lang="en-US" sz="2000" dirty="0" err="1"/>
              <a:t>stručni</a:t>
            </a:r>
            <a:r>
              <a:rPr lang="en-US" sz="2000" dirty="0"/>
              <a:t> </a:t>
            </a:r>
            <a:r>
              <a:rPr lang="en-US" sz="2000" dirty="0" err="1"/>
              <a:t>tim</a:t>
            </a:r>
            <a:r>
              <a:rPr lang="en-US" sz="2000" dirty="0"/>
              <a:t> </a:t>
            </a:r>
            <a:r>
              <a:rPr lang="en-US" sz="2000" dirty="0" err="1"/>
              <a:t>donosi</a:t>
            </a:r>
            <a:r>
              <a:rPr lang="en-US" sz="2000" dirty="0"/>
              <a:t> </a:t>
            </a:r>
            <a:r>
              <a:rPr lang="en-US" sz="2000" dirty="0" err="1"/>
              <a:t>timsku</a:t>
            </a:r>
            <a:r>
              <a:rPr lang="en-US" sz="2000" dirty="0"/>
              <a:t> </a:t>
            </a:r>
            <a:r>
              <a:rPr lang="en-US" sz="2000" dirty="0" err="1"/>
              <a:t>sintezu</a:t>
            </a:r>
            <a:r>
              <a:rPr lang="en-US" sz="2000" dirty="0"/>
              <a:t> </a:t>
            </a:r>
            <a:r>
              <a:rPr lang="en-US" sz="2000" dirty="0" err="1"/>
              <a:t>kojom</a:t>
            </a:r>
            <a:r>
              <a:rPr lang="en-US" sz="2000" dirty="0"/>
              <a:t> se </a:t>
            </a:r>
            <a:r>
              <a:rPr lang="en-US" sz="2000" dirty="0" err="1"/>
              <a:t>određuje</a:t>
            </a:r>
            <a:r>
              <a:rPr lang="en-US" sz="2000" dirty="0"/>
              <a:t> </a:t>
            </a:r>
            <a:r>
              <a:rPr lang="en-US" sz="2000" dirty="0" err="1"/>
              <a:t>najprikladniji</a:t>
            </a:r>
            <a:r>
              <a:rPr lang="en-US" sz="2000" dirty="0"/>
              <a:t> </a:t>
            </a:r>
            <a:r>
              <a:rPr lang="en-US" sz="2000" dirty="0" err="1"/>
              <a:t>oblik</a:t>
            </a:r>
            <a:r>
              <a:rPr lang="en-US" sz="2000" dirty="0"/>
              <a:t> </a:t>
            </a:r>
            <a:r>
              <a:rPr lang="en-US" sz="2000" dirty="0" err="1"/>
              <a:t>mjere</a:t>
            </a:r>
            <a:r>
              <a:rPr lang="en-US" sz="2000" dirty="0"/>
              <a:t>, i to </a:t>
            </a:r>
            <a:r>
              <a:rPr lang="en-US" sz="2000" dirty="0" err="1"/>
              <a:t>mogu</a:t>
            </a:r>
            <a:r>
              <a:rPr lang="en-US" sz="2000" dirty="0"/>
              <a:t> </a:t>
            </a:r>
            <a:r>
              <a:rPr lang="en-US" sz="2000" dirty="0" err="1"/>
              <a:t>biti</a:t>
            </a:r>
            <a:r>
              <a:rPr lang="en-US" sz="2000" dirty="0"/>
              <a:t> :</a:t>
            </a:r>
          </a:p>
          <a:p>
            <a:r>
              <a:rPr lang="en-US" sz="2000" dirty="0" err="1"/>
              <a:t>Upozorenje</a:t>
            </a:r>
            <a:r>
              <a:rPr lang="en-US" sz="2000" dirty="0"/>
              <a:t> na </a:t>
            </a:r>
            <a:r>
              <a:rPr lang="en-US" sz="2000" dirty="0" err="1"/>
              <a:t>pogreške</a:t>
            </a:r>
            <a:r>
              <a:rPr lang="en-US" sz="2000" dirty="0"/>
              <a:t> i </a:t>
            </a:r>
            <a:r>
              <a:rPr lang="en-US" sz="2000" dirty="0" err="1"/>
              <a:t>propuste</a:t>
            </a:r>
            <a:r>
              <a:rPr lang="en-US" sz="2000" dirty="0"/>
              <a:t> u </a:t>
            </a:r>
            <a:r>
              <a:rPr lang="en-US" sz="2000" dirty="0" err="1"/>
              <a:t>ostvarivanju</a:t>
            </a:r>
            <a:r>
              <a:rPr lang="en-US" sz="2000" dirty="0"/>
              <a:t> </a:t>
            </a:r>
            <a:r>
              <a:rPr lang="en-US" sz="2000" dirty="0" err="1"/>
              <a:t>skrbi</a:t>
            </a:r>
            <a:r>
              <a:rPr lang="en-US" sz="2000" dirty="0"/>
              <a:t> o </a:t>
            </a:r>
            <a:r>
              <a:rPr lang="en-US" sz="2000" dirty="0" err="1"/>
              <a:t>djetetu</a:t>
            </a:r>
            <a:endParaRPr lang="en-US" sz="2000" dirty="0"/>
          </a:p>
          <a:p>
            <a:r>
              <a:rPr lang="en-US" sz="2000" dirty="0"/>
              <a:t>Zavod </a:t>
            </a:r>
            <a:r>
              <a:rPr lang="en-US" sz="2000" dirty="0" err="1"/>
              <a:t>će</a:t>
            </a:r>
            <a:r>
              <a:rPr lang="en-US" sz="2000" dirty="0"/>
              <a:t> </a:t>
            </a:r>
            <a:r>
              <a:rPr lang="en-US" sz="2000" dirty="0" err="1"/>
              <a:t>pisanim</a:t>
            </a:r>
            <a:r>
              <a:rPr lang="en-US" sz="2000" dirty="0"/>
              <a:t> </a:t>
            </a:r>
            <a:r>
              <a:rPr lang="en-US" sz="2000" dirty="0" err="1"/>
              <a:t>putem</a:t>
            </a:r>
            <a:r>
              <a:rPr lang="en-US" sz="2000" dirty="0"/>
              <a:t> </a:t>
            </a:r>
            <a:r>
              <a:rPr lang="en-US" sz="2000" dirty="0" err="1"/>
              <a:t>upozoriti</a:t>
            </a:r>
            <a:r>
              <a:rPr lang="en-US" sz="2000" dirty="0"/>
              <a:t> </a:t>
            </a:r>
            <a:r>
              <a:rPr lang="en-US" sz="2000" dirty="0" err="1"/>
              <a:t>roditelje</a:t>
            </a:r>
            <a:r>
              <a:rPr lang="en-US" sz="2000" dirty="0"/>
              <a:t> na </a:t>
            </a:r>
            <a:r>
              <a:rPr lang="en-US" sz="2000" dirty="0" err="1"/>
              <a:t>nedostatke</a:t>
            </a:r>
            <a:r>
              <a:rPr lang="en-US" sz="2000" dirty="0"/>
              <a:t> u </a:t>
            </a:r>
            <a:r>
              <a:rPr lang="en-US" sz="2000" dirty="0" err="1"/>
              <a:t>skrbi</a:t>
            </a:r>
            <a:r>
              <a:rPr lang="en-US" sz="2000" dirty="0"/>
              <a:t> o </a:t>
            </a:r>
            <a:r>
              <a:rPr lang="en-US" sz="2000" dirty="0" err="1"/>
              <a:t>djetetu</a:t>
            </a:r>
            <a:r>
              <a:rPr lang="en-US" sz="2000" dirty="0"/>
              <a:t> koji </a:t>
            </a:r>
            <a:r>
              <a:rPr lang="en-US" sz="2000" dirty="0" err="1"/>
              <a:t>su</a:t>
            </a:r>
            <a:r>
              <a:rPr lang="en-US" sz="2000" dirty="0"/>
              <a:t> se </a:t>
            </a:r>
            <a:r>
              <a:rPr lang="en-US" sz="2000" dirty="0" err="1"/>
              <a:t>dogodili</a:t>
            </a:r>
            <a:r>
              <a:rPr lang="en-US" sz="2000" dirty="0"/>
              <a:t> </a:t>
            </a:r>
            <a:r>
              <a:rPr lang="en-US" sz="2000" dirty="0" err="1"/>
              <a:t>jednom</a:t>
            </a:r>
            <a:r>
              <a:rPr lang="en-US" sz="2000" dirty="0"/>
              <a:t> </a:t>
            </a:r>
            <a:r>
              <a:rPr lang="en-US" sz="2000" dirty="0" err="1"/>
              <a:t>ili</a:t>
            </a:r>
            <a:r>
              <a:rPr lang="en-US" sz="2000" dirty="0"/>
              <a:t> se </a:t>
            </a:r>
            <a:r>
              <a:rPr lang="en-US" sz="2000" dirty="0" err="1"/>
              <a:t>događaju</a:t>
            </a:r>
            <a:r>
              <a:rPr lang="en-US" sz="2000" dirty="0"/>
              <a:t> </a:t>
            </a:r>
            <a:r>
              <a:rPr lang="en-US" sz="2000" dirty="0" err="1"/>
              <a:t>rijetko</a:t>
            </a:r>
            <a:r>
              <a:rPr lang="en-US" sz="2000" dirty="0"/>
              <a:t>, a </a:t>
            </a:r>
            <a:r>
              <a:rPr lang="en-US" sz="2000" dirty="0" err="1"/>
              <a:t>posljedice</a:t>
            </a:r>
            <a:r>
              <a:rPr lang="en-US" sz="2000" dirty="0"/>
              <a:t> za </a:t>
            </a:r>
            <a:r>
              <a:rPr lang="en-US" sz="2000" dirty="0" err="1"/>
              <a:t>dijete</a:t>
            </a:r>
            <a:r>
              <a:rPr lang="en-US" sz="2000" dirty="0"/>
              <a:t> </a:t>
            </a:r>
            <a:r>
              <a:rPr lang="en-US" sz="2000" dirty="0" err="1"/>
              <a:t>su</a:t>
            </a:r>
            <a:r>
              <a:rPr lang="en-US" sz="2000" dirty="0"/>
              <a:t> </a:t>
            </a:r>
            <a:r>
              <a:rPr lang="en-US" sz="2000" dirty="0" err="1"/>
              <a:t>blažega</a:t>
            </a:r>
            <a:r>
              <a:rPr lang="en-US" sz="2000" dirty="0"/>
              <a:t> </a:t>
            </a:r>
            <a:r>
              <a:rPr lang="en-US" sz="2000" dirty="0" err="1"/>
              <a:t>karaktera</a:t>
            </a:r>
            <a:r>
              <a:rPr lang="en-US" sz="2000" dirty="0"/>
              <a:t>.</a:t>
            </a:r>
          </a:p>
          <a:p>
            <a:r>
              <a:rPr lang="en-US" sz="2000" dirty="0" err="1"/>
              <a:t>Pritom</a:t>
            </a:r>
            <a:r>
              <a:rPr lang="en-US" sz="2000" dirty="0"/>
              <a:t> Zavod </a:t>
            </a:r>
            <a:r>
              <a:rPr lang="en-US" sz="2000" dirty="0" err="1"/>
              <a:t>može</a:t>
            </a:r>
            <a:r>
              <a:rPr lang="en-US" sz="2000" dirty="0"/>
              <a:t> </a:t>
            </a:r>
            <a:r>
              <a:rPr lang="en-US" sz="2000" dirty="0" err="1"/>
              <a:t>roditelje</a:t>
            </a:r>
            <a:r>
              <a:rPr lang="en-US" sz="2000" dirty="0"/>
              <a:t> </a:t>
            </a:r>
            <a:r>
              <a:rPr lang="en-US" sz="2000" dirty="0" err="1"/>
              <a:t>uputiti</a:t>
            </a:r>
            <a:r>
              <a:rPr lang="en-US" sz="2000" dirty="0"/>
              <a:t> na </a:t>
            </a:r>
            <a:r>
              <a:rPr lang="en-US" sz="2000" dirty="0" err="1"/>
              <a:t>zdravstvene</a:t>
            </a:r>
            <a:r>
              <a:rPr lang="en-US" sz="2000" dirty="0"/>
              <a:t>, </a:t>
            </a:r>
            <a:r>
              <a:rPr lang="en-US" sz="2000" dirty="0" err="1"/>
              <a:t>edukativne</a:t>
            </a:r>
            <a:r>
              <a:rPr lang="en-US" sz="2000" dirty="0"/>
              <a:t> i </a:t>
            </a:r>
            <a:r>
              <a:rPr lang="en-US" sz="2000" dirty="0" err="1"/>
              <a:t>druge</a:t>
            </a:r>
            <a:r>
              <a:rPr lang="en-US" sz="2000" dirty="0"/>
              <a:t> </a:t>
            </a:r>
            <a:r>
              <a:rPr lang="en-US" sz="2000" dirty="0" err="1"/>
              <a:t>stručne</a:t>
            </a:r>
            <a:r>
              <a:rPr lang="en-US" sz="2000" dirty="0"/>
              <a:t> </a:t>
            </a:r>
            <a:r>
              <a:rPr lang="en-US" sz="2000" dirty="0" err="1"/>
              <a:t>programe</a:t>
            </a:r>
            <a:r>
              <a:rPr lang="en-US" sz="2000" dirty="0"/>
              <a:t> i </a:t>
            </a:r>
            <a:r>
              <a:rPr lang="en-US" sz="2000" dirty="0" err="1"/>
              <a:t>usluge</a:t>
            </a:r>
            <a:r>
              <a:rPr lang="en-US" sz="2000" dirty="0"/>
              <a:t> za </a:t>
            </a:r>
            <a:r>
              <a:rPr lang="en-US" sz="2000" dirty="0" err="1"/>
              <a:t>potporu</a:t>
            </a:r>
            <a:r>
              <a:rPr lang="en-US" sz="2000" dirty="0"/>
              <a:t> </a:t>
            </a:r>
            <a:r>
              <a:rPr lang="en-US" sz="2000" dirty="0" err="1"/>
              <a:t>roditeljstva</a:t>
            </a:r>
            <a:r>
              <a:rPr lang="en-US" sz="2000" dirty="0"/>
              <a:t> i </a:t>
            </a:r>
            <a:r>
              <a:rPr lang="en-US" sz="2000" dirty="0" err="1"/>
              <a:t>razvoja</a:t>
            </a:r>
            <a:r>
              <a:rPr lang="en-US" sz="2000" dirty="0"/>
              <a:t> </a:t>
            </a:r>
            <a:r>
              <a:rPr lang="en-US" sz="2000" dirty="0" err="1"/>
              <a:t>djeteta</a:t>
            </a:r>
            <a:r>
              <a:rPr lang="en-US" sz="2000" dirty="0"/>
              <a:t>.</a:t>
            </a:r>
          </a:p>
          <a:p>
            <a:endParaRPr lang="en-US" sz="2000" dirty="0"/>
          </a:p>
        </p:txBody>
      </p:sp>
    </p:spTree>
    <p:extLst>
      <p:ext uri="{BB962C8B-B14F-4D97-AF65-F5344CB8AC3E}">
        <p14:creationId xmlns:p14="http://schemas.microsoft.com/office/powerpoint/2010/main" val="555270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C59CD584-4233-6037-8F32-CBD69908DE58}"/>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6"/>
            <a:ext cx="7248143" cy="5248622"/>
          </a:xfrm>
        </p:spPr>
        <p:txBody>
          <a:bodyPr>
            <a:normAutofit/>
          </a:bodyPr>
          <a:lstStyle/>
          <a:p>
            <a:r>
              <a:rPr lang="en-US" sz="2000" dirty="0" err="1"/>
              <a:t>Mjera</a:t>
            </a:r>
            <a:r>
              <a:rPr lang="en-US" sz="2000" dirty="0"/>
              <a:t> </a:t>
            </a:r>
            <a:r>
              <a:rPr lang="en-US" sz="2000" dirty="0" err="1"/>
              <a:t>stručne</a:t>
            </a:r>
            <a:r>
              <a:rPr lang="en-US" sz="2000" dirty="0"/>
              <a:t> </a:t>
            </a:r>
            <a:r>
              <a:rPr lang="en-US" sz="2000" dirty="0" err="1"/>
              <a:t>pomoći</a:t>
            </a:r>
            <a:r>
              <a:rPr lang="en-US" sz="2000" dirty="0"/>
              <a:t> i </a:t>
            </a:r>
            <a:r>
              <a:rPr lang="en-US" sz="2000" dirty="0" err="1"/>
              <a:t>potpore</a:t>
            </a:r>
            <a:r>
              <a:rPr lang="en-US" sz="2000" dirty="0"/>
              <a:t> u </a:t>
            </a:r>
            <a:r>
              <a:rPr lang="en-US" sz="2000" dirty="0" err="1"/>
              <a:t>ostvarivanju</a:t>
            </a:r>
            <a:r>
              <a:rPr lang="en-US" sz="2000" dirty="0"/>
              <a:t> </a:t>
            </a:r>
            <a:r>
              <a:rPr lang="en-US" sz="2000" dirty="0" err="1"/>
              <a:t>skrbi</a:t>
            </a:r>
            <a:r>
              <a:rPr lang="en-US" sz="2000" dirty="0"/>
              <a:t> o </a:t>
            </a:r>
            <a:r>
              <a:rPr lang="en-US" sz="2000" dirty="0" err="1"/>
              <a:t>djetetu</a:t>
            </a:r>
            <a:endParaRPr lang="en-US" sz="2000" dirty="0"/>
          </a:p>
          <a:p>
            <a:r>
              <a:rPr lang="en-US" sz="2000" dirty="0"/>
              <a:t>Zavod </a:t>
            </a:r>
            <a:r>
              <a:rPr lang="en-US" sz="2000" dirty="0" err="1"/>
              <a:t>će</a:t>
            </a:r>
            <a:r>
              <a:rPr lang="en-US" sz="2000" dirty="0"/>
              <a:t> </a:t>
            </a:r>
            <a:r>
              <a:rPr lang="en-US" sz="2000" dirty="0" err="1"/>
              <a:t>roditeljima</a:t>
            </a:r>
            <a:r>
              <a:rPr lang="en-US" sz="2000" dirty="0"/>
              <a:t> </a:t>
            </a:r>
            <a:r>
              <a:rPr lang="en-US" sz="2000" dirty="0" err="1"/>
              <a:t>odrediti</a:t>
            </a:r>
            <a:r>
              <a:rPr lang="en-US" sz="2000" dirty="0"/>
              <a:t> </a:t>
            </a:r>
            <a:r>
              <a:rPr lang="en-US" sz="2000" dirty="0" err="1"/>
              <a:t>mjeru</a:t>
            </a:r>
            <a:r>
              <a:rPr lang="en-US" sz="2000" dirty="0"/>
              <a:t> </a:t>
            </a:r>
            <a:r>
              <a:rPr lang="en-US" sz="2000" dirty="0" err="1"/>
              <a:t>stručne</a:t>
            </a:r>
            <a:r>
              <a:rPr lang="en-US" sz="2000" dirty="0"/>
              <a:t> </a:t>
            </a:r>
            <a:r>
              <a:rPr lang="en-US" sz="2000" dirty="0" err="1"/>
              <a:t>pomoći</a:t>
            </a:r>
            <a:r>
              <a:rPr lang="en-US" sz="2000" dirty="0"/>
              <a:t> i </a:t>
            </a:r>
            <a:r>
              <a:rPr lang="en-US" sz="2000" dirty="0" err="1"/>
              <a:t>potpore</a:t>
            </a:r>
            <a:r>
              <a:rPr lang="en-US" sz="2000" dirty="0"/>
              <a:t> u </a:t>
            </a:r>
            <a:r>
              <a:rPr lang="en-US" sz="2000" dirty="0" err="1"/>
              <a:t>ostvarivanju</a:t>
            </a:r>
            <a:r>
              <a:rPr lang="en-US" sz="2000" dirty="0"/>
              <a:t> </a:t>
            </a:r>
            <a:r>
              <a:rPr lang="en-US" sz="2000" dirty="0" err="1"/>
              <a:t>roditeljske</a:t>
            </a:r>
            <a:r>
              <a:rPr lang="en-US" sz="2000" dirty="0"/>
              <a:t> </a:t>
            </a:r>
            <a:r>
              <a:rPr lang="en-US" sz="2000" dirty="0" err="1"/>
              <a:t>skrbi</a:t>
            </a:r>
            <a:r>
              <a:rPr lang="en-US" sz="2000" dirty="0"/>
              <a:t> o </a:t>
            </a:r>
            <a:r>
              <a:rPr lang="en-US" sz="2000" dirty="0" err="1"/>
              <a:t>djetetu</a:t>
            </a:r>
            <a:r>
              <a:rPr lang="en-US" sz="2000" dirty="0"/>
              <a:t> </a:t>
            </a:r>
            <a:r>
              <a:rPr lang="en-US" sz="2000" dirty="0" err="1"/>
              <a:t>ako</a:t>
            </a:r>
            <a:r>
              <a:rPr lang="en-US" sz="2000" dirty="0"/>
              <a:t> </a:t>
            </a:r>
            <a:r>
              <a:rPr lang="en-US" sz="2000" dirty="0" err="1"/>
              <a:t>utvrdi</a:t>
            </a:r>
            <a:r>
              <a:rPr lang="en-US" sz="2000" dirty="0"/>
              <a:t> da </a:t>
            </a:r>
            <a:r>
              <a:rPr lang="en-US" sz="2000" dirty="0" err="1"/>
              <a:t>roditelji</a:t>
            </a:r>
            <a:r>
              <a:rPr lang="en-US" sz="2000" dirty="0"/>
              <a:t> </a:t>
            </a:r>
            <a:r>
              <a:rPr lang="en-US" sz="2000" dirty="0" err="1"/>
              <a:t>nisu</a:t>
            </a:r>
            <a:r>
              <a:rPr lang="en-US" sz="2000" dirty="0"/>
              <a:t> u </a:t>
            </a:r>
            <a:r>
              <a:rPr lang="en-US" sz="2000" dirty="0" err="1"/>
              <a:t>stanju</a:t>
            </a:r>
            <a:r>
              <a:rPr lang="en-US" sz="2000" dirty="0"/>
              <a:t> </a:t>
            </a:r>
            <a:r>
              <a:rPr lang="en-US" sz="2000" dirty="0" err="1"/>
              <a:t>samostalno</a:t>
            </a:r>
            <a:r>
              <a:rPr lang="en-US" sz="2000" dirty="0"/>
              <a:t> </a:t>
            </a:r>
            <a:r>
              <a:rPr lang="en-US" sz="2000" dirty="0" err="1"/>
              <a:t>ostvarivati</a:t>
            </a:r>
            <a:r>
              <a:rPr lang="en-US" sz="2000" dirty="0"/>
              <a:t> </a:t>
            </a:r>
            <a:r>
              <a:rPr lang="en-US" sz="2000" dirty="0" err="1"/>
              <a:t>roditeljsku</a:t>
            </a:r>
            <a:r>
              <a:rPr lang="en-US" sz="2000" dirty="0"/>
              <a:t> </a:t>
            </a:r>
            <a:r>
              <a:rPr lang="en-US" sz="2000" dirty="0" err="1"/>
              <a:t>skrb</a:t>
            </a:r>
            <a:r>
              <a:rPr lang="en-US" sz="2000" dirty="0"/>
              <a:t> u </a:t>
            </a:r>
            <a:r>
              <a:rPr lang="en-US" sz="2000" dirty="0" err="1"/>
              <a:t>cijelosti</a:t>
            </a:r>
            <a:r>
              <a:rPr lang="en-US" sz="2000" dirty="0"/>
              <a:t> </a:t>
            </a:r>
            <a:r>
              <a:rPr lang="en-US" sz="2000" dirty="0" err="1"/>
              <a:t>ili</a:t>
            </a:r>
            <a:r>
              <a:rPr lang="en-US" sz="2000" dirty="0"/>
              <a:t> </a:t>
            </a:r>
            <a:r>
              <a:rPr lang="en-US" sz="2000" dirty="0" err="1"/>
              <a:t>djelomice</a:t>
            </a:r>
            <a:r>
              <a:rPr lang="en-US" sz="2000" dirty="0"/>
              <a:t> </a:t>
            </a:r>
            <a:r>
              <a:rPr lang="en-US" sz="2000" dirty="0" err="1"/>
              <a:t>zbog</a:t>
            </a:r>
            <a:r>
              <a:rPr lang="en-US" sz="2000" dirty="0"/>
              <a:t> </a:t>
            </a:r>
            <a:r>
              <a:rPr lang="en-US" sz="2000" dirty="0" err="1"/>
              <a:t>okolnosti</a:t>
            </a:r>
            <a:r>
              <a:rPr lang="en-US" sz="2000" dirty="0"/>
              <a:t> na </a:t>
            </a:r>
            <a:r>
              <a:rPr lang="en-US" sz="2000" dirty="0" err="1"/>
              <a:t>strani</a:t>
            </a:r>
            <a:r>
              <a:rPr lang="en-US" sz="2000" dirty="0"/>
              <a:t> </a:t>
            </a:r>
            <a:r>
              <a:rPr lang="en-US" sz="2000" dirty="0" err="1"/>
              <a:t>roditelja</a:t>
            </a:r>
            <a:r>
              <a:rPr lang="en-US" sz="2000" dirty="0"/>
              <a:t> </a:t>
            </a:r>
            <a:r>
              <a:rPr lang="en-US" sz="2000" dirty="0" err="1"/>
              <a:t>ili</a:t>
            </a:r>
            <a:r>
              <a:rPr lang="en-US" sz="2000" dirty="0"/>
              <a:t> na </a:t>
            </a:r>
            <a:r>
              <a:rPr lang="en-US" sz="2000" dirty="0" err="1"/>
              <a:t>strani</a:t>
            </a:r>
            <a:r>
              <a:rPr lang="en-US" sz="2000" dirty="0"/>
              <a:t> </a:t>
            </a:r>
            <a:r>
              <a:rPr lang="en-US" sz="2000" dirty="0" err="1"/>
              <a:t>djeteta</a:t>
            </a:r>
            <a:r>
              <a:rPr lang="en-US" sz="2000" dirty="0"/>
              <a:t> </a:t>
            </a:r>
            <a:r>
              <a:rPr lang="en-US" sz="2000" dirty="0" err="1"/>
              <a:t>pri</a:t>
            </a:r>
            <a:r>
              <a:rPr lang="en-US" sz="2000" dirty="0"/>
              <a:t> </a:t>
            </a:r>
            <a:r>
              <a:rPr lang="en-US" sz="2000" dirty="0" err="1"/>
              <a:t>čemu</a:t>
            </a:r>
            <a:r>
              <a:rPr lang="en-US" sz="2000" dirty="0"/>
              <a:t> je </a:t>
            </a:r>
            <a:r>
              <a:rPr lang="en-US" sz="2000" dirty="0" err="1"/>
              <a:t>ugrožen</a:t>
            </a:r>
            <a:r>
              <a:rPr lang="en-US" sz="2000" dirty="0"/>
              <a:t> </a:t>
            </a:r>
            <a:r>
              <a:rPr lang="en-US" sz="2000" dirty="0" err="1"/>
              <a:t>razvoj</a:t>
            </a:r>
            <a:r>
              <a:rPr lang="en-US" sz="2000" dirty="0"/>
              <a:t> </a:t>
            </a:r>
            <a:r>
              <a:rPr lang="en-US" sz="2000" dirty="0" err="1"/>
              <a:t>djeteta</a:t>
            </a:r>
            <a:r>
              <a:rPr lang="en-US" sz="2000" dirty="0"/>
              <a:t>.</a:t>
            </a:r>
          </a:p>
          <a:p>
            <a:r>
              <a:rPr lang="en-US" sz="2000" dirty="0" err="1"/>
              <a:t>Navedenu</a:t>
            </a:r>
            <a:r>
              <a:rPr lang="en-US" sz="2000" dirty="0"/>
              <a:t> </a:t>
            </a:r>
            <a:r>
              <a:rPr lang="en-US" sz="2000" dirty="0" err="1"/>
              <a:t>mjeru</a:t>
            </a:r>
            <a:r>
              <a:rPr lang="en-US" sz="2000" dirty="0"/>
              <a:t> Zavod </a:t>
            </a:r>
            <a:r>
              <a:rPr lang="en-US" sz="2000" dirty="0" err="1"/>
              <a:t>će</a:t>
            </a:r>
            <a:r>
              <a:rPr lang="en-US" sz="2000" dirty="0"/>
              <a:t> </a:t>
            </a:r>
            <a:r>
              <a:rPr lang="en-US" sz="2000" dirty="0" err="1"/>
              <a:t>odrediti</a:t>
            </a:r>
            <a:r>
              <a:rPr lang="en-US" sz="2000" dirty="0"/>
              <a:t> </a:t>
            </a:r>
            <a:r>
              <a:rPr lang="en-US" sz="2000" dirty="0" err="1"/>
              <a:t>samo</a:t>
            </a:r>
            <a:r>
              <a:rPr lang="en-US" sz="2000" dirty="0"/>
              <a:t> </a:t>
            </a:r>
            <a:r>
              <a:rPr lang="en-US" sz="2000" dirty="0" err="1"/>
              <a:t>ako</a:t>
            </a:r>
            <a:r>
              <a:rPr lang="en-US" sz="2000" dirty="0"/>
              <a:t> </a:t>
            </a:r>
            <a:r>
              <a:rPr lang="en-US" sz="2000" dirty="0" err="1"/>
              <a:t>život</a:t>
            </a:r>
            <a:r>
              <a:rPr lang="en-US" sz="2000" dirty="0"/>
              <a:t> i </a:t>
            </a:r>
            <a:r>
              <a:rPr lang="en-US" sz="2000" dirty="0" err="1"/>
              <a:t>zdravlje</a:t>
            </a:r>
            <a:r>
              <a:rPr lang="en-US" sz="2000" dirty="0"/>
              <a:t> </a:t>
            </a:r>
            <a:r>
              <a:rPr lang="en-US" sz="2000" dirty="0" err="1"/>
              <a:t>djeteta</a:t>
            </a:r>
            <a:r>
              <a:rPr lang="en-US" sz="2000" dirty="0"/>
              <a:t> u </a:t>
            </a:r>
            <a:r>
              <a:rPr lang="en-US" sz="2000" dirty="0" err="1"/>
              <a:t>obitelji</a:t>
            </a:r>
            <a:r>
              <a:rPr lang="en-US" sz="2000" dirty="0"/>
              <a:t> </a:t>
            </a:r>
            <a:r>
              <a:rPr lang="en-US" sz="2000" dirty="0" err="1"/>
              <a:t>nisu</a:t>
            </a:r>
            <a:r>
              <a:rPr lang="en-US" sz="2000" dirty="0"/>
              <a:t> </a:t>
            </a:r>
            <a:r>
              <a:rPr lang="en-US" sz="2000" dirty="0" err="1"/>
              <a:t>ugroženi</a:t>
            </a:r>
            <a:r>
              <a:rPr lang="en-US" sz="2000" dirty="0"/>
              <a:t>.</a:t>
            </a:r>
          </a:p>
          <a:p>
            <a:endParaRPr lang="en-US" sz="1600" dirty="0"/>
          </a:p>
        </p:txBody>
      </p:sp>
    </p:spTree>
    <p:extLst>
      <p:ext uri="{BB962C8B-B14F-4D97-AF65-F5344CB8AC3E}">
        <p14:creationId xmlns:p14="http://schemas.microsoft.com/office/powerpoint/2010/main" val="33318846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AE903623-DB33-20C9-ACD4-9D67B7C986FE}"/>
              </a:ext>
            </a:extLst>
          </p:cNvPr>
          <p:cNvSpPr>
            <a:spLocks noGrp="1"/>
          </p:cNvSpPr>
          <p:nvPr>
            <p:ph type="title"/>
          </p:nvPr>
        </p:nvSpPr>
        <p:spPr>
          <a:xfrm>
            <a:off x="10607040" y="5134708"/>
            <a:ext cx="724010" cy="589151"/>
          </a:xfrm>
        </p:spPr>
        <p:txBody>
          <a:bodyPr>
            <a:noAutofit/>
          </a:bodyPr>
          <a:lstStyle/>
          <a:p>
            <a:pPr algn="l"/>
            <a:endParaRPr lang="hr-HR" sz="4800" dirty="0"/>
          </a:p>
        </p:txBody>
      </p:sp>
      <p:sp>
        <p:nvSpPr>
          <p:cNvPr id="3" name="Subtitle 2"/>
          <p:cNvSpPr>
            <a:spLocks noGrp="1"/>
          </p:cNvSpPr>
          <p:nvPr>
            <p:ph idx="1"/>
          </p:nvPr>
        </p:nvSpPr>
        <p:spPr>
          <a:xfrm>
            <a:off x="798577" y="803186"/>
            <a:ext cx="7726445" cy="5248622"/>
          </a:xfrm>
        </p:spPr>
        <p:txBody>
          <a:bodyPr>
            <a:normAutofit/>
          </a:bodyPr>
          <a:lstStyle/>
          <a:p>
            <a:r>
              <a:rPr lang="en-US" sz="2000" dirty="0" err="1"/>
              <a:t>Mjera</a:t>
            </a:r>
            <a:r>
              <a:rPr lang="en-US" sz="2000" dirty="0"/>
              <a:t> </a:t>
            </a:r>
            <a:r>
              <a:rPr lang="en-US" sz="2000" dirty="0" err="1"/>
              <a:t>intenzivne</a:t>
            </a:r>
            <a:r>
              <a:rPr lang="en-US" sz="2000" dirty="0"/>
              <a:t> </a:t>
            </a:r>
            <a:r>
              <a:rPr lang="en-US" sz="2000" dirty="0" err="1"/>
              <a:t>stručne</a:t>
            </a:r>
            <a:r>
              <a:rPr lang="en-US" sz="2000" dirty="0"/>
              <a:t> </a:t>
            </a:r>
            <a:r>
              <a:rPr lang="en-US" sz="2000" dirty="0" err="1"/>
              <a:t>pomoći</a:t>
            </a:r>
            <a:r>
              <a:rPr lang="en-US" sz="2000" dirty="0"/>
              <a:t> i </a:t>
            </a:r>
            <a:r>
              <a:rPr lang="en-US" sz="2000" dirty="0" err="1"/>
              <a:t>nadzora</a:t>
            </a:r>
            <a:r>
              <a:rPr lang="en-US" sz="2000" dirty="0"/>
              <a:t> </a:t>
            </a:r>
            <a:r>
              <a:rPr lang="en-US" sz="2000" dirty="0" err="1"/>
              <a:t>nad</a:t>
            </a:r>
            <a:r>
              <a:rPr lang="en-US" sz="2000" dirty="0"/>
              <a:t> </a:t>
            </a:r>
            <a:r>
              <a:rPr lang="en-US" sz="2000" dirty="0" err="1"/>
              <a:t>ostvarivanjem</a:t>
            </a:r>
            <a:r>
              <a:rPr lang="en-US" sz="2000" dirty="0"/>
              <a:t> </a:t>
            </a:r>
            <a:r>
              <a:rPr lang="en-US" sz="2000" dirty="0" err="1"/>
              <a:t>skrbi</a:t>
            </a:r>
            <a:r>
              <a:rPr lang="en-US" sz="2000" dirty="0"/>
              <a:t> o </a:t>
            </a:r>
            <a:r>
              <a:rPr lang="en-US" sz="2000" dirty="0" err="1"/>
              <a:t>djetetu</a:t>
            </a:r>
            <a:endParaRPr lang="en-US" sz="2000" dirty="0"/>
          </a:p>
          <a:p>
            <a:r>
              <a:rPr lang="en-US" sz="2000" dirty="0"/>
              <a:t>Zavod </a:t>
            </a:r>
            <a:r>
              <a:rPr lang="en-US" sz="2000" dirty="0" err="1"/>
              <a:t>će</a:t>
            </a:r>
            <a:r>
              <a:rPr lang="en-US" sz="2000" dirty="0"/>
              <a:t> </a:t>
            </a:r>
            <a:r>
              <a:rPr lang="en-US" sz="2000" dirty="0" err="1"/>
              <a:t>roditeljima</a:t>
            </a:r>
            <a:r>
              <a:rPr lang="en-US" sz="2000" dirty="0"/>
              <a:t> </a:t>
            </a:r>
            <a:r>
              <a:rPr lang="en-US" sz="2000" dirty="0" err="1"/>
              <a:t>odrediti</a:t>
            </a:r>
            <a:r>
              <a:rPr lang="en-US" sz="2000" dirty="0"/>
              <a:t> </a:t>
            </a:r>
            <a:r>
              <a:rPr lang="en-US" sz="2000" dirty="0" err="1"/>
              <a:t>mjeru</a:t>
            </a:r>
            <a:r>
              <a:rPr lang="en-US" sz="2000" dirty="0"/>
              <a:t> </a:t>
            </a:r>
            <a:r>
              <a:rPr lang="en-US" sz="2000" dirty="0" err="1"/>
              <a:t>intenzivne</a:t>
            </a:r>
            <a:r>
              <a:rPr lang="en-US" sz="2000" dirty="0"/>
              <a:t> </a:t>
            </a:r>
            <a:r>
              <a:rPr lang="en-US" sz="2000" dirty="0" err="1"/>
              <a:t>stručne</a:t>
            </a:r>
            <a:r>
              <a:rPr lang="en-US" sz="2000" dirty="0"/>
              <a:t> </a:t>
            </a:r>
            <a:r>
              <a:rPr lang="en-US" sz="2000" dirty="0" err="1"/>
              <a:t>pomoći</a:t>
            </a:r>
            <a:r>
              <a:rPr lang="en-US" sz="2000" dirty="0"/>
              <a:t> i </a:t>
            </a:r>
            <a:r>
              <a:rPr lang="en-US" sz="2000" dirty="0" err="1"/>
              <a:t>nadzora</a:t>
            </a:r>
            <a:r>
              <a:rPr lang="en-US" sz="2000" dirty="0"/>
              <a:t> </a:t>
            </a:r>
            <a:r>
              <a:rPr lang="en-US" sz="2000" dirty="0" err="1"/>
              <a:t>nad</a:t>
            </a:r>
            <a:r>
              <a:rPr lang="en-US" sz="2000" dirty="0"/>
              <a:t> </a:t>
            </a:r>
            <a:r>
              <a:rPr lang="en-US" sz="2000" dirty="0" err="1"/>
              <a:t>ostvarivanjem</a:t>
            </a:r>
            <a:r>
              <a:rPr lang="en-US" sz="2000" dirty="0"/>
              <a:t> </a:t>
            </a:r>
            <a:r>
              <a:rPr lang="en-US" sz="2000" dirty="0" err="1"/>
              <a:t>skrbi</a:t>
            </a:r>
            <a:r>
              <a:rPr lang="en-US" sz="2000" dirty="0"/>
              <a:t> o </a:t>
            </a:r>
            <a:r>
              <a:rPr lang="en-US" sz="2000" dirty="0" err="1"/>
              <a:t>djetetu</a:t>
            </a:r>
            <a:r>
              <a:rPr lang="en-US" sz="2000" dirty="0"/>
              <a:t> </a:t>
            </a:r>
            <a:r>
              <a:rPr lang="en-US" sz="2000" dirty="0" err="1"/>
              <a:t>ako</a:t>
            </a:r>
            <a:r>
              <a:rPr lang="en-US" sz="2000" dirty="0"/>
              <a:t> je </a:t>
            </a:r>
            <a:r>
              <a:rPr lang="en-US" sz="2000" dirty="0" err="1"/>
              <a:t>utvrđeno</a:t>
            </a:r>
            <a:r>
              <a:rPr lang="en-US" sz="2000" dirty="0"/>
              <a:t> da je </a:t>
            </a:r>
            <a:r>
              <a:rPr lang="en-US" sz="2000" dirty="0" err="1"/>
              <a:t>djetetov</a:t>
            </a:r>
            <a:r>
              <a:rPr lang="en-US" sz="2000" dirty="0"/>
              <a:t> </a:t>
            </a:r>
            <a:r>
              <a:rPr lang="en-US" sz="2000" dirty="0" err="1"/>
              <a:t>razvoj</a:t>
            </a:r>
            <a:r>
              <a:rPr lang="en-US" sz="2000" dirty="0"/>
              <a:t> </a:t>
            </a:r>
            <a:r>
              <a:rPr lang="en-US" sz="2000" dirty="0" err="1"/>
              <a:t>ozbiljno</a:t>
            </a:r>
            <a:r>
              <a:rPr lang="en-US" sz="2000" dirty="0"/>
              <a:t> </a:t>
            </a:r>
            <a:r>
              <a:rPr lang="en-US" sz="2000" dirty="0" err="1"/>
              <a:t>ugrožen</a:t>
            </a:r>
            <a:r>
              <a:rPr lang="en-US" sz="2000" dirty="0"/>
              <a:t>, a </a:t>
            </a:r>
            <a:r>
              <a:rPr lang="en-US" sz="2000" dirty="0" err="1"/>
              <a:t>roditelji</a:t>
            </a:r>
            <a:r>
              <a:rPr lang="en-US" sz="2000" dirty="0"/>
              <a:t> </a:t>
            </a:r>
            <a:r>
              <a:rPr lang="en-US" sz="2000" dirty="0" err="1"/>
              <a:t>su</a:t>
            </a:r>
            <a:r>
              <a:rPr lang="en-US" sz="2000" dirty="0"/>
              <a:t>:</a:t>
            </a:r>
          </a:p>
          <a:p>
            <a:r>
              <a:rPr lang="en-US" sz="2000" dirty="0" err="1"/>
              <a:t>spremni</a:t>
            </a:r>
            <a:r>
              <a:rPr lang="en-US" sz="2000" dirty="0"/>
              <a:t> i </a:t>
            </a:r>
            <a:r>
              <a:rPr lang="en-US" sz="2000" dirty="0" err="1"/>
              <a:t>sposobni</a:t>
            </a:r>
            <a:r>
              <a:rPr lang="en-US" sz="2000" dirty="0"/>
              <a:t> u </a:t>
            </a:r>
            <a:r>
              <a:rPr lang="en-US" sz="2000" dirty="0" err="1"/>
              <a:t>kraćem</a:t>
            </a:r>
            <a:r>
              <a:rPr lang="en-US" sz="2000" dirty="0"/>
              <a:t> </a:t>
            </a:r>
            <a:r>
              <a:rPr lang="en-US" sz="2000" dirty="0" err="1"/>
              <a:t>vremenu</a:t>
            </a:r>
            <a:r>
              <a:rPr lang="en-US" sz="2000" dirty="0"/>
              <a:t> </a:t>
            </a:r>
            <a:r>
              <a:rPr lang="en-US" sz="2000" dirty="0" err="1"/>
              <a:t>promijeniti</a:t>
            </a:r>
            <a:r>
              <a:rPr lang="en-US" sz="2000" dirty="0"/>
              <a:t> </a:t>
            </a:r>
            <a:r>
              <a:rPr lang="en-US" sz="2000" dirty="0" err="1"/>
              <a:t>svoje</a:t>
            </a:r>
            <a:r>
              <a:rPr lang="en-US" sz="2000" dirty="0"/>
              <a:t> </a:t>
            </a:r>
            <a:r>
              <a:rPr lang="en-US" sz="2000" dirty="0" err="1"/>
              <a:t>ponašanje</a:t>
            </a:r>
            <a:r>
              <a:rPr lang="en-US" sz="2000" dirty="0"/>
              <a:t> </a:t>
            </a:r>
            <a:r>
              <a:rPr lang="en-US" sz="2000" dirty="0" err="1"/>
              <a:t>kako</a:t>
            </a:r>
            <a:r>
              <a:rPr lang="en-US" sz="2000" dirty="0"/>
              <a:t> bi se </a:t>
            </a:r>
            <a:r>
              <a:rPr lang="en-US" sz="2000" dirty="0" err="1"/>
              <a:t>spriječilo</a:t>
            </a:r>
            <a:r>
              <a:rPr lang="en-US" sz="2000" dirty="0"/>
              <a:t> </a:t>
            </a:r>
            <a:r>
              <a:rPr lang="en-US" sz="2000" dirty="0" err="1"/>
              <a:t>izdvajanje</a:t>
            </a:r>
            <a:r>
              <a:rPr lang="en-US" sz="2000" dirty="0"/>
              <a:t> </a:t>
            </a:r>
            <a:r>
              <a:rPr lang="en-US" sz="2000" dirty="0" err="1"/>
              <a:t>djeteta</a:t>
            </a:r>
            <a:r>
              <a:rPr lang="en-US" sz="2000" dirty="0"/>
              <a:t> </a:t>
            </a:r>
            <a:r>
              <a:rPr lang="en-US" sz="2000" dirty="0" err="1"/>
              <a:t>iz</a:t>
            </a:r>
            <a:r>
              <a:rPr lang="en-US" sz="2000" dirty="0"/>
              <a:t> </a:t>
            </a:r>
            <a:r>
              <a:rPr lang="en-US" sz="2000" dirty="0" err="1"/>
              <a:t>obitelji</a:t>
            </a:r>
            <a:r>
              <a:rPr lang="en-US" sz="2000" dirty="0"/>
              <a:t> i</a:t>
            </a:r>
          </a:p>
          <a:p>
            <a:r>
              <a:rPr lang="en-US" sz="2000" dirty="0" err="1"/>
              <a:t>spremni</a:t>
            </a:r>
            <a:r>
              <a:rPr lang="en-US" sz="2000" dirty="0"/>
              <a:t> </a:t>
            </a:r>
            <a:r>
              <a:rPr lang="en-US" sz="2000" dirty="0" err="1"/>
              <a:t>poštovati</a:t>
            </a:r>
            <a:r>
              <a:rPr lang="en-US" sz="2000" dirty="0"/>
              <a:t> </a:t>
            </a:r>
            <a:r>
              <a:rPr lang="en-US" sz="2000" dirty="0" err="1"/>
              <a:t>jasne</a:t>
            </a:r>
            <a:r>
              <a:rPr lang="en-US" sz="2000" dirty="0"/>
              <a:t> </a:t>
            </a:r>
            <a:r>
              <a:rPr lang="en-US" sz="2000" dirty="0" err="1"/>
              <a:t>upute</a:t>
            </a:r>
            <a:r>
              <a:rPr lang="en-US" sz="2000" dirty="0"/>
              <a:t> i </a:t>
            </a:r>
            <a:r>
              <a:rPr lang="en-US" sz="2000" dirty="0" err="1"/>
              <a:t>omogućiti</a:t>
            </a:r>
            <a:r>
              <a:rPr lang="en-US" sz="2000" dirty="0"/>
              <a:t> </a:t>
            </a:r>
            <a:r>
              <a:rPr lang="en-US" sz="2000" dirty="0" err="1"/>
              <a:t>nesmetan</a:t>
            </a:r>
            <a:r>
              <a:rPr lang="en-US" sz="2000" dirty="0"/>
              <a:t> </a:t>
            </a:r>
            <a:r>
              <a:rPr lang="en-US" sz="2000" dirty="0" err="1"/>
              <a:t>nadzor</a:t>
            </a:r>
            <a:r>
              <a:rPr lang="en-US" sz="2000" dirty="0"/>
              <a:t> </a:t>
            </a:r>
            <a:r>
              <a:rPr lang="en-US" sz="2000" dirty="0" err="1"/>
              <a:t>nad</a:t>
            </a:r>
            <a:r>
              <a:rPr lang="en-US" sz="2000" dirty="0"/>
              <a:t> </a:t>
            </a:r>
            <a:r>
              <a:rPr lang="en-US" sz="2000" dirty="0" err="1"/>
              <a:t>skrbi</a:t>
            </a:r>
            <a:r>
              <a:rPr lang="en-US" sz="2000" dirty="0"/>
              <a:t> o </a:t>
            </a:r>
            <a:r>
              <a:rPr lang="en-US" sz="2000" dirty="0" err="1"/>
              <a:t>djetetu</a:t>
            </a:r>
            <a:r>
              <a:rPr lang="en-US" sz="2000" dirty="0"/>
              <a:t>.</a:t>
            </a:r>
          </a:p>
          <a:p>
            <a:r>
              <a:rPr lang="en-US" sz="2000" dirty="0" err="1"/>
              <a:t>Navedenu</a:t>
            </a:r>
            <a:r>
              <a:rPr lang="en-US" sz="2000" dirty="0"/>
              <a:t> </a:t>
            </a:r>
            <a:r>
              <a:rPr lang="en-US" sz="2000" dirty="0" err="1"/>
              <a:t>mjeru</a:t>
            </a:r>
            <a:r>
              <a:rPr lang="en-US" sz="2000" dirty="0"/>
              <a:t> Zavod </a:t>
            </a:r>
            <a:r>
              <a:rPr lang="en-US" sz="2000" dirty="0" err="1"/>
              <a:t>će</a:t>
            </a:r>
            <a:r>
              <a:rPr lang="en-US" sz="2000" dirty="0"/>
              <a:t> </a:t>
            </a:r>
            <a:r>
              <a:rPr lang="en-US" sz="2000" dirty="0" err="1"/>
              <a:t>odrediti</a:t>
            </a:r>
            <a:r>
              <a:rPr lang="en-US" sz="2000" dirty="0"/>
              <a:t> </a:t>
            </a:r>
            <a:r>
              <a:rPr lang="en-US" sz="2000" dirty="0" err="1"/>
              <a:t>samo</a:t>
            </a:r>
            <a:r>
              <a:rPr lang="en-US" sz="2000" dirty="0"/>
              <a:t> </a:t>
            </a:r>
            <a:r>
              <a:rPr lang="en-US" sz="2000" dirty="0" err="1"/>
              <a:t>ako</a:t>
            </a:r>
            <a:r>
              <a:rPr lang="en-US" sz="2000" dirty="0"/>
              <a:t> </a:t>
            </a:r>
            <a:r>
              <a:rPr lang="en-US" sz="2000" dirty="0" err="1"/>
              <a:t>život</a:t>
            </a:r>
            <a:r>
              <a:rPr lang="en-US" sz="2000" dirty="0"/>
              <a:t> i </a:t>
            </a:r>
            <a:r>
              <a:rPr lang="en-US" sz="2000" dirty="0" err="1"/>
              <a:t>zdravlje</a:t>
            </a:r>
            <a:r>
              <a:rPr lang="en-US" sz="2000" dirty="0"/>
              <a:t> </a:t>
            </a:r>
            <a:r>
              <a:rPr lang="en-US" sz="2000" dirty="0" err="1"/>
              <a:t>djeteta</a:t>
            </a:r>
            <a:r>
              <a:rPr lang="en-US" sz="2000" dirty="0"/>
              <a:t> u </a:t>
            </a:r>
            <a:r>
              <a:rPr lang="en-US" sz="2000" dirty="0" err="1"/>
              <a:t>obitelji</a:t>
            </a:r>
            <a:r>
              <a:rPr lang="en-US" sz="2000" dirty="0"/>
              <a:t> </a:t>
            </a:r>
            <a:r>
              <a:rPr lang="en-US" sz="2000" dirty="0" err="1"/>
              <a:t>nisu</a:t>
            </a:r>
            <a:r>
              <a:rPr lang="en-US" sz="2000" dirty="0"/>
              <a:t> </a:t>
            </a:r>
            <a:r>
              <a:rPr lang="en-US" sz="2000" dirty="0" err="1"/>
              <a:t>ugroženi</a:t>
            </a:r>
            <a:r>
              <a:rPr lang="en-US" sz="2000" dirty="0"/>
              <a:t>.</a:t>
            </a:r>
          </a:p>
          <a:p>
            <a:endParaRPr lang="en-US" sz="1600" dirty="0"/>
          </a:p>
        </p:txBody>
      </p:sp>
    </p:spTree>
    <p:extLst>
      <p:ext uri="{BB962C8B-B14F-4D97-AF65-F5344CB8AC3E}">
        <p14:creationId xmlns:p14="http://schemas.microsoft.com/office/powerpoint/2010/main" val="20398893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CE110F21-5F4A-3F06-CF1A-67339D3BB80A}"/>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6"/>
            <a:ext cx="6657300" cy="5248622"/>
          </a:xfrm>
        </p:spPr>
        <p:txBody>
          <a:bodyPr>
            <a:normAutofit/>
          </a:bodyPr>
          <a:lstStyle/>
          <a:p>
            <a:r>
              <a:rPr lang="en-US" sz="2000" dirty="0" err="1"/>
              <a:t>Žurna</a:t>
            </a:r>
            <a:r>
              <a:rPr lang="en-US" sz="2000" dirty="0"/>
              <a:t> </a:t>
            </a:r>
            <a:r>
              <a:rPr lang="en-US" sz="2000" dirty="0" err="1"/>
              <a:t>mjera</a:t>
            </a:r>
            <a:r>
              <a:rPr lang="en-US" sz="2000" dirty="0"/>
              <a:t> </a:t>
            </a:r>
            <a:r>
              <a:rPr lang="en-US" sz="2000" dirty="0" err="1"/>
              <a:t>izdvajanja</a:t>
            </a:r>
            <a:r>
              <a:rPr lang="en-US" sz="2000" dirty="0"/>
              <a:t> i </a:t>
            </a:r>
            <a:r>
              <a:rPr lang="en-US" sz="2000" dirty="0" err="1"/>
              <a:t>smještaja</a:t>
            </a:r>
            <a:r>
              <a:rPr lang="en-US" sz="2000" dirty="0"/>
              <a:t> </a:t>
            </a:r>
            <a:r>
              <a:rPr lang="en-US" sz="2000" dirty="0" err="1"/>
              <a:t>djeteta</a:t>
            </a:r>
            <a:r>
              <a:rPr lang="en-US" sz="2000" dirty="0"/>
              <a:t> </a:t>
            </a:r>
            <a:r>
              <a:rPr lang="en-US" sz="2000" dirty="0" err="1"/>
              <a:t>izvan</a:t>
            </a:r>
            <a:r>
              <a:rPr lang="en-US" sz="2000" dirty="0"/>
              <a:t> </a:t>
            </a:r>
            <a:r>
              <a:rPr lang="en-US" sz="2000" dirty="0" err="1"/>
              <a:t>obitelji</a:t>
            </a:r>
            <a:endParaRPr lang="en-US" sz="2000" dirty="0"/>
          </a:p>
          <a:p>
            <a:r>
              <a:rPr lang="en-US" sz="2000" dirty="0" err="1"/>
              <a:t>Ako</a:t>
            </a:r>
            <a:r>
              <a:rPr lang="en-US" sz="2000" dirty="0"/>
              <a:t> </a:t>
            </a:r>
            <a:r>
              <a:rPr lang="en-US" sz="2000" dirty="0" err="1"/>
              <a:t>postoji</a:t>
            </a:r>
            <a:r>
              <a:rPr lang="en-US" sz="2000" dirty="0"/>
              <a:t> </a:t>
            </a:r>
            <a:r>
              <a:rPr lang="en-US" sz="2000" dirty="0" err="1"/>
              <a:t>opasnost</a:t>
            </a:r>
            <a:r>
              <a:rPr lang="en-US" sz="2000" dirty="0"/>
              <a:t> za </a:t>
            </a:r>
            <a:r>
              <a:rPr lang="en-US" sz="2000" dirty="0" err="1"/>
              <a:t>život</a:t>
            </a:r>
            <a:r>
              <a:rPr lang="en-US" sz="2000" dirty="0"/>
              <a:t>, </a:t>
            </a:r>
            <a:r>
              <a:rPr lang="en-US" sz="2000" dirty="0" err="1"/>
              <a:t>zdravlje</a:t>
            </a:r>
            <a:r>
              <a:rPr lang="en-US" sz="2000" dirty="0"/>
              <a:t> </a:t>
            </a:r>
            <a:r>
              <a:rPr lang="en-US" sz="2000" dirty="0" err="1"/>
              <a:t>ili</a:t>
            </a:r>
            <a:r>
              <a:rPr lang="en-US" sz="2000" dirty="0"/>
              <a:t> </a:t>
            </a:r>
            <a:r>
              <a:rPr lang="en-US" sz="2000" dirty="0" err="1"/>
              <a:t>dobrobit</a:t>
            </a:r>
            <a:r>
              <a:rPr lang="en-US" sz="2000" dirty="0"/>
              <a:t> </a:t>
            </a:r>
            <a:r>
              <a:rPr lang="en-US" sz="2000" dirty="0" err="1"/>
              <a:t>djeteta</a:t>
            </a:r>
            <a:r>
              <a:rPr lang="en-US" sz="2000" dirty="0"/>
              <a:t> koji se </a:t>
            </a:r>
            <a:r>
              <a:rPr lang="en-US" sz="2000" dirty="0" err="1"/>
              <a:t>mogu</a:t>
            </a:r>
            <a:r>
              <a:rPr lang="en-US" sz="2000" dirty="0"/>
              <a:t> </a:t>
            </a:r>
            <a:r>
              <a:rPr lang="en-US" sz="2000" dirty="0" err="1"/>
              <a:t>zaštititi</a:t>
            </a:r>
            <a:r>
              <a:rPr lang="en-US" sz="2000" dirty="0"/>
              <a:t> </a:t>
            </a:r>
            <a:r>
              <a:rPr lang="en-US" sz="2000" dirty="0" err="1"/>
              <a:t>samo</a:t>
            </a:r>
            <a:r>
              <a:rPr lang="en-US" sz="2000" dirty="0"/>
              <a:t> </a:t>
            </a:r>
            <a:r>
              <a:rPr lang="en-US" sz="2000" dirty="0" err="1"/>
              <a:t>izdvajanjem</a:t>
            </a:r>
            <a:r>
              <a:rPr lang="en-US" sz="2000" dirty="0"/>
              <a:t> </a:t>
            </a:r>
            <a:r>
              <a:rPr lang="en-US" sz="2000" dirty="0" err="1"/>
              <a:t>djeteta</a:t>
            </a:r>
            <a:r>
              <a:rPr lang="en-US" sz="2000" dirty="0"/>
              <a:t> </a:t>
            </a:r>
            <a:r>
              <a:rPr lang="en-US" sz="2000" dirty="0" err="1"/>
              <a:t>iz</a:t>
            </a:r>
            <a:r>
              <a:rPr lang="en-US" sz="2000" dirty="0"/>
              <a:t> </a:t>
            </a:r>
            <a:r>
              <a:rPr lang="en-US" sz="2000" dirty="0" err="1"/>
              <a:t>neposrednoga</a:t>
            </a:r>
            <a:r>
              <a:rPr lang="en-US" sz="2000" dirty="0"/>
              <a:t> </a:t>
            </a:r>
            <a:r>
              <a:rPr lang="en-US" sz="2000" dirty="0" err="1"/>
              <a:t>okruženja</a:t>
            </a:r>
            <a:r>
              <a:rPr lang="en-US" sz="2000" dirty="0"/>
              <a:t>, Zavod </a:t>
            </a:r>
            <a:r>
              <a:rPr lang="en-US" sz="2000" dirty="0" err="1"/>
              <a:t>će</a:t>
            </a:r>
            <a:r>
              <a:rPr lang="en-US" sz="2000" dirty="0"/>
              <a:t> </a:t>
            </a:r>
            <a:r>
              <a:rPr lang="en-US" sz="2000" dirty="0" err="1"/>
              <a:t>odlučiti</a:t>
            </a:r>
            <a:r>
              <a:rPr lang="en-US" sz="2000" dirty="0"/>
              <a:t> o </a:t>
            </a:r>
            <a:r>
              <a:rPr lang="en-US" sz="2000" dirty="0" err="1"/>
              <a:t>žurnom</a:t>
            </a:r>
            <a:r>
              <a:rPr lang="en-US" sz="2000" dirty="0"/>
              <a:t> </a:t>
            </a:r>
            <a:r>
              <a:rPr lang="en-US" sz="2000" dirty="0" err="1"/>
              <a:t>izdvajanju</a:t>
            </a:r>
            <a:r>
              <a:rPr lang="en-US" sz="2000" dirty="0"/>
              <a:t> </a:t>
            </a:r>
            <a:r>
              <a:rPr lang="en-US" sz="2000" dirty="0" err="1"/>
              <a:t>djeteta</a:t>
            </a:r>
            <a:r>
              <a:rPr lang="en-US" sz="2000" dirty="0"/>
              <a:t> od </a:t>
            </a:r>
            <a:r>
              <a:rPr lang="en-US" sz="2000" dirty="0" err="1"/>
              <a:t>roditelja</a:t>
            </a:r>
            <a:r>
              <a:rPr lang="en-US" sz="2000" dirty="0"/>
              <a:t> </a:t>
            </a:r>
            <a:r>
              <a:rPr lang="en-US" sz="2000" dirty="0" err="1"/>
              <a:t>ili</a:t>
            </a:r>
            <a:r>
              <a:rPr lang="en-US" sz="2000" dirty="0"/>
              <a:t> </a:t>
            </a:r>
            <a:r>
              <a:rPr lang="en-US" sz="2000" dirty="0" err="1"/>
              <a:t>druge</a:t>
            </a:r>
            <a:r>
              <a:rPr lang="en-US" sz="2000" dirty="0"/>
              <a:t> osobe </a:t>
            </a:r>
            <a:r>
              <a:rPr lang="en-US" sz="2000" dirty="0" err="1"/>
              <a:t>kod</a:t>
            </a:r>
            <a:r>
              <a:rPr lang="en-US" sz="2000" dirty="0"/>
              <a:t> </a:t>
            </a:r>
            <a:r>
              <a:rPr lang="en-US" sz="2000" dirty="0" err="1"/>
              <a:t>koje</a:t>
            </a:r>
            <a:r>
              <a:rPr lang="en-US" sz="2000" dirty="0"/>
              <a:t> se </a:t>
            </a:r>
            <a:r>
              <a:rPr lang="en-US" sz="2000" dirty="0" err="1"/>
              <a:t>dijete</a:t>
            </a:r>
            <a:r>
              <a:rPr lang="en-US" sz="2000" dirty="0"/>
              <a:t> </a:t>
            </a:r>
            <a:r>
              <a:rPr lang="en-US" sz="2000" dirty="0" err="1"/>
              <a:t>nalazi</a:t>
            </a:r>
            <a:r>
              <a:rPr lang="en-US" sz="2000" dirty="0"/>
              <a:t>. Zavod </a:t>
            </a:r>
            <a:r>
              <a:rPr lang="en-US" sz="2000" dirty="0" err="1"/>
              <a:t>će</a:t>
            </a:r>
            <a:r>
              <a:rPr lang="en-US" sz="2000" dirty="0"/>
              <a:t> </a:t>
            </a:r>
            <a:r>
              <a:rPr lang="en-US" sz="2000" dirty="0" err="1"/>
              <a:t>pritom</a:t>
            </a:r>
            <a:r>
              <a:rPr lang="en-US" sz="2000" dirty="0"/>
              <a:t> </a:t>
            </a:r>
            <a:r>
              <a:rPr lang="en-US" sz="2000" dirty="0" err="1"/>
              <a:t>odlučiti</a:t>
            </a:r>
            <a:r>
              <a:rPr lang="en-US" sz="2000" dirty="0"/>
              <a:t> i o </a:t>
            </a:r>
            <a:r>
              <a:rPr lang="en-US" sz="2000" dirty="0" err="1"/>
              <a:t>privremenom</a:t>
            </a:r>
            <a:r>
              <a:rPr lang="en-US" sz="2000" dirty="0"/>
              <a:t> </a:t>
            </a:r>
            <a:r>
              <a:rPr lang="en-US" sz="2000" dirty="0" err="1"/>
              <a:t>smještaju</a:t>
            </a:r>
            <a:r>
              <a:rPr lang="en-US" sz="2000" dirty="0"/>
              <a:t> </a:t>
            </a:r>
            <a:r>
              <a:rPr lang="en-US" sz="2000" dirty="0" err="1"/>
              <a:t>djeteta</a:t>
            </a:r>
            <a:r>
              <a:rPr lang="en-US" sz="2000" dirty="0"/>
              <a:t> </a:t>
            </a:r>
            <a:r>
              <a:rPr lang="en-US" sz="2000" dirty="0" err="1"/>
              <a:t>kod</a:t>
            </a:r>
            <a:r>
              <a:rPr lang="en-US" sz="2000" dirty="0"/>
              <a:t> </a:t>
            </a:r>
            <a:r>
              <a:rPr lang="en-US" sz="2000" dirty="0" err="1"/>
              <a:t>druge</a:t>
            </a:r>
            <a:r>
              <a:rPr lang="en-US" sz="2000" dirty="0"/>
              <a:t> osobe </a:t>
            </a:r>
            <a:r>
              <a:rPr lang="en-US" sz="2000" dirty="0" err="1"/>
              <a:t>koja</a:t>
            </a:r>
            <a:r>
              <a:rPr lang="en-US" sz="2000" dirty="0"/>
              <a:t> </a:t>
            </a:r>
            <a:r>
              <a:rPr lang="en-US" sz="2000" dirty="0" err="1"/>
              <a:t>zadovoljava</a:t>
            </a:r>
            <a:r>
              <a:rPr lang="en-US" sz="2000" dirty="0"/>
              <a:t> </a:t>
            </a:r>
            <a:r>
              <a:rPr lang="en-US" sz="2000" dirty="0" err="1"/>
              <a:t>pretpostavke</a:t>
            </a:r>
            <a:r>
              <a:rPr lang="en-US" sz="2000" dirty="0"/>
              <a:t> za </a:t>
            </a:r>
            <a:r>
              <a:rPr lang="en-US" sz="2000" dirty="0" err="1"/>
              <a:t>skrbnika</a:t>
            </a:r>
            <a:r>
              <a:rPr lang="en-US" sz="2000" dirty="0"/>
              <a:t>, </a:t>
            </a:r>
            <a:r>
              <a:rPr lang="en-US" sz="2000" dirty="0" err="1"/>
              <a:t>kod</a:t>
            </a:r>
            <a:r>
              <a:rPr lang="en-US" sz="2000" dirty="0"/>
              <a:t> </a:t>
            </a:r>
            <a:r>
              <a:rPr lang="en-US" sz="2000" dirty="0" err="1"/>
              <a:t>udomiteljske</a:t>
            </a:r>
            <a:r>
              <a:rPr lang="en-US" sz="2000" dirty="0"/>
              <a:t> </a:t>
            </a:r>
            <a:r>
              <a:rPr lang="en-US" sz="2000" dirty="0" err="1"/>
              <a:t>obitelji</a:t>
            </a:r>
            <a:r>
              <a:rPr lang="en-US" sz="2000" dirty="0"/>
              <a:t>, </a:t>
            </a:r>
            <a:r>
              <a:rPr lang="en-US" sz="2000" dirty="0" err="1"/>
              <a:t>ustanove</a:t>
            </a:r>
            <a:r>
              <a:rPr lang="en-US" sz="2000" dirty="0"/>
              <a:t> </a:t>
            </a:r>
            <a:r>
              <a:rPr lang="en-US" sz="2000" dirty="0" err="1"/>
              <a:t>socijalne</a:t>
            </a:r>
            <a:r>
              <a:rPr lang="en-US" sz="2000" dirty="0"/>
              <a:t> </a:t>
            </a:r>
            <a:r>
              <a:rPr lang="en-US" sz="2000" dirty="0" err="1"/>
              <a:t>skrbi</a:t>
            </a:r>
            <a:r>
              <a:rPr lang="en-US" sz="2000" dirty="0"/>
              <a:t>, </a:t>
            </a:r>
            <a:r>
              <a:rPr lang="en-US" sz="2000" dirty="0" err="1"/>
              <a:t>odnosno</a:t>
            </a:r>
            <a:r>
              <a:rPr lang="en-US" sz="2000" dirty="0"/>
              <a:t> </a:t>
            </a:r>
            <a:r>
              <a:rPr lang="en-US" sz="2000" dirty="0" err="1"/>
              <a:t>druge</a:t>
            </a:r>
            <a:r>
              <a:rPr lang="en-US" sz="2000" dirty="0"/>
              <a:t> </a:t>
            </a:r>
            <a:r>
              <a:rPr lang="en-US" sz="2000" dirty="0" err="1"/>
              <a:t>fizičke</a:t>
            </a:r>
            <a:r>
              <a:rPr lang="en-US" sz="2000" dirty="0"/>
              <a:t> </a:t>
            </a:r>
            <a:r>
              <a:rPr lang="en-US" sz="2000" dirty="0" err="1"/>
              <a:t>ili</a:t>
            </a:r>
            <a:r>
              <a:rPr lang="en-US" sz="2000" dirty="0"/>
              <a:t> </a:t>
            </a:r>
            <a:r>
              <a:rPr lang="en-US" sz="2000" dirty="0" err="1"/>
              <a:t>pravne</a:t>
            </a:r>
            <a:r>
              <a:rPr lang="en-US" sz="2000" dirty="0"/>
              <a:t> osobe </a:t>
            </a:r>
            <a:r>
              <a:rPr lang="en-US" sz="2000" dirty="0" err="1"/>
              <a:t>koja</a:t>
            </a:r>
            <a:r>
              <a:rPr lang="en-US" sz="2000" dirty="0"/>
              <a:t> </a:t>
            </a:r>
            <a:r>
              <a:rPr lang="en-US" sz="2000" dirty="0" err="1"/>
              <a:t>obavlja</a:t>
            </a:r>
            <a:r>
              <a:rPr lang="en-US" sz="2000" dirty="0"/>
              <a:t> </a:t>
            </a:r>
            <a:r>
              <a:rPr lang="en-US" sz="2000" dirty="0" err="1"/>
              <a:t>djelatnost</a:t>
            </a:r>
            <a:r>
              <a:rPr lang="en-US" sz="2000" dirty="0"/>
              <a:t> </a:t>
            </a:r>
            <a:r>
              <a:rPr lang="en-US" sz="2000" dirty="0" err="1"/>
              <a:t>socijalne</a:t>
            </a:r>
            <a:r>
              <a:rPr lang="en-US" sz="2000" dirty="0"/>
              <a:t> </a:t>
            </a:r>
            <a:r>
              <a:rPr lang="en-US" sz="2000" dirty="0" err="1"/>
              <a:t>skrbi</a:t>
            </a:r>
            <a:r>
              <a:rPr lang="en-US" sz="2000" dirty="0"/>
              <a:t>.</a:t>
            </a:r>
          </a:p>
          <a:p>
            <a:endParaRPr lang="en-US" sz="1600" dirty="0"/>
          </a:p>
        </p:txBody>
      </p:sp>
    </p:spTree>
    <p:extLst>
      <p:ext uri="{BB962C8B-B14F-4D97-AF65-F5344CB8AC3E}">
        <p14:creationId xmlns:p14="http://schemas.microsoft.com/office/powerpoint/2010/main" val="173233870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3557FEAC-19AF-1405-48CC-AAC50C18143D}"/>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6"/>
            <a:ext cx="7062553" cy="5248622"/>
          </a:xfrm>
        </p:spPr>
        <p:txBody>
          <a:bodyPr>
            <a:normAutofit lnSpcReduction="10000"/>
          </a:bodyPr>
          <a:lstStyle/>
          <a:p>
            <a:r>
              <a:rPr lang="en-US" sz="2000" dirty="0" err="1"/>
              <a:t>Mjere</a:t>
            </a:r>
            <a:r>
              <a:rPr lang="en-US" sz="2000" dirty="0"/>
              <a:t> za zaštitu </a:t>
            </a:r>
            <a:r>
              <a:rPr lang="en-US" sz="2000" dirty="0" err="1"/>
              <a:t>prava</a:t>
            </a:r>
            <a:r>
              <a:rPr lang="en-US" sz="2000" dirty="0"/>
              <a:t> i </a:t>
            </a:r>
            <a:r>
              <a:rPr lang="en-US" sz="2000" dirty="0" err="1"/>
              <a:t>dobrobiti</a:t>
            </a:r>
            <a:r>
              <a:rPr lang="en-US" sz="2000" dirty="0"/>
              <a:t> </a:t>
            </a:r>
            <a:r>
              <a:rPr lang="en-US" sz="2000" dirty="0" err="1"/>
              <a:t>djeteta</a:t>
            </a:r>
            <a:r>
              <a:rPr lang="en-US" sz="2000" dirty="0"/>
              <a:t> </a:t>
            </a:r>
            <a:r>
              <a:rPr lang="en-US" sz="2000" dirty="0" err="1"/>
              <a:t>koje</a:t>
            </a:r>
            <a:r>
              <a:rPr lang="en-US" sz="2000" dirty="0"/>
              <a:t> </a:t>
            </a:r>
            <a:r>
              <a:rPr lang="en-US" sz="2000" dirty="0" err="1"/>
              <a:t>iz</a:t>
            </a:r>
            <a:r>
              <a:rPr lang="en-US" sz="2000" dirty="0"/>
              <a:t> </a:t>
            </a:r>
            <a:r>
              <a:rPr lang="en-US" sz="2000" dirty="0" err="1"/>
              <a:t>nadležnosti</a:t>
            </a:r>
            <a:r>
              <a:rPr lang="en-US" sz="2000" dirty="0"/>
              <a:t> </a:t>
            </a:r>
            <a:r>
              <a:rPr lang="en-US" sz="2000" dirty="0" smtClean="0"/>
              <a:t>Su</a:t>
            </a:r>
            <a:r>
              <a:rPr lang="hr-HR" sz="2000" dirty="0" smtClean="0"/>
              <a:t>d</a:t>
            </a:r>
            <a:r>
              <a:rPr lang="en-US" sz="2000" dirty="0" smtClean="0"/>
              <a:t>a </a:t>
            </a:r>
            <a:r>
              <a:rPr lang="en-US" sz="2000" dirty="0"/>
              <a:t>a </a:t>
            </a:r>
            <a:r>
              <a:rPr lang="en-US" sz="2000" dirty="0" err="1"/>
              <a:t>koje</a:t>
            </a:r>
            <a:r>
              <a:rPr lang="en-US" sz="2000" dirty="0"/>
              <a:t> se </a:t>
            </a:r>
            <a:r>
              <a:rPr lang="en-US" sz="2000" dirty="0" err="1"/>
              <a:t>mogu</a:t>
            </a:r>
            <a:r>
              <a:rPr lang="en-US" sz="2000" dirty="0"/>
              <a:t> </a:t>
            </a:r>
            <a:r>
              <a:rPr lang="en-US" sz="2000" dirty="0" err="1"/>
              <a:t>izricati</a:t>
            </a:r>
            <a:r>
              <a:rPr lang="en-US" sz="2000" dirty="0"/>
              <a:t> na </a:t>
            </a:r>
            <a:r>
              <a:rPr lang="en-US" sz="2000" dirty="0" err="1"/>
              <a:t>prijedlog</a:t>
            </a:r>
            <a:r>
              <a:rPr lang="en-US" sz="2000" dirty="0"/>
              <a:t> </a:t>
            </a:r>
            <a:r>
              <a:rPr lang="en-US" sz="2000" dirty="0" err="1"/>
              <a:t>Zavoda</a:t>
            </a:r>
            <a:r>
              <a:rPr lang="en-US" sz="2000" dirty="0"/>
              <a:t>  </a:t>
            </a:r>
          </a:p>
          <a:p>
            <a:r>
              <a:rPr lang="en-US" sz="2000" dirty="0" err="1"/>
              <a:t>privremeno</a:t>
            </a:r>
            <a:r>
              <a:rPr lang="en-US" sz="2000" dirty="0"/>
              <a:t> </a:t>
            </a:r>
            <a:r>
              <a:rPr lang="en-US" sz="2000" dirty="0" err="1"/>
              <a:t>povjeravanje</a:t>
            </a:r>
            <a:r>
              <a:rPr lang="en-US" sz="2000" dirty="0"/>
              <a:t> </a:t>
            </a:r>
            <a:r>
              <a:rPr lang="en-US" sz="2000" dirty="0" err="1"/>
              <a:t>djeteta</a:t>
            </a:r>
            <a:r>
              <a:rPr lang="en-US" sz="2000" dirty="0"/>
              <a:t> </a:t>
            </a:r>
            <a:r>
              <a:rPr lang="en-US" sz="2000" dirty="0" err="1"/>
              <a:t>drugoj</a:t>
            </a:r>
            <a:r>
              <a:rPr lang="en-US" sz="2000" dirty="0"/>
              <a:t> </a:t>
            </a:r>
            <a:r>
              <a:rPr lang="en-US" sz="2000" dirty="0" err="1"/>
              <a:t>osobi</a:t>
            </a:r>
            <a:r>
              <a:rPr lang="en-US" sz="2000" dirty="0"/>
              <a:t>, </a:t>
            </a:r>
            <a:r>
              <a:rPr lang="en-US" sz="2000" dirty="0" err="1"/>
              <a:t>udomiteljskoj</a:t>
            </a:r>
            <a:r>
              <a:rPr lang="en-US" sz="2000" dirty="0"/>
              <a:t> </a:t>
            </a:r>
            <a:r>
              <a:rPr lang="en-US" sz="2000" dirty="0" err="1"/>
              <a:t>obitelji</a:t>
            </a:r>
            <a:r>
              <a:rPr lang="en-US" sz="2000" dirty="0"/>
              <a:t> </a:t>
            </a:r>
            <a:r>
              <a:rPr lang="en-US" sz="2000" dirty="0" err="1"/>
              <a:t>ili</a:t>
            </a:r>
            <a:r>
              <a:rPr lang="en-US" sz="2000" dirty="0"/>
              <a:t> </a:t>
            </a:r>
            <a:r>
              <a:rPr lang="en-US" sz="2000" dirty="0" err="1"/>
              <a:t>ustanovi</a:t>
            </a:r>
            <a:r>
              <a:rPr lang="en-US" sz="2000" dirty="0"/>
              <a:t> </a:t>
            </a:r>
            <a:r>
              <a:rPr lang="en-US" sz="2000" dirty="0" err="1"/>
              <a:t>socijalne</a:t>
            </a:r>
            <a:r>
              <a:rPr lang="en-US" sz="2000" dirty="0"/>
              <a:t> </a:t>
            </a:r>
            <a:r>
              <a:rPr lang="en-US" sz="2000" dirty="0" err="1"/>
              <a:t>skrbi</a:t>
            </a:r>
            <a:endParaRPr lang="en-US" sz="2000" dirty="0"/>
          </a:p>
          <a:p>
            <a:r>
              <a:rPr lang="en-US" sz="2000" dirty="0" err="1"/>
              <a:t>zabrana</a:t>
            </a:r>
            <a:r>
              <a:rPr lang="en-US" sz="2000" dirty="0"/>
              <a:t> </a:t>
            </a:r>
            <a:r>
              <a:rPr lang="en-US" sz="2000" dirty="0" err="1"/>
              <a:t>približavanja</a:t>
            </a:r>
            <a:r>
              <a:rPr lang="en-US" sz="2000" dirty="0"/>
              <a:t> </a:t>
            </a:r>
            <a:r>
              <a:rPr lang="en-US" sz="2000" dirty="0" err="1"/>
              <a:t>djetetu</a:t>
            </a:r>
            <a:endParaRPr lang="en-US" sz="2000" dirty="0"/>
          </a:p>
          <a:p>
            <a:r>
              <a:rPr lang="en-US" sz="2000" dirty="0" err="1"/>
              <a:t>oduzimanje</a:t>
            </a:r>
            <a:r>
              <a:rPr lang="en-US" sz="2000" dirty="0"/>
              <a:t> </a:t>
            </a:r>
            <a:r>
              <a:rPr lang="en-US" sz="2000" dirty="0" err="1"/>
              <a:t>prava</a:t>
            </a:r>
            <a:r>
              <a:rPr lang="en-US" sz="2000" dirty="0"/>
              <a:t> na stanovanje s </a:t>
            </a:r>
            <a:r>
              <a:rPr lang="en-US" sz="2000" dirty="0" err="1"/>
              <a:t>djetetom</a:t>
            </a:r>
            <a:r>
              <a:rPr lang="en-US" sz="2000" dirty="0"/>
              <a:t> i </a:t>
            </a:r>
            <a:r>
              <a:rPr lang="en-US" sz="2000" dirty="0" err="1"/>
              <a:t>povjeravanje</a:t>
            </a:r>
            <a:r>
              <a:rPr lang="en-US" sz="2000" dirty="0"/>
              <a:t> </a:t>
            </a:r>
            <a:r>
              <a:rPr lang="en-US" sz="2000" dirty="0" err="1"/>
              <a:t>svakodnevne</a:t>
            </a:r>
            <a:r>
              <a:rPr lang="en-US" sz="2000" dirty="0"/>
              <a:t> </a:t>
            </a:r>
            <a:r>
              <a:rPr lang="en-US" sz="2000" dirty="0" err="1"/>
              <a:t>skrbi</a:t>
            </a:r>
            <a:r>
              <a:rPr lang="en-US" sz="2000" dirty="0"/>
              <a:t> o </a:t>
            </a:r>
            <a:r>
              <a:rPr lang="en-US" sz="2000" dirty="0" err="1"/>
              <a:t>djetetu</a:t>
            </a:r>
            <a:r>
              <a:rPr lang="en-US" sz="2000" dirty="0"/>
              <a:t> </a:t>
            </a:r>
            <a:r>
              <a:rPr lang="en-US" sz="2000" dirty="0" err="1"/>
              <a:t>drugoj</a:t>
            </a:r>
            <a:r>
              <a:rPr lang="en-US" sz="2000" dirty="0"/>
              <a:t> </a:t>
            </a:r>
            <a:r>
              <a:rPr lang="en-US" sz="2000" dirty="0" err="1"/>
              <a:t>osobi</a:t>
            </a:r>
            <a:r>
              <a:rPr lang="en-US" sz="2000" dirty="0"/>
              <a:t>, </a:t>
            </a:r>
            <a:r>
              <a:rPr lang="en-US" sz="2000" dirty="0" err="1"/>
              <a:t>udomiteljskoj</a:t>
            </a:r>
            <a:r>
              <a:rPr lang="en-US" sz="2000" dirty="0"/>
              <a:t> </a:t>
            </a:r>
            <a:r>
              <a:rPr lang="en-US" sz="2000" dirty="0" err="1"/>
              <a:t>obitelji</a:t>
            </a:r>
            <a:r>
              <a:rPr lang="en-US" sz="2000" dirty="0"/>
              <a:t> </a:t>
            </a:r>
            <a:r>
              <a:rPr lang="en-US" sz="2000" dirty="0" err="1"/>
              <a:t>ili</a:t>
            </a:r>
            <a:r>
              <a:rPr lang="en-US" sz="2000" dirty="0"/>
              <a:t> </a:t>
            </a:r>
            <a:r>
              <a:rPr lang="en-US" sz="2000" dirty="0" err="1"/>
              <a:t>ustanovi</a:t>
            </a:r>
            <a:r>
              <a:rPr lang="en-US" sz="2000" dirty="0"/>
              <a:t> </a:t>
            </a:r>
            <a:r>
              <a:rPr lang="en-US" sz="2000" dirty="0" err="1"/>
              <a:t>socijalne</a:t>
            </a:r>
            <a:r>
              <a:rPr lang="en-US" sz="2000" dirty="0"/>
              <a:t> </a:t>
            </a:r>
            <a:r>
              <a:rPr lang="en-US" sz="2000" dirty="0" err="1"/>
              <a:t>skrbi</a:t>
            </a:r>
            <a:endParaRPr lang="en-US" sz="2000" dirty="0"/>
          </a:p>
          <a:p>
            <a:r>
              <a:rPr lang="en-US" sz="2000" dirty="0" err="1"/>
              <a:t>povjeravanje</a:t>
            </a:r>
            <a:r>
              <a:rPr lang="en-US" sz="2000" dirty="0"/>
              <a:t> </a:t>
            </a:r>
            <a:r>
              <a:rPr lang="en-US" sz="2000" dirty="0" err="1"/>
              <a:t>djeteta</a:t>
            </a:r>
            <a:r>
              <a:rPr lang="en-US" sz="2000" dirty="0"/>
              <a:t> s </a:t>
            </a:r>
            <a:r>
              <a:rPr lang="en-US" sz="2000" dirty="0" err="1"/>
              <a:t>poremećajem</a:t>
            </a:r>
            <a:r>
              <a:rPr lang="en-US" sz="2000" dirty="0"/>
              <a:t> u </a:t>
            </a:r>
            <a:r>
              <a:rPr lang="en-US" sz="2000" dirty="0" err="1"/>
              <a:t>ponašanju</a:t>
            </a:r>
            <a:r>
              <a:rPr lang="en-US" sz="2000" dirty="0"/>
              <a:t> </a:t>
            </a:r>
            <a:r>
              <a:rPr lang="en-US" sz="2000" dirty="0" err="1"/>
              <a:t>radi</a:t>
            </a:r>
            <a:r>
              <a:rPr lang="en-US" sz="2000" dirty="0"/>
              <a:t> </a:t>
            </a:r>
            <a:r>
              <a:rPr lang="en-US" sz="2000" dirty="0" err="1"/>
              <a:t>pomoći</a:t>
            </a:r>
            <a:r>
              <a:rPr lang="en-US" sz="2000" dirty="0"/>
              <a:t> u </a:t>
            </a:r>
            <a:r>
              <a:rPr lang="en-US" sz="2000" dirty="0" err="1"/>
              <a:t>odgoju</a:t>
            </a:r>
            <a:r>
              <a:rPr lang="en-US" sz="2000" dirty="0"/>
              <a:t> </a:t>
            </a:r>
            <a:r>
              <a:rPr lang="en-US" sz="2000" dirty="0" err="1"/>
              <a:t>udomiteljskoj</a:t>
            </a:r>
            <a:r>
              <a:rPr lang="en-US" sz="2000" dirty="0"/>
              <a:t> </a:t>
            </a:r>
            <a:r>
              <a:rPr lang="en-US" sz="2000" dirty="0" err="1"/>
              <a:t>obitelji</a:t>
            </a:r>
            <a:r>
              <a:rPr lang="en-US" sz="2000" dirty="0"/>
              <a:t> </a:t>
            </a:r>
            <a:r>
              <a:rPr lang="en-US" sz="2000" dirty="0" err="1"/>
              <a:t>ili</a:t>
            </a:r>
            <a:r>
              <a:rPr lang="en-US" sz="2000" dirty="0"/>
              <a:t> </a:t>
            </a:r>
            <a:r>
              <a:rPr lang="en-US" sz="2000" dirty="0" err="1"/>
              <a:t>ustanovi</a:t>
            </a:r>
            <a:r>
              <a:rPr lang="en-US" sz="2000" dirty="0"/>
              <a:t> </a:t>
            </a:r>
            <a:r>
              <a:rPr lang="en-US" sz="2000" dirty="0" err="1"/>
              <a:t>socijalne</a:t>
            </a:r>
            <a:r>
              <a:rPr lang="en-US" sz="2000" dirty="0"/>
              <a:t> </a:t>
            </a:r>
            <a:r>
              <a:rPr lang="en-US" sz="2000" dirty="0" err="1"/>
              <a:t>skrbi</a:t>
            </a:r>
            <a:endParaRPr lang="en-US" sz="2000" dirty="0"/>
          </a:p>
          <a:p>
            <a:r>
              <a:rPr lang="en-US" sz="2000" dirty="0" err="1"/>
              <a:t>lišenje</a:t>
            </a:r>
            <a:r>
              <a:rPr lang="en-US" sz="2000" dirty="0"/>
              <a:t> </a:t>
            </a:r>
            <a:r>
              <a:rPr lang="en-US" sz="2000" dirty="0" err="1"/>
              <a:t>prava</a:t>
            </a:r>
            <a:r>
              <a:rPr lang="en-US" sz="2000" dirty="0"/>
              <a:t> na </a:t>
            </a:r>
            <a:r>
              <a:rPr lang="en-US" sz="2000" dirty="0" err="1"/>
              <a:t>roditeljsku</a:t>
            </a:r>
            <a:r>
              <a:rPr lang="en-US" sz="2000" dirty="0"/>
              <a:t> </a:t>
            </a:r>
            <a:r>
              <a:rPr lang="en-US" sz="2000" dirty="0" err="1"/>
              <a:t>skrb</a:t>
            </a:r>
            <a:endParaRPr lang="en-US" sz="2000" dirty="0"/>
          </a:p>
          <a:p>
            <a:endParaRPr lang="en-US" sz="1600" dirty="0"/>
          </a:p>
        </p:txBody>
      </p:sp>
    </p:spTree>
    <p:extLst>
      <p:ext uri="{BB962C8B-B14F-4D97-AF65-F5344CB8AC3E}">
        <p14:creationId xmlns:p14="http://schemas.microsoft.com/office/powerpoint/2010/main" val="28836428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10719582" y="4881489"/>
            <a:ext cx="611468" cy="842370"/>
          </a:xfrm>
        </p:spPr>
        <p:txBody>
          <a:bodyPr>
            <a:normAutofit fontScale="90000"/>
          </a:bodyPr>
          <a:lstStyle/>
          <a:p>
            <a:pPr algn="l"/>
            <a:endParaRPr lang="en-US" sz="4800" dirty="0"/>
          </a:p>
        </p:txBody>
      </p:sp>
      <p:sp>
        <p:nvSpPr>
          <p:cNvPr id="3" name="Subtitle 2"/>
          <p:cNvSpPr>
            <a:spLocks noGrp="1"/>
          </p:cNvSpPr>
          <p:nvPr>
            <p:ph idx="1"/>
          </p:nvPr>
        </p:nvSpPr>
        <p:spPr>
          <a:xfrm>
            <a:off x="798577" y="436098"/>
            <a:ext cx="10272697" cy="6316394"/>
          </a:xfrm>
        </p:spPr>
        <p:txBody>
          <a:bodyPr>
            <a:normAutofit fontScale="85000" lnSpcReduction="20000"/>
          </a:bodyPr>
          <a:lstStyle/>
          <a:p>
            <a:pPr>
              <a:lnSpc>
                <a:spcPct val="110000"/>
              </a:lnSpc>
            </a:pPr>
            <a:r>
              <a:rPr lang="hr-HR" sz="2000" dirty="0"/>
              <a:t>U većini Područnih ureda HZSR suradnja sa osnovnim i srednjim školama </a:t>
            </a:r>
            <a:r>
              <a:rPr lang="hr-HR" sz="2000" dirty="0" smtClean="0"/>
              <a:t>je </a:t>
            </a:r>
            <a:r>
              <a:rPr lang="hr-HR" sz="2000" dirty="0"/>
              <a:t>na odličnoj razini</a:t>
            </a:r>
            <a:r>
              <a:rPr lang="hr-HR" sz="2000" dirty="0" smtClean="0"/>
              <a:t>.</a:t>
            </a:r>
          </a:p>
          <a:p>
            <a:pPr>
              <a:lnSpc>
                <a:spcPct val="110000"/>
              </a:lnSpc>
            </a:pPr>
            <a:r>
              <a:rPr lang="hr-HR" sz="2000" dirty="0" smtClean="0"/>
              <a:t>Primjerice </a:t>
            </a:r>
            <a:r>
              <a:rPr lang="hr-HR" sz="2000" dirty="0"/>
              <a:t>u PU Donji Grad koji obuhvaća područje samog užeg centra Zagreba </a:t>
            </a:r>
            <a:r>
              <a:rPr lang="hr-HR" sz="2000" dirty="0" smtClean="0"/>
              <a:t>redovito </a:t>
            </a:r>
            <a:r>
              <a:rPr lang="hr-HR" sz="2000" dirty="0"/>
              <a:t>održavamo velike sastanke na koje pozivamo ravnatelje svih 7 osnovnih škola koje djeluju na područje općine </a:t>
            </a:r>
            <a:r>
              <a:rPr lang="hr-HR" sz="2000" dirty="0" smtClean="0"/>
              <a:t>Centar-Donji </a:t>
            </a:r>
            <a:r>
              <a:rPr lang="hr-HR" sz="2000" dirty="0"/>
              <a:t>Grad</a:t>
            </a:r>
            <a:r>
              <a:rPr lang="hr-HR" sz="2000" dirty="0" smtClean="0"/>
              <a:t>.</a:t>
            </a:r>
          </a:p>
          <a:p>
            <a:pPr>
              <a:lnSpc>
                <a:spcPct val="110000"/>
              </a:lnSpc>
            </a:pPr>
            <a:r>
              <a:rPr lang="hr-HR" sz="2000" dirty="0" smtClean="0"/>
              <a:t>Na </a:t>
            </a:r>
            <a:r>
              <a:rPr lang="hr-HR" sz="2000" dirty="0"/>
              <a:t>navedenim sastancima pozivamo osim ravnatelja i barem po jednog stručnog </a:t>
            </a:r>
            <a:r>
              <a:rPr lang="hr-HR" sz="2000" dirty="0" smtClean="0"/>
              <a:t>djelatnika(psiholog,socijalni pedagog,defektolog </a:t>
            </a:r>
            <a:r>
              <a:rPr lang="hr-HR" sz="2000" dirty="0"/>
              <a:t>i sl</a:t>
            </a:r>
            <a:r>
              <a:rPr lang="hr-HR" sz="2000" dirty="0" smtClean="0"/>
              <a:t>.)</a:t>
            </a:r>
          </a:p>
          <a:p>
            <a:pPr>
              <a:lnSpc>
                <a:spcPct val="110000"/>
              </a:lnSpc>
            </a:pPr>
            <a:r>
              <a:rPr lang="hr-HR" sz="2000" dirty="0" smtClean="0"/>
              <a:t>Ponekad </a:t>
            </a:r>
            <a:r>
              <a:rPr lang="hr-HR" sz="2000" dirty="0"/>
              <a:t>se pozivaju i školski liječnici</a:t>
            </a:r>
            <a:r>
              <a:rPr lang="hr-HR" sz="2000" dirty="0" smtClean="0"/>
              <a:t>, koji </a:t>
            </a:r>
            <a:r>
              <a:rPr lang="hr-HR" sz="2000" dirty="0"/>
              <a:t>se nažalost rijetko </a:t>
            </a:r>
            <a:r>
              <a:rPr lang="hr-HR" sz="2000" dirty="0" smtClean="0"/>
              <a:t>odazovu,dok </a:t>
            </a:r>
            <a:r>
              <a:rPr lang="hr-HR" sz="2000" dirty="0"/>
              <a:t>od strane Područnog ureda </a:t>
            </a:r>
            <a:r>
              <a:rPr lang="hr-HR" sz="2000" dirty="0" smtClean="0"/>
              <a:t> </a:t>
            </a:r>
            <a:r>
              <a:rPr lang="hr-HR" sz="2000" dirty="0"/>
              <a:t>predstojnik,socijalni radnik i psiholog,kao i defektolog.</a:t>
            </a:r>
          </a:p>
          <a:p>
            <a:pPr>
              <a:lnSpc>
                <a:spcPct val="110000"/>
              </a:lnSpc>
            </a:pPr>
            <a:r>
              <a:rPr lang="hr-HR" sz="2000" dirty="0"/>
              <a:t>Svaki sastanak bude ciljano </a:t>
            </a:r>
            <a:r>
              <a:rPr lang="hr-HR" sz="2000" dirty="0" smtClean="0"/>
              <a:t>tematski,nastojimo </a:t>
            </a:r>
            <a:r>
              <a:rPr lang="hr-HR" sz="2000" dirty="0"/>
              <a:t>biti što aktualniji.</a:t>
            </a:r>
          </a:p>
          <a:p>
            <a:pPr>
              <a:lnSpc>
                <a:spcPct val="110000"/>
              </a:lnSpc>
            </a:pPr>
            <a:r>
              <a:rPr lang="hr-HR" sz="2000" dirty="0"/>
              <a:t>Primjerice obrađujemo teme </a:t>
            </a:r>
          </a:p>
          <a:p>
            <a:pPr>
              <a:lnSpc>
                <a:spcPct val="110000"/>
              </a:lnSpc>
            </a:pPr>
            <a:r>
              <a:rPr lang="hr-HR" sz="2000" dirty="0"/>
              <a:t>Vršnjačko nasilje</a:t>
            </a:r>
          </a:p>
          <a:p>
            <a:pPr>
              <a:lnSpc>
                <a:spcPct val="110000"/>
              </a:lnSpc>
            </a:pPr>
            <a:r>
              <a:rPr lang="hr-HR" sz="2000" dirty="0"/>
              <a:t>Anksioznost</a:t>
            </a:r>
          </a:p>
          <a:p>
            <a:pPr>
              <a:lnSpc>
                <a:spcPct val="110000"/>
              </a:lnSpc>
            </a:pPr>
            <a:r>
              <a:rPr lang="hr-HR" sz="2000" dirty="0"/>
              <a:t>Depresija</a:t>
            </a:r>
          </a:p>
          <a:p>
            <a:pPr>
              <a:lnSpc>
                <a:spcPct val="110000"/>
              </a:lnSpc>
            </a:pPr>
            <a:r>
              <a:rPr lang="hr-HR" sz="2000" dirty="0"/>
              <a:t>Suicid</a:t>
            </a:r>
          </a:p>
          <a:p>
            <a:pPr>
              <a:lnSpc>
                <a:spcPct val="110000"/>
              </a:lnSpc>
            </a:pPr>
            <a:r>
              <a:rPr lang="hr-HR" sz="2000" dirty="0" err="1"/>
              <a:t>Cyberbullyng</a:t>
            </a:r>
            <a:endParaRPr lang="hr-HR" sz="2000" dirty="0"/>
          </a:p>
          <a:p>
            <a:pPr>
              <a:lnSpc>
                <a:spcPct val="110000"/>
              </a:lnSpc>
            </a:pPr>
            <a:r>
              <a:rPr lang="hr-HR" sz="2000" dirty="0"/>
              <a:t>Suradnja s roditeljima</a:t>
            </a:r>
          </a:p>
          <a:p>
            <a:pPr>
              <a:lnSpc>
                <a:spcPct val="110000"/>
              </a:lnSpc>
            </a:pPr>
            <a:r>
              <a:rPr lang="hr-HR" sz="2000" dirty="0"/>
              <a:t>Rad s roditeljima u </a:t>
            </a:r>
            <a:r>
              <a:rPr lang="hr-HR" sz="2000" dirty="0" smtClean="0"/>
              <a:t>visoko konfliktnim </a:t>
            </a:r>
            <a:r>
              <a:rPr lang="hr-HR" sz="2000" dirty="0"/>
              <a:t>razvodima</a:t>
            </a:r>
          </a:p>
          <a:p>
            <a:pPr>
              <a:lnSpc>
                <a:spcPct val="110000"/>
              </a:lnSpc>
            </a:pPr>
            <a:r>
              <a:rPr lang="hr-HR" sz="2000" dirty="0"/>
              <a:t>Djeca s posebnim programima u redovnim razredima</a:t>
            </a:r>
          </a:p>
          <a:p>
            <a:pPr>
              <a:lnSpc>
                <a:spcPct val="110000"/>
              </a:lnSpc>
            </a:pPr>
            <a:endParaRPr lang="hr-HR" sz="1200" dirty="0"/>
          </a:p>
          <a:p>
            <a:pPr>
              <a:lnSpc>
                <a:spcPct val="110000"/>
              </a:lnSpc>
            </a:pPr>
            <a:endParaRPr lang="hr-HR" sz="1200" dirty="0"/>
          </a:p>
        </p:txBody>
      </p:sp>
    </p:spTree>
    <p:extLst>
      <p:ext uri="{BB962C8B-B14F-4D97-AF65-F5344CB8AC3E}">
        <p14:creationId xmlns:p14="http://schemas.microsoft.com/office/powerpoint/2010/main" val="25158966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7874928" y="1134142"/>
            <a:ext cx="3456122" cy="4589717"/>
          </a:xfrm>
        </p:spPr>
        <p:txBody>
          <a:bodyPr>
            <a:normAutofit/>
          </a:bodyPr>
          <a:lstStyle/>
          <a:p>
            <a:pPr algn="l"/>
            <a:r>
              <a:rPr lang="hr-HR" sz="1900" dirty="0"/>
              <a:t/>
            </a:r>
            <a:br>
              <a:rPr lang="hr-HR" sz="1900" dirty="0"/>
            </a:br>
            <a:r>
              <a:rPr lang="hr-HR" sz="1900" dirty="0"/>
              <a:t/>
            </a:r>
            <a:br>
              <a:rPr lang="hr-HR" sz="1900" dirty="0"/>
            </a:br>
            <a:endParaRPr lang="en-US" sz="1900" dirty="0"/>
          </a:p>
        </p:txBody>
      </p:sp>
      <p:sp>
        <p:nvSpPr>
          <p:cNvPr id="4" name="Rezervirano mjesto sadržaja 3">
            <a:extLst>
              <a:ext uri="{FF2B5EF4-FFF2-40B4-BE49-F238E27FC236}">
                <a16:creationId xmlns:a16="http://schemas.microsoft.com/office/drawing/2014/main" id="{D8D0DD3A-A26B-0AD0-32CF-EC86B6267A1A}"/>
              </a:ext>
            </a:extLst>
          </p:cNvPr>
          <p:cNvSpPr>
            <a:spLocks noGrp="1"/>
          </p:cNvSpPr>
          <p:nvPr>
            <p:ph idx="1"/>
          </p:nvPr>
        </p:nvSpPr>
        <p:spPr>
          <a:xfrm>
            <a:off x="590843" y="803186"/>
            <a:ext cx="6583680" cy="5248622"/>
          </a:xfrm>
        </p:spPr>
        <p:txBody>
          <a:bodyPr>
            <a:normAutofit/>
          </a:bodyPr>
          <a:lstStyle/>
          <a:p>
            <a:r>
              <a:rPr lang="hr-HR" sz="2000" dirty="0" smtClean="0"/>
              <a:t>Organiziramo i međuresorni sastanke koji uključuju rad na pojedinim </a:t>
            </a:r>
            <a:r>
              <a:rPr lang="hr-HR" sz="2000" dirty="0"/>
              <a:t>predmetima- uz djelatnike škole budu nazočni djelatnik policije</a:t>
            </a:r>
            <a:r>
              <a:rPr lang="hr-HR" sz="2000" dirty="0" smtClean="0"/>
              <a:t>, Agencije </a:t>
            </a:r>
            <a:r>
              <a:rPr lang="hr-HR" sz="2000" dirty="0"/>
              <a:t>za odgoj i obrazovanje,odnosno djelatnici Gradskog ureda za odgoj i obrazovanje,školski liječnik,i ostali prema potrebi </a:t>
            </a:r>
            <a:br>
              <a:rPr lang="hr-HR" sz="2000" dirty="0"/>
            </a:br>
            <a:r>
              <a:rPr lang="hr-HR" sz="2000" dirty="0"/>
              <a:t>Redovna komunikacija putem telefona,e-maila vezano za dogovore</a:t>
            </a:r>
          </a:p>
        </p:txBody>
      </p:sp>
    </p:spTree>
    <p:extLst>
      <p:ext uri="{BB962C8B-B14F-4D97-AF65-F5344CB8AC3E}">
        <p14:creationId xmlns:p14="http://schemas.microsoft.com/office/powerpoint/2010/main" val="10627257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lnSpcReduction="10000"/>
          </a:bodyPr>
          <a:lstStyle/>
          <a:p>
            <a:r>
              <a:rPr lang="hr-HR" sz="1600" dirty="0" smtClean="0"/>
              <a:t>Važno je spomenuti da su stručni djelatnici HZSR dugi niz godina sudjelovali u posebnim prevetivnim programima nazvanim „Male skupine”(u periodu od od 1997.-2015 godine </a:t>
            </a:r>
          </a:p>
          <a:p>
            <a:r>
              <a:rPr lang="hr-HR" sz="1600" dirty="0" smtClean="0"/>
              <a:t>Stručni djelatnici profila socijalnih pedagoga i socijalnih radnika održavali su redovito u osnovnim školama edukativne radionice i predavanja na temu prevencije međuvršnjačkog nasilja</a:t>
            </a:r>
          </a:p>
          <a:p>
            <a:r>
              <a:rPr lang="hr-HR" sz="1600" dirty="0" smtClean="0"/>
              <a:t>U početku se radilo sa višim razredima osnovnih škola,no kasnije se uspostavilo da je puno bolji efekt kada se krene još ranije</a:t>
            </a:r>
          </a:p>
          <a:p>
            <a:r>
              <a:rPr lang="hr-HR" sz="1600" dirty="0" smtClean="0"/>
              <a:t>U program su se uključivali učenici 4.razreda osnovnih škola</a:t>
            </a:r>
          </a:p>
          <a:p>
            <a:r>
              <a:rPr lang="hr-HR" sz="1600" dirty="0" smtClean="0"/>
              <a:t>Važno je istaknuti da su ovi programi polučili izvanredne rezultate,primjerice s područja nadležnosti općine Centar –Donji Grad samo je jedno dijete u kasnijoj dobi razvilo poremećaje u ponašanju</a:t>
            </a:r>
            <a:endParaRPr lang="hr-HR" sz="1600" dirty="0"/>
          </a:p>
        </p:txBody>
      </p:sp>
    </p:spTree>
    <p:extLst>
      <p:ext uri="{BB962C8B-B14F-4D97-AF65-F5344CB8AC3E}">
        <p14:creationId xmlns:p14="http://schemas.microsoft.com/office/powerpoint/2010/main" val="16417840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9" name="Freeform: Shape 18">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Naslov 5">
            <a:extLst>
              <a:ext uri="{FF2B5EF4-FFF2-40B4-BE49-F238E27FC236}">
                <a16:creationId xmlns:a16="http://schemas.microsoft.com/office/drawing/2014/main" id="{E5F83A1C-405F-B4E3-559B-72E30A88EB0C}"/>
              </a:ext>
            </a:extLst>
          </p:cNvPr>
          <p:cNvSpPr>
            <a:spLocks noGrp="1"/>
          </p:cNvSpPr>
          <p:nvPr>
            <p:ph type="title"/>
          </p:nvPr>
        </p:nvSpPr>
        <p:spPr>
          <a:xfrm>
            <a:off x="7874928" y="1134142"/>
            <a:ext cx="3456122" cy="4589717"/>
          </a:xfrm>
        </p:spPr>
        <p:txBody>
          <a:bodyPr>
            <a:normAutofit/>
          </a:bodyPr>
          <a:lstStyle/>
          <a:p>
            <a:pPr algn="l"/>
            <a:endParaRPr lang="hr-HR" sz="4800" dirty="0"/>
          </a:p>
        </p:txBody>
      </p:sp>
      <p:sp>
        <p:nvSpPr>
          <p:cNvPr id="3" name="Subtitle 2"/>
          <p:cNvSpPr>
            <a:spLocks noGrp="1"/>
          </p:cNvSpPr>
          <p:nvPr>
            <p:ph idx="1"/>
          </p:nvPr>
        </p:nvSpPr>
        <p:spPr>
          <a:xfrm>
            <a:off x="380656" y="804689"/>
            <a:ext cx="6685435" cy="5248622"/>
          </a:xfrm>
        </p:spPr>
        <p:txBody>
          <a:bodyPr>
            <a:normAutofit/>
          </a:bodyPr>
          <a:lstStyle/>
          <a:p>
            <a:r>
              <a:rPr lang="hr-HR" sz="2000" dirty="0" smtClean="0"/>
              <a:t>U </a:t>
            </a:r>
            <a:r>
              <a:rPr lang="en-US" sz="2000" dirty="0" err="1" smtClean="0"/>
              <a:t>odgojno-obrazovni</a:t>
            </a:r>
            <a:r>
              <a:rPr lang="en-US" sz="2000" dirty="0" smtClean="0"/>
              <a:t> </a:t>
            </a:r>
            <a:r>
              <a:rPr lang="en-US" sz="2000" dirty="0" err="1" smtClean="0"/>
              <a:t>sustav</a:t>
            </a:r>
            <a:r>
              <a:rPr lang="hr-HR" sz="2000" dirty="0" smtClean="0"/>
              <a:t> svrstavamo </a:t>
            </a:r>
            <a:r>
              <a:rPr lang="en-US" sz="2000" dirty="0" smtClean="0"/>
              <a:t> </a:t>
            </a:r>
            <a:r>
              <a:rPr lang="en-US" sz="2000" dirty="0" err="1"/>
              <a:t>ustanove</a:t>
            </a:r>
            <a:r>
              <a:rPr lang="en-US" sz="2000" dirty="0"/>
              <a:t> </a:t>
            </a:r>
            <a:r>
              <a:rPr lang="en-US" sz="2000" dirty="0" err="1"/>
              <a:t>koje</a:t>
            </a:r>
            <a:r>
              <a:rPr lang="en-US" sz="2000" dirty="0"/>
              <a:t> </a:t>
            </a:r>
            <a:r>
              <a:rPr lang="en-US" sz="2000" dirty="0" err="1"/>
              <a:t>sudjeluju</a:t>
            </a:r>
            <a:r>
              <a:rPr lang="en-US" sz="2000" dirty="0"/>
              <a:t> u </a:t>
            </a:r>
            <a:r>
              <a:rPr lang="en-US" sz="2000" dirty="0" err="1"/>
              <a:t>ostvarivanju</a:t>
            </a:r>
            <a:r>
              <a:rPr lang="en-US" sz="2000" dirty="0"/>
              <a:t> </a:t>
            </a:r>
            <a:r>
              <a:rPr lang="en-US" sz="2000" dirty="0" err="1"/>
              <a:t>odgojno-obrazovnih</a:t>
            </a:r>
            <a:r>
              <a:rPr lang="en-US" sz="2000" dirty="0"/>
              <a:t> </a:t>
            </a:r>
            <a:r>
              <a:rPr lang="en-US" sz="2000" dirty="0" err="1"/>
              <a:t>programa</a:t>
            </a:r>
            <a:r>
              <a:rPr lang="en-US" sz="2000" dirty="0"/>
              <a:t> i </a:t>
            </a:r>
            <a:r>
              <a:rPr lang="en-US" sz="2000" dirty="0" err="1"/>
              <a:t>postizanju</a:t>
            </a:r>
            <a:r>
              <a:rPr lang="en-US" sz="2000" dirty="0"/>
              <a:t> </a:t>
            </a:r>
            <a:r>
              <a:rPr lang="en-US" sz="2000" dirty="0" err="1"/>
              <a:t>odgojno-obrazovnih</a:t>
            </a:r>
            <a:r>
              <a:rPr lang="en-US" sz="2000" dirty="0"/>
              <a:t> </a:t>
            </a:r>
            <a:r>
              <a:rPr lang="en-US" sz="2000" dirty="0" err="1"/>
              <a:t>zadaća</a:t>
            </a:r>
            <a:r>
              <a:rPr lang="en-US" sz="2000" dirty="0"/>
              <a:t> </a:t>
            </a:r>
            <a:endParaRPr lang="hr-HR" sz="2000" dirty="0"/>
          </a:p>
          <a:p>
            <a:r>
              <a:rPr lang="hr-HR" sz="2000" dirty="0" smtClean="0"/>
              <a:t>O</a:t>
            </a:r>
            <a:r>
              <a:rPr lang="en-US" sz="2000" dirty="0" err="1" smtClean="0"/>
              <a:t>buhvaća</a:t>
            </a:r>
            <a:r>
              <a:rPr lang="en-US" sz="2000" dirty="0" smtClean="0"/>
              <a:t> </a:t>
            </a:r>
            <a:r>
              <a:rPr lang="en-US" sz="2000" dirty="0" err="1"/>
              <a:t>školstvo</a:t>
            </a:r>
            <a:r>
              <a:rPr lang="en-US" sz="2000" dirty="0"/>
              <a:t> </a:t>
            </a:r>
            <a:r>
              <a:rPr lang="en-US" sz="2000" dirty="0" err="1"/>
              <a:t>pojedine</a:t>
            </a:r>
            <a:r>
              <a:rPr lang="en-US" sz="2000" dirty="0"/>
              <a:t> </a:t>
            </a:r>
            <a:r>
              <a:rPr lang="en-US" sz="2000" dirty="0" err="1"/>
              <a:t>zemlje</a:t>
            </a:r>
            <a:r>
              <a:rPr lang="en-US" sz="2000" dirty="0"/>
              <a:t> </a:t>
            </a:r>
            <a:r>
              <a:rPr lang="en-US" sz="2000" dirty="0" err="1"/>
              <a:t>sa</a:t>
            </a:r>
            <a:r>
              <a:rPr lang="en-US" sz="2000" dirty="0"/>
              <a:t> </a:t>
            </a:r>
            <a:r>
              <a:rPr lang="en-US" sz="2000" dirty="0" err="1"/>
              <a:t>svim</a:t>
            </a:r>
            <a:r>
              <a:rPr lang="en-US" sz="2000" dirty="0"/>
              <a:t> </a:t>
            </a:r>
            <a:r>
              <a:rPr lang="en-US" sz="2000" dirty="0" err="1" smtClean="0"/>
              <a:t>školama</a:t>
            </a:r>
            <a:r>
              <a:rPr lang="hr-HR" sz="2000" dirty="0" smtClean="0"/>
              <a:t> </a:t>
            </a:r>
            <a:r>
              <a:rPr lang="en-US" sz="2000" dirty="0" err="1" smtClean="0"/>
              <a:t>osnovnim</a:t>
            </a:r>
            <a:r>
              <a:rPr lang="en-US" sz="2000" dirty="0"/>
              <a:t>, </a:t>
            </a:r>
            <a:r>
              <a:rPr lang="en-US" sz="2000" dirty="0" err="1"/>
              <a:t>srednjim</a:t>
            </a:r>
            <a:r>
              <a:rPr lang="en-US" sz="2000" dirty="0"/>
              <a:t>, </a:t>
            </a:r>
            <a:r>
              <a:rPr lang="en-US" sz="2000" dirty="0" err="1"/>
              <a:t>višim</a:t>
            </a:r>
            <a:r>
              <a:rPr lang="en-US" sz="2000" dirty="0"/>
              <a:t> i </a:t>
            </a:r>
            <a:r>
              <a:rPr lang="en-US" sz="2000" dirty="0" err="1"/>
              <a:t>visokim</a:t>
            </a:r>
            <a:r>
              <a:rPr lang="en-US" sz="2000" dirty="0"/>
              <a:t>, </a:t>
            </a:r>
            <a:r>
              <a:rPr lang="en-US" sz="2000" dirty="0" err="1"/>
              <a:t>kao</a:t>
            </a:r>
            <a:r>
              <a:rPr lang="en-US" sz="2000" dirty="0"/>
              <a:t> i </a:t>
            </a:r>
            <a:r>
              <a:rPr lang="en-US" sz="2000" dirty="0" err="1"/>
              <a:t>općeobrazovnim</a:t>
            </a:r>
            <a:r>
              <a:rPr lang="en-US" sz="2000" dirty="0"/>
              <a:t>, </a:t>
            </a:r>
            <a:r>
              <a:rPr lang="en-US" sz="2000" dirty="0" err="1"/>
              <a:t>strukovnim</a:t>
            </a:r>
            <a:r>
              <a:rPr lang="en-US" sz="2000" dirty="0"/>
              <a:t> </a:t>
            </a:r>
            <a:r>
              <a:rPr lang="en-US" sz="2000" dirty="0" err="1"/>
              <a:t>i</a:t>
            </a:r>
            <a:r>
              <a:rPr lang="en-US" sz="2000" dirty="0"/>
              <a:t> </a:t>
            </a:r>
            <a:r>
              <a:rPr lang="en-US" sz="2000" dirty="0" err="1" smtClean="0"/>
              <a:t>umjetničkim</a:t>
            </a:r>
            <a:r>
              <a:rPr lang="en-US" sz="2000" dirty="0" smtClean="0"/>
              <a:t> </a:t>
            </a:r>
            <a:r>
              <a:rPr lang="en-US" sz="2000" dirty="0" err="1"/>
              <a:t>školama</a:t>
            </a:r>
            <a:r>
              <a:rPr lang="en-US" sz="2000" dirty="0"/>
              <a:t>, </a:t>
            </a:r>
            <a:r>
              <a:rPr lang="en-US" sz="2000" dirty="0" err="1"/>
              <a:t>koje</a:t>
            </a:r>
            <a:r>
              <a:rPr lang="en-US" sz="2000" dirty="0"/>
              <a:t> </a:t>
            </a:r>
            <a:r>
              <a:rPr lang="en-US" sz="2000" dirty="0" err="1"/>
              <a:t>su</a:t>
            </a:r>
            <a:r>
              <a:rPr lang="en-US" sz="2000" dirty="0"/>
              <a:t> </a:t>
            </a:r>
            <a:r>
              <a:rPr lang="en-US" sz="2000" dirty="0" err="1"/>
              <a:t>međusobno</a:t>
            </a:r>
            <a:r>
              <a:rPr lang="en-US" sz="2000" dirty="0"/>
              <a:t> </a:t>
            </a:r>
            <a:r>
              <a:rPr lang="en-US" sz="2000" dirty="0" err="1"/>
              <a:t>povezane</a:t>
            </a:r>
            <a:r>
              <a:rPr lang="en-US" sz="2000" dirty="0"/>
              <a:t> u </a:t>
            </a:r>
            <a:r>
              <a:rPr lang="en-US" sz="2000" dirty="0" err="1"/>
              <a:t>cjelinu</a:t>
            </a:r>
            <a:r>
              <a:rPr lang="en-US" sz="2000" dirty="0"/>
              <a:t>. </a:t>
            </a:r>
          </a:p>
        </p:txBody>
      </p:sp>
    </p:spTree>
    <p:extLst>
      <p:ext uri="{BB962C8B-B14F-4D97-AF65-F5344CB8AC3E}">
        <p14:creationId xmlns:p14="http://schemas.microsoft.com/office/powerpoint/2010/main" val="13535598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a:bodyPr>
          <a:lstStyle/>
          <a:p>
            <a:r>
              <a:rPr lang="hr-HR" sz="1600" dirty="0" smtClean="0"/>
              <a:t>Program „Hitnih intervencija” </a:t>
            </a:r>
          </a:p>
          <a:p>
            <a:r>
              <a:rPr lang="hr-HR" sz="1600" dirty="0" smtClean="0"/>
              <a:t>Osmišljen je po inicijalnom programu „Malih skupina”, i to na način da su se održavale kratke ciljane radionice- za učenike pojedinog razreda, ili čak samo određenog dijela razreda</a:t>
            </a:r>
          </a:p>
          <a:p>
            <a:r>
              <a:rPr lang="hr-HR" sz="1600" dirty="0" smtClean="0"/>
              <a:t>Cilj im je bio senzibilizirati razred za određeni problem(poput ismijavanja pojedinih učenika radi pretilosti,odjeće,druge rase i sl.)</a:t>
            </a:r>
          </a:p>
          <a:p>
            <a:r>
              <a:rPr lang="hr-HR" sz="1600" dirty="0" smtClean="0"/>
              <a:t>Radionice bi se organizirale prema potrebi, i na inicijativu pojedinih osnovnih škola</a:t>
            </a:r>
          </a:p>
          <a:p>
            <a:r>
              <a:rPr lang="hr-HR" sz="1600" dirty="0" smtClean="0"/>
              <a:t>„Program za prvašiće”-po pozivu na prvi roditeljski sastanak za roditelje učenika prvih razreda na kojima bi uz školskog liječnika,stručnu službu škole sudjelovali i djelatnici HZSR(tadašnji CZSS)s ciljem upoznavanja roditelja sa ovlastima HZSR</a:t>
            </a:r>
            <a:endParaRPr lang="hr-HR" sz="1600" dirty="0"/>
          </a:p>
        </p:txBody>
      </p:sp>
    </p:spTree>
    <p:extLst>
      <p:ext uri="{BB962C8B-B14F-4D97-AF65-F5344CB8AC3E}">
        <p14:creationId xmlns:p14="http://schemas.microsoft.com/office/powerpoint/2010/main" val="124014505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a:bodyPr>
          <a:lstStyle/>
          <a:p>
            <a:r>
              <a:rPr lang="hr-HR" sz="2000" dirty="0" smtClean="0"/>
              <a:t>U posljednje </a:t>
            </a:r>
            <a:r>
              <a:rPr lang="hr-HR" sz="2000" dirty="0"/>
              <a:t>vrijeme Područni uredi HZSR </a:t>
            </a:r>
            <a:r>
              <a:rPr lang="hr-HR" sz="2000" dirty="0" smtClean="0"/>
              <a:t>zaprimaju sve učestalije obavijesti osnovnih </a:t>
            </a:r>
            <a:r>
              <a:rPr lang="hr-HR" sz="2000" dirty="0"/>
              <a:t>,ali sve </a:t>
            </a:r>
            <a:r>
              <a:rPr lang="hr-HR" sz="2000" dirty="0" smtClean="0"/>
              <a:t>češće </a:t>
            </a:r>
            <a:r>
              <a:rPr lang="hr-HR" sz="2000" dirty="0"/>
              <a:t>i srednjih škola o neprimjerenom ponašanju učenika u školi,ali i </a:t>
            </a:r>
            <a:r>
              <a:rPr lang="hr-HR" sz="2000" dirty="0" smtClean="0"/>
              <a:t>izvan škole,kao i obavijestima o nasilju među djecom i mladima</a:t>
            </a:r>
          </a:p>
          <a:p>
            <a:r>
              <a:rPr lang="hr-HR" sz="2000" dirty="0" smtClean="0"/>
              <a:t>Prilikom zaprimanja obavijesti postupamao sukladno Protokolu o postupanju u slučaju nasilja među djecom i mladima koje je donijelo Ministarstvo rada,mirovinskog sustava,obitelji i socijalne politike</a:t>
            </a:r>
          </a:p>
          <a:p>
            <a:endParaRPr lang="hr-HR" sz="2000" dirty="0"/>
          </a:p>
          <a:p>
            <a:endParaRPr lang="hr-HR" sz="1600" dirty="0"/>
          </a:p>
        </p:txBody>
      </p:sp>
    </p:spTree>
    <p:extLst>
      <p:ext uri="{BB962C8B-B14F-4D97-AF65-F5344CB8AC3E}">
        <p14:creationId xmlns:p14="http://schemas.microsoft.com/office/powerpoint/2010/main" val="413677586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F6FE3F2D-8EAD-299E-B545-218633338EFE}"/>
              </a:ext>
            </a:extLst>
          </p:cNvPr>
          <p:cNvSpPr>
            <a:spLocks noGrp="1"/>
          </p:cNvSpPr>
          <p:nvPr>
            <p:ph type="title"/>
          </p:nvPr>
        </p:nvSpPr>
        <p:spPr>
          <a:xfrm>
            <a:off x="7874927" y="1134142"/>
            <a:ext cx="4054475" cy="4589717"/>
          </a:xfrm>
        </p:spPr>
        <p:txBody>
          <a:bodyPr>
            <a:normAutofit/>
          </a:bodyPr>
          <a:lstStyle/>
          <a:p>
            <a:pPr algn="l"/>
            <a:r>
              <a:rPr lang="hr-HR" sz="4800" dirty="0"/>
              <a:t>PROTOKOL O POSTUPANJU U SLUČAJU NASILJA MEĐU DJECOM I MLADIMA</a:t>
            </a:r>
          </a:p>
        </p:txBody>
      </p:sp>
      <p:sp>
        <p:nvSpPr>
          <p:cNvPr id="3" name="Rezervirano mjesto sadržaja 2">
            <a:extLst>
              <a:ext uri="{FF2B5EF4-FFF2-40B4-BE49-F238E27FC236}">
                <a16:creationId xmlns:a16="http://schemas.microsoft.com/office/drawing/2014/main" id="{D04C425F-9BB1-680F-5EC0-155A1085999E}"/>
              </a:ext>
            </a:extLst>
          </p:cNvPr>
          <p:cNvSpPr>
            <a:spLocks noGrp="1"/>
          </p:cNvSpPr>
          <p:nvPr>
            <p:ph idx="1"/>
          </p:nvPr>
        </p:nvSpPr>
        <p:spPr>
          <a:xfrm>
            <a:off x="798577" y="803186"/>
            <a:ext cx="5427137" cy="5248622"/>
          </a:xfrm>
        </p:spPr>
        <p:txBody>
          <a:bodyPr>
            <a:normAutofit fontScale="92500" lnSpcReduction="10000"/>
          </a:bodyPr>
          <a:lstStyle/>
          <a:p>
            <a:pPr>
              <a:buFont typeface="Arial" panose="020B0604020202020204" pitchFamily="34" charset="0"/>
              <a:buChar char="•"/>
            </a:pPr>
            <a:r>
              <a:rPr lang="hr-HR" sz="1600" dirty="0"/>
              <a:t>„</a:t>
            </a:r>
            <a:r>
              <a:rPr lang="hr-HR" sz="2000" dirty="0"/>
              <a:t>Jedno od temeljnih načela Konvencije o pravima djeteta je da svako dijete ima pravo na život,opstanak i razvoj, što bi podrazumijevalo i zaštitu od nasilja. </a:t>
            </a:r>
            <a:endParaRPr lang="hr-HR" sz="2000" dirty="0" smtClean="0"/>
          </a:p>
          <a:p>
            <a:pPr>
              <a:buFont typeface="Arial" panose="020B0604020202020204" pitchFamily="34" charset="0"/>
              <a:buChar char="•"/>
            </a:pPr>
            <a:r>
              <a:rPr lang="hr-HR" sz="2000" dirty="0" smtClean="0"/>
              <a:t>U </a:t>
            </a:r>
            <a:r>
              <a:rPr lang="hr-HR" sz="2000" dirty="0"/>
              <a:t>Konvenciji o pravima </a:t>
            </a:r>
            <a:r>
              <a:rPr lang="hr-HR" sz="2000" dirty="0" smtClean="0"/>
              <a:t>djeteta navodi </a:t>
            </a:r>
            <a:r>
              <a:rPr lang="hr-HR" sz="2000" dirty="0"/>
              <a:t>se da države stranke moraju poduzeti „sve potrebne zakonodavne, upravne, socijalne i prosvjetne mjere da zaštite dijete od svakog oblika tjelesnog ili duševnog nasilja, povreda ili zloporaba, zanemarivanja ili zapuštenosti, zlostavljanja ili iskorištavanja, uključujući spolno zlostavljanje, dok o njemu brine roditelj(i), zakonski skrbnik(ci) ili neka druga odgovorna osoba kojoj je skrb o djetetu povjerena“ (članak 19.)”</a:t>
            </a:r>
          </a:p>
        </p:txBody>
      </p:sp>
    </p:spTree>
    <p:extLst>
      <p:ext uri="{BB962C8B-B14F-4D97-AF65-F5344CB8AC3E}">
        <p14:creationId xmlns:p14="http://schemas.microsoft.com/office/powerpoint/2010/main" val="8675889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F6FE3F2D-8EAD-299E-B545-218633338EFE}"/>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D04C425F-9BB1-680F-5EC0-155A1085999E}"/>
              </a:ext>
            </a:extLst>
          </p:cNvPr>
          <p:cNvSpPr>
            <a:spLocks noGrp="1"/>
          </p:cNvSpPr>
          <p:nvPr>
            <p:ph idx="1"/>
          </p:nvPr>
        </p:nvSpPr>
        <p:spPr>
          <a:xfrm>
            <a:off x="798577" y="365760"/>
            <a:ext cx="9414568" cy="5686048"/>
          </a:xfrm>
        </p:spPr>
        <p:txBody>
          <a:bodyPr>
            <a:normAutofit/>
          </a:bodyPr>
          <a:lstStyle/>
          <a:p>
            <a:pPr>
              <a:buFont typeface="Arial" panose="020B0604020202020204" pitchFamily="34" charset="0"/>
              <a:buChar char="•"/>
            </a:pPr>
            <a:r>
              <a:rPr lang="hr-HR" sz="1600" dirty="0"/>
              <a:t>„</a:t>
            </a:r>
            <a:r>
              <a:rPr lang="hr-HR" sz="2000" dirty="0"/>
              <a:t>U preambuli Konvencije o pravima osoba s invaliditetom navedeno je da djeca s teškoćama u razvoju trebaju u potpunosti uživati sva ljudska prava i temeljne slobode ravnopravno s drugom djecom u skladu s obvezama koje su države stranke Konvencije o pravima djeteta preuzele </a:t>
            </a:r>
            <a:endParaRPr lang="hr-HR" sz="2000" dirty="0" smtClean="0"/>
          </a:p>
          <a:p>
            <a:pPr>
              <a:buFont typeface="Arial" panose="020B0604020202020204" pitchFamily="34" charset="0"/>
              <a:buChar char="•"/>
            </a:pPr>
            <a:r>
              <a:rPr lang="hr-HR" sz="2000" dirty="0" smtClean="0"/>
              <a:t>Obveza </a:t>
            </a:r>
            <a:r>
              <a:rPr lang="hr-HR" sz="2000" dirty="0"/>
              <a:t>je države stranke da „uvede djelotvorno zakonodavstvo i politike, uključujući zakonodavstvo i politike usmjerene na žene i djecu, kako bi osigurale da se slučajevi izrabljivanja, nasilja i zlostavljanja osoba s invaliditetom identificiraju i istraže, i gdje je to primjereno, kazneno gone“ (čl. 16. st.5.). U komunikaciji s djecom s teškoćama u razvoju potrebno je primijeniti konvencijsko načelo „razumne prilagodbe“ ovisno o vrsti invaliditeta te poštovati njihovo dostojanstvo.”</a:t>
            </a:r>
          </a:p>
        </p:txBody>
      </p:sp>
    </p:spTree>
    <p:extLst>
      <p:ext uri="{BB962C8B-B14F-4D97-AF65-F5344CB8AC3E}">
        <p14:creationId xmlns:p14="http://schemas.microsoft.com/office/powerpoint/2010/main" val="26525781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F6FE3F2D-8EAD-299E-B545-218633338EFE}"/>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D04C425F-9BB1-680F-5EC0-155A1085999E}"/>
              </a:ext>
            </a:extLst>
          </p:cNvPr>
          <p:cNvSpPr>
            <a:spLocks noGrp="1"/>
          </p:cNvSpPr>
          <p:nvPr>
            <p:ph idx="1"/>
          </p:nvPr>
        </p:nvSpPr>
        <p:spPr>
          <a:xfrm>
            <a:off x="798577" y="803186"/>
            <a:ext cx="5427137" cy="5248622"/>
          </a:xfrm>
        </p:spPr>
        <p:txBody>
          <a:bodyPr>
            <a:normAutofit/>
          </a:bodyPr>
          <a:lstStyle/>
          <a:p>
            <a:pPr>
              <a:buFont typeface="Arial" panose="020B0604020202020204" pitchFamily="34" charset="0"/>
              <a:buChar char="•"/>
            </a:pPr>
            <a:r>
              <a:rPr lang="hr-HR" sz="1600" dirty="0"/>
              <a:t>„</a:t>
            </a:r>
            <a:r>
              <a:rPr lang="hr-HR" sz="2000" dirty="0"/>
              <a:t>Rezolucija 1803 (2011) Parlamentarne skupštine Vijeća Europe o obrazovanju protiv nasilja u školi sadrži smjernice o suzbijanju vršnjačkog nasilja (</a:t>
            </a:r>
            <a:r>
              <a:rPr lang="hr-HR" sz="2000" dirty="0" err="1"/>
              <a:t>bullyinga</a:t>
            </a:r>
            <a:r>
              <a:rPr lang="hr-HR" sz="2000" dirty="0"/>
              <a:t>) u školama u kojima se, između ostalog, navodi da mora postojati prikladan mehanizam za prijavu nasilja i da svaki čin nasilja mora biti zabilježen, istražen i prema potrebi prijavljen drugim službama.”</a:t>
            </a:r>
          </a:p>
        </p:txBody>
      </p:sp>
    </p:spTree>
    <p:extLst>
      <p:ext uri="{BB962C8B-B14F-4D97-AF65-F5344CB8AC3E}">
        <p14:creationId xmlns:p14="http://schemas.microsoft.com/office/powerpoint/2010/main" val="3211917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F6FE3F2D-8EAD-299E-B545-218633338EFE}"/>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D04C425F-9BB1-680F-5EC0-155A1085999E}"/>
              </a:ext>
            </a:extLst>
          </p:cNvPr>
          <p:cNvSpPr>
            <a:spLocks noGrp="1"/>
          </p:cNvSpPr>
          <p:nvPr>
            <p:ph idx="1"/>
          </p:nvPr>
        </p:nvSpPr>
        <p:spPr>
          <a:xfrm>
            <a:off x="798577" y="803186"/>
            <a:ext cx="5427137" cy="5248622"/>
          </a:xfrm>
        </p:spPr>
        <p:txBody>
          <a:bodyPr>
            <a:normAutofit/>
          </a:bodyPr>
          <a:lstStyle/>
          <a:p>
            <a:pPr>
              <a:buFont typeface="Arial" panose="020B0604020202020204" pitchFamily="34" charset="0"/>
              <a:buChar char="•"/>
            </a:pPr>
            <a:r>
              <a:rPr lang="hr-HR" sz="2000" dirty="0"/>
              <a:t>„Novim Protokolom o postupanju u slučaju nasilja među djecom i mladima želi se unaprijediti međuresorna suradnja i unijeti promjene vezane uz dodatno uključivanje nadležnih tijela, prije svega sustava zdravstva te organizacija civilnog društva koje programski djeluju u cilju zaštite žrtava i suzbijanja nasilja među djecom</a:t>
            </a:r>
            <a:r>
              <a:rPr lang="hr-HR" sz="1600" dirty="0"/>
              <a:t>.”</a:t>
            </a:r>
          </a:p>
        </p:txBody>
      </p:sp>
    </p:spTree>
    <p:extLst>
      <p:ext uri="{BB962C8B-B14F-4D97-AF65-F5344CB8AC3E}">
        <p14:creationId xmlns:p14="http://schemas.microsoft.com/office/powerpoint/2010/main" val="563892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10632558" y="4253023"/>
            <a:ext cx="698492" cy="1470836"/>
          </a:xfrm>
        </p:spPr>
        <p:txBody>
          <a:bodyPr>
            <a:normAutofit/>
          </a:bodyPr>
          <a:lstStyle/>
          <a:p>
            <a:pPr algn="l"/>
            <a:endParaRPr lang="hr-HR" sz="4800" dirty="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8005181" cy="5248622"/>
          </a:xfrm>
        </p:spPr>
        <p:txBody>
          <a:bodyPr>
            <a:normAutofit fontScale="92500" lnSpcReduction="10000"/>
          </a:bodyPr>
          <a:lstStyle/>
          <a:p>
            <a:pPr>
              <a:buFont typeface="Arial" panose="020B0604020202020204" pitchFamily="34" charset="0"/>
              <a:buChar char="•"/>
            </a:pPr>
            <a:r>
              <a:rPr lang="hr-HR" sz="1600" dirty="0"/>
              <a:t>Nasiljem među djecom i mladima smatra se osobito: </a:t>
            </a:r>
            <a:br>
              <a:rPr lang="hr-HR" sz="1600" dirty="0"/>
            </a:br>
            <a:r>
              <a:rPr lang="hr-HR" sz="1600" dirty="0"/>
              <a:t>• namjerno uzrokovani fizički napad kao i pokušaj fizičkog napada u bilo kojem obliku, primjerice udaranje, guranje, gađanje, šamaranje, čupanje, zaključavanje, napad različitim predmetima, pljuvanje i slično bez obzira je li kod napadnutog djeteta nastupila tjelesna povreda </a:t>
            </a:r>
            <a:br>
              <a:rPr lang="hr-HR" sz="1600" dirty="0"/>
            </a:br>
            <a:r>
              <a:rPr lang="hr-HR" sz="1600" dirty="0" smtClean="0"/>
              <a:t>psihičko </a:t>
            </a:r>
            <a:r>
              <a:rPr lang="hr-HR" sz="1600" dirty="0"/>
              <a:t>i emocionalno nasilje prouzročeno opetovanim ili trajnim negativnim postupcima od strane jednog djeteta ili više djece. </a:t>
            </a:r>
            <a:endParaRPr lang="hr-HR" sz="1600" dirty="0" smtClean="0"/>
          </a:p>
          <a:p>
            <a:pPr>
              <a:buFont typeface="Arial" panose="020B0604020202020204" pitchFamily="34" charset="0"/>
              <a:buChar char="•"/>
            </a:pPr>
            <a:r>
              <a:rPr lang="hr-HR" sz="1600" dirty="0" smtClean="0"/>
              <a:t>Negativni </a:t>
            </a:r>
            <a:r>
              <a:rPr lang="hr-HR" sz="1600" dirty="0"/>
              <a:t>postupci su: ogovaranje, nazivanje pogrdnim imenima, ismijavanje, zastrašivanje, izrugivanje, namjerno zanemarivanje i isključivanje iz skupine kojoj pripada ili isključivanje i zabranjivanje sudjelovanja u različitim aktivnostima s ciljem nanošenja patnje ili boli, širenje glasina s ciljem izolacije djeteta od ostalih učenika, oduzimanje stvari ili novaca, uništavanje ili oštećivanje djetetovih stvari, ponižavanje, naređivanje ili zahtijevanje poslušnosti ili na drugi način dovođenje djeteta u podređeni položaj, kao i sva druga ponašanja počinjena od djeteta i mlade osobe (unutar kojih je i spolno uznemiravanje i zlostavljanje) kojima se drugom djetetu namjerno nanosi fizička i duševna bol ili sramota </a:t>
            </a:r>
            <a:br>
              <a:rPr lang="hr-HR" sz="1600" dirty="0"/>
            </a:br>
            <a:r>
              <a:rPr lang="hr-HR" sz="1600" dirty="0"/>
              <a:t> • oponašanje djece s teškoćama u razvoju po određenim karakteristikama, primjerice: oponašanje hoda, govora, tjelesnih karakteristika uzrokovanih invaliditetom i drugi ponižavajući gestikulirajući pokreti koji upućuju na intelektualno, mentalno ili osjetilno oštećenje„</a:t>
            </a:r>
          </a:p>
        </p:txBody>
      </p:sp>
    </p:spTree>
    <p:extLst>
      <p:ext uri="{BB962C8B-B14F-4D97-AF65-F5344CB8AC3E}">
        <p14:creationId xmlns:p14="http://schemas.microsoft.com/office/powerpoint/2010/main" val="245053340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fontScale="92500" lnSpcReduction="10000"/>
          </a:bodyPr>
          <a:lstStyle/>
          <a:p>
            <a:pPr>
              <a:buFont typeface="Arial" panose="020B0604020202020204" pitchFamily="34" charset="0"/>
              <a:buChar char="•"/>
            </a:pPr>
            <a:r>
              <a:rPr lang="hr-HR" sz="1600" dirty="0"/>
              <a:t>„</a:t>
            </a:r>
            <a:r>
              <a:rPr lang="hr-HR" sz="2000" dirty="0"/>
              <a:t>Nasilje među djecom i mladima smatra se i elektroničko nasilje (cyberbullying) kao oblik komunikacijske aktivnosti sa svim elementima verbalnog, socijalnog ili psihološkog nasilja kroz uporabu interneta, e-mailova, web stranica, blogova, videa ili mobilnih telefona i koja služi kako bi se neko dijete ponizilo, zadirkivalo, prijetilo mu se ili ga se teroriziralo na neki drugi način. </a:t>
            </a:r>
            <a:endParaRPr lang="hr-HR" sz="2000" dirty="0" smtClean="0"/>
          </a:p>
          <a:p>
            <a:pPr>
              <a:buFont typeface="Arial" panose="020B0604020202020204" pitchFamily="34" charset="0"/>
              <a:buChar char="•"/>
            </a:pPr>
            <a:r>
              <a:rPr lang="hr-HR" sz="2000" dirty="0" smtClean="0"/>
              <a:t>Cilj </a:t>
            </a:r>
            <a:r>
              <a:rPr lang="hr-HR" sz="2000" dirty="0"/>
              <a:t>elektroničkog nasilja uvijek je povrijediti, uznemiriti ili na bilo koji drugi način naštetiti djetetu, bilo u obliku tekstualnih ili video poruka, fotografija, poziva ili neugodnih komentara. Može ga činiti jedna osoba ili grupa djece.”</a:t>
            </a:r>
          </a:p>
        </p:txBody>
      </p:sp>
    </p:spTree>
    <p:extLst>
      <p:ext uri="{BB962C8B-B14F-4D97-AF65-F5344CB8AC3E}">
        <p14:creationId xmlns:p14="http://schemas.microsoft.com/office/powerpoint/2010/main" val="34623632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10500502" y="3583172"/>
            <a:ext cx="830548" cy="2140687"/>
          </a:xfrm>
        </p:spPr>
        <p:txBody>
          <a:bodyPr>
            <a:normAutofit/>
          </a:bodyPr>
          <a:lstStyle/>
          <a:p>
            <a:pPr algn="l"/>
            <a:endParaRPr lang="hr-HR" sz="4800" dirty="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7686204" cy="5248622"/>
          </a:xfrm>
        </p:spPr>
        <p:txBody>
          <a:bodyPr>
            <a:noAutofit/>
          </a:bodyPr>
          <a:lstStyle/>
          <a:p>
            <a:pPr>
              <a:buFont typeface="Arial" panose="020B0604020202020204" pitchFamily="34" charset="0"/>
              <a:buChar char="•"/>
            </a:pPr>
            <a:r>
              <a:rPr lang="hr-HR" sz="1600" dirty="0"/>
              <a:t>Elektroničko nasilje obuhvaća: </a:t>
            </a:r>
            <a:br>
              <a:rPr lang="hr-HR" sz="1600" dirty="0"/>
            </a:br>
            <a:r>
              <a:rPr lang="hr-HR" sz="1600" dirty="0"/>
              <a:t>• slanje anonimnih poruka neprimjerenog sadržaja i korištenje govora mržnje </a:t>
            </a:r>
            <a:br>
              <a:rPr lang="hr-HR" sz="1600" dirty="0"/>
            </a:br>
            <a:r>
              <a:rPr lang="hr-HR" sz="1600" dirty="0"/>
              <a:t>• poticanje grupnog govora mržnje i verbalnog nasilja na društvenim mrežama </a:t>
            </a:r>
            <a:br>
              <a:rPr lang="hr-HR" sz="1600" dirty="0"/>
            </a:br>
            <a:r>
              <a:rPr lang="hr-HR" sz="1600" dirty="0"/>
              <a:t>• širenje nasilnih i uvredljivih komentara o drugoj djeci i mladima </a:t>
            </a:r>
            <a:br>
              <a:rPr lang="hr-HR" sz="1600" dirty="0"/>
            </a:br>
            <a:r>
              <a:rPr lang="hr-HR" sz="1600" dirty="0"/>
              <a:t>• vrijeđanje i davanje pogrdnih imena </a:t>
            </a:r>
            <a:br>
              <a:rPr lang="hr-HR" sz="1600" dirty="0"/>
            </a:br>
            <a:r>
              <a:rPr lang="hr-HR" sz="1600" dirty="0"/>
              <a:t>• kreiranje internetskih stranica (blogova) koje sadrže priče, crteže, slike i šale na račun druge djece i mladih </a:t>
            </a:r>
            <a:br>
              <a:rPr lang="hr-HR" sz="1600" dirty="0"/>
            </a:br>
            <a:r>
              <a:rPr lang="hr-HR" sz="1600" dirty="0"/>
              <a:t>• slanje tuđih fotografija te traženje ostalih da ih procjenjuju po određenim karakteristikama </a:t>
            </a:r>
            <a:br>
              <a:rPr lang="hr-HR" sz="1600" dirty="0"/>
            </a:br>
            <a:r>
              <a:rPr lang="hr-HR" sz="1600" dirty="0"/>
              <a:t>• fotografiranje i snimanje djece s određenim karakteristikama (primjerice invaliditetom) s ciljem njihova izrugivanja </a:t>
            </a:r>
            <a:br>
              <a:rPr lang="hr-HR" sz="1600" dirty="0"/>
            </a:br>
            <a:r>
              <a:rPr lang="hr-HR" sz="1600" dirty="0"/>
              <a:t>• otkrivanje osobnih informacija o drugima i stavljanje na društvene mreže bez dozvole </a:t>
            </a:r>
            <a:br>
              <a:rPr lang="hr-HR" sz="1600" dirty="0"/>
            </a:br>
            <a:r>
              <a:rPr lang="hr-HR" sz="1600" dirty="0"/>
              <a:t>• „provaljivanje“ u tuđe e-mail adrese </a:t>
            </a:r>
            <a:br>
              <a:rPr lang="hr-HR" sz="1600" dirty="0"/>
            </a:br>
            <a:r>
              <a:rPr lang="hr-HR" sz="1600" dirty="0"/>
              <a:t>• slanje zlobnih i neugodnih sadržaja drugima </a:t>
            </a:r>
            <a:br>
              <a:rPr lang="hr-HR" sz="1600" dirty="0"/>
            </a:br>
            <a:r>
              <a:rPr lang="hr-HR" sz="1600" dirty="0"/>
              <a:t>• prijetnje smrću i druge prijetnje </a:t>
            </a:r>
            <a:br>
              <a:rPr lang="hr-HR" sz="1600" dirty="0"/>
            </a:br>
            <a:r>
              <a:rPr lang="hr-HR" sz="1600" dirty="0"/>
              <a:t>• izlaganje neprimjerenim sadržajima</a:t>
            </a:r>
            <a:br>
              <a:rPr lang="hr-HR" sz="1600" dirty="0"/>
            </a:br>
            <a:r>
              <a:rPr lang="hr-HR" sz="1600" dirty="0"/>
              <a:t> • spolno uznemiravanje i spolno mamljenje </a:t>
            </a:r>
            <a:br>
              <a:rPr lang="hr-HR" sz="1600" dirty="0"/>
            </a:br>
            <a:r>
              <a:rPr lang="hr-HR" sz="1600" dirty="0"/>
              <a:t>• i sve druge oblike elektroničke komunikacija s elementima nasilja među djecom i mladima.</a:t>
            </a:r>
          </a:p>
        </p:txBody>
      </p:sp>
    </p:spTree>
    <p:extLst>
      <p:ext uri="{BB962C8B-B14F-4D97-AF65-F5344CB8AC3E}">
        <p14:creationId xmlns:p14="http://schemas.microsoft.com/office/powerpoint/2010/main" val="24472436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a:bodyPr>
          <a:lstStyle/>
          <a:p>
            <a:pPr>
              <a:buFont typeface="Arial" panose="020B0604020202020204" pitchFamily="34" charset="0"/>
              <a:buChar char="•"/>
            </a:pPr>
            <a:r>
              <a:rPr lang="hr-HR" sz="1600" dirty="0"/>
              <a:t>„</a:t>
            </a:r>
            <a:r>
              <a:rPr lang="hr-HR" sz="2000" dirty="0"/>
              <a:t>Državna tijela obuhvaćena ovim Protokolom dužna su odmah poduzeti potrebne mjere osiguranja ustroja, organiziranosti, opremljenosti i dovoljnog broja specijaliziranih stručnjaka koji se u svom djelokrugu bave problematikom nasilja među djecom i mladima, uz dostatno osiguranje sredstava u državnom proračunu od strane resornih ministarstava</a:t>
            </a:r>
            <a:r>
              <a:rPr lang="hr-HR" sz="1600" dirty="0"/>
              <a:t>”</a:t>
            </a:r>
          </a:p>
        </p:txBody>
      </p:sp>
    </p:spTree>
    <p:extLst>
      <p:ext uri="{BB962C8B-B14F-4D97-AF65-F5344CB8AC3E}">
        <p14:creationId xmlns:p14="http://schemas.microsoft.com/office/powerpoint/2010/main" val="162490772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9CF0CFB4-3E13-5329-20ED-ABC6E089E631}"/>
              </a:ext>
            </a:extLst>
          </p:cNvPr>
          <p:cNvSpPr>
            <a:spLocks noGrp="1"/>
          </p:cNvSpPr>
          <p:nvPr>
            <p:ph type="title"/>
          </p:nvPr>
        </p:nvSpPr>
        <p:spPr>
          <a:xfrm>
            <a:off x="8904848" y="1134142"/>
            <a:ext cx="2426201" cy="4589717"/>
          </a:xfrm>
        </p:spPr>
        <p:txBody>
          <a:bodyPr>
            <a:normAutofit/>
          </a:bodyPr>
          <a:lstStyle/>
          <a:p>
            <a:pPr algn="l"/>
            <a:endParaRPr lang="hr-HR" sz="4800" dirty="0"/>
          </a:p>
        </p:txBody>
      </p:sp>
      <p:sp>
        <p:nvSpPr>
          <p:cNvPr id="3" name="Subtitle 2"/>
          <p:cNvSpPr>
            <a:spLocks noGrp="1"/>
          </p:cNvSpPr>
          <p:nvPr>
            <p:ph idx="1"/>
          </p:nvPr>
        </p:nvSpPr>
        <p:spPr>
          <a:xfrm>
            <a:off x="492369" y="803186"/>
            <a:ext cx="8407183" cy="5780494"/>
          </a:xfrm>
        </p:spPr>
        <p:txBody>
          <a:bodyPr>
            <a:normAutofit/>
          </a:bodyPr>
          <a:lstStyle/>
          <a:p>
            <a:pPr>
              <a:buFont typeface="Arial" panose="020B0604020202020204" pitchFamily="34" charset="0"/>
              <a:buChar char="•"/>
            </a:pPr>
            <a:r>
              <a:rPr lang="en-US" sz="2000" dirty="0"/>
              <a:t>Kao </a:t>
            </a:r>
            <a:r>
              <a:rPr lang="en-US" sz="2000" dirty="0" err="1"/>
              <a:t>širi</a:t>
            </a:r>
            <a:r>
              <a:rPr lang="en-US" sz="2000" dirty="0"/>
              <a:t> </a:t>
            </a:r>
            <a:r>
              <a:rPr lang="en-US" sz="2000" dirty="0" err="1"/>
              <a:t>pojam</a:t>
            </a:r>
            <a:r>
              <a:rPr lang="en-US" sz="2000" dirty="0"/>
              <a:t>, </a:t>
            </a:r>
            <a:r>
              <a:rPr lang="en-US" sz="2000" dirty="0" err="1"/>
              <a:t>odgojno-obrazovni</a:t>
            </a:r>
            <a:r>
              <a:rPr lang="en-US" sz="2000" dirty="0"/>
              <a:t> </a:t>
            </a:r>
            <a:r>
              <a:rPr lang="en-US" sz="2000" dirty="0" err="1"/>
              <a:t>sustav</a:t>
            </a:r>
            <a:r>
              <a:rPr lang="en-US" sz="2000" dirty="0"/>
              <a:t> </a:t>
            </a:r>
            <a:r>
              <a:rPr lang="en-US" sz="2000" dirty="0" err="1"/>
              <a:t>obuhvaća</a:t>
            </a:r>
            <a:r>
              <a:rPr lang="en-US" sz="2000" dirty="0"/>
              <a:t> i </a:t>
            </a:r>
            <a:r>
              <a:rPr lang="en-US" sz="2000" dirty="0" err="1"/>
              <a:t>druge</a:t>
            </a:r>
            <a:r>
              <a:rPr lang="en-US" sz="2000" dirty="0"/>
              <a:t> </a:t>
            </a:r>
            <a:r>
              <a:rPr lang="en-US" sz="2000" dirty="0" err="1"/>
              <a:t>odgojno-obrazovne</a:t>
            </a:r>
            <a:r>
              <a:rPr lang="en-US" sz="2000" dirty="0"/>
              <a:t> </a:t>
            </a:r>
            <a:r>
              <a:rPr lang="en-US" sz="2000" dirty="0" err="1"/>
              <a:t>ustanove</a:t>
            </a:r>
            <a:r>
              <a:rPr lang="en-US" sz="2000" dirty="0"/>
              <a:t>: </a:t>
            </a:r>
            <a:endParaRPr lang="hr-HR" sz="2000" dirty="0"/>
          </a:p>
          <a:p>
            <a:pPr lvl="1">
              <a:buFont typeface="Arial" panose="020B0604020202020204" pitchFamily="34" charset="0"/>
              <a:buChar char="•"/>
            </a:pPr>
            <a:r>
              <a:rPr lang="en-US" sz="2000" dirty="0" err="1"/>
              <a:t>ustanove</a:t>
            </a:r>
            <a:r>
              <a:rPr lang="en-US" sz="2000" dirty="0"/>
              <a:t> za </a:t>
            </a:r>
            <a:r>
              <a:rPr lang="en-US" sz="2000" dirty="0" err="1"/>
              <a:t>predškolski</a:t>
            </a:r>
            <a:r>
              <a:rPr lang="en-US" sz="2000" dirty="0"/>
              <a:t> </a:t>
            </a:r>
            <a:r>
              <a:rPr lang="en-US" sz="2000" dirty="0" err="1"/>
              <a:t>odgoj</a:t>
            </a:r>
            <a:r>
              <a:rPr lang="en-US" sz="2000" dirty="0"/>
              <a:t>, </a:t>
            </a:r>
            <a:endParaRPr lang="hr-HR" sz="2000" dirty="0"/>
          </a:p>
          <a:p>
            <a:pPr lvl="1">
              <a:buFont typeface="Arial" panose="020B0604020202020204" pitchFamily="34" charset="0"/>
              <a:buChar char="•"/>
            </a:pPr>
            <a:r>
              <a:rPr lang="en-US" sz="2000" dirty="0" err="1"/>
              <a:t>dječje</a:t>
            </a:r>
            <a:r>
              <a:rPr lang="en-US" sz="2000" dirty="0"/>
              <a:t>, </a:t>
            </a:r>
            <a:r>
              <a:rPr lang="en-US" sz="2000" dirty="0" err="1"/>
              <a:t>učeničke</a:t>
            </a:r>
            <a:r>
              <a:rPr lang="en-US" sz="2000" dirty="0"/>
              <a:t> i </a:t>
            </a:r>
            <a:r>
              <a:rPr lang="en-US" sz="2000" dirty="0" err="1"/>
              <a:t>studentske</a:t>
            </a:r>
            <a:r>
              <a:rPr lang="en-US" sz="2000" dirty="0"/>
              <a:t> </a:t>
            </a:r>
            <a:r>
              <a:rPr lang="en-US" sz="2000" dirty="0" err="1"/>
              <a:t>domove</a:t>
            </a:r>
            <a:r>
              <a:rPr lang="en-US" sz="2000" dirty="0"/>
              <a:t>, </a:t>
            </a:r>
            <a:endParaRPr lang="hr-HR" sz="2000" dirty="0"/>
          </a:p>
          <a:p>
            <a:pPr lvl="1">
              <a:buFont typeface="Arial" panose="020B0604020202020204" pitchFamily="34" charset="0"/>
              <a:buChar char="•"/>
            </a:pPr>
            <a:r>
              <a:rPr lang="en-US" sz="2000" dirty="0" err="1"/>
              <a:t>posebne</a:t>
            </a:r>
            <a:r>
              <a:rPr lang="en-US" sz="2000" dirty="0"/>
              <a:t> </a:t>
            </a:r>
            <a:r>
              <a:rPr lang="en-US" sz="2000" dirty="0" err="1" smtClean="0"/>
              <a:t>odgojne</a:t>
            </a:r>
            <a:r>
              <a:rPr lang="hr-HR" sz="2000" dirty="0"/>
              <a:t> </a:t>
            </a:r>
            <a:r>
              <a:rPr lang="en-US" sz="2000" dirty="0" err="1" smtClean="0"/>
              <a:t>domove</a:t>
            </a:r>
            <a:r>
              <a:rPr lang="en-US" sz="2000" dirty="0"/>
              <a:t>, </a:t>
            </a:r>
            <a:endParaRPr lang="hr-HR" sz="2000" dirty="0"/>
          </a:p>
          <a:p>
            <a:pPr lvl="1">
              <a:buFont typeface="Arial" panose="020B0604020202020204" pitchFamily="34" charset="0"/>
              <a:buChar char="•"/>
            </a:pPr>
            <a:r>
              <a:rPr lang="en-US" sz="2000" dirty="0" err="1"/>
              <a:t>domove</a:t>
            </a:r>
            <a:r>
              <a:rPr lang="en-US" sz="2000" dirty="0"/>
              <a:t> i </a:t>
            </a:r>
            <a:r>
              <a:rPr lang="en-US" sz="2000" dirty="0" err="1"/>
              <a:t>zavode</a:t>
            </a:r>
            <a:r>
              <a:rPr lang="en-US" sz="2000" dirty="0"/>
              <a:t> za </a:t>
            </a:r>
            <a:r>
              <a:rPr lang="en-US" sz="2000" dirty="0" err="1"/>
              <a:t>specijalni</a:t>
            </a:r>
            <a:r>
              <a:rPr lang="en-US" sz="2000" dirty="0"/>
              <a:t> </a:t>
            </a:r>
            <a:r>
              <a:rPr lang="en-US" sz="2000" dirty="0" err="1"/>
              <a:t>odgoj</a:t>
            </a:r>
            <a:r>
              <a:rPr lang="en-US" sz="2000" dirty="0"/>
              <a:t>, </a:t>
            </a:r>
            <a:endParaRPr lang="hr-HR" sz="2000" dirty="0"/>
          </a:p>
          <a:p>
            <a:pPr marL="457200" lvl="1" indent="0">
              <a:buNone/>
            </a:pPr>
            <a:endParaRPr lang="hr-HR" sz="2000" dirty="0"/>
          </a:p>
          <a:p>
            <a:r>
              <a:rPr lang="en-US" sz="2000" dirty="0" err="1"/>
              <a:t>Odgojno-obrazovni</a:t>
            </a:r>
            <a:r>
              <a:rPr lang="en-US" sz="2000" dirty="0"/>
              <a:t> </a:t>
            </a:r>
            <a:r>
              <a:rPr lang="en-US" sz="2000" dirty="0" err="1"/>
              <a:t>sustav</a:t>
            </a:r>
            <a:r>
              <a:rPr lang="en-US" sz="2000" dirty="0"/>
              <a:t> </a:t>
            </a:r>
            <a:r>
              <a:rPr lang="en-US" sz="2000" dirty="0" err="1"/>
              <a:t>uključuje</a:t>
            </a:r>
            <a:r>
              <a:rPr lang="en-US" sz="2000" dirty="0"/>
              <a:t> i </a:t>
            </a:r>
            <a:r>
              <a:rPr lang="en-US" sz="2000" dirty="0" err="1"/>
              <a:t>društv</a:t>
            </a:r>
            <a:r>
              <a:rPr lang="en-US" sz="2000" dirty="0"/>
              <a:t>. </a:t>
            </a:r>
            <a:r>
              <a:rPr lang="en-US" sz="2000" dirty="0" err="1"/>
              <a:t>čimbenike</a:t>
            </a:r>
            <a:r>
              <a:rPr lang="en-US" sz="2000" dirty="0"/>
              <a:t> koji </a:t>
            </a:r>
            <a:r>
              <a:rPr lang="en-US" sz="2000" dirty="0" err="1"/>
              <a:t>nisu</a:t>
            </a:r>
            <a:r>
              <a:rPr lang="en-US" sz="2000" dirty="0"/>
              <a:t> </a:t>
            </a:r>
            <a:r>
              <a:rPr lang="en-US" sz="2000" dirty="0" err="1"/>
              <a:t>pedagoške</a:t>
            </a:r>
            <a:r>
              <a:rPr lang="en-US" sz="2000" dirty="0"/>
              <a:t> </a:t>
            </a:r>
            <a:r>
              <a:rPr lang="en-US" sz="2000" dirty="0" err="1"/>
              <a:t>ustanove</a:t>
            </a:r>
            <a:r>
              <a:rPr lang="en-US" sz="2000" dirty="0"/>
              <a:t>, </a:t>
            </a:r>
            <a:r>
              <a:rPr lang="en-US" sz="2000" dirty="0" err="1"/>
              <a:t>ali</a:t>
            </a:r>
            <a:r>
              <a:rPr lang="en-US" sz="2000" dirty="0"/>
              <a:t> </a:t>
            </a:r>
            <a:r>
              <a:rPr lang="en-US" sz="2000" dirty="0" err="1"/>
              <a:t>svojim</a:t>
            </a:r>
            <a:r>
              <a:rPr lang="en-US" sz="2000" dirty="0"/>
              <a:t> </a:t>
            </a:r>
            <a:r>
              <a:rPr lang="en-US" sz="2000" dirty="0" err="1"/>
              <a:t>programima</a:t>
            </a:r>
            <a:r>
              <a:rPr lang="en-US" sz="2000" dirty="0"/>
              <a:t> i </a:t>
            </a:r>
            <a:r>
              <a:rPr lang="en-US" sz="2000" dirty="0" err="1"/>
              <a:t>djelatnošću</a:t>
            </a:r>
            <a:r>
              <a:rPr lang="en-US" sz="2000" dirty="0"/>
              <a:t> </a:t>
            </a:r>
            <a:r>
              <a:rPr lang="en-US" sz="2000" dirty="0" err="1"/>
              <a:t>pridonose</a:t>
            </a:r>
            <a:r>
              <a:rPr lang="en-US" sz="2000" dirty="0"/>
              <a:t> </a:t>
            </a:r>
            <a:r>
              <a:rPr lang="en-US" sz="2000" dirty="0" err="1"/>
              <a:t>ostvarivanju</a:t>
            </a:r>
            <a:r>
              <a:rPr lang="en-US" sz="2000" dirty="0"/>
              <a:t> </a:t>
            </a:r>
            <a:r>
              <a:rPr lang="en-US" sz="2000" dirty="0" err="1" smtClean="0"/>
              <a:t>odgojne</a:t>
            </a:r>
            <a:r>
              <a:rPr lang="en-US" sz="2000" dirty="0" smtClean="0"/>
              <a:t> </a:t>
            </a:r>
            <a:r>
              <a:rPr lang="en-US" sz="2000" dirty="0" err="1"/>
              <a:t>svrhe</a:t>
            </a:r>
            <a:r>
              <a:rPr lang="en-US" sz="2000" dirty="0"/>
              <a:t> </a:t>
            </a:r>
            <a:r>
              <a:rPr lang="en-US" sz="2000" dirty="0" err="1"/>
              <a:t>te</a:t>
            </a:r>
            <a:r>
              <a:rPr lang="en-US" sz="2000" dirty="0"/>
              <a:t> </a:t>
            </a:r>
            <a:r>
              <a:rPr lang="en-US" sz="2000" dirty="0" err="1"/>
              <a:t>ciljeva</a:t>
            </a:r>
            <a:r>
              <a:rPr lang="en-US" sz="2000" dirty="0"/>
              <a:t> i </a:t>
            </a:r>
            <a:r>
              <a:rPr lang="en-US" sz="2000" dirty="0" err="1"/>
              <a:t>zadaća</a:t>
            </a:r>
            <a:r>
              <a:rPr lang="en-US" sz="2000" dirty="0"/>
              <a:t> </a:t>
            </a:r>
            <a:r>
              <a:rPr lang="en-US" sz="2000" dirty="0" err="1" smtClean="0"/>
              <a:t>odgoja</a:t>
            </a:r>
            <a:r>
              <a:rPr lang="en-US" sz="2000" dirty="0" smtClean="0"/>
              <a:t>.</a:t>
            </a:r>
            <a:endParaRPr lang="en-US" sz="2000" dirty="0"/>
          </a:p>
        </p:txBody>
      </p:sp>
    </p:spTree>
    <p:extLst>
      <p:ext uri="{BB962C8B-B14F-4D97-AF65-F5344CB8AC3E}">
        <p14:creationId xmlns:p14="http://schemas.microsoft.com/office/powerpoint/2010/main" val="33614068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F6FE3F2D-8EAD-299E-B545-218633338EFE}"/>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D04C425F-9BB1-680F-5EC0-155A1085999E}"/>
              </a:ext>
            </a:extLst>
          </p:cNvPr>
          <p:cNvSpPr>
            <a:spLocks noGrp="1"/>
          </p:cNvSpPr>
          <p:nvPr>
            <p:ph idx="1"/>
          </p:nvPr>
        </p:nvSpPr>
        <p:spPr>
          <a:xfrm>
            <a:off x="798577" y="803186"/>
            <a:ext cx="5427137" cy="5248622"/>
          </a:xfrm>
        </p:spPr>
        <p:txBody>
          <a:bodyPr>
            <a:normAutofit/>
          </a:bodyPr>
          <a:lstStyle/>
          <a:p>
            <a:pPr>
              <a:buFont typeface="Arial" panose="020B0604020202020204" pitchFamily="34" charset="0"/>
              <a:buChar char="•"/>
            </a:pPr>
            <a:r>
              <a:rPr lang="hr-HR" sz="2000" dirty="0"/>
              <a:t>„Sastavni dio ovoga Protokola je Obrazac o prijavi nasilja među djecom i mladima (Prilog) kojim se želi potaknuti sva nadležna tijela na prijavljivanje svih opisanih oblika nasilja među djecom i mladima uključujući i elektroničko nasilje s ciljem unapređivanja međuresorne suradnje i učinkovitijeg protoka informacija. </a:t>
            </a:r>
            <a:endParaRPr lang="hr-HR" sz="2000" dirty="0" smtClean="0"/>
          </a:p>
          <a:p>
            <a:pPr>
              <a:buFont typeface="Arial" panose="020B0604020202020204" pitchFamily="34" charset="0"/>
              <a:buChar char="•"/>
            </a:pPr>
            <a:r>
              <a:rPr lang="hr-HR" sz="2000" dirty="0" smtClean="0"/>
              <a:t>Podnositelj </a:t>
            </a:r>
            <a:r>
              <a:rPr lang="hr-HR" sz="2000" dirty="0"/>
              <a:t>prijave, putem navedenog Obrasca, obavještava tijelo/tijela koje je nadležno postupati u određenom slučaju.”</a:t>
            </a:r>
          </a:p>
        </p:txBody>
      </p:sp>
    </p:spTree>
    <p:extLst>
      <p:ext uri="{BB962C8B-B14F-4D97-AF65-F5344CB8AC3E}">
        <p14:creationId xmlns:p14="http://schemas.microsoft.com/office/powerpoint/2010/main" val="17673570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Rezervirano mjesto sadržaja 10" descr="Slika na kojoj se prikazuje tekst, snimka zaslona, Font, dokument">
            <a:extLst>
              <a:ext uri="{FF2B5EF4-FFF2-40B4-BE49-F238E27FC236}">
                <a16:creationId xmlns:a16="http://schemas.microsoft.com/office/drawing/2014/main" id="{F8132E9F-45C2-A992-A95C-496BD2F2EC95}"/>
              </a:ext>
            </a:extLst>
          </p:cNvPr>
          <p:cNvPicPr>
            <a:picLocks noGrp="1" noChangeAspect="1"/>
          </p:cNvPicPr>
          <p:nvPr>
            <p:ph idx="4294967295"/>
          </p:nvPr>
        </p:nvPicPr>
        <p:blipFill>
          <a:blip r:embed="rId2"/>
          <a:stretch>
            <a:fillRect/>
          </a:stretch>
        </p:blipFill>
        <p:spPr>
          <a:xfrm>
            <a:off x="2475914" y="140677"/>
            <a:ext cx="6370638" cy="6540939"/>
          </a:xfrm>
          <a:ln>
            <a:solidFill>
              <a:schemeClr val="tx1"/>
            </a:solidFill>
          </a:ln>
        </p:spPr>
      </p:pic>
    </p:spTree>
    <p:extLst>
      <p:ext uri="{BB962C8B-B14F-4D97-AF65-F5344CB8AC3E}">
        <p14:creationId xmlns:p14="http://schemas.microsoft.com/office/powerpoint/2010/main" val="35990288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F6FE3F2D-8EAD-299E-B545-218633338EFE}"/>
              </a:ext>
            </a:extLst>
          </p:cNvPr>
          <p:cNvSpPr>
            <a:spLocks noGrp="1"/>
          </p:cNvSpPr>
          <p:nvPr>
            <p:ph type="title"/>
          </p:nvPr>
        </p:nvSpPr>
        <p:spPr>
          <a:xfrm>
            <a:off x="9613718" y="3798277"/>
            <a:ext cx="1717331" cy="1925582"/>
          </a:xfrm>
        </p:spPr>
        <p:txBody>
          <a:bodyPr>
            <a:normAutofit/>
          </a:bodyPr>
          <a:lstStyle/>
          <a:p>
            <a:pPr algn="l"/>
            <a:endParaRPr lang="hr-HR" sz="4800" dirty="0"/>
          </a:p>
        </p:txBody>
      </p:sp>
      <p:sp>
        <p:nvSpPr>
          <p:cNvPr id="3" name="Rezervirano mjesto sadržaja 2">
            <a:extLst>
              <a:ext uri="{FF2B5EF4-FFF2-40B4-BE49-F238E27FC236}">
                <a16:creationId xmlns:a16="http://schemas.microsoft.com/office/drawing/2014/main" id="{D04C425F-9BB1-680F-5EC0-155A1085999E}"/>
              </a:ext>
            </a:extLst>
          </p:cNvPr>
          <p:cNvSpPr>
            <a:spLocks noGrp="1"/>
          </p:cNvSpPr>
          <p:nvPr>
            <p:ph idx="1"/>
          </p:nvPr>
        </p:nvSpPr>
        <p:spPr>
          <a:xfrm>
            <a:off x="281355" y="858130"/>
            <a:ext cx="11169748" cy="5641144"/>
          </a:xfrm>
        </p:spPr>
        <p:txBody>
          <a:bodyPr>
            <a:noAutofit/>
          </a:bodyPr>
          <a:lstStyle/>
          <a:p>
            <a:pPr>
              <a:buFont typeface="Arial" panose="020B0604020202020204" pitchFamily="34" charset="0"/>
              <a:buChar char="•"/>
            </a:pPr>
            <a:r>
              <a:rPr lang="hr-HR" sz="1200" dirty="0"/>
              <a:t>1</a:t>
            </a:r>
            <a:r>
              <a:rPr lang="hr-HR" dirty="0"/>
              <a:t>. Načela međuresorne suradnje</a:t>
            </a:r>
          </a:p>
          <a:p>
            <a:pPr>
              <a:buFont typeface="Arial" panose="020B0604020202020204" pitchFamily="34" charset="0"/>
              <a:buChar char="•"/>
            </a:pPr>
            <a:r>
              <a:rPr lang="hr-HR" sz="1400" dirty="0"/>
              <a:t>• Postojanje pravne osnove za intervenciju za svako postupanje</a:t>
            </a:r>
          </a:p>
          <a:p>
            <a:pPr>
              <a:buFont typeface="Arial" panose="020B0604020202020204" pitchFamily="34" charset="0"/>
              <a:buChar char="•"/>
            </a:pPr>
            <a:r>
              <a:rPr lang="hr-HR" sz="1400" dirty="0"/>
              <a:t>• Pravovremenost intervencija</a:t>
            </a:r>
          </a:p>
          <a:p>
            <a:pPr>
              <a:buFont typeface="Arial" panose="020B0604020202020204" pitchFamily="34" charset="0"/>
              <a:buChar char="•"/>
            </a:pPr>
            <a:r>
              <a:rPr lang="hr-HR" sz="1400" dirty="0"/>
              <a:t>• Koordiniranje i integriranje usluga</a:t>
            </a:r>
          </a:p>
          <a:p>
            <a:pPr>
              <a:buFont typeface="Arial" panose="020B0604020202020204" pitchFamily="34" charset="0"/>
              <a:buChar char="•"/>
            </a:pPr>
            <a:r>
              <a:rPr lang="hr-HR" sz="1400" dirty="0"/>
              <a:t>• Sistemski pristup</a:t>
            </a:r>
          </a:p>
          <a:p>
            <a:pPr>
              <a:buFont typeface="Arial" panose="020B0604020202020204" pitchFamily="34" charset="0"/>
              <a:buChar char="•"/>
            </a:pPr>
            <a:r>
              <a:rPr lang="hr-HR" sz="1400" dirty="0"/>
              <a:t>• Međusobna informiranost, jednostavna i brza razmjena informacija</a:t>
            </a:r>
          </a:p>
          <a:p>
            <a:pPr>
              <a:buFont typeface="Arial" panose="020B0604020202020204" pitchFamily="34" charset="0"/>
              <a:buChar char="•"/>
            </a:pPr>
            <a:r>
              <a:rPr lang="hr-HR" sz="1400" dirty="0"/>
              <a:t>• </a:t>
            </a:r>
            <a:r>
              <a:rPr lang="hr-HR" sz="1400" dirty="0" smtClean="0"/>
              <a:t>međuresorno </a:t>
            </a:r>
            <a:r>
              <a:rPr lang="hr-HR" sz="1400" dirty="0"/>
              <a:t>uvažavanje i povjerenje</a:t>
            </a:r>
          </a:p>
          <a:p>
            <a:pPr>
              <a:buFont typeface="Arial" panose="020B0604020202020204" pitchFamily="34" charset="0"/>
              <a:buChar char="•"/>
            </a:pPr>
            <a:r>
              <a:rPr lang="hr-HR" sz="1400" dirty="0"/>
              <a:t>• </a:t>
            </a:r>
            <a:r>
              <a:rPr lang="hr-HR" sz="1400" dirty="0" smtClean="0"/>
              <a:t>Evaluacija </a:t>
            </a:r>
            <a:r>
              <a:rPr lang="hr-HR" sz="1400" dirty="0"/>
              <a:t>učinaka i prepoznavanje dobre prakse.</a:t>
            </a:r>
          </a:p>
          <a:p>
            <a:pPr>
              <a:buFont typeface="Arial" panose="020B0604020202020204" pitchFamily="34" charset="0"/>
              <a:buChar char="•"/>
            </a:pPr>
            <a:r>
              <a:rPr lang="hr-HR" sz="1400" dirty="0"/>
              <a:t>Oblici suradnje nadležnih tijela i drugih dionika odnose se na:</a:t>
            </a:r>
          </a:p>
          <a:p>
            <a:pPr>
              <a:buFont typeface="Arial" panose="020B0604020202020204" pitchFamily="34" charset="0"/>
              <a:buChar char="•"/>
            </a:pPr>
            <a:r>
              <a:rPr lang="hr-HR" sz="1400" dirty="0"/>
              <a:t>• žurna postupanja u slučaju nasilja među djecom i mladima</a:t>
            </a:r>
          </a:p>
          <a:p>
            <a:pPr>
              <a:buFont typeface="Arial" panose="020B0604020202020204" pitchFamily="34" charset="0"/>
              <a:buChar char="•"/>
            </a:pPr>
            <a:r>
              <a:rPr lang="hr-HR" sz="1400" dirty="0"/>
              <a:t>• održavanje sastanka županijskih koordinatora za aktivnosti vezane uz problematiku nasilja</a:t>
            </a:r>
          </a:p>
          <a:p>
            <a:pPr>
              <a:buFont typeface="Arial" panose="020B0604020202020204" pitchFamily="34" charset="0"/>
              <a:buChar char="•"/>
            </a:pPr>
            <a:r>
              <a:rPr lang="hr-HR" sz="1400" dirty="0"/>
              <a:t>među djecom i mladima</a:t>
            </a:r>
          </a:p>
          <a:p>
            <a:pPr>
              <a:buFont typeface="Arial" panose="020B0604020202020204" pitchFamily="34" charset="0"/>
              <a:buChar char="•"/>
            </a:pPr>
            <a:r>
              <a:rPr lang="hr-HR" sz="1400" dirty="0"/>
              <a:t>• unapređivanje načina suradnje i razmjene značajnih podataka za zaštitu dobrobiti djeteta</a:t>
            </a:r>
          </a:p>
          <a:p>
            <a:pPr>
              <a:buFont typeface="Arial" panose="020B0604020202020204" pitchFamily="34" charset="0"/>
              <a:buChar char="•"/>
            </a:pPr>
            <a:r>
              <a:rPr lang="hr-HR" sz="1400" dirty="0"/>
              <a:t>• međusobnu razmjenu odgovarajućih informacija i postupanja u slučaju sumnje ili saznanja o</a:t>
            </a:r>
          </a:p>
          <a:p>
            <a:pPr>
              <a:buFont typeface="Arial" panose="020B0604020202020204" pitchFamily="34" charset="0"/>
              <a:buChar char="•"/>
            </a:pPr>
            <a:r>
              <a:rPr lang="hr-HR" sz="1400" dirty="0"/>
              <a:t>nasilju među djecom i mladima radi potpunog uvida u poduzete aktivnosti s ciljem</a:t>
            </a:r>
          </a:p>
          <a:p>
            <a:pPr>
              <a:buFont typeface="Arial" panose="020B0604020202020204" pitchFamily="34" charset="0"/>
              <a:buChar char="•"/>
            </a:pPr>
            <a:r>
              <a:rPr lang="hr-HR" sz="1400" dirty="0"/>
              <a:t>sveobuhvatne zaštite djeteta</a:t>
            </a:r>
          </a:p>
          <a:p>
            <a:pPr>
              <a:buFont typeface="Arial" panose="020B0604020202020204" pitchFamily="34" charset="0"/>
              <a:buChar char="•"/>
            </a:pPr>
            <a:r>
              <a:rPr lang="hr-HR" dirty="0"/>
              <a:t>• izvještavanje ustanove prijavitelja sumnje ili saznanja o nasilju među djecom i mladima o</a:t>
            </a:r>
          </a:p>
          <a:p>
            <a:pPr>
              <a:buFont typeface="Arial" panose="020B0604020202020204" pitchFamily="34" charset="0"/>
              <a:buChar char="•"/>
            </a:pPr>
            <a:r>
              <a:rPr lang="hr-HR" dirty="0"/>
              <a:t>postupanju po obavijesti i poduzetim mjerama.</a:t>
            </a:r>
          </a:p>
        </p:txBody>
      </p:sp>
    </p:spTree>
    <p:extLst>
      <p:ext uri="{BB962C8B-B14F-4D97-AF65-F5344CB8AC3E}">
        <p14:creationId xmlns:p14="http://schemas.microsoft.com/office/powerpoint/2010/main" val="31465898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9" name="Freeform: Shape 18">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Naslov 4">
            <a:extLst>
              <a:ext uri="{FF2B5EF4-FFF2-40B4-BE49-F238E27FC236}">
                <a16:creationId xmlns:a16="http://schemas.microsoft.com/office/drawing/2014/main" id="{E1DF7BA0-3171-FD38-F182-3631E4EABBB5}"/>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6" name="Rezervirano mjesto sadržaja 5">
            <a:extLst>
              <a:ext uri="{FF2B5EF4-FFF2-40B4-BE49-F238E27FC236}">
                <a16:creationId xmlns:a16="http://schemas.microsoft.com/office/drawing/2014/main" id="{E0EE2458-40A0-A298-11B5-69A88617329D}"/>
              </a:ext>
            </a:extLst>
          </p:cNvPr>
          <p:cNvSpPr>
            <a:spLocks noGrp="1"/>
          </p:cNvSpPr>
          <p:nvPr>
            <p:ph idx="1"/>
          </p:nvPr>
        </p:nvSpPr>
        <p:spPr>
          <a:xfrm>
            <a:off x="798577" y="803186"/>
            <a:ext cx="5427137" cy="5248622"/>
          </a:xfrm>
        </p:spPr>
        <p:txBody>
          <a:bodyPr>
            <a:normAutofit/>
          </a:bodyPr>
          <a:lstStyle/>
          <a:p>
            <a:pPr>
              <a:buFont typeface="Arial" panose="020B0604020202020204" pitchFamily="34" charset="0"/>
              <a:buChar char="•"/>
            </a:pPr>
            <a:r>
              <a:rPr lang="hr-HR" sz="1600" dirty="0"/>
              <a:t>„</a:t>
            </a:r>
            <a:r>
              <a:rPr lang="hr-HR" sz="2000" dirty="0"/>
              <a:t>Nadležna tijela i drugi dionici programski djeluju u cilju prevencije i suzbijanja zaštite žrtava nasilja među djecom i mladima, a njihova postupanja obvezuju sva tijela i pojedince na suradnju i zaštitu djece i mladih od svake vrste nasilja.”</a:t>
            </a:r>
          </a:p>
        </p:txBody>
      </p:sp>
    </p:spTree>
    <p:extLst>
      <p:ext uri="{BB962C8B-B14F-4D97-AF65-F5344CB8AC3E}">
        <p14:creationId xmlns:p14="http://schemas.microsoft.com/office/powerpoint/2010/main" val="4111117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9701924" y="1134143"/>
            <a:ext cx="1629125" cy="1144824"/>
          </a:xfrm>
        </p:spPr>
        <p:txBody>
          <a:bodyPr>
            <a:normAutofit/>
          </a:bodyPr>
          <a:lstStyle/>
          <a:p>
            <a:pPr algn="l"/>
            <a:endParaRPr lang="hr-HR" sz="4800" dirty="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5296" y="0"/>
            <a:ext cx="10235984" cy="6738425"/>
          </a:xfrm>
        </p:spPr>
        <p:txBody>
          <a:bodyPr>
            <a:normAutofit/>
          </a:bodyPr>
          <a:lstStyle/>
          <a:p>
            <a:pPr>
              <a:buFont typeface="Arial" panose="020B0604020202020204" pitchFamily="34" charset="0"/>
              <a:buChar char="•"/>
            </a:pPr>
            <a:r>
              <a:rPr lang="hr-HR" dirty="0"/>
              <a:t>Cilj postupanja </a:t>
            </a:r>
            <a:r>
              <a:rPr lang="hr-HR" b="1" u="sng" dirty="0"/>
              <a:t>Hrvatskog zavoda za socijalni rad je</a:t>
            </a:r>
            <a:r>
              <a:rPr lang="hr-HR" dirty="0"/>
              <a:t> poduzimanje mjera i aktivnosti kao i</a:t>
            </a:r>
          </a:p>
          <a:p>
            <a:pPr>
              <a:buFont typeface="Arial" panose="020B0604020202020204" pitchFamily="34" charset="0"/>
              <a:buChar char="•"/>
            </a:pPr>
            <a:r>
              <a:rPr lang="hr-HR" dirty="0"/>
              <a:t>pružanje stručne pomoći u skladu s propisanim ovlastima radi sveobuhvatne zaštite djece i</a:t>
            </a:r>
          </a:p>
          <a:p>
            <a:pPr>
              <a:buFont typeface="Arial" panose="020B0604020202020204" pitchFamily="34" charset="0"/>
              <a:buChar char="•"/>
            </a:pPr>
            <a:r>
              <a:rPr lang="hr-HR" dirty="0"/>
              <a:t>mladih u slučajevima nasilja među djecom i mladima.</a:t>
            </a:r>
          </a:p>
          <a:p>
            <a:pPr>
              <a:buFont typeface="Arial" panose="020B0604020202020204" pitchFamily="34" charset="0"/>
              <a:buChar char="•"/>
            </a:pPr>
            <a:r>
              <a:rPr lang="hr-HR" dirty="0"/>
              <a:t>U slučaju sumnje ili saznanja o nasilju među djecom i mladima Područni ured Hrvatskog</a:t>
            </a:r>
          </a:p>
          <a:p>
            <a:pPr>
              <a:buFont typeface="Arial" panose="020B0604020202020204" pitchFamily="34" charset="0"/>
              <a:buChar char="•"/>
            </a:pPr>
            <a:r>
              <a:rPr lang="hr-HR" dirty="0"/>
              <a:t>zavoda za socijalni rad dužan je:</a:t>
            </a:r>
          </a:p>
          <a:p>
            <a:pPr>
              <a:buFont typeface="Arial" panose="020B0604020202020204" pitchFamily="34" charset="0"/>
              <a:buChar char="•"/>
            </a:pPr>
            <a:r>
              <a:rPr lang="hr-HR" dirty="0"/>
              <a:t>• žurno i bez odgode izvršiti prijavu policiji putem obrasca iz Priloga ovoga Protokola te</a:t>
            </a:r>
          </a:p>
          <a:p>
            <a:pPr>
              <a:buFont typeface="Arial" panose="020B0604020202020204" pitchFamily="34" charset="0"/>
              <a:buChar char="•"/>
            </a:pPr>
            <a:r>
              <a:rPr lang="hr-HR" dirty="0"/>
              <a:t>dostaviti sve obavijesti o slučaju</a:t>
            </a:r>
          </a:p>
          <a:p>
            <a:pPr>
              <a:buFont typeface="Arial" panose="020B0604020202020204" pitchFamily="34" charset="0"/>
              <a:buChar char="•"/>
            </a:pPr>
            <a:r>
              <a:rPr lang="hr-HR" dirty="0"/>
              <a:t>• žurno uspostaviti kontakt i provesti individualni razgovor s roditeljem, skrbnikom ili osobom</a:t>
            </a:r>
          </a:p>
          <a:p>
            <a:pPr>
              <a:buFont typeface="Arial" panose="020B0604020202020204" pitchFamily="34" charset="0"/>
              <a:buChar char="•"/>
            </a:pPr>
            <a:r>
              <a:rPr lang="hr-HR" dirty="0"/>
              <a:t>kojoj je dijete povjereno na svakodnevnu skrb te djetetom žrtvom nasilja pozivom u područni</a:t>
            </a:r>
          </a:p>
          <a:p>
            <a:pPr>
              <a:buFont typeface="Arial" panose="020B0604020202020204" pitchFamily="34" charset="0"/>
              <a:buChar char="•"/>
            </a:pPr>
            <a:r>
              <a:rPr lang="hr-HR" dirty="0"/>
              <a:t>ured Hrvatskog zavoda za socijalni rad ili izvidom na teren</a:t>
            </a:r>
          </a:p>
        </p:txBody>
      </p:sp>
    </p:spTree>
    <p:extLst>
      <p:ext uri="{BB962C8B-B14F-4D97-AF65-F5344CB8AC3E}">
        <p14:creationId xmlns:p14="http://schemas.microsoft.com/office/powerpoint/2010/main" val="25158011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10500502" y="4375052"/>
            <a:ext cx="830547" cy="1348807"/>
          </a:xfrm>
        </p:spPr>
        <p:txBody>
          <a:bodyPr>
            <a:normAutofit/>
          </a:bodyPr>
          <a:lstStyle/>
          <a:p>
            <a:pPr algn="l"/>
            <a:endParaRPr lang="hr-HR" sz="4800" dirty="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450166" y="478301"/>
            <a:ext cx="8764171" cy="5880295"/>
          </a:xfrm>
        </p:spPr>
        <p:txBody>
          <a:bodyPr>
            <a:noAutofit/>
          </a:bodyPr>
          <a:lstStyle/>
          <a:p>
            <a:pPr>
              <a:buFont typeface="Arial" panose="020B0604020202020204" pitchFamily="34" charset="0"/>
              <a:buChar char="•"/>
            </a:pPr>
            <a:r>
              <a:rPr lang="hr-HR" sz="1600" dirty="0"/>
              <a:t>• </a:t>
            </a:r>
            <a:r>
              <a:rPr lang="hr-HR" sz="1600" dirty="0" smtClean="0"/>
              <a:t>uspostavljanje kontakta s djetetom </a:t>
            </a:r>
            <a:r>
              <a:rPr lang="hr-HR" sz="1600" dirty="0"/>
              <a:t>počiniteljem nasilja pozivom u</a:t>
            </a:r>
          </a:p>
          <a:p>
            <a:pPr>
              <a:buFont typeface="Arial" panose="020B0604020202020204" pitchFamily="34" charset="0"/>
              <a:buChar char="•"/>
            </a:pPr>
            <a:r>
              <a:rPr lang="hr-HR" sz="1600" dirty="0"/>
              <a:t>područni ured Hrvatskog zavoda za socijalni rad ili izvidom na teren</a:t>
            </a:r>
          </a:p>
          <a:p>
            <a:pPr>
              <a:buFont typeface="Arial" panose="020B0604020202020204" pitchFamily="34" charset="0"/>
              <a:buChar char="•"/>
            </a:pPr>
            <a:r>
              <a:rPr lang="hr-HR" sz="1600" dirty="0"/>
              <a:t>• provesti inicijalnu procjenu potreba i žurno pružiti djetetu žrtvi ili djetetu počinitelju</a:t>
            </a:r>
          </a:p>
          <a:p>
            <a:pPr>
              <a:buFont typeface="Arial" panose="020B0604020202020204" pitchFamily="34" charset="0"/>
              <a:buChar char="•"/>
            </a:pPr>
            <a:r>
              <a:rPr lang="hr-HR" sz="1600" dirty="0"/>
              <a:t>psihosocijalnu pomoć</a:t>
            </a:r>
          </a:p>
          <a:p>
            <a:pPr>
              <a:buFont typeface="Arial" panose="020B0604020202020204" pitchFamily="34" charset="0"/>
              <a:buChar char="•"/>
            </a:pPr>
            <a:r>
              <a:rPr lang="hr-HR" sz="1600" dirty="0"/>
              <a:t>• upoznati dijete žrtvu nasilja te roditelje/skrbnika s mogućnošću savjetovanja i ostalim</a:t>
            </a:r>
          </a:p>
          <a:p>
            <a:pPr>
              <a:buFont typeface="Arial" panose="020B0604020202020204" pitchFamily="34" charset="0"/>
              <a:buChar char="•"/>
            </a:pPr>
            <a:r>
              <a:rPr lang="hr-HR" sz="1600" dirty="0"/>
              <a:t>oblicima stručne pomoći</a:t>
            </a:r>
          </a:p>
          <a:p>
            <a:pPr>
              <a:buFont typeface="Arial" panose="020B0604020202020204" pitchFamily="34" charset="0"/>
              <a:buChar char="•"/>
            </a:pPr>
            <a:r>
              <a:rPr lang="hr-HR" sz="1600" dirty="0"/>
              <a:t>• razgovarati s djetetom počiniteljem nasilja s ciljem ukazivanja na osobnu odgovornost i</a:t>
            </a:r>
          </a:p>
          <a:p>
            <a:pPr>
              <a:buFont typeface="Arial" panose="020B0604020202020204" pitchFamily="34" charset="0"/>
              <a:buChar char="•"/>
            </a:pPr>
            <a:r>
              <a:rPr lang="hr-HR" sz="1600" dirty="0"/>
              <a:t>posljedice nasilnog ponašanja te mu osigurati odgovarajuću stručnu pomoć i podršku u </a:t>
            </a:r>
            <a:r>
              <a:rPr lang="hr-HR" sz="1600" dirty="0" smtClean="0"/>
              <a:t>cilju promjene </a:t>
            </a:r>
            <a:r>
              <a:rPr lang="hr-HR" sz="1600" dirty="0"/>
              <a:t>ponašanja</a:t>
            </a:r>
          </a:p>
          <a:p>
            <a:pPr>
              <a:buFont typeface="Arial" panose="020B0604020202020204" pitchFamily="34" charset="0"/>
              <a:buChar char="•"/>
            </a:pPr>
            <a:r>
              <a:rPr lang="hr-HR" sz="1600" dirty="0"/>
              <a:t>• razgovarati s roditeljima/skrbnikom ili drugom osobom kojoj je dijete počinitelj nasilja</a:t>
            </a:r>
          </a:p>
          <a:p>
            <a:pPr>
              <a:buFont typeface="Arial" panose="020B0604020202020204" pitchFamily="34" charset="0"/>
              <a:buChar char="•"/>
            </a:pPr>
            <a:r>
              <a:rPr lang="hr-HR" sz="1600" dirty="0"/>
              <a:t>povjeren na svakodnevnu skrb s ciljem prepoznavanja znakova koji ukazuju da se dijete </a:t>
            </a:r>
            <a:r>
              <a:rPr lang="hr-HR" sz="1600" dirty="0" smtClean="0"/>
              <a:t>ponaša nasilno </a:t>
            </a:r>
            <a:r>
              <a:rPr lang="hr-HR" sz="1600" dirty="0"/>
              <a:t>te ih upoznati s njihovim odgovornostima u ostvarivanju skrbi o djetetu</a:t>
            </a:r>
          </a:p>
        </p:txBody>
      </p:sp>
    </p:spTree>
    <p:extLst>
      <p:ext uri="{BB962C8B-B14F-4D97-AF65-F5344CB8AC3E}">
        <p14:creationId xmlns:p14="http://schemas.microsoft.com/office/powerpoint/2010/main" val="314651997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10860258" y="4698609"/>
            <a:ext cx="470792" cy="1025250"/>
          </a:xfrm>
        </p:spPr>
        <p:txBody>
          <a:bodyPr>
            <a:normAutofit fontScale="90000"/>
          </a:bodyPr>
          <a:lstStyle/>
          <a:p>
            <a:pPr algn="l"/>
            <a:endParaRPr lang="hr-HR" sz="4800" dirty="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464235" y="98474"/>
            <a:ext cx="7877908" cy="6372664"/>
          </a:xfrm>
        </p:spPr>
        <p:txBody>
          <a:bodyPr>
            <a:normAutofit/>
          </a:bodyPr>
          <a:lstStyle/>
          <a:p>
            <a:pPr>
              <a:buFont typeface="Arial" panose="020B0604020202020204" pitchFamily="34" charset="0"/>
              <a:buChar char="•"/>
            </a:pPr>
            <a:r>
              <a:rPr lang="hr-HR" sz="1400" dirty="0"/>
              <a:t>• provesti sveobuhvatnu procjenu (prikupljenih podataka, potreba, snaga, rizika i </a:t>
            </a:r>
            <a:r>
              <a:rPr lang="hr-HR" sz="1400" dirty="0" smtClean="0"/>
              <a:t>uključenih osoba</a:t>
            </a:r>
            <a:r>
              <a:rPr lang="hr-HR" sz="1400" dirty="0"/>
              <a:t>) radi utvrđivanja vrste socijalnih usluga i ostalih prava koja dijete i obitelj mogu </a:t>
            </a:r>
            <a:r>
              <a:rPr lang="hr-HR" sz="1400" dirty="0" smtClean="0"/>
              <a:t>ostvariti,kao </a:t>
            </a:r>
            <a:r>
              <a:rPr lang="hr-HR" sz="1400" dirty="0"/>
              <a:t>i radi mogućih poduzimanja mjera i radnji za zaštitu osobnih prava i dobrobiti djeteta</a:t>
            </a:r>
          </a:p>
          <a:p>
            <a:pPr>
              <a:buFont typeface="Arial" panose="020B0604020202020204" pitchFamily="34" charset="0"/>
              <a:buChar char="•"/>
            </a:pPr>
            <a:r>
              <a:rPr lang="hr-HR" sz="1400" dirty="0"/>
              <a:t>• voditi slučaj u skladu s Individualnim planom promjene koji se izrađuje ukoliko je djetetu </a:t>
            </a:r>
            <a:r>
              <a:rPr lang="hr-HR" sz="1400" dirty="0" smtClean="0"/>
              <a:t>i obitelji </a:t>
            </a:r>
            <a:r>
              <a:rPr lang="hr-HR" sz="1400" dirty="0"/>
              <a:t>potrebno pružiti veći broj usluga, odnosno Planom i programom mjere ukoliko </a:t>
            </a:r>
            <a:r>
              <a:rPr lang="hr-HR" sz="1400" dirty="0" smtClean="0"/>
              <a:t>je roditeljima </a:t>
            </a:r>
            <a:r>
              <a:rPr lang="hr-HR" sz="1400" dirty="0"/>
              <a:t>potrebno odrediti mjeru za zaštitu osobnih prava i dobrobiti djeteta</a:t>
            </a:r>
            <a:r>
              <a:rPr lang="hr-HR" sz="1400" dirty="0" smtClean="0"/>
              <a:t>.</a:t>
            </a:r>
          </a:p>
          <a:p>
            <a:pPr>
              <a:buFont typeface="Arial" panose="020B0604020202020204" pitchFamily="34" charset="0"/>
              <a:buChar char="•"/>
            </a:pPr>
            <a:r>
              <a:rPr lang="hr-HR" sz="1400" dirty="0" smtClean="0"/>
              <a:t> Osigurati odgovarajuće </a:t>
            </a:r>
            <a:r>
              <a:rPr lang="hr-HR" sz="1400" dirty="0"/>
              <a:t>resurse za zaštitu i tretman žrtve i počinitelja nasilja, koordinirati postupkom </a:t>
            </a:r>
            <a:r>
              <a:rPr lang="hr-HR" sz="1400" dirty="0" smtClean="0"/>
              <a:t>te po </a:t>
            </a:r>
            <a:r>
              <a:rPr lang="hr-HR" sz="1400" dirty="0"/>
              <a:t>potrebi preispitati navedene planove, pratiti i evaluirati učinke</a:t>
            </a:r>
          </a:p>
          <a:p>
            <a:pPr>
              <a:buFont typeface="Arial" panose="020B0604020202020204" pitchFamily="34" charset="0"/>
              <a:buChar char="•"/>
            </a:pPr>
            <a:r>
              <a:rPr lang="hr-HR" sz="1400" dirty="0"/>
              <a:t>• u izradu navedenih planova uključiti dijete žrtvu i dijete počinitelja nasilja te </a:t>
            </a:r>
            <a:r>
              <a:rPr lang="hr-HR" sz="1400" dirty="0" smtClean="0"/>
              <a:t>njihove roditelje/skrbnike</a:t>
            </a:r>
            <a:endParaRPr lang="hr-HR" sz="1400" dirty="0"/>
          </a:p>
          <a:p>
            <a:pPr>
              <a:buFont typeface="Arial" panose="020B0604020202020204" pitchFamily="34" charset="0"/>
              <a:buChar char="•"/>
            </a:pPr>
            <a:r>
              <a:rPr lang="hr-HR" sz="1400" dirty="0"/>
              <a:t>• s nadležnim tijelima i ustanovama žurno razmjenjivati relevantne informacije o </a:t>
            </a:r>
            <a:r>
              <a:rPr lang="hr-HR" sz="1400" dirty="0" smtClean="0"/>
              <a:t>provedenim postupanjima </a:t>
            </a:r>
            <a:r>
              <a:rPr lang="hr-HR" sz="1400" dirty="0"/>
              <a:t>u slučaju nasilja među djecom i mladima</a:t>
            </a:r>
          </a:p>
          <a:p>
            <a:pPr>
              <a:buFont typeface="Arial" panose="020B0604020202020204" pitchFamily="34" charset="0"/>
              <a:buChar char="•"/>
            </a:pPr>
            <a:r>
              <a:rPr lang="hr-HR" sz="1400" dirty="0"/>
              <a:t>• o postupanju u slučaju nasilja među djecom i mladima voditi propisanu dokumentaciju</a:t>
            </a:r>
          </a:p>
        </p:txBody>
      </p:sp>
    </p:spTree>
    <p:extLst>
      <p:ext uri="{BB962C8B-B14F-4D97-AF65-F5344CB8AC3E}">
        <p14:creationId xmlns:p14="http://schemas.microsoft.com/office/powerpoint/2010/main" val="16257217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822613" y="804689"/>
            <a:ext cx="5427137" cy="5248622"/>
          </a:xfrm>
        </p:spPr>
        <p:txBody>
          <a:bodyPr>
            <a:normAutofit/>
          </a:bodyPr>
          <a:lstStyle/>
          <a:p>
            <a:pPr>
              <a:buFont typeface="Arial" panose="020B0604020202020204" pitchFamily="34" charset="0"/>
              <a:buChar char="•"/>
            </a:pPr>
            <a:r>
              <a:rPr lang="hr-HR" sz="1600" dirty="0"/>
              <a:t>U svrhu prevencije i ranog prepoznavanja svih oblika nasilja među djecom i mladima </a:t>
            </a:r>
            <a:r>
              <a:rPr lang="hr-HR" sz="1600" dirty="0" smtClean="0"/>
              <a:t>Hrvatski zavod </a:t>
            </a:r>
            <a:r>
              <a:rPr lang="hr-HR" sz="1600" dirty="0"/>
              <a:t>za socijalni rad, Obiteljski centar, druge ustanove koje se bave </a:t>
            </a:r>
            <a:r>
              <a:rPr lang="hr-HR" sz="1600" dirty="0" smtClean="0"/>
              <a:t>preventivnim savjetodavnim </a:t>
            </a:r>
            <a:r>
              <a:rPr lang="hr-HR" sz="1600" dirty="0"/>
              <a:t>aktivnostima te pružatelji socijalnih usluga za djecu i mlade dužni su:</a:t>
            </a:r>
          </a:p>
          <a:p>
            <a:pPr>
              <a:buFont typeface="Arial" panose="020B0604020202020204" pitchFamily="34" charset="0"/>
              <a:buChar char="•"/>
            </a:pPr>
            <a:r>
              <a:rPr lang="hr-HR" sz="1600" dirty="0"/>
              <a:t>• upoznati sve radnike s odredbama propisa vezanih uz prava djece i mladih i obvezom </a:t>
            </a:r>
            <a:r>
              <a:rPr lang="hr-HR" sz="1600" dirty="0" smtClean="0"/>
              <a:t>prijave svakog </a:t>
            </a:r>
            <a:r>
              <a:rPr lang="hr-HR" sz="1600" dirty="0"/>
              <a:t>kršenja tih prava nadležnim tijelima</a:t>
            </a:r>
          </a:p>
          <a:p>
            <a:pPr>
              <a:buFont typeface="Arial" panose="020B0604020202020204" pitchFamily="34" charset="0"/>
              <a:buChar char="•"/>
            </a:pPr>
            <a:r>
              <a:rPr lang="hr-HR" sz="1600" dirty="0"/>
              <a:t>• provoditi kontinuirano stručno usavršavanje stručnih radnika i edukacije drugih radnika </a:t>
            </a:r>
            <a:r>
              <a:rPr lang="hr-HR" sz="1600" dirty="0" smtClean="0"/>
              <a:t>s ciljem </a:t>
            </a:r>
            <a:r>
              <a:rPr lang="hr-HR" sz="1600" dirty="0"/>
              <a:t>prepoznavanja nasilja među djecom i odgovarajućeg postupanja.</a:t>
            </a:r>
          </a:p>
        </p:txBody>
      </p:sp>
    </p:spTree>
    <p:extLst>
      <p:ext uri="{BB962C8B-B14F-4D97-AF65-F5344CB8AC3E}">
        <p14:creationId xmlns:p14="http://schemas.microsoft.com/office/powerpoint/2010/main" val="35454627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11254154" y="5162843"/>
            <a:ext cx="76896" cy="561016"/>
          </a:xfrm>
        </p:spPr>
        <p:txBody>
          <a:bodyPr>
            <a:normAutofit fontScale="90000"/>
          </a:bodyPr>
          <a:lstStyle/>
          <a:p>
            <a:pPr algn="l"/>
            <a:endParaRPr lang="hr-HR" sz="4800" dirty="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126609"/>
            <a:ext cx="9351739" cy="6288259"/>
          </a:xfrm>
        </p:spPr>
        <p:txBody>
          <a:bodyPr>
            <a:normAutofit/>
          </a:bodyPr>
          <a:lstStyle/>
          <a:p>
            <a:pPr>
              <a:buFont typeface="Arial" panose="020B0604020202020204" pitchFamily="34" charset="0"/>
              <a:buChar char="•"/>
            </a:pPr>
            <a:r>
              <a:rPr lang="hr-HR" sz="1600" dirty="0"/>
              <a:t>Nadležna tijela odgoja i obrazovanja, socijalne skrbi, pružatelja zdravstvene zaštite i policije </a:t>
            </a:r>
            <a:r>
              <a:rPr lang="hr-HR" sz="1600" dirty="0" smtClean="0"/>
              <a:t>će imenovati </a:t>
            </a:r>
            <a:r>
              <a:rPr lang="hr-HR" sz="1600" dirty="0"/>
              <a:t>koordinatora u svakoj županiji/Gradu Zagrebu za aktivnosti vezane uz </a:t>
            </a:r>
            <a:r>
              <a:rPr lang="hr-HR" sz="1600" dirty="0" smtClean="0"/>
              <a:t>problematiku nasilja </a:t>
            </a:r>
            <a:r>
              <a:rPr lang="hr-HR" sz="1600" dirty="0"/>
              <a:t>među djecom i mladima te njegovu zamjenu.</a:t>
            </a:r>
          </a:p>
          <a:p>
            <a:pPr>
              <a:buFont typeface="Arial" panose="020B0604020202020204" pitchFamily="34" charset="0"/>
              <a:buChar char="•"/>
            </a:pPr>
            <a:r>
              <a:rPr lang="hr-HR" sz="1600" dirty="0"/>
              <a:t>Imenovani koordinator zadužen je za aktivnosti međuresorne suradnje vezane uz nasilje </a:t>
            </a:r>
            <a:r>
              <a:rPr lang="hr-HR" sz="1600" dirty="0" smtClean="0"/>
              <a:t>među djecom </a:t>
            </a:r>
            <a:r>
              <a:rPr lang="hr-HR" sz="1600" dirty="0"/>
              <a:t>i mladima i to na način da:</a:t>
            </a:r>
          </a:p>
          <a:p>
            <a:pPr>
              <a:buFont typeface="Arial" panose="020B0604020202020204" pitchFamily="34" charset="0"/>
              <a:buChar char="•"/>
            </a:pPr>
            <a:r>
              <a:rPr lang="hr-HR" sz="1600" dirty="0"/>
              <a:t>• sudjeluje na međuresornim sastancima u slučajevima koji zahtijevaju dodatne aktivnosti </a:t>
            </a:r>
            <a:r>
              <a:rPr lang="hr-HR" sz="1600" dirty="0" smtClean="0"/>
              <a:t>i suradnju </a:t>
            </a:r>
            <a:r>
              <a:rPr lang="hr-HR" sz="1600" dirty="0"/>
              <a:t>nadležnih tijela na županijskoj razini i doprinosi rješavanju žurnih slučajeva </a:t>
            </a:r>
            <a:r>
              <a:rPr lang="hr-HR" sz="1600" dirty="0" smtClean="0"/>
              <a:t>nasilja među </a:t>
            </a:r>
            <a:r>
              <a:rPr lang="hr-HR" sz="1600" dirty="0"/>
              <a:t>djecom i mladima</a:t>
            </a:r>
          </a:p>
          <a:p>
            <a:pPr>
              <a:buFont typeface="Arial" panose="020B0604020202020204" pitchFamily="34" charset="0"/>
              <a:buChar char="•"/>
            </a:pPr>
            <a:r>
              <a:rPr lang="hr-HR" sz="1600" dirty="0"/>
              <a:t>• koordinira žurnom razmjenom informacija unutar svog sustava i s koordinatorima </a:t>
            </a:r>
            <a:r>
              <a:rPr lang="hr-HR" sz="1600" dirty="0" smtClean="0"/>
              <a:t>drugih nadležnih </a:t>
            </a:r>
            <a:r>
              <a:rPr lang="hr-HR" sz="1600" dirty="0"/>
              <a:t>tijela za provedbu Protokola (telefonskim putem, elektroničkom poštom i dr.)</a:t>
            </a:r>
          </a:p>
          <a:p>
            <a:pPr>
              <a:buFont typeface="Arial" panose="020B0604020202020204" pitchFamily="34" charset="0"/>
              <a:buChar char="•"/>
            </a:pPr>
            <a:r>
              <a:rPr lang="hr-HR" sz="1600" dirty="0"/>
              <a:t>• sudjeluje u preventivnim aktivnostima međuresorne suradnje vezano uz suzbijanje </a:t>
            </a:r>
            <a:r>
              <a:rPr lang="hr-HR" sz="1600" dirty="0" smtClean="0"/>
              <a:t>nasilja među </a:t>
            </a:r>
            <a:r>
              <a:rPr lang="hr-HR" sz="1600" dirty="0"/>
              <a:t>djecom i </a:t>
            </a:r>
            <a:r>
              <a:rPr lang="hr-HR" sz="1600" dirty="0" smtClean="0"/>
              <a:t>mladima.</a:t>
            </a:r>
            <a:endParaRPr lang="hr-HR" sz="1600" dirty="0"/>
          </a:p>
          <a:p>
            <a:pPr>
              <a:buFont typeface="Arial" panose="020B0604020202020204" pitchFamily="34" charset="0"/>
              <a:buChar char="•"/>
            </a:pPr>
            <a:r>
              <a:rPr lang="hr-HR" sz="1600" dirty="0"/>
              <a:t>Županijski koordinator Hrvatskog zavoda za socijalni rad četiri puta godišnje </a:t>
            </a:r>
            <a:r>
              <a:rPr lang="hr-HR" sz="1600" dirty="0" smtClean="0"/>
              <a:t>saziva međuresorne </a:t>
            </a:r>
            <a:r>
              <a:rPr lang="hr-HR" sz="1600" dirty="0"/>
              <a:t>sastanke u svrhu unaprjeđenja zaštite djece i mladih u riziku od nasilja </a:t>
            </a:r>
            <a:r>
              <a:rPr lang="hr-HR" sz="1600" dirty="0" smtClean="0"/>
              <a:t>radi poduzimanja </a:t>
            </a:r>
            <a:r>
              <a:rPr lang="hr-HR" sz="1600" dirty="0"/>
              <a:t>integriranih mjera i intervencija”„</a:t>
            </a:r>
          </a:p>
        </p:txBody>
      </p:sp>
    </p:spTree>
    <p:extLst>
      <p:ext uri="{BB962C8B-B14F-4D97-AF65-F5344CB8AC3E}">
        <p14:creationId xmlns:p14="http://schemas.microsoft.com/office/powerpoint/2010/main" val="20514339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9962706" y="3221665"/>
            <a:ext cx="1368343" cy="2502194"/>
          </a:xfrm>
        </p:spPr>
        <p:txBody>
          <a:bodyPr>
            <a:normAutofit/>
          </a:bodyPr>
          <a:lstStyle/>
          <a:p>
            <a:pPr algn="l"/>
            <a:endParaRPr lang="hr-HR" sz="4800" dirty="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6718642" cy="5248622"/>
          </a:xfrm>
        </p:spPr>
        <p:txBody>
          <a:bodyPr>
            <a:normAutofit/>
          </a:bodyPr>
          <a:lstStyle/>
          <a:p>
            <a:pPr>
              <a:buFont typeface="Arial" panose="020B0604020202020204" pitchFamily="34" charset="0"/>
              <a:buChar char="•"/>
            </a:pPr>
            <a:r>
              <a:rPr lang="hr-HR" sz="1600" dirty="0"/>
              <a:t>„Programi prevencije neprihvatljivih i rizičnih ponašanja trebaju se provoditi kontinuirano, od strane prethodno educiranih stručnjaka iz sustava odgoja i obrazovanja, zdravstva i socijalne skrbi, uz korištenje resursa znanstvene zajednice i organizacija civilnog društva koje djeluju i prepoznaju specifičnosti i potrebe lokalne zajednice. </a:t>
            </a:r>
            <a:endParaRPr lang="hr-HR" sz="1600" dirty="0" smtClean="0"/>
          </a:p>
          <a:p>
            <a:pPr>
              <a:buFont typeface="Arial" panose="020B0604020202020204" pitchFamily="34" charset="0"/>
              <a:buChar char="•"/>
            </a:pPr>
            <a:r>
              <a:rPr lang="hr-HR" sz="1600" dirty="0" smtClean="0"/>
              <a:t>Ključni </a:t>
            </a:r>
            <a:r>
              <a:rPr lang="hr-HR" sz="1600" dirty="0"/>
              <a:t>dionici suradnje u području prevencije su: odgojno obrazovne ustanove, Obiteljski centar, zdravstvene ustanove i policija uz suradnju s lokalnom zajednicom i drugim organizacijama koje djeluju na području prevencije. </a:t>
            </a:r>
            <a:endParaRPr lang="hr-HR" sz="1600" dirty="0" smtClean="0"/>
          </a:p>
          <a:p>
            <a:pPr>
              <a:buFont typeface="Arial" panose="020B0604020202020204" pitchFamily="34" charset="0"/>
              <a:buChar char="•"/>
            </a:pPr>
            <a:r>
              <a:rPr lang="hr-HR" sz="1600" dirty="0" smtClean="0"/>
              <a:t>Svi </a:t>
            </a:r>
            <a:r>
              <a:rPr lang="hr-HR" sz="1600" dirty="0"/>
              <a:t>ključni dionici unutar preventivne strategije trebaju provoditi preventivne programe koji su znanstveno utemeljeni, evaluirani i učinkoviti.”</a:t>
            </a:r>
          </a:p>
        </p:txBody>
      </p:sp>
    </p:spTree>
    <p:extLst>
      <p:ext uri="{BB962C8B-B14F-4D97-AF65-F5344CB8AC3E}">
        <p14:creationId xmlns:p14="http://schemas.microsoft.com/office/powerpoint/2010/main" val="5805347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CCD55BB0-4FB4-807C-C7A7-919F405C40ED}"/>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798577" y="803186"/>
            <a:ext cx="7071055" cy="5248622"/>
          </a:xfrm>
        </p:spPr>
        <p:txBody>
          <a:bodyPr>
            <a:noAutofit/>
          </a:bodyPr>
          <a:lstStyle/>
          <a:p>
            <a:r>
              <a:rPr lang="en-US" sz="2000" dirty="0" err="1"/>
              <a:t>Poveznica</a:t>
            </a:r>
            <a:r>
              <a:rPr lang="en-US" sz="2000" dirty="0"/>
              <a:t> </a:t>
            </a:r>
            <a:r>
              <a:rPr lang="en-US" sz="2000" dirty="0" err="1"/>
              <a:t>sustava</a:t>
            </a:r>
            <a:r>
              <a:rPr lang="en-US" sz="2000" dirty="0"/>
              <a:t> </a:t>
            </a:r>
            <a:r>
              <a:rPr lang="en-US" sz="2000" dirty="0" err="1"/>
              <a:t>socijalne</a:t>
            </a:r>
            <a:r>
              <a:rPr lang="en-US" sz="2000" dirty="0"/>
              <a:t> </a:t>
            </a:r>
            <a:r>
              <a:rPr lang="en-US" sz="2000" dirty="0" err="1"/>
              <a:t>skrbi</a:t>
            </a:r>
            <a:r>
              <a:rPr lang="en-US" sz="2000" dirty="0"/>
              <a:t> </a:t>
            </a:r>
            <a:r>
              <a:rPr lang="en-US" sz="2000" dirty="0" err="1"/>
              <a:t>i</a:t>
            </a:r>
            <a:r>
              <a:rPr lang="en-US" sz="2000" dirty="0"/>
              <a:t> </a:t>
            </a:r>
            <a:r>
              <a:rPr lang="en-US" sz="2000" dirty="0" err="1" smtClean="0"/>
              <a:t>odgoj</a:t>
            </a:r>
            <a:r>
              <a:rPr lang="hr-HR" sz="2000" dirty="0" smtClean="0"/>
              <a:t>no</a:t>
            </a:r>
            <a:r>
              <a:rPr lang="en-US" sz="2000" dirty="0" smtClean="0"/>
              <a:t>-</a:t>
            </a:r>
            <a:r>
              <a:rPr lang="en-US" sz="2000" dirty="0" err="1" smtClean="0"/>
              <a:t>obrazovanog</a:t>
            </a:r>
            <a:r>
              <a:rPr lang="en-US" sz="2000" dirty="0" smtClean="0"/>
              <a:t> </a:t>
            </a:r>
            <a:r>
              <a:rPr lang="en-US" sz="2000" dirty="0" err="1"/>
              <a:t>sustava</a:t>
            </a:r>
            <a:r>
              <a:rPr lang="en-US" sz="2000" dirty="0"/>
              <a:t>  u </a:t>
            </a:r>
            <a:r>
              <a:rPr lang="en-US" sz="2000" dirty="0" err="1"/>
              <a:t>Hrvatskoj</a:t>
            </a:r>
            <a:r>
              <a:rPr lang="en-US" sz="2000" dirty="0"/>
              <a:t> </a:t>
            </a:r>
            <a:r>
              <a:rPr lang="en-US" sz="2000" dirty="0" err="1"/>
              <a:t>su</a:t>
            </a:r>
            <a:r>
              <a:rPr lang="en-US" sz="2000" dirty="0"/>
              <a:t> </a:t>
            </a:r>
            <a:r>
              <a:rPr lang="en-US" sz="2000" dirty="0" err="1"/>
              <a:t>osnovna</a:t>
            </a:r>
            <a:r>
              <a:rPr lang="en-US" sz="2000" dirty="0"/>
              <a:t> </a:t>
            </a:r>
            <a:r>
              <a:rPr lang="en-US" sz="2000" dirty="0" err="1"/>
              <a:t>načela</a:t>
            </a:r>
            <a:r>
              <a:rPr lang="en-US" sz="2000" dirty="0"/>
              <a:t> i </a:t>
            </a:r>
            <a:r>
              <a:rPr lang="en-US" sz="2000" dirty="0" err="1"/>
              <a:t>temelji</a:t>
            </a:r>
            <a:r>
              <a:rPr lang="en-US" sz="2000" dirty="0"/>
              <a:t> o </a:t>
            </a:r>
            <a:r>
              <a:rPr lang="en-US" sz="2000" dirty="0" err="1" smtClean="0"/>
              <a:t>pošt</a:t>
            </a:r>
            <a:r>
              <a:rPr lang="hr-HR" sz="2000" dirty="0" smtClean="0"/>
              <a:t>i</a:t>
            </a:r>
            <a:r>
              <a:rPr lang="en-US" sz="2000" dirty="0" err="1" smtClean="0"/>
              <a:t>vanju</a:t>
            </a:r>
            <a:r>
              <a:rPr lang="en-US" sz="2000" dirty="0" smtClean="0"/>
              <a:t> </a:t>
            </a:r>
            <a:r>
              <a:rPr lang="en-US" sz="2000" dirty="0" err="1"/>
              <a:t>ljudskih</a:t>
            </a:r>
            <a:r>
              <a:rPr lang="en-US" sz="2000" dirty="0"/>
              <a:t> i </a:t>
            </a:r>
            <a:r>
              <a:rPr lang="en-US" sz="2000" dirty="0" err="1"/>
              <a:t>dječjih</a:t>
            </a:r>
            <a:r>
              <a:rPr lang="en-US" sz="2000" dirty="0"/>
              <a:t> </a:t>
            </a:r>
            <a:r>
              <a:rPr lang="en-US" sz="2000" dirty="0" err="1"/>
              <a:t>prava</a:t>
            </a:r>
            <a:r>
              <a:rPr lang="en-US" sz="2000" dirty="0"/>
              <a:t> i </a:t>
            </a:r>
            <a:r>
              <a:rPr lang="en-US" sz="2000" dirty="0" err="1"/>
              <a:t>sloboda</a:t>
            </a:r>
            <a:r>
              <a:rPr lang="en-US" sz="2000" dirty="0"/>
              <a:t>.</a:t>
            </a:r>
            <a:endParaRPr lang="hr-HR" sz="2000" dirty="0"/>
          </a:p>
          <a:p>
            <a:r>
              <a:rPr lang="en-US" sz="2000" dirty="0" err="1"/>
              <a:t>Konvencijom</a:t>
            </a:r>
            <a:r>
              <a:rPr lang="en-US" sz="2000" dirty="0"/>
              <a:t> o </a:t>
            </a:r>
            <a:r>
              <a:rPr lang="en-US" sz="2000" dirty="0" err="1"/>
              <a:t>pravima</a:t>
            </a:r>
            <a:r>
              <a:rPr lang="en-US" sz="2000" dirty="0"/>
              <a:t> </a:t>
            </a:r>
            <a:r>
              <a:rPr lang="en-US" sz="2000" dirty="0" err="1"/>
              <a:t>djeteta</a:t>
            </a:r>
            <a:r>
              <a:rPr lang="en-US" sz="2000" dirty="0"/>
              <a:t>, </a:t>
            </a:r>
            <a:r>
              <a:rPr lang="en-US" sz="2000" dirty="0" err="1"/>
              <a:t>međunarodnim</a:t>
            </a:r>
            <a:r>
              <a:rPr lang="en-US" sz="2000" dirty="0"/>
              <a:t> </a:t>
            </a:r>
            <a:r>
              <a:rPr lang="en-US" sz="2000" dirty="0" err="1"/>
              <a:t>dokumentom</a:t>
            </a:r>
            <a:r>
              <a:rPr lang="en-US" sz="2000" dirty="0"/>
              <a:t> koji je Hrvatska </a:t>
            </a:r>
            <a:r>
              <a:rPr lang="en-US" sz="2000" dirty="0" err="1"/>
              <a:t>ratificirala</a:t>
            </a:r>
            <a:r>
              <a:rPr lang="en-US" sz="2000" dirty="0"/>
              <a:t> 1991. </a:t>
            </a:r>
            <a:r>
              <a:rPr lang="en-US" sz="2000" dirty="0" err="1"/>
              <a:t>godine</a:t>
            </a:r>
            <a:r>
              <a:rPr lang="en-US" sz="2000" dirty="0"/>
              <a:t>, u </a:t>
            </a:r>
            <a:r>
              <a:rPr lang="en-US" sz="2000" dirty="0" err="1"/>
              <a:t>cijelom</a:t>
            </a:r>
            <a:r>
              <a:rPr lang="en-US" sz="2000" dirty="0"/>
              <a:t> </a:t>
            </a:r>
            <a:r>
              <a:rPr lang="en-US" sz="2000" dirty="0" err="1"/>
              <a:t>su</a:t>
            </a:r>
            <a:r>
              <a:rPr lang="en-US" sz="2000" dirty="0"/>
              <a:t> </a:t>
            </a:r>
            <a:r>
              <a:rPr lang="en-US" sz="2000" dirty="0" err="1"/>
              <a:t>svijetu</a:t>
            </a:r>
            <a:r>
              <a:rPr lang="en-US" sz="2000" dirty="0"/>
              <a:t> </a:t>
            </a:r>
            <a:r>
              <a:rPr lang="en-US" sz="2000" dirty="0" err="1"/>
              <a:t>između</a:t>
            </a:r>
            <a:r>
              <a:rPr lang="en-US" sz="2000" dirty="0"/>
              <a:t> </a:t>
            </a:r>
            <a:r>
              <a:rPr lang="en-US" sz="2000" dirty="0" err="1"/>
              <a:t>ostaloga</a:t>
            </a:r>
            <a:r>
              <a:rPr lang="en-US" sz="2000" dirty="0"/>
              <a:t> </a:t>
            </a:r>
            <a:r>
              <a:rPr lang="en-US" sz="2000" dirty="0" err="1"/>
              <a:t>priznata</a:t>
            </a:r>
            <a:r>
              <a:rPr lang="en-US" sz="2000" dirty="0"/>
              <a:t> </a:t>
            </a:r>
            <a:r>
              <a:rPr lang="en-US" sz="2000" dirty="0" err="1"/>
              <a:t>prava</a:t>
            </a:r>
            <a:r>
              <a:rPr lang="en-US" sz="2000" dirty="0"/>
              <a:t> </a:t>
            </a:r>
            <a:r>
              <a:rPr lang="en-US" sz="2000" dirty="0" err="1"/>
              <a:t>djece</a:t>
            </a:r>
            <a:r>
              <a:rPr lang="en-US" sz="2000" dirty="0"/>
              <a:t> na </a:t>
            </a:r>
            <a:r>
              <a:rPr lang="en-US" sz="2000" dirty="0" err="1"/>
              <a:t>odgoj</a:t>
            </a:r>
            <a:r>
              <a:rPr lang="en-US" sz="2000" dirty="0"/>
              <a:t> i </a:t>
            </a:r>
            <a:r>
              <a:rPr lang="en-US" sz="2000" dirty="0" err="1"/>
              <a:t>obrazovanje</a:t>
            </a:r>
            <a:r>
              <a:rPr lang="en-US" sz="2000" dirty="0"/>
              <a:t> u </a:t>
            </a:r>
            <a:r>
              <a:rPr lang="en-US" sz="2000" dirty="0" err="1"/>
              <a:t>skladu</a:t>
            </a:r>
            <a:r>
              <a:rPr lang="en-US" sz="2000" dirty="0"/>
              <a:t> s </a:t>
            </a:r>
            <a:r>
              <a:rPr lang="en-US" sz="2000" dirty="0" err="1"/>
              <a:t>njihovim</a:t>
            </a:r>
            <a:r>
              <a:rPr lang="en-US" sz="2000" dirty="0"/>
              <a:t> </a:t>
            </a:r>
            <a:r>
              <a:rPr lang="en-US" sz="2000" dirty="0" err="1"/>
              <a:t>mogućnostima</a:t>
            </a:r>
            <a:r>
              <a:rPr lang="en-US" sz="2000" dirty="0"/>
              <a:t>, </a:t>
            </a:r>
            <a:r>
              <a:rPr lang="en-US" sz="2000" dirty="0" err="1"/>
              <a:t>kao</a:t>
            </a:r>
            <a:r>
              <a:rPr lang="en-US" sz="2000" dirty="0"/>
              <a:t> i </a:t>
            </a:r>
            <a:r>
              <a:rPr lang="en-US" sz="2000" dirty="0" err="1"/>
              <a:t>pravo</a:t>
            </a:r>
            <a:r>
              <a:rPr lang="en-US" sz="2000" dirty="0"/>
              <a:t> na </a:t>
            </a:r>
            <a:r>
              <a:rPr lang="en-US" sz="2000" dirty="0" err="1"/>
              <a:t>školovanje</a:t>
            </a:r>
            <a:r>
              <a:rPr lang="en-US" sz="2000" dirty="0"/>
              <a:t> </a:t>
            </a:r>
            <a:r>
              <a:rPr lang="en-US" sz="2000" dirty="0" err="1"/>
              <a:t>koje</a:t>
            </a:r>
            <a:r>
              <a:rPr lang="en-US" sz="2000" dirty="0"/>
              <a:t> </a:t>
            </a:r>
            <a:r>
              <a:rPr lang="en-US" sz="2000" dirty="0" err="1"/>
              <a:t>pridonosi</a:t>
            </a:r>
            <a:r>
              <a:rPr lang="en-US" sz="2000" dirty="0"/>
              <a:t> </a:t>
            </a:r>
            <a:r>
              <a:rPr lang="en-US" sz="2000" dirty="0" err="1"/>
              <a:t>njihovu</a:t>
            </a:r>
            <a:r>
              <a:rPr lang="en-US" sz="2000" dirty="0"/>
              <a:t> </a:t>
            </a:r>
            <a:r>
              <a:rPr lang="en-US" sz="2000" dirty="0" err="1"/>
              <a:t>razvoju</a:t>
            </a:r>
            <a:r>
              <a:rPr lang="en-US" sz="2000" dirty="0"/>
              <a:t> i </a:t>
            </a:r>
            <a:r>
              <a:rPr lang="en-US" sz="2000" dirty="0" err="1"/>
              <a:t>uključivanju</a:t>
            </a:r>
            <a:r>
              <a:rPr lang="en-US" sz="2000" dirty="0"/>
              <a:t> u </a:t>
            </a:r>
            <a:r>
              <a:rPr lang="en-US" sz="2000" dirty="0" err="1"/>
              <a:t>društvo</a:t>
            </a:r>
            <a:r>
              <a:rPr lang="en-US" sz="2000" dirty="0" smtClean="0"/>
              <a:t>.</a:t>
            </a:r>
            <a:endParaRPr lang="hr-HR" sz="2000" dirty="0" smtClean="0"/>
          </a:p>
          <a:p>
            <a:r>
              <a:rPr lang="en-US" sz="2000" dirty="0" smtClean="0"/>
              <a:t> </a:t>
            </a:r>
            <a:r>
              <a:rPr lang="en-US" sz="2000" dirty="0"/>
              <a:t>Hrvatska je, </a:t>
            </a:r>
            <a:r>
              <a:rPr lang="en-US" sz="2000" dirty="0" err="1"/>
              <a:t>kao</a:t>
            </a:r>
            <a:r>
              <a:rPr lang="en-US" sz="2000" dirty="0"/>
              <a:t> </a:t>
            </a:r>
            <a:r>
              <a:rPr lang="en-US" sz="2000" dirty="0" err="1"/>
              <a:t>država</a:t>
            </a:r>
            <a:r>
              <a:rPr lang="en-US" sz="2000" dirty="0"/>
              <a:t> </a:t>
            </a:r>
            <a:r>
              <a:rPr lang="en-US" sz="2000" dirty="0" err="1"/>
              <a:t>potpisnica</a:t>
            </a:r>
            <a:r>
              <a:rPr lang="en-US" sz="2000" dirty="0"/>
              <a:t> </a:t>
            </a:r>
            <a:r>
              <a:rPr lang="en-US" sz="2000" dirty="0" err="1"/>
              <a:t>Konvencije</a:t>
            </a:r>
            <a:r>
              <a:rPr lang="en-US" sz="2000" dirty="0"/>
              <a:t> o </a:t>
            </a:r>
            <a:r>
              <a:rPr lang="en-US" sz="2000" dirty="0" err="1"/>
              <a:t>pravima</a:t>
            </a:r>
            <a:r>
              <a:rPr lang="en-US" sz="2000" dirty="0"/>
              <a:t> </a:t>
            </a:r>
            <a:r>
              <a:rPr lang="en-US" sz="2000" dirty="0" err="1"/>
              <a:t>osoba</a:t>
            </a:r>
            <a:r>
              <a:rPr lang="en-US" sz="2000" dirty="0"/>
              <a:t> s </a:t>
            </a:r>
            <a:r>
              <a:rPr lang="en-US" sz="2000" dirty="0" err="1"/>
              <a:t>invaliditetom</a:t>
            </a:r>
            <a:r>
              <a:rPr lang="en-US" sz="2000" dirty="0"/>
              <a:t>, </a:t>
            </a:r>
            <a:r>
              <a:rPr lang="en-US" sz="2000" dirty="0" err="1"/>
              <a:t>priznala</a:t>
            </a:r>
            <a:r>
              <a:rPr lang="en-US" sz="2000" dirty="0"/>
              <a:t> </a:t>
            </a:r>
            <a:r>
              <a:rPr lang="en-US" sz="2000" dirty="0" err="1"/>
              <a:t>djeci</a:t>
            </a:r>
            <a:r>
              <a:rPr lang="en-US" sz="2000" dirty="0"/>
              <a:t>/</a:t>
            </a:r>
            <a:r>
              <a:rPr lang="en-US" sz="2000" dirty="0" err="1"/>
              <a:t>učenicima</a:t>
            </a:r>
            <a:r>
              <a:rPr lang="en-US" sz="2000" dirty="0"/>
              <a:t> s </a:t>
            </a:r>
            <a:r>
              <a:rPr lang="en-US" sz="2000" dirty="0" err="1"/>
              <a:t>teškoćama</a:t>
            </a:r>
            <a:r>
              <a:rPr lang="en-US" sz="2000" dirty="0"/>
              <a:t> u </a:t>
            </a:r>
            <a:r>
              <a:rPr lang="en-US" sz="2000" dirty="0" err="1"/>
              <a:t>razvoju</a:t>
            </a:r>
            <a:r>
              <a:rPr lang="en-US" sz="2000" dirty="0"/>
              <a:t>, </a:t>
            </a:r>
            <a:r>
              <a:rPr lang="en-US" sz="2000" dirty="0" err="1"/>
              <a:t>odnosno</a:t>
            </a:r>
            <a:r>
              <a:rPr lang="en-US" sz="2000" dirty="0"/>
              <a:t> </a:t>
            </a:r>
            <a:r>
              <a:rPr lang="en-US" sz="2000" dirty="0" err="1"/>
              <a:t>osobama</a:t>
            </a:r>
            <a:r>
              <a:rPr lang="en-US" sz="2000" dirty="0"/>
              <a:t> s </a:t>
            </a:r>
            <a:r>
              <a:rPr lang="en-US" sz="2000" dirty="0" err="1"/>
              <a:t>invaliditetom</a:t>
            </a:r>
            <a:r>
              <a:rPr lang="en-US" sz="2000" dirty="0"/>
              <a:t>, </a:t>
            </a:r>
            <a:r>
              <a:rPr lang="en-US" sz="2000" dirty="0" err="1"/>
              <a:t>pravo</a:t>
            </a:r>
            <a:r>
              <a:rPr lang="en-US" sz="2000" dirty="0"/>
              <a:t> na </a:t>
            </a:r>
            <a:r>
              <a:rPr lang="en-US" sz="2000" dirty="0" err="1"/>
              <a:t>sveobuhvatno</a:t>
            </a:r>
            <a:r>
              <a:rPr lang="en-US" sz="2000" dirty="0"/>
              <a:t> </a:t>
            </a:r>
            <a:r>
              <a:rPr lang="en-US" sz="2000" dirty="0" err="1"/>
              <a:t>obrazovanje</a:t>
            </a:r>
            <a:r>
              <a:rPr lang="en-US" sz="2000" dirty="0"/>
              <a:t> na </a:t>
            </a:r>
            <a:r>
              <a:rPr lang="en-US" sz="2000" dirty="0" err="1"/>
              <a:t>svim</a:t>
            </a:r>
            <a:r>
              <a:rPr lang="en-US" sz="2000" dirty="0"/>
              <a:t> </a:t>
            </a:r>
            <a:r>
              <a:rPr lang="en-US" sz="2000" dirty="0" err="1"/>
              <a:t>razinama</a:t>
            </a:r>
            <a:r>
              <a:rPr lang="en-US" sz="2000" dirty="0"/>
              <a:t>. </a:t>
            </a:r>
          </a:p>
        </p:txBody>
      </p:sp>
    </p:spTree>
    <p:extLst>
      <p:ext uri="{BB962C8B-B14F-4D97-AF65-F5344CB8AC3E}">
        <p14:creationId xmlns:p14="http://schemas.microsoft.com/office/powerpoint/2010/main" val="339242308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lnSpcReduction="10000"/>
          </a:bodyPr>
          <a:lstStyle/>
          <a:p>
            <a:r>
              <a:rPr lang="hr-HR" sz="1600" dirty="0" smtClean="0"/>
              <a:t>Primjer 1 dobre suradnje HZSR sa odgojno-obrazovnim sustavom</a:t>
            </a:r>
          </a:p>
          <a:p>
            <a:r>
              <a:rPr lang="hr-HR" sz="1600" dirty="0" smtClean="0"/>
              <a:t>Područni ured zaprima obavijest Škole za modu i dizajn vezano za saznanja o pokušaju suicida njihovog učenika koji pohađa drugi razred.Mladić je u školi sa stručnom službom prilikom razgovora obavijestio o samoozljeđivanju i suicidalnim namjerama.Nadležni socijalni radnik kontaktira stručnu službu škole odmah po primitku dopisa.U telefonskom razgovoru psihologinja škole obavještava o aktualnoj situaciji i suradnji roditelja sa školom.Roditelji su pozvani na razgovor u Područni ured,gdje je stručni tim(psiholog,socijalni radnik)razgovarao sa roditeljima.Nakon utvrđivanja aktualne obiteljske situacije koja je podržavajuća za mladića,roditelji su upućeni na  Polikliniku za zaštitu djece i mladih Grada Zagreba gdje je dogovrena kompletna timska obrada kao i psihoterapija za mladića.</a:t>
            </a:r>
            <a:endParaRPr lang="hr-HR" sz="1600" dirty="0"/>
          </a:p>
          <a:p>
            <a:endParaRPr lang="hr-HR" sz="1600" dirty="0"/>
          </a:p>
        </p:txBody>
      </p:sp>
    </p:spTree>
    <p:extLst>
      <p:ext uri="{BB962C8B-B14F-4D97-AF65-F5344CB8AC3E}">
        <p14:creationId xmlns:p14="http://schemas.microsoft.com/office/powerpoint/2010/main" val="36731753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a:bodyPr>
          <a:lstStyle/>
          <a:p>
            <a:r>
              <a:rPr lang="hr-HR" sz="1600" dirty="0" smtClean="0"/>
              <a:t>Primjer 2 dobre suradnje HZSR sa odgojno-obrazovnim sustavom</a:t>
            </a:r>
          </a:p>
          <a:p>
            <a:r>
              <a:rPr lang="hr-HR" sz="1600" dirty="0" smtClean="0"/>
              <a:t>PU dobiva obavijest Drvodjelske škole u Zagrebu o međusobnom vrijeđanju učenika u razrednoj WhatsApp grupi gdje se majka jednog od učenika obratila psihologinji škole o vrijeđanju njenog sina od strane drugih učenika.</a:t>
            </a:r>
          </a:p>
          <a:p>
            <a:r>
              <a:rPr lang="hr-HR" sz="1600" dirty="0" smtClean="0"/>
              <a:t>Po zaprimanju obavijesti nadležna socijalna radnica poziva majku jednog od prijavljenih učenika koji je prema mjestu prebivališta u našoj nadležnosto kao i njenog sina na razgovor sa stručnim timom.</a:t>
            </a:r>
          </a:p>
          <a:p>
            <a:r>
              <a:rPr lang="hr-HR" sz="1600" dirty="0" smtClean="0"/>
              <a:t>Tijekom savjetodavnog razgovora utvrđeno je da je mlt.sin ustvari napisao samo jedan komentar u grupi, i da odrasta u pozitivnoj sredini,uz brižne roditelje i da nije potrebno uključivanje u bilo koji oblik tretmana</a:t>
            </a:r>
          </a:p>
          <a:p>
            <a:endParaRPr lang="hr-HR" sz="1600" dirty="0" smtClean="0"/>
          </a:p>
          <a:p>
            <a:endParaRPr lang="hr-HR" sz="1600" dirty="0"/>
          </a:p>
        </p:txBody>
      </p:sp>
    </p:spTree>
    <p:extLst>
      <p:ext uri="{BB962C8B-B14F-4D97-AF65-F5344CB8AC3E}">
        <p14:creationId xmlns:p14="http://schemas.microsoft.com/office/powerpoint/2010/main" val="21259606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Autofit/>
          </a:bodyPr>
          <a:lstStyle/>
          <a:p>
            <a:r>
              <a:rPr lang="hr-HR" sz="1400" dirty="0" smtClean="0"/>
              <a:t>Primjer 3 dobre suradnje HZSR sa odgojno.obrazovnim sustavom</a:t>
            </a:r>
          </a:p>
          <a:p>
            <a:r>
              <a:rPr lang="hr-HR" sz="1400" dirty="0" smtClean="0"/>
              <a:t>PU dobiva obavijest Osnovne škole </a:t>
            </a:r>
            <a:r>
              <a:rPr lang="hr-HR" sz="1400" dirty="0" smtClean="0"/>
              <a:t>o </a:t>
            </a:r>
            <a:r>
              <a:rPr lang="hr-HR" sz="1400" dirty="0" smtClean="0"/>
              <a:t>događajima za vrijeme trajanja nastave Tjelesnog odgoja gdje je došlo do sukoba između dvoje učenika drugog rzreda na način da je jedna učenica tijekom igre slučajno okrznula jednog učenika,na što je on reagirao ispadom bijesa i uhvatio djevojčicu za vrat.Kako učiteljica taj događaj nije vidjela,djevojčica je to prepričala kod kuće majci pokazavši joj crvenilo na vratu.</a:t>
            </a:r>
          </a:p>
          <a:p>
            <a:r>
              <a:rPr lang="hr-HR" sz="1400" dirty="0" smtClean="0"/>
              <a:t>Majka je događaj prijavila stručnoj službi u školi,ali i Centru za nestalu i zlostavljanu djecu</a:t>
            </a:r>
          </a:p>
          <a:p>
            <a:r>
              <a:rPr lang="hr-HR" sz="1400" dirty="0" smtClean="0"/>
              <a:t>Po zaprimanju obavijesti roditelji su pozvani u PU na razgovor sa mlt.dječakom,s kojim je obavljen i razgovor nasamo sa defektologom</a:t>
            </a:r>
          </a:p>
          <a:p>
            <a:r>
              <a:rPr lang="hr-HR" sz="1400" dirty="0" smtClean="0"/>
              <a:t>Nakon razgovora sa roditeljima,isti su upućeni napraviti obradu dječaka u smislu utvrđivanja postojanja ADHD poremećaja</a:t>
            </a:r>
          </a:p>
          <a:p>
            <a:r>
              <a:rPr lang="hr-HR" sz="1400" dirty="0" smtClean="0"/>
              <a:t>Također su upućeni uključiti dječaka u neki od tretmana ili radionica kojima će dječak razviti vještinu nenasilnog rješavanja sukoba</a:t>
            </a:r>
          </a:p>
          <a:p>
            <a:r>
              <a:rPr lang="hr-HR" sz="1400" dirty="0" smtClean="0"/>
              <a:t>Roditeljima je preporučeno uključivanje u Školu za roditelje kako bi stekli dodatna znanja i tehnike za uspješnije roditeljstvo</a:t>
            </a:r>
          </a:p>
          <a:p>
            <a:endParaRPr lang="hr-HR" sz="1400" dirty="0"/>
          </a:p>
        </p:txBody>
      </p:sp>
    </p:spTree>
    <p:extLst>
      <p:ext uri="{BB962C8B-B14F-4D97-AF65-F5344CB8AC3E}">
        <p14:creationId xmlns:p14="http://schemas.microsoft.com/office/powerpoint/2010/main" val="181645122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803834" y="958023"/>
            <a:ext cx="5569932" cy="5922499"/>
          </a:xfrm>
        </p:spPr>
        <p:txBody>
          <a:bodyPr>
            <a:noAutofit/>
          </a:bodyPr>
          <a:lstStyle/>
          <a:p>
            <a:r>
              <a:rPr lang="hr-HR" sz="1600" dirty="0" smtClean="0"/>
              <a:t>Izazovi s kojima se susrećemo u suradnji sa odgojno obrazovnim ustanovama su sve intenzivniji </a:t>
            </a:r>
          </a:p>
          <a:p>
            <a:r>
              <a:rPr lang="hr-HR" sz="1600" dirty="0" smtClean="0"/>
              <a:t>Velika fluktuacija stručnih djelatnika unutar sustava</a:t>
            </a:r>
          </a:p>
          <a:p>
            <a:r>
              <a:rPr lang="hr-HR" sz="1600" dirty="0" smtClean="0"/>
              <a:t>Nedostatn broj smještajnih kapaciteta u odgojnim domovima,ali i u drugim ustanovama za djecu bez odgovarajuće roditeljske skrbi</a:t>
            </a:r>
          </a:p>
          <a:p>
            <a:r>
              <a:rPr lang="hr-HR" sz="1600" dirty="0" smtClean="0"/>
              <a:t>Deinstitucionalizacija kao odlično osmišljen progresivniji pristup radu sa korisnicima nije još uvijek  u potpunosti polučila rezulate</a:t>
            </a:r>
          </a:p>
          <a:p>
            <a:r>
              <a:rPr lang="hr-HR" sz="1600" dirty="0" smtClean="0"/>
              <a:t>Negativan utjecaj medija, i stvaranje javnog mnijenja kojim se destabiliziraju suradnje obrazovno-odgojnog i sustava socijalne skrbi</a:t>
            </a:r>
          </a:p>
          <a:p>
            <a:r>
              <a:rPr lang="en-US" sz="1600" dirty="0"/>
              <a:t>U </a:t>
            </a:r>
            <a:r>
              <a:rPr lang="en-US" sz="1600" dirty="0" err="1"/>
              <a:t>današnje</a:t>
            </a:r>
            <a:r>
              <a:rPr lang="en-US" sz="1600" dirty="0"/>
              <a:t> </a:t>
            </a:r>
            <a:r>
              <a:rPr lang="en-US" sz="1600" dirty="0" err="1"/>
              <a:t>izazovno</a:t>
            </a:r>
            <a:r>
              <a:rPr lang="en-US" sz="1600" dirty="0"/>
              <a:t> </a:t>
            </a:r>
            <a:r>
              <a:rPr lang="en-US" sz="1600" dirty="0" err="1"/>
              <a:t>vrijeme</a:t>
            </a:r>
            <a:r>
              <a:rPr lang="en-US" sz="1600" dirty="0"/>
              <a:t> </a:t>
            </a:r>
            <a:r>
              <a:rPr lang="en-US" sz="1600" dirty="0" err="1"/>
              <a:t>gotovo</a:t>
            </a:r>
            <a:r>
              <a:rPr lang="en-US" sz="1600" dirty="0"/>
              <a:t> </a:t>
            </a:r>
            <a:r>
              <a:rPr lang="en-US" sz="1600" dirty="0" err="1"/>
              <a:t>svakodnevno</a:t>
            </a:r>
            <a:r>
              <a:rPr lang="en-US" sz="1600" dirty="0"/>
              <a:t> se </a:t>
            </a:r>
            <a:r>
              <a:rPr lang="en-US" sz="1600" dirty="0" err="1"/>
              <a:t>nalazimo</a:t>
            </a:r>
            <a:r>
              <a:rPr lang="en-US" sz="1600" dirty="0"/>
              <a:t> u </a:t>
            </a:r>
            <a:r>
              <a:rPr lang="en-US" sz="1600" dirty="0" err="1"/>
              <a:t>situacijama</a:t>
            </a:r>
            <a:r>
              <a:rPr lang="en-US" sz="1600" dirty="0"/>
              <a:t> </a:t>
            </a:r>
            <a:r>
              <a:rPr lang="en-US" sz="1600" dirty="0" err="1"/>
              <a:t>gdje</a:t>
            </a:r>
            <a:r>
              <a:rPr lang="en-US" sz="1600" dirty="0"/>
              <a:t> </a:t>
            </a:r>
            <a:r>
              <a:rPr lang="en-US" sz="1600" dirty="0" err="1"/>
              <a:t>smo</a:t>
            </a:r>
            <a:r>
              <a:rPr lang="en-US" sz="1600" dirty="0"/>
              <a:t> </a:t>
            </a:r>
            <a:r>
              <a:rPr lang="en-US" sz="1600" dirty="0" err="1"/>
              <a:t>kao</a:t>
            </a:r>
            <a:r>
              <a:rPr lang="en-US" sz="1600" dirty="0"/>
              <a:t> </a:t>
            </a:r>
            <a:r>
              <a:rPr lang="en-US" sz="1600" dirty="0" err="1"/>
              <a:t>jedna</a:t>
            </a:r>
            <a:r>
              <a:rPr lang="en-US" sz="1600" dirty="0"/>
              <a:t> od </a:t>
            </a:r>
            <a:r>
              <a:rPr lang="en-US" sz="1600" dirty="0" err="1"/>
              <a:t>ključnih</a:t>
            </a:r>
            <a:r>
              <a:rPr lang="en-US" sz="1600" dirty="0"/>
              <a:t> </a:t>
            </a:r>
            <a:r>
              <a:rPr lang="en-US" sz="1600" dirty="0" err="1"/>
              <a:t>institucija</a:t>
            </a:r>
            <a:r>
              <a:rPr lang="en-US" sz="1600" dirty="0"/>
              <a:t> </a:t>
            </a:r>
            <a:r>
              <a:rPr lang="en-US" sz="1600" dirty="0" err="1"/>
              <a:t>izloženi</a:t>
            </a:r>
            <a:r>
              <a:rPr lang="en-US" sz="1600" dirty="0"/>
              <a:t> </a:t>
            </a:r>
            <a:r>
              <a:rPr lang="en-US" sz="1600" dirty="0" err="1"/>
              <a:t>kritikama</a:t>
            </a:r>
            <a:r>
              <a:rPr lang="en-US" sz="1600" dirty="0"/>
              <a:t> </a:t>
            </a:r>
            <a:r>
              <a:rPr lang="en-US" sz="1600" dirty="0" err="1"/>
              <a:t>i</a:t>
            </a:r>
            <a:r>
              <a:rPr lang="en-US" sz="1600" dirty="0"/>
              <a:t> </a:t>
            </a:r>
            <a:r>
              <a:rPr lang="en-US" sz="1600" dirty="0" err="1"/>
              <a:t>prozivanju</a:t>
            </a:r>
            <a:r>
              <a:rPr lang="en-US" sz="1600" dirty="0"/>
              <a:t> o „</a:t>
            </a:r>
            <a:r>
              <a:rPr lang="en-US" sz="1600" dirty="0" err="1"/>
              <a:t>nepostupanju</a:t>
            </a:r>
            <a:r>
              <a:rPr lang="en-US" sz="1600" dirty="0"/>
              <a:t>“  </a:t>
            </a:r>
            <a:r>
              <a:rPr lang="en-US" sz="1600" dirty="0" err="1"/>
              <a:t>gdje</a:t>
            </a:r>
            <a:r>
              <a:rPr lang="en-US" sz="1600" dirty="0"/>
              <a:t> </a:t>
            </a:r>
            <a:r>
              <a:rPr lang="hr-HR" sz="1600" dirty="0" smtClean="0"/>
              <a:t>o našim stručnim procjenama prosuđuju ososbe </a:t>
            </a:r>
            <a:r>
              <a:rPr lang="en-US" sz="1600" dirty="0" smtClean="0"/>
              <a:t> </a:t>
            </a:r>
            <a:r>
              <a:rPr lang="en-US" sz="1600" dirty="0" err="1"/>
              <a:t>koje</a:t>
            </a:r>
            <a:r>
              <a:rPr lang="en-US" sz="1600" dirty="0"/>
              <a:t> </a:t>
            </a:r>
            <a:r>
              <a:rPr lang="en-US" sz="1600" dirty="0" err="1"/>
              <a:t>dolaze</a:t>
            </a:r>
            <a:r>
              <a:rPr lang="en-US" sz="1600" dirty="0"/>
              <a:t> </a:t>
            </a:r>
            <a:r>
              <a:rPr lang="en-US" sz="1600" dirty="0" err="1"/>
              <a:t>nerijetko</a:t>
            </a:r>
            <a:r>
              <a:rPr lang="en-US" sz="1600" dirty="0"/>
              <a:t> </a:t>
            </a:r>
            <a:r>
              <a:rPr lang="en-US" sz="1600" dirty="0" err="1"/>
              <a:t>iz</a:t>
            </a:r>
            <a:r>
              <a:rPr lang="en-US" sz="1600" dirty="0"/>
              <a:t> </a:t>
            </a:r>
            <a:r>
              <a:rPr lang="en-US" sz="1600" dirty="0" err="1"/>
              <a:t>nedovoljno</a:t>
            </a:r>
            <a:r>
              <a:rPr lang="en-US" sz="1600" dirty="0"/>
              <a:t> </a:t>
            </a:r>
            <a:r>
              <a:rPr lang="en-US" sz="1600" dirty="0" err="1"/>
              <a:t>upućenih</a:t>
            </a:r>
            <a:r>
              <a:rPr lang="en-US" sz="1600" dirty="0"/>
              <a:t> </a:t>
            </a:r>
            <a:r>
              <a:rPr lang="en-US" sz="1600" dirty="0" err="1"/>
              <a:t>novinarskih</a:t>
            </a:r>
            <a:r>
              <a:rPr lang="en-US" sz="1600" dirty="0"/>
              <a:t> </a:t>
            </a:r>
            <a:r>
              <a:rPr lang="en-US" sz="1600" dirty="0" err="1"/>
              <a:t>krugova,ali</a:t>
            </a:r>
            <a:r>
              <a:rPr lang="en-US" sz="1600" dirty="0"/>
              <a:t> </a:t>
            </a:r>
            <a:r>
              <a:rPr lang="en-US" sz="1600" dirty="0" err="1"/>
              <a:t>i</a:t>
            </a:r>
            <a:r>
              <a:rPr lang="en-US" sz="1600" dirty="0"/>
              <a:t> </a:t>
            </a:r>
            <a:r>
              <a:rPr lang="en-US" sz="1600" dirty="0" err="1"/>
              <a:t>nekih</a:t>
            </a:r>
            <a:r>
              <a:rPr lang="en-US" sz="1600" dirty="0"/>
              <a:t> </a:t>
            </a:r>
            <a:r>
              <a:rPr lang="en-US" sz="1600" dirty="0" err="1"/>
              <a:t>drugih</a:t>
            </a:r>
            <a:r>
              <a:rPr lang="hr-HR" sz="1600" dirty="0"/>
              <a:t> </a:t>
            </a:r>
            <a:r>
              <a:rPr lang="hr-HR" sz="1600" dirty="0" smtClean="0"/>
              <a:t>drugih</a:t>
            </a:r>
            <a:endParaRPr lang="hr-HR" sz="1600" dirty="0"/>
          </a:p>
          <a:p>
            <a:r>
              <a:rPr lang="hr-HR" sz="1600" dirty="0" smtClean="0"/>
              <a:t>Našom strukom se počinju baviti nekompetentni predstavnici iz javnog i društvenog života </a:t>
            </a:r>
          </a:p>
          <a:p>
            <a:r>
              <a:rPr lang="hr-HR" sz="1600" dirty="0" smtClean="0"/>
              <a:t>Huškački pristup medija prema institucijama i obrazovnim ustanovama, „traženje krivca”</a:t>
            </a:r>
          </a:p>
          <a:p>
            <a:r>
              <a:rPr lang="hr-HR" sz="1600" dirty="0" smtClean="0"/>
              <a:t>Pogrešno usmjeravanje djece od strane roditelja(„ako te udari netko u školi-vrati mu/Joj)</a:t>
            </a:r>
          </a:p>
          <a:p>
            <a:endParaRPr lang="hr-HR" sz="1400" dirty="0" smtClean="0"/>
          </a:p>
          <a:p>
            <a:pPr marL="0" indent="0">
              <a:buNone/>
            </a:pPr>
            <a:r>
              <a:rPr lang="hr-HR" sz="1400" dirty="0"/>
              <a:t> </a:t>
            </a:r>
            <a:endParaRPr lang="hr-HR" sz="1400" dirty="0" smtClean="0"/>
          </a:p>
          <a:p>
            <a:pPr marL="0" indent="0">
              <a:buNone/>
            </a:pPr>
            <a:r>
              <a:rPr lang="hr-HR" sz="1400" dirty="0"/>
              <a:t> </a:t>
            </a:r>
            <a:r>
              <a:rPr lang="hr-HR" sz="1400" dirty="0" smtClean="0"/>
              <a:t> </a:t>
            </a:r>
          </a:p>
          <a:p>
            <a:endParaRPr lang="hr-HR" sz="1400" dirty="0"/>
          </a:p>
        </p:txBody>
      </p:sp>
    </p:spTree>
    <p:extLst>
      <p:ext uri="{BB962C8B-B14F-4D97-AF65-F5344CB8AC3E}">
        <p14:creationId xmlns:p14="http://schemas.microsoft.com/office/powerpoint/2010/main" val="181148954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5427137" cy="5248622"/>
          </a:xfrm>
        </p:spPr>
        <p:txBody>
          <a:bodyPr>
            <a:normAutofit/>
          </a:bodyPr>
          <a:lstStyle/>
          <a:p>
            <a:r>
              <a:rPr lang="hr-HR" sz="1600" dirty="0"/>
              <a:t>Neodvoljan angažman roditelja u odgoju djece,sve više su djeca prepuštena sama sebi,mobilnim uređajima,stihijski način provođenja slobodnog vremena</a:t>
            </a:r>
          </a:p>
          <a:p>
            <a:r>
              <a:rPr lang="hr-HR" sz="1600" dirty="0"/>
              <a:t>Nedovoljno se radi na prevenciji nasilja </a:t>
            </a:r>
          </a:p>
          <a:p>
            <a:r>
              <a:rPr lang="hr-HR" sz="1600" dirty="0" smtClean="0"/>
              <a:t>Česte izmjene Zakona </a:t>
            </a:r>
          </a:p>
          <a:p>
            <a:r>
              <a:rPr lang="hr-HR" sz="1600" dirty="0" smtClean="0"/>
              <a:t>porast </a:t>
            </a:r>
            <a:r>
              <a:rPr lang="hr-HR" sz="1600" dirty="0"/>
              <a:t>broja novih korisnika,uvođenje novih prava i socijalnih usluga kojima </a:t>
            </a:r>
          </a:p>
          <a:p>
            <a:endParaRPr lang="hr-HR" sz="1600" dirty="0"/>
          </a:p>
        </p:txBody>
      </p:sp>
    </p:spTree>
    <p:extLst>
      <p:ext uri="{BB962C8B-B14F-4D97-AF65-F5344CB8AC3E}">
        <p14:creationId xmlns:p14="http://schemas.microsoft.com/office/powerpoint/2010/main" val="17668862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2" name="Freeform: Shape 11">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4" name="Freeform: Shape 13">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6" name="Freeform: Shape 15">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slov 1">
            <a:extLst>
              <a:ext uri="{FF2B5EF4-FFF2-40B4-BE49-F238E27FC236}">
                <a16:creationId xmlns:a16="http://schemas.microsoft.com/office/drawing/2014/main" id="{479BB72D-F0B6-55C3-1BC9-147C318C751F}"/>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Rezervirano mjesto sadržaja 2">
            <a:extLst>
              <a:ext uri="{FF2B5EF4-FFF2-40B4-BE49-F238E27FC236}">
                <a16:creationId xmlns:a16="http://schemas.microsoft.com/office/drawing/2014/main" id="{CB1AA01A-7E59-2B4F-99EA-6AA7989A5691}"/>
              </a:ext>
            </a:extLst>
          </p:cNvPr>
          <p:cNvSpPr>
            <a:spLocks noGrp="1"/>
          </p:cNvSpPr>
          <p:nvPr>
            <p:ph idx="1"/>
          </p:nvPr>
        </p:nvSpPr>
        <p:spPr>
          <a:xfrm>
            <a:off x="798577" y="803186"/>
            <a:ext cx="6868315" cy="5248622"/>
          </a:xfrm>
        </p:spPr>
        <p:txBody>
          <a:bodyPr>
            <a:normAutofit/>
          </a:bodyPr>
          <a:lstStyle/>
          <a:p>
            <a:r>
              <a:rPr lang="hr-HR" sz="3000" dirty="0" smtClean="0"/>
              <a:t>Hvala na pažnji!</a:t>
            </a:r>
            <a:endParaRPr lang="hr-HR" sz="3000" dirty="0"/>
          </a:p>
        </p:txBody>
      </p:sp>
      <p:pic>
        <p:nvPicPr>
          <p:cNvPr id="4" name="Slika 3">
            <a:extLst>
              <a:ext uri="{FF2B5EF4-FFF2-40B4-BE49-F238E27FC236}">
                <a16:creationId xmlns:a16="http://schemas.microsoft.com/office/drawing/2014/main" id="{41475C67-A53D-3DCD-288E-B43700E7C960}"/>
              </a:ext>
            </a:extLst>
          </p:cNvPr>
          <p:cNvPicPr>
            <a:picLocks noChangeAspect="1"/>
          </p:cNvPicPr>
          <p:nvPr/>
        </p:nvPicPr>
        <p:blipFill>
          <a:blip r:embed="rId2"/>
          <a:stretch>
            <a:fillRect/>
          </a:stretch>
        </p:blipFill>
        <p:spPr>
          <a:xfrm>
            <a:off x="3362178" y="4470629"/>
            <a:ext cx="3933380" cy="2169322"/>
          </a:xfrm>
          <a:prstGeom prst="rect">
            <a:avLst/>
          </a:prstGeom>
        </p:spPr>
      </p:pic>
    </p:spTree>
    <p:extLst>
      <p:ext uri="{BB962C8B-B14F-4D97-AF65-F5344CB8AC3E}">
        <p14:creationId xmlns:p14="http://schemas.microsoft.com/office/powerpoint/2010/main" val="223139505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6289B0F7-58A5-C036-9D17-B1868C0F15DE}"/>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379829" y="803186"/>
            <a:ext cx="7005710" cy="5248622"/>
          </a:xfrm>
        </p:spPr>
        <p:txBody>
          <a:bodyPr>
            <a:normAutofit/>
          </a:bodyPr>
          <a:lstStyle/>
          <a:p>
            <a:r>
              <a:rPr lang="en-US" sz="2000" dirty="0"/>
              <a:t>Time se Hrvatska </a:t>
            </a:r>
            <a:r>
              <a:rPr lang="en-US" sz="2000" dirty="0" err="1"/>
              <a:t>obvezala</a:t>
            </a:r>
            <a:r>
              <a:rPr lang="en-US" sz="2000" dirty="0"/>
              <a:t> </a:t>
            </a:r>
            <a:r>
              <a:rPr lang="en-US" sz="2000" dirty="0" err="1"/>
              <a:t>osigurati</a:t>
            </a:r>
            <a:r>
              <a:rPr lang="en-US" sz="2000" dirty="0"/>
              <a:t> </a:t>
            </a:r>
            <a:r>
              <a:rPr lang="en-US" sz="2000" dirty="0" err="1"/>
              <a:t>ravnopravno</a:t>
            </a:r>
            <a:r>
              <a:rPr lang="en-US" sz="2000" dirty="0"/>
              <a:t> </a:t>
            </a:r>
            <a:r>
              <a:rPr lang="en-US" sz="2000" dirty="0" err="1"/>
              <a:t>uključivanje</a:t>
            </a:r>
            <a:r>
              <a:rPr lang="en-US" sz="2000" dirty="0"/>
              <a:t> </a:t>
            </a:r>
            <a:r>
              <a:rPr lang="en-US" sz="2000" dirty="0" err="1"/>
              <a:t>učenika</a:t>
            </a:r>
            <a:r>
              <a:rPr lang="en-US" sz="2000" dirty="0"/>
              <a:t> s </a:t>
            </a:r>
            <a:r>
              <a:rPr lang="en-US" sz="2000" dirty="0" err="1"/>
              <a:t>teškoćama</a:t>
            </a:r>
            <a:r>
              <a:rPr lang="en-US" sz="2000" dirty="0"/>
              <a:t> u </a:t>
            </a:r>
            <a:r>
              <a:rPr lang="en-US" sz="2000" dirty="0" err="1"/>
              <a:t>razvoju</a:t>
            </a:r>
            <a:r>
              <a:rPr lang="en-US" sz="2000" dirty="0"/>
              <a:t> u </a:t>
            </a:r>
            <a:r>
              <a:rPr lang="en-US" sz="2000" dirty="0" err="1"/>
              <a:t>sustav</a:t>
            </a:r>
            <a:r>
              <a:rPr lang="en-US" sz="2000" dirty="0"/>
              <a:t> </a:t>
            </a:r>
            <a:r>
              <a:rPr lang="en-US" sz="2000" dirty="0" err="1"/>
              <a:t>odgoja</a:t>
            </a:r>
            <a:r>
              <a:rPr lang="en-US" sz="2000" dirty="0"/>
              <a:t> i </a:t>
            </a:r>
            <a:r>
              <a:rPr lang="en-US" sz="2000" dirty="0" err="1"/>
              <a:t>obrazovanja</a:t>
            </a:r>
            <a:r>
              <a:rPr lang="en-US" sz="2000" dirty="0"/>
              <a:t> u </a:t>
            </a:r>
            <a:r>
              <a:rPr lang="en-US" sz="2000" dirty="0" err="1"/>
              <a:t>zajednicama</a:t>
            </a:r>
            <a:r>
              <a:rPr lang="en-US" sz="2000" dirty="0"/>
              <a:t> u </a:t>
            </a:r>
            <a:r>
              <a:rPr lang="en-US" sz="2000" dirty="0" err="1"/>
              <a:t>kojima</a:t>
            </a:r>
            <a:r>
              <a:rPr lang="en-US" sz="2000" dirty="0"/>
              <a:t> </a:t>
            </a:r>
            <a:r>
              <a:rPr lang="en-US" sz="2000" dirty="0" err="1"/>
              <a:t>žive</a:t>
            </a:r>
            <a:r>
              <a:rPr lang="en-US" sz="2000" dirty="0"/>
              <a:t>, na </a:t>
            </a:r>
            <a:r>
              <a:rPr lang="en-US" sz="2000" dirty="0" err="1"/>
              <a:t>razumnu</a:t>
            </a:r>
            <a:r>
              <a:rPr lang="en-US" sz="2000" dirty="0"/>
              <a:t> </a:t>
            </a:r>
            <a:r>
              <a:rPr lang="en-US" sz="2000" dirty="0" err="1"/>
              <a:t>prilagodbu</a:t>
            </a:r>
            <a:r>
              <a:rPr lang="en-US" sz="2000" dirty="0"/>
              <a:t> </a:t>
            </a:r>
            <a:r>
              <a:rPr lang="en-US" sz="2000" dirty="0" err="1"/>
              <a:t>njihovim</a:t>
            </a:r>
            <a:r>
              <a:rPr lang="en-US" sz="2000" dirty="0"/>
              <a:t> </a:t>
            </a:r>
            <a:r>
              <a:rPr lang="en-US" sz="2000" dirty="0" err="1"/>
              <a:t>individualnim</a:t>
            </a:r>
            <a:r>
              <a:rPr lang="en-US" sz="2000" dirty="0"/>
              <a:t> </a:t>
            </a:r>
            <a:r>
              <a:rPr lang="en-US" sz="2000" dirty="0" err="1"/>
              <a:t>potrebama</a:t>
            </a:r>
            <a:r>
              <a:rPr lang="en-US" sz="2000" dirty="0"/>
              <a:t>, </a:t>
            </a:r>
            <a:r>
              <a:rPr lang="en-US" sz="2000" dirty="0" err="1"/>
              <a:t>pružanje</a:t>
            </a:r>
            <a:r>
              <a:rPr lang="en-US" sz="2000" dirty="0"/>
              <a:t> </a:t>
            </a:r>
            <a:r>
              <a:rPr lang="en-US" sz="2000" dirty="0" err="1"/>
              <a:t>stručne</a:t>
            </a:r>
            <a:r>
              <a:rPr lang="en-US" sz="2000" dirty="0"/>
              <a:t> </a:t>
            </a:r>
            <a:r>
              <a:rPr lang="en-US" sz="2000" dirty="0" err="1"/>
              <a:t>podrške</a:t>
            </a:r>
            <a:r>
              <a:rPr lang="en-US" sz="2000" dirty="0"/>
              <a:t>, </a:t>
            </a:r>
            <a:r>
              <a:rPr lang="en-US" sz="2000" dirty="0" err="1"/>
              <a:t>kao</a:t>
            </a:r>
            <a:r>
              <a:rPr lang="en-US" sz="2000" dirty="0"/>
              <a:t> i </a:t>
            </a:r>
            <a:r>
              <a:rPr lang="en-US" sz="2000" dirty="0" err="1"/>
              <a:t>kreiranje</a:t>
            </a:r>
            <a:r>
              <a:rPr lang="en-US" sz="2000" dirty="0"/>
              <a:t> </a:t>
            </a:r>
            <a:r>
              <a:rPr lang="en-US" sz="2000" dirty="0" err="1"/>
              <a:t>učinkovitih</a:t>
            </a:r>
            <a:r>
              <a:rPr lang="en-US" sz="2000" dirty="0"/>
              <a:t> </a:t>
            </a:r>
            <a:r>
              <a:rPr lang="en-US" sz="2000" dirty="0" err="1"/>
              <a:t>individualiziranih</a:t>
            </a:r>
            <a:r>
              <a:rPr lang="en-US" sz="2000" dirty="0"/>
              <a:t> </a:t>
            </a:r>
            <a:r>
              <a:rPr lang="en-US" sz="2000" dirty="0" err="1"/>
              <a:t>mjera</a:t>
            </a:r>
            <a:r>
              <a:rPr lang="en-US" sz="2000" dirty="0"/>
              <a:t> </a:t>
            </a:r>
            <a:r>
              <a:rPr lang="en-US" sz="2000" dirty="0" err="1"/>
              <a:t>potpore</a:t>
            </a:r>
            <a:r>
              <a:rPr lang="en-US" sz="2000" dirty="0"/>
              <a:t> u </a:t>
            </a:r>
            <a:r>
              <a:rPr lang="en-US" sz="2000" dirty="0" err="1"/>
              <a:t>okružjima</a:t>
            </a:r>
            <a:r>
              <a:rPr lang="en-US" sz="2000" dirty="0"/>
              <a:t> </a:t>
            </a:r>
            <a:r>
              <a:rPr lang="en-US" sz="2000" dirty="0" err="1"/>
              <a:t>koja</a:t>
            </a:r>
            <a:r>
              <a:rPr lang="en-US" sz="2000" dirty="0"/>
              <a:t> </a:t>
            </a:r>
            <a:r>
              <a:rPr lang="en-US" sz="2000" dirty="0" err="1"/>
              <a:t>najviše</a:t>
            </a:r>
            <a:r>
              <a:rPr lang="en-US" sz="2000" dirty="0"/>
              <a:t> </a:t>
            </a:r>
            <a:r>
              <a:rPr lang="en-US" sz="2000" dirty="0" err="1"/>
              <a:t>pridonose</a:t>
            </a:r>
            <a:r>
              <a:rPr lang="en-US" sz="2000" dirty="0"/>
              <a:t> </a:t>
            </a:r>
            <a:r>
              <a:rPr lang="en-US" sz="2000" dirty="0" err="1"/>
              <a:t>njihovu</a:t>
            </a:r>
            <a:r>
              <a:rPr lang="en-US" sz="2000" dirty="0"/>
              <a:t> </a:t>
            </a:r>
            <a:r>
              <a:rPr lang="en-US" sz="2000" dirty="0" err="1"/>
              <a:t>akademskom</a:t>
            </a:r>
            <a:r>
              <a:rPr lang="en-US" sz="2000" dirty="0"/>
              <a:t> i </a:t>
            </a:r>
            <a:r>
              <a:rPr lang="en-US" sz="2000" dirty="0" err="1"/>
              <a:t>socijalnom</a:t>
            </a:r>
            <a:r>
              <a:rPr lang="en-US" sz="2000" dirty="0"/>
              <a:t> </a:t>
            </a:r>
            <a:r>
              <a:rPr lang="en-US" sz="2000" dirty="0" err="1"/>
              <a:t>razvoju</a:t>
            </a:r>
            <a:r>
              <a:rPr lang="en-US" sz="2000" dirty="0"/>
              <a:t>.</a:t>
            </a:r>
          </a:p>
        </p:txBody>
      </p:sp>
    </p:spTree>
    <p:extLst>
      <p:ext uri="{BB962C8B-B14F-4D97-AF65-F5344CB8AC3E}">
        <p14:creationId xmlns:p14="http://schemas.microsoft.com/office/powerpoint/2010/main" val="37663595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13DC15BA-5A52-6E40-8DD8-8723450EC08D}"/>
              </a:ext>
            </a:extLst>
          </p:cNvPr>
          <p:cNvSpPr>
            <a:spLocks noGrp="1"/>
          </p:cNvSpPr>
          <p:nvPr>
            <p:ph type="title"/>
          </p:nvPr>
        </p:nvSpPr>
        <p:spPr>
          <a:xfrm>
            <a:off x="10288966" y="3429000"/>
            <a:ext cx="1042083" cy="2294859"/>
          </a:xfrm>
        </p:spPr>
        <p:txBody>
          <a:bodyPr>
            <a:normAutofit/>
          </a:bodyPr>
          <a:lstStyle/>
          <a:p>
            <a:pPr algn="l"/>
            <a:endParaRPr lang="hr-HR" sz="4800" dirty="0"/>
          </a:p>
        </p:txBody>
      </p:sp>
      <p:sp>
        <p:nvSpPr>
          <p:cNvPr id="3" name="Subtitle 2"/>
          <p:cNvSpPr>
            <a:spLocks noGrp="1"/>
          </p:cNvSpPr>
          <p:nvPr>
            <p:ph idx="1"/>
          </p:nvPr>
        </p:nvSpPr>
        <p:spPr>
          <a:xfrm>
            <a:off x="661182" y="803186"/>
            <a:ext cx="8539089" cy="5696088"/>
          </a:xfrm>
        </p:spPr>
        <p:txBody>
          <a:bodyPr>
            <a:noAutofit/>
          </a:bodyPr>
          <a:lstStyle/>
          <a:p>
            <a:r>
              <a:rPr lang="en-US" sz="2000" dirty="0" err="1"/>
              <a:t>Trajno</a:t>
            </a:r>
            <a:r>
              <a:rPr lang="en-US" sz="2000" dirty="0"/>
              <a:t> </a:t>
            </a:r>
            <a:r>
              <a:rPr lang="en-US" sz="2000" dirty="0" err="1"/>
              <a:t>unaprjeđenje</a:t>
            </a:r>
            <a:r>
              <a:rPr lang="en-US" sz="2000" dirty="0"/>
              <a:t> </a:t>
            </a:r>
            <a:r>
              <a:rPr lang="en-US" sz="2000" dirty="0" err="1"/>
              <a:t>sustava</a:t>
            </a:r>
            <a:r>
              <a:rPr lang="en-US" sz="2000" dirty="0"/>
              <a:t> </a:t>
            </a:r>
            <a:r>
              <a:rPr lang="en-US" sz="2000" dirty="0" err="1"/>
              <a:t>odgoja</a:t>
            </a:r>
            <a:r>
              <a:rPr lang="en-US" sz="2000" dirty="0"/>
              <a:t> i </a:t>
            </a:r>
            <a:r>
              <a:rPr lang="en-US" sz="2000" dirty="0" err="1"/>
              <a:t>obrazovanja</a:t>
            </a:r>
            <a:r>
              <a:rPr lang="en-US" sz="2000" dirty="0"/>
              <a:t>, od 2000. </a:t>
            </a:r>
            <a:r>
              <a:rPr lang="en-US" sz="2000" dirty="0" err="1"/>
              <a:t>godine</a:t>
            </a:r>
            <a:r>
              <a:rPr lang="en-US" sz="2000" dirty="0"/>
              <a:t> </a:t>
            </a:r>
            <a:r>
              <a:rPr lang="en-US" sz="2000" dirty="0" smtClean="0"/>
              <a:t> </a:t>
            </a:r>
            <a:r>
              <a:rPr lang="en-US" sz="2000" dirty="0" err="1"/>
              <a:t>vidljivo</a:t>
            </a:r>
            <a:r>
              <a:rPr lang="en-US" sz="2000" dirty="0"/>
              <a:t> je u </a:t>
            </a:r>
            <a:r>
              <a:rPr lang="en-US" sz="2000" dirty="0" err="1"/>
              <a:t>različitim</a:t>
            </a:r>
            <a:r>
              <a:rPr lang="en-US" sz="2000" dirty="0"/>
              <a:t> </a:t>
            </a:r>
            <a:r>
              <a:rPr lang="en-US" sz="2000" dirty="0" err="1"/>
              <a:t>strateškim</a:t>
            </a:r>
            <a:r>
              <a:rPr lang="en-US" sz="2000" dirty="0"/>
              <a:t> </a:t>
            </a:r>
            <a:r>
              <a:rPr lang="en-US" sz="2000" dirty="0" err="1"/>
              <a:t>dokumentima</a:t>
            </a:r>
            <a:r>
              <a:rPr lang="en-US" sz="2000" dirty="0"/>
              <a:t> na </a:t>
            </a:r>
            <a:r>
              <a:rPr lang="en-US" sz="2000" dirty="0" err="1"/>
              <a:t>nacionalnoj</a:t>
            </a:r>
            <a:r>
              <a:rPr lang="en-US" sz="2000" dirty="0"/>
              <a:t> </a:t>
            </a:r>
            <a:r>
              <a:rPr lang="en-US" sz="2000" dirty="0" err="1"/>
              <a:t>razini</a:t>
            </a:r>
            <a:r>
              <a:rPr lang="en-US" sz="2000" dirty="0"/>
              <a:t>. </a:t>
            </a:r>
            <a:endParaRPr lang="hr-HR" sz="2000" dirty="0"/>
          </a:p>
          <a:p>
            <a:pPr lvl="1"/>
            <a:r>
              <a:rPr lang="en-US" sz="2000" dirty="0" err="1"/>
              <a:t>Nacionalna</a:t>
            </a:r>
            <a:r>
              <a:rPr lang="en-US" sz="2000" dirty="0"/>
              <a:t> </a:t>
            </a:r>
            <a:r>
              <a:rPr lang="en-US" sz="2000" dirty="0" err="1"/>
              <a:t>razvojna</a:t>
            </a:r>
            <a:r>
              <a:rPr lang="en-US" sz="2000" dirty="0"/>
              <a:t> </a:t>
            </a:r>
            <a:r>
              <a:rPr lang="en-US" sz="2000" dirty="0" err="1"/>
              <a:t>strategija</a:t>
            </a:r>
            <a:r>
              <a:rPr lang="en-US" sz="2000" dirty="0"/>
              <a:t> </a:t>
            </a:r>
            <a:r>
              <a:rPr lang="en-US" sz="2000" dirty="0" err="1"/>
              <a:t>Republike</a:t>
            </a:r>
            <a:r>
              <a:rPr lang="en-US" sz="2000" dirty="0"/>
              <a:t> </a:t>
            </a:r>
            <a:r>
              <a:rPr lang="en-US" sz="2000" dirty="0" err="1"/>
              <a:t>Hrvatske</a:t>
            </a:r>
            <a:r>
              <a:rPr lang="en-US" sz="2000" dirty="0"/>
              <a:t> do 2030. </a:t>
            </a:r>
            <a:r>
              <a:rPr lang="en-US" sz="2000" dirty="0" err="1"/>
              <a:t>godine</a:t>
            </a:r>
            <a:r>
              <a:rPr lang="en-US" sz="2000" dirty="0"/>
              <a:t> (NRS 2030), </a:t>
            </a:r>
            <a:r>
              <a:rPr lang="en-US" sz="2000" dirty="0" err="1"/>
              <a:t>krovni</a:t>
            </a:r>
            <a:r>
              <a:rPr lang="en-US" sz="2000" dirty="0"/>
              <a:t> </a:t>
            </a:r>
            <a:r>
              <a:rPr lang="en-US" sz="2000" dirty="0" err="1"/>
              <a:t>dokument</a:t>
            </a:r>
            <a:r>
              <a:rPr lang="en-US" sz="2000" dirty="0"/>
              <a:t> </a:t>
            </a:r>
            <a:r>
              <a:rPr lang="en-US" sz="2000" dirty="0" err="1"/>
              <a:t>strateškog</a:t>
            </a:r>
            <a:r>
              <a:rPr lang="en-US" sz="2000" dirty="0"/>
              <a:t> </a:t>
            </a:r>
            <a:r>
              <a:rPr lang="en-US" sz="2000" dirty="0" err="1"/>
              <a:t>planiranja</a:t>
            </a:r>
            <a:r>
              <a:rPr lang="en-US" sz="2000" dirty="0"/>
              <a:t> koji </a:t>
            </a:r>
            <a:r>
              <a:rPr lang="en-US" sz="2000" dirty="0" err="1"/>
              <a:t>predviđa</a:t>
            </a:r>
            <a:r>
              <a:rPr lang="en-US" sz="2000" dirty="0"/>
              <a:t> </a:t>
            </a:r>
            <a:r>
              <a:rPr lang="en-US" sz="2000" dirty="0" err="1"/>
              <a:t>daljnju</a:t>
            </a:r>
            <a:r>
              <a:rPr lang="en-US" sz="2000" dirty="0"/>
              <a:t> </a:t>
            </a:r>
            <a:r>
              <a:rPr lang="en-US" sz="2000" dirty="0" err="1"/>
              <a:t>modernizaciju</a:t>
            </a:r>
            <a:r>
              <a:rPr lang="en-US" sz="2000" dirty="0"/>
              <a:t> </a:t>
            </a:r>
            <a:r>
              <a:rPr lang="en-US" sz="2000" dirty="0" err="1"/>
              <a:t>sustava</a:t>
            </a:r>
            <a:r>
              <a:rPr lang="en-US" sz="2000" dirty="0"/>
              <a:t> </a:t>
            </a:r>
            <a:r>
              <a:rPr lang="en-US" sz="2000" dirty="0" err="1"/>
              <a:t>odgoja</a:t>
            </a:r>
            <a:r>
              <a:rPr lang="en-US" sz="2000" dirty="0"/>
              <a:t> i </a:t>
            </a:r>
            <a:r>
              <a:rPr lang="en-US" sz="2000" dirty="0" err="1"/>
              <a:t>obrazovanja</a:t>
            </a:r>
            <a:r>
              <a:rPr lang="en-US" sz="2000" dirty="0"/>
              <a:t>,</a:t>
            </a:r>
            <a:endParaRPr lang="hr-HR" sz="2000" dirty="0"/>
          </a:p>
          <a:p>
            <a:pPr lvl="1"/>
            <a:r>
              <a:rPr lang="en-US" sz="2000" dirty="0" err="1"/>
              <a:t>Nacionalni</a:t>
            </a:r>
            <a:r>
              <a:rPr lang="en-US" sz="2000" dirty="0"/>
              <a:t> plan </a:t>
            </a:r>
            <a:r>
              <a:rPr lang="en-US" sz="2000" dirty="0" err="1"/>
              <a:t>razvoja</a:t>
            </a:r>
            <a:r>
              <a:rPr lang="en-US" sz="2000" dirty="0"/>
              <a:t> </a:t>
            </a:r>
            <a:r>
              <a:rPr lang="en-US" sz="2000" dirty="0" err="1"/>
              <a:t>sustava</a:t>
            </a:r>
            <a:r>
              <a:rPr lang="en-US" sz="2000" dirty="0"/>
              <a:t> </a:t>
            </a:r>
            <a:r>
              <a:rPr lang="en-US" sz="2000" dirty="0" err="1"/>
              <a:t>obrazovanja</a:t>
            </a:r>
            <a:r>
              <a:rPr lang="en-US" sz="2000" dirty="0"/>
              <a:t> za </a:t>
            </a:r>
            <a:r>
              <a:rPr lang="en-US" sz="2000" dirty="0" err="1"/>
              <a:t>razdoblje</a:t>
            </a:r>
            <a:r>
              <a:rPr lang="en-US" sz="2000" dirty="0"/>
              <a:t> do 2027. (NPRSO), </a:t>
            </a:r>
            <a:r>
              <a:rPr lang="en-US" sz="2000" dirty="0" err="1"/>
              <a:t>srednjoročni</a:t>
            </a:r>
            <a:r>
              <a:rPr lang="en-US" sz="2000" dirty="0"/>
              <a:t> </a:t>
            </a:r>
            <a:r>
              <a:rPr lang="en-US" sz="2000" dirty="0" err="1"/>
              <a:t>akt</a:t>
            </a:r>
            <a:r>
              <a:rPr lang="en-US" sz="2000" dirty="0"/>
              <a:t> </a:t>
            </a:r>
            <a:r>
              <a:rPr lang="en-US" sz="2000" dirty="0" err="1"/>
              <a:t>strateškoga</a:t>
            </a:r>
            <a:r>
              <a:rPr lang="en-US" sz="2000" dirty="0"/>
              <a:t> </a:t>
            </a:r>
            <a:r>
              <a:rPr lang="en-US" sz="2000" dirty="0" err="1"/>
              <a:t>obrazovnog</a:t>
            </a:r>
            <a:r>
              <a:rPr lang="en-US" sz="2000" dirty="0"/>
              <a:t> </a:t>
            </a:r>
            <a:r>
              <a:rPr lang="en-US" sz="2000" dirty="0" err="1"/>
              <a:t>planiranja</a:t>
            </a:r>
            <a:r>
              <a:rPr lang="en-US" sz="2000" dirty="0"/>
              <a:t> koji </a:t>
            </a:r>
            <a:r>
              <a:rPr lang="en-US" sz="2000" dirty="0" err="1"/>
              <a:t>sadrži</a:t>
            </a:r>
            <a:r>
              <a:rPr lang="en-US" sz="2000" dirty="0"/>
              <a:t> </a:t>
            </a:r>
            <a:r>
              <a:rPr lang="en-US" sz="2000" dirty="0" err="1"/>
              <a:t>mjere</a:t>
            </a:r>
            <a:r>
              <a:rPr lang="en-US" sz="2000" dirty="0"/>
              <a:t> za </a:t>
            </a:r>
            <a:r>
              <a:rPr lang="en-US" sz="2000" dirty="0" err="1"/>
              <a:t>preobrazbu</a:t>
            </a:r>
            <a:r>
              <a:rPr lang="en-US" sz="2000" dirty="0"/>
              <a:t> i </a:t>
            </a:r>
            <a:r>
              <a:rPr lang="en-US" sz="2000" dirty="0" err="1"/>
              <a:t>unaprjeđenje</a:t>
            </a:r>
            <a:r>
              <a:rPr lang="en-US" sz="2000" dirty="0"/>
              <a:t> </a:t>
            </a:r>
            <a:r>
              <a:rPr lang="en-US" sz="2000" dirty="0" err="1"/>
              <a:t>sustava</a:t>
            </a:r>
            <a:r>
              <a:rPr lang="en-US" sz="2000" dirty="0"/>
              <a:t> </a:t>
            </a:r>
            <a:r>
              <a:rPr lang="en-US" sz="2000" dirty="0" err="1"/>
              <a:t>odgoja</a:t>
            </a:r>
            <a:r>
              <a:rPr lang="en-US" sz="2000" dirty="0"/>
              <a:t> i </a:t>
            </a:r>
            <a:r>
              <a:rPr lang="en-US" sz="2000" dirty="0" err="1"/>
              <a:t>obrazovanja</a:t>
            </a:r>
            <a:r>
              <a:rPr lang="en-US" sz="2000" dirty="0"/>
              <a:t>, </a:t>
            </a:r>
            <a:r>
              <a:rPr lang="en-US" sz="2000" dirty="0" err="1"/>
              <a:t>izravno</a:t>
            </a:r>
            <a:r>
              <a:rPr lang="en-US" sz="2000" dirty="0"/>
              <a:t> </a:t>
            </a:r>
            <a:r>
              <a:rPr lang="en-US" sz="2000" dirty="0" err="1"/>
              <a:t>su</a:t>
            </a:r>
            <a:r>
              <a:rPr lang="en-US" sz="2000" dirty="0"/>
              <a:t> </a:t>
            </a:r>
            <a:r>
              <a:rPr lang="en-US" sz="2000" dirty="0" err="1"/>
              <a:t>ili</a:t>
            </a:r>
            <a:r>
              <a:rPr lang="en-US" sz="2000" dirty="0"/>
              <a:t> </a:t>
            </a:r>
            <a:r>
              <a:rPr lang="en-US" sz="2000" dirty="0" err="1"/>
              <a:t>neizravno</a:t>
            </a:r>
            <a:r>
              <a:rPr lang="en-US" sz="2000" dirty="0"/>
              <a:t> </a:t>
            </a:r>
            <a:r>
              <a:rPr lang="en-US" sz="2000" dirty="0" err="1"/>
              <a:t>usmjereni</a:t>
            </a:r>
            <a:r>
              <a:rPr lang="en-US" sz="2000" dirty="0"/>
              <a:t> </a:t>
            </a:r>
            <a:r>
              <a:rPr lang="en-US" sz="2000" dirty="0" err="1"/>
              <a:t>prema</a:t>
            </a:r>
            <a:r>
              <a:rPr lang="en-US" sz="2000" dirty="0"/>
              <a:t> </a:t>
            </a:r>
            <a:r>
              <a:rPr lang="en-US" sz="2000" dirty="0" err="1"/>
              <a:t>individualiziranom</a:t>
            </a:r>
            <a:r>
              <a:rPr lang="en-US" sz="2000" dirty="0"/>
              <a:t> </a:t>
            </a:r>
            <a:r>
              <a:rPr lang="en-US" sz="2000" dirty="0" err="1"/>
              <a:t>pristupu</a:t>
            </a:r>
            <a:r>
              <a:rPr lang="en-US" sz="2000" dirty="0"/>
              <a:t> </a:t>
            </a:r>
            <a:r>
              <a:rPr lang="en-US" sz="2000" dirty="0" err="1"/>
              <a:t>stjecanja</a:t>
            </a:r>
            <a:r>
              <a:rPr lang="en-US" sz="2000" dirty="0"/>
              <a:t> </a:t>
            </a:r>
            <a:r>
              <a:rPr lang="en-US" sz="2000" dirty="0" err="1"/>
              <a:t>znanja</a:t>
            </a:r>
            <a:r>
              <a:rPr lang="en-US" sz="2000" dirty="0"/>
              <a:t> i </a:t>
            </a:r>
            <a:r>
              <a:rPr lang="en-US" sz="2000" dirty="0" err="1"/>
              <a:t>vještina</a:t>
            </a:r>
            <a:r>
              <a:rPr lang="en-US" sz="2000" dirty="0"/>
              <a:t> </a:t>
            </a:r>
            <a:r>
              <a:rPr lang="en-US" sz="2000" dirty="0" err="1"/>
              <a:t>te</a:t>
            </a:r>
            <a:r>
              <a:rPr lang="en-US" sz="2000" dirty="0"/>
              <a:t> </a:t>
            </a:r>
            <a:r>
              <a:rPr lang="en-US" sz="2000" dirty="0" err="1"/>
              <a:t>oblikovanju</a:t>
            </a:r>
            <a:r>
              <a:rPr lang="en-US" sz="2000" dirty="0"/>
              <a:t> </a:t>
            </a:r>
            <a:r>
              <a:rPr lang="en-US" sz="2000" dirty="0" err="1"/>
              <a:t>stavova</a:t>
            </a:r>
            <a:r>
              <a:rPr lang="en-US" sz="2000" dirty="0"/>
              <a:t> </a:t>
            </a:r>
            <a:r>
              <a:rPr lang="en-US" sz="2000" dirty="0" err="1"/>
              <a:t>potrebnih</a:t>
            </a:r>
            <a:r>
              <a:rPr lang="en-US" sz="2000" dirty="0"/>
              <a:t> za </a:t>
            </a:r>
            <a:r>
              <a:rPr lang="en-US" sz="2000" dirty="0" err="1"/>
              <a:t>uspješan</a:t>
            </a:r>
            <a:r>
              <a:rPr lang="en-US" sz="2000" dirty="0"/>
              <a:t> </a:t>
            </a:r>
            <a:r>
              <a:rPr lang="en-US" sz="2000" dirty="0" err="1" smtClean="0"/>
              <a:t>život</a:t>
            </a:r>
            <a:r>
              <a:rPr lang="en-US" sz="2000" dirty="0" smtClean="0"/>
              <a:t> </a:t>
            </a:r>
            <a:r>
              <a:rPr lang="en-US" sz="2000" dirty="0"/>
              <a:t>u </a:t>
            </a:r>
            <a:r>
              <a:rPr lang="en-US" sz="2000" dirty="0" err="1"/>
              <a:t>suvremenom</a:t>
            </a:r>
            <a:r>
              <a:rPr lang="en-US" sz="2000" dirty="0"/>
              <a:t> </a:t>
            </a:r>
            <a:r>
              <a:rPr lang="en-US" sz="2000" dirty="0" err="1"/>
              <a:t>društvu</a:t>
            </a:r>
            <a:r>
              <a:rPr lang="en-US" sz="2000" dirty="0"/>
              <a:t>. </a:t>
            </a:r>
          </a:p>
        </p:txBody>
      </p:sp>
    </p:spTree>
    <p:extLst>
      <p:ext uri="{BB962C8B-B14F-4D97-AF65-F5344CB8AC3E}">
        <p14:creationId xmlns:p14="http://schemas.microsoft.com/office/powerpoint/2010/main" val="42919931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EB015905-1D35-2AFE-2B7C-DE93264DA9ED}"/>
              </a:ext>
            </a:extLst>
          </p:cNvPr>
          <p:cNvSpPr>
            <a:spLocks noGrp="1"/>
          </p:cNvSpPr>
          <p:nvPr>
            <p:ph type="title"/>
          </p:nvPr>
        </p:nvSpPr>
        <p:spPr>
          <a:xfrm>
            <a:off x="9847384" y="2968283"/>
            <a:ext cx="1483665" cy="2755576"/>
          </a:xfrm>
        </p:spPr>
        <p:txBody>
          <a:bodyPr>
            <a:normAutofit/>
          </a:bodyPr>
          <a:lstStyle/>
          <a:p>
            <a:pPr algn="l"/>
            <a:endParaRPr lang="hr-HR" sz="4800" dirty="0"/>
          </a:p>
        </p:txBody>
      </p:sp>
      <p:sp>
        <p:nvSpPr>
          <p:cNvPr id="3" name="Subtitle 2"/>
          <p:cNvSpPr>
            <a:spLocks noGrp="1"/>
          </p:cNvSpPr>
          <p:nvPr>
            <p:ph idx="1"/>
          </p:nvPr>
        </p:nvSpPr>
        <p:spPr>
          <a:xfrm>
            <a:off x="295422" y="154745"/>
            <a:ext cx="7244861" cy="6513341"/>
          </a:xfrm>
        </p:spPr>
        <p:txBody>
          <a:bodyPr>
            <a:normAutofit/>
          </a:bodyPr>
          <a:lstStyle/>
          <a:p>
            <a:r>
              <a:rPr lang="en-US" sz="2000" dirty="0" err="1"/>
              <a:t>Posebni</a:t>
            </a:r>
            <a:r>
              <a:rPr lang="en-US" sz="2000" dirty="0"/>
              <a:t> </a:t>
            </a:r>
            <a:r>
              <a:rPr lang="en-US" sz="2000" dirty="0" err="1"/>
              <a:t>nastavni</a:t>
            </a:r>
            <a:r>
              <a:rPr lang="en-US" sz="2000" dirty="0"/>
              <a:t> program za </a:t>
            </a:r>
            <a:r>
              <a:rPr lang="en-US" sz="2000" dirty="0" err="1"/>
              <a:t>osnovnu</a:t>
            </a:r>
            <a:r>
              <a:rPr lang="en-US" sz="2000" dirty="0"/>
              <a:t> i </a:t>
            </a:r>
            <a:r>
              <a:rPr lang="en-US" sz="2000" dirty="0" err="1"/>
              <a:t>srednju</a:t>
            </a:r>
            <a:r>
              <a:rPr lang="en-US" sz="2000" dirty="0"/>
              <a:t> </a:t>
            </a:r>
            <a:r>
              <a:rPr lang="en-US" sz="2000" dirty="0" err="1"/>
              <a:t>školu</a:t>
            </a:r>
            <a:r>
              <a:rPr lang="en-US" sz="2000" dirty="0"/>
              <a:t> za </a:t>
            </a:r>
            <a:r>
              <a:rPr lang="en-US" sz="2000" dirty="0" err="1"/>
              <a:t>učenike</a:t>
            </a:r>
            <a:r>
              <a:rPr lang="en-US" sz="2000" dirty="0"/>
              <a:t> s </a:t>
            </a:r>
            <a:r>
              <a:rPr lang="en-US" sz="2000" dirty="0" err="1"/>
              <a:t>teškoćama</a:t>
            </a:r>
            <a:r>
              <a:rPr lang="en-US" sz="2000" dirty="0"/>
              <a:t> u </a:t>
            </a:r>
            <a:r>
              <a:rPr lang="en-US" sz="2000" dirty="0" err="1" smtClean="0"/>
              <a:t>razvoju</a:t>
            </a:r>
            <a:r>
              <a:rPr lang="hr-HR" sz="2000" dirty="0"/>
              <a:t> </a:t>
            </a:r>
            <a:r>
              <a:rPr lang="hr-HR" sz="2000" dirty="0" smtClean="0"/>
              <a:t>p</a:t>
            </a:r>
            <a:r>
              <a:rPr lang="en-US" sz="2000" dirty="0" err="1" smtClean="0"/>
              <a:t>odrazumijeva</a:t>
            </a:r>
            <a:r>
              <a:rPr lang="en-US" sz="2000" dirty="0" smtClean="0"/>
              <a:t> </a:t>
            </a:r>
            <a:r>
              <a:rPr lang="en-US" sz="2000" dirty="0" err="1"/>
              <a:t>prelazak</a:t>
            </a:r>
            <a:r>
              <a:rPr lang="en-US" sz="2000" dirty="0"/>
              <a:t> na </a:t>
            </a:r>
            <a:r>
              <a:rPr lang="en-US" sz="2000" dirty="0" err="1"/>
              <a:t>sustavno</a:t>
            </a:r>
            <a:r>
              <a:rPr lang="en-US" sz="2000" dirty="0"/>
              <a:t> </a:t>
            </a:r>
            <a:r>
              <a:rPr lang="en-US" sz="2000" dirty="0" err="1" smtClean="0"/>
              <a:t>poučavanje</a:t>
            </a:r>
            <a:r>
              <a:rPr lang="en-US" sz="2000" dirty="0" smtClean="0"/>
              <a:t> </a:t>
            </a:r>
            <a:r>
              <a:rPr lang="en-US" sz="2000" dirty="0" err="1"/>
              <a:t>koje</a:t>
            </a:r>
            <a:r>
              <a:rPr lang="en-US" sz="2000" dirty="0"/>
              <a:t> </a:t>
            </a:r>
            <a:r>
              <a:rPr lang="en-US" sz="2000" dirty="0" err="1"/>
              <a:t>razvija</a:t>
            </a:r>
            <a:r>
              <a:rPr lang="en-US" sz="2000" dirty="0"/>
              <a:t> </a:t>
            </a:r>
            <a:r>
              <a:rPr lang="en-US" sz="2000" dirty="0" err="1"/>
              <a:t>učenikove</a:t>
            </a:r>
            <a:r>
              <a:rPr lang="en-US" sz="2000" dirty="0"/>
              <a:t> </a:t>
            </a:r>
            <a:r>
              <a:rPr lang="en-US" sz="2000" dirty="0" err="1"/>
              <a:t>kompetencije</a:t>
            </a:r>
            <a:r>
              <a:rPr lang="en-US" sz="2000" dirty="0"/>
              <a:t>, a </a:t>
            </a:r>
            <a:r>
              <a:rPr lang="en-US" sz="2000" dirty="0" err="1"/>
              <a:t>ishode</a:t>
            </a:r>
            <a:r>
              <a:rPr lang="en-US" sz="2000" dirty="0"/>
              <a:t> </a:t>
            </a:r>
            <a:r>
              <a:rPr lang="en-US" sz="2000" dirty="0" err="1"/>
              <a:t>učenja</a:t>
            </a:r>
            <a:r>
              <a:rPr lang="en-US" sz="2000" dirty="0"/>
              <a:t> </a:t>
            </a:r>
            <a:r>
              <a:rPr lang="en-US" sz="2000" dirty="0" err="1"/>
              <a:t>usmjerava</a:t>
            </a:r>
            <a:r>
              <a:rPr lang="en-US" sz="2000" dirty="0"/>
              <a:t> na </a:t>
            </a:r>
            <a:r>
              <a:rPr lang="en-US" sz="2000" dirty="0" err="1"/>
              <a:t>učenikove</a:t>
            </a:r>
            <a:r>
              <a:rPr lang="en-US" sz="2000" dirty="0"/>
              <a:t> </a:t>
            </a:r>
            <a:r>
              <a:rPr lang="en-US" sz="2000" dirty="0" err="1"/>
              <a:t>sposobnosti</a:t>
            </a:r>
            <a:r>
              <a:rPr lang="en-US" sz="2000" dirty="0"/>
              <a:t>, </a:t>
            </a:r>
            <a:r>
              <a:rPr lang="en-US" sz="2000" dirty="0" err="1"/>
              <a:t>razvojne</a:t>
            </a:r>
            <a:r>
              <a:rPr lang="en-US" sz="2000" dirty="0"/>
              <a:t> </a:t>
            </a:r>
            <a:r>
              <a:rPr lang="en-US" sz="2000" dirty="0" err="1"/>
              <a:t>osobitosti</a:t>
            </a:r>
            <a:r>
              <a:rPr lang="en-US" sz="2000" dirty="0"/>
              <a:t> i </a:t>
            </a:r>
            <a:r>
              <a:rPr lang="en-US" sz="2000" dirty="0" err="1"/>
              <a:t>učenikove</a:t>
            </a:r>
            <a:r>
              <a:rPr lang="en-US" sz="2000" dirty="0"/>
              <a:t> jake </a:t>
            </a:r>
            <a:r>
              <a:rPr lang="en-US" sz="2000" dirty="0" err="1"/>
              <a:t>strane</a:t>
            </a:r>
            <a:r>
              <a:rPr lang="en-US" sz="2000" dirty="0"/>
              <a:t>. </a:t>
            </a:r>
            <a:endParaRPr lang="hr-HR" sz="2000" dirty="0"/>
          </a:p>
          <a:p>
            <a:r>
              <a:rPr lang="en-US" sz="2000" dirty="0" err="1"/>
              <a:t>Težište</a:t>
            </a:r>
            <a:r>
              <a:rPr lang="en-US" sz="2000" dirty="0"/>
              <a:t> </a:t>
            </a:r>
            <a:r>
              <a:rPr lang="en-US" sz="2000" dirty="0" err="1"/>
              <a:t>poučavanja</a:t>
            </a:r>
            <a:r>
              <a:rPr lang="en-US" sz="2000" dirty="0"/>
              <a:t> </a:t>
            </a:r>
            <a:r>
              <a:rPr lang="en-US" sz="2000" dirty="0" err="1"/>
              <a:t>prenosi</a:t>
            </a:r>
            <a:r>
              <a:rPr lang="en-US" sz="2000" dirty="0"/>
              <a:t> se s </a:t>
            </a:r>
            <a:r>
              <a:rPr lang="en-US" sz="2000" dirty="0" err="1"/>
              <a:t>usmjerenosti</a:t>
            </a:r>
            <a:r>
              <a:rPr lang="en-US" sz="2000" dirty="0"/>
              <a:t> na </a:t>
            </a:r>
            <a:r>
              <a:rPr lang="en-US" sz="2000" dirty="0" err="1"/>
              <a:t>odgojno-obrazovne</a:t>
            </a:r>
            <a:r>
              <a:rPr lang="en-US" sz="2000" dirty="0"/>
              <a:t> </a:t>
            </a:r>
            <a:r>
              <a:rPr lang="en-US" sz="2000" dirty="0" err="1"/>
              <a:t>sadržaje</a:t>
            </a:r>
            <a:r>
              <a:rPr lang="en-US" sz="2000" dirty="0"/>
              <a:t> k </a:t>
            </a:r>
            <a:r>
              <a:rPr lang="en-US" sz="2000" dirty="0" err="1"/>
              <a:t>usmjerenosti</a:t>
            </a:r>
            <a:r>
              <a:rPr lang="en-US" sz="2000" dirty="0"/>
              <a:t> na </a:t>
            </a:r>
            <a:r>
              <a:rPr lang="en-US" sz="2000" dirty="0" err="1"/>
              <a:t>odgojno-obrazovne</a:t>
            </a:r>
            <a:r>
              <a:rPr lang="en-US" sz="2000" dirty="0"/>
              <a:t> </a:t>
            </a:r>
            <a:r>
              <a:rPr lang="en-US" sz="2000" dirty="0" err="1"/>
              <a:t>ishode</a:t>
            </a:r>
            <a:r>
              <a:rPr lang="en-US" sz="2000" dirty="0"/>
              <a:t> </a:t>
            </a:r>
            <a:r>
              <a:rPr lang="en-US" sz="2000" dirty="0" err="1"/>
              <a:t>učenja</a:t>
            </a:r>
            <a:r>
              <a:rPr lang="en-US" sz="2000" dirty="0"/>
              <a:t>. </a:t>
            </a:r>
            <a:endParaRPr lang="hr-HR" sz="2000" dirty="0"/>
          </a:p>
          <a:p>
            <a:r>
              <a:rPr lang="en-US" sz="2000" dirty="0" err="1"/>
              <a:t>Primjenom</a:t>
            </a:r>
            <a:r>
              <a:rPr lang="en-US" sz="2000" dirty="0"/>
              <a:t> </a:t>
            </a:r>
            <a:r>
              <a:rPr lang="en-US" sz="2000" dirty="0" err="1"/>
              <a:t>predmetnih</a:t>
            </a:r>
            <a:r>
              <a:rPr lang="en-US" sz="2000" dirty="0"/>
              <a:t> </a:t>
            </a:r>
            <a:r>
              <a:rPr lang="en-US" sz="2000" dirty="0" err="1"/>
              <a:t>kurikula</a:t>
            </a:r>
            <a:r>
              <a:rPr lang="en-US" sz="2000" dirty="0"/>
              <a:t> </a:t>
            </a:r>
            <a:r>
              <a:rPr lang="en-US" sz="2000" dirty="0" err="1"/>
              <a:t>posebnih</a:t>
            </a:r>
            <a:r>
              <a:rPr lang="en-US" sz="2000" dirty="0"/>
              <a:t> </a:t>
            </a:r>
            <a:r>
              <a:rPr lang="en-US" sz="2000" dirty="0" err="1"/>
              <a:t>programa</a:t>
            </a:r>
            <a:r>
              <a:rPr lang="en-US" sz="2000" dirty="0"/>
              <a:t> </a:t>
            </a:r>
            <a:r>
              <a:rPr lang="en-US" sz="2000" dirty="0" err="1"/>
              <a:t>uređuje</a:t>
            </a:r>
            <a:r>
              <a:rPr lang="en-US" sz="2000" dirty="0"/>
              <a:t> se </a:t>
            </a:r>
            <a:r>
              <a:rPr lang="en-US" sz="2000" dirty="0" err="1"/>
              <a:t>odgojno-obrazovna</a:t>
            </a:r>
            <a:r>
              <a:rPr lang="en-US" sz="2000" dirty="0"/>
              <a:t> </a:t>
            </a:r>
            <a:r>
              <a:rPr lang="en-US" sz="2000" dirty="0" err="1"/>
              <a:t>ponuda</a:t>
            </a:r>
            <a:r>
              <a:rPr lang="en-US" sz="2000" dirty="0"/>
              <a:t> za </a:t>
            </a:r>
            <a:r>
              <a:rPr lang="en-US" sz="2000" dirty="0" err="1"/>
              <a:t>učenik</a:t>
            </a:r>
            <a:r>
              <a:rPr lang="hr-HR" sz="2000" dirty="0"/>
              <a:t>a.</a:t>
            </a:r>
            <a:endParaRPr lang="en-US" sz="2000" dirty="0"/>
          </a:p>
        </p:txBody>
      </p:sp>
    </p:spTree>
    <p:extLst>
      <p:ext uri="{BB962C8B-B14F-4D97-AF65-F5344CB8AC3E}">
        <p14:creationId xmlns:p14="http://schemas.microsoft.com/office/powerpoint/2010/main" val="8207258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3C5918A-1DC5-4CF3-AA27-00AA3088AA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B786683A-6FD6-4BF7-B3B0-DC397677391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3" name="Freeform: Shape 12">
            <a:extLst>
              <a:ext uri="{FF2B5EF4-FFF2-40B4-BE49-F238E27FC236}">
                <a16:creationId xmlns:a16="http://schemas.microsoft.com/office/drawing/2014/main" id="{05169E50-59FB-4AEE-B61D-44A882A4CD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5" name="Freeform: Shape 14">
            <a:extLst>
              <a:ext uri="{FF2B5EF4-FFF2-40B4-BE49-F238E27FC236}">
                <a16:creationId xmlns:a16="http://schemas.microsoft.com/office/drawing/2014/main" id="{117C30F0-5A38-4B60-B632-3AF7C27808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hr-HR"/>
          </a:p>
        </p:txBody>
      </p:sp>
      <p:sp>
        <p:nvSpPr>
          <p:cNvPr id="17" name="Freeform: Shape 16">
            <a:extLst>
              <a:ext uri="{FF2B5EF4-FFF2-40B4-BE49-F238E27FC236}">
                <a16:creationId xmlns:a16="http://schemas.microsoft.com/office/drawing/2014/main" id="{A200CBA5-3F2B-4AAC-9F86-99AFECC19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Naslov 3">
            <a:extLst>
              <a:ext uri="{FF2B5EF4-FFF2-40B4-BE49-F238E27FC236}">
                <a16:creationId xmlns:a16="http://schemas.microsoft.com/office/drawing/2014/main" id="{DC2E1D11-C57B-57D0-FB6F-1DB7479B9A8B}"/>
              </a:ext>
            </a:extLst>
          </p:cNvPr>
          <p:cNvSpPr>
            <a:spLocks noGrp="1"/>
          </p:cNvSpPr>
          <p:nvPr>
            <p:ph type="title"/>
          </p:nvPr>
        </p:nvSpPr>
        <p:spPr>
          <a:xfrm>
            <a:off x="7874928" y="1134142"/>
            <a:ext cx="3456122" cy="4589717"/>
          </a:xfrm>
        </p:spPr>
        <p:txBody>
          <a:bodyPr>
            <a:normAutofit/>
          </a:bodyPr>
          <a:lstStyle/>
          <a:p>
            <a:pPr algn="l"/>
            <a:endParaRPr lang="hr-HR" sz="4800"/>
          </a:p>
        </p:txBody>
      </p:sp>
      <p:sp>
        <p:nvSpPr>
          <p:cNvPr id="3" name="Subtitle 2"/>
          <p:cNvSpPr>
            <a:spLocks noGrp="1"/>
          </p:cNvSpPr>
          <p:nvPr>
            <p:ph idx="1"/>
          </p:nvPr>
        </p:nvSpPr>
        <p:spPr>
          <a:xfrm>
            <a:off x="492369" y="337625"/>
            <a:ext cx="7005711" cy="5715686"/>
          </a:xfrm>
        </p:spPr>
        <p:txBody>
          <a:bodyPr>
            <a:normAutofit/>
          </a:bodyPr>
          <a:lstStyle/>
          <a:p>
            <a:r>
              <a:rPr lang="en-US" sz="2000" dirty="0"/>
              <a:t>Prema </a:t>
            </a:r>
            <a:r>
              <a:rPr lang="en-US" sz="2000" dirty="0" err="1"/>
              <a:t>saznanjima</a:t>
            </a:r>
            <a:r>
              <a:rPr lang="en-US" sz="2000" dirty="0"/>
              <a:t> </a:t>
            </a:r>
            <a:r>
              <a:rPr lang="en-US" sz="2000" dirty="0" err="1"/>
              <a:t>koja</a:t>
            </a:r>
            <a:r>
              <a:rPr lang="en-US" sz="2000" dirty="0"/>
              <a:t> imam </a:t>
            </a:r>
            <a:r>
              <a:rPr lang="en-US" sz="2000" dirty="0" err="1"/>
              <a:t>sa</a:t>
            </a:r>
            <a:r>
              <a:rPr lang="en-US" sz="2000" dirty="0"/>
              <a:t> </a:t>
            </a:r>
            <a:r>
              <a:rPr lang="en-US" sz="2000" dirty="0" err="1"/>
              <a:t>terena,u</a:t>
            </a:r>
            <a:r>
              <a:rPr lang="en-US" sz="2000" dirty="0"/>
              <a:t> </a:t>
            </a:r>
            <a:r>
              <a:rPr lang="en-US" sz="2000" dirty="0" err="1"/>
              <a:t>većini</a:t>
            </a:r>
            <a:r>
              <a:rPr lang="en-US" sz="2000" dirty="0"/>
              <a:t> </a:t>
            </a:r>
            <a:r>
              <a:rPr lang="en-US" sz="2000" dirty="0" err="1"/>
              <a:t>Područnih</a:t>
            </a:r>
            <a:r>
              <a:rPr lang="en-US" sz="2000" dirty="0"/>
              <a:t> </a:t>
            </a:r>
            <a:r>
              <a:rPr lang="en-US" sz="2000" dirty="0" err="1"/>
              <a:t>ureda</a:t>
            </a:r>
            <a:r>
              <a:rPr lang="en-US" sz="2000" dirty="0"/>
              <a:t> u </a:t>
            </a:r>
            <a:r>
              <a:rPr lang="en-US" sz="2000" dirty="0" err="1"/>
              <a:t>Gradu</a:t>
            </a:r>
            <a:r>
              <a:rPr lang="en-US" sz="2000" dirty="0"/>
              <a:t> </a:t>
            </a:r>
            <a:r>
              <a:rPr lang="en-US" sz="2000" dirty="0" err="1"/>
              <a:t>Zagrebu</a:t>
            </a:r>
            <a:r>
              <a:rPr lang="en-US" sz="2000" dirty="0"/>
              <a:t> </a:t>
            </a:r>
            <a:r>
              <a:rPr lang="en-US" sz="2000" dirty="0" err="1"/>
              <a:t>suradnja</a:t>
            </a:r>
            <a:r>
              <a:rPr lang="en-US" sz="2000" dirty="0"/>
              <a:t> </a:t>
            </a:r>
            <a:r>
              <a:rPr lang="en-US" sz="2000" dirty="0" err="1"/>
              <a:t>sa</a:t>
            </a:r>
            <a:r>
              <a:rPr lang="en-US" sz="2000" dirty="0"/>
              <a:t>  </a:t>
            </a:r>
            <a:r>
              <a:rPr lang="en-US" sz="2000" dirty="0" err="1"/>
              <a:t>odgojno-obrazovnim</a:t>
            </a:r>
            <a:r>
              <a:rPr lang="en-US" sz="2000" dirty="0"/>
              <a:t> </a:t>
            </a:r>
            <a:r>
              <a:rPr lang="en-US" sz="2000" dirty="0" err="1"/>
              <a:t>ustanovama</a:t>
            </a:r>
            <a:r>
              <a:rPr lang="en-US" sz="2000" dirty="0"/>
              <a:t> je dobra i u </a:t>
            </a:r>
            <a:r>
              <a:rPr lang="en-US" sz="2000" dirty="0" err="1"/>
              <a:t>većoj</a:t>
            </a:r>
            <a:r>
              <a:rPr lang="en-US" sz="2000" dirty="0"/>
              <a:t> </a:t>
            </a:r>
            <a:r>
              <a:rPr lang="en-US" sz="2000" dirty="0" err="1"/>
              <a:t>mjeri</a:t>
            </a:r>
            <a:r>
              <a:rPr lang="en-US" sz="2000" dirty="0"/>
              <a:t> </a:t>
            </a:r>
            <a:r>
              <a:rPr lang="en-US" sz="2000" dirty="0" err="1"/>
              <a:t>zadovoljavajuća</a:t>
            </a:r>
            <a:r>
              <a:rPr lang="en-US" sz="2000" dirty="0"/>
              <a:t>.</a:t>
            </a:r>
          </a:p>
          <a:p>
            <a:r>
              <a:rPr lang="en-US" sz="2000" dirty="0" err="1"/>
              <a:t>Prvi</a:t>
            </a:r>
            <a:r>
              <a:rPr lang="en-US" sz="2000" dirty="0"/>
              <a:t> </a:t>
            </a:r>
            <a:r>
              <a:rPr lang="en-US" sz="2000" dirty="0" err="1"/>
              <a:t>inicijalni</a:t>
            </a:r>
            <a:r>
              <a:rPr lang="en-US" sz="2000" dirty="0"/>
              <a:t> </a:t>
            </a:r>
            <a:r>
              <a:rPr lang="en-US" sz="2000" dirty="0" err="1"/>
              <a:t>kontakt</a:t>
            </a:r>
            <a:r>
              <a:rPr lang="en-US" sz="2000" dirty="0"/>
              <a:t> </a:t>
            </a:r>
            <a:r>
              <a:rPr lang="en-US" sz="2000" dirty="0" err="1" smtClean="0"/>
              <a:t>sa</a:t>
            </a:r>
            <a:r>
              <a:rPr lang="hr-HR" sz="2000" dirty="0"/>
              <a:t> </a:t>
            </a:r>
            <a:r>
              <a:rPr lang="hr-HR" sz="2000" dirty="0" smtClean="0"/>
              <a:t>mnogim </a:t>
            </a:r>
            <a:r>
              <a:rPr lang="en-US" sz="2000" dirty="0" err="1" smtClean="0"/>
              <a:t>obitelji</a:t>
            </a:r>
            <a:r>
              <a:rPr lang="hr-HR" sz="2000" dirty="0" smtClean="0"/>
              <a:t>ma </a:t>
            </a:r>
            <a:r>
              <a:rPr lang="en-US" sz="2000" dirty="0" err="1" smtClean="0"/>
              <a:t>koje</a:t>
            </a:r>
            <a:r>
              <a:rPr lang="en-US" sz="2000" dirty="0" smtClean="0"/>
              <a:t> </a:t>
            </a:r>
            <a:r>
              <a:rPr lang="en-US" sz="2000" dirty="0"/>
              <a:t>se </a:t>
            </a:r>
            <a:r>
              <a:rPr lang="en-US" sz="2000" dirty="0" err="1"/>
              <a:t>nalaze</a:t>
            </a:r>
            <a:r>
              <a:rPr lang="en-US" sz="2000" dirty="0"/>
              <a:t> </a:t>
            </a:r>
            <a:r>
              <a:rPr lang="en-US" sz="2000" dirty="0" err="1"/>
              <a:t>ili</a:t>
            </a:r>
            <a:r>
              <a:rPr lang="en-US" sz="2000" dirty="0"/>
              <a:t> </a:t>
            </a:r>
            <a:r>
              <a:rPr lang="en-US" sz="2000" dirty="0" err="1"/>
              <a:t>su</a:t>
            </a:r>
            <a:r>
              <a:rPr lang="en-US" sz="2000" dirty="0"/>
              <a:t> bile u </a:t>
            </a:r>
            <a:r>
              <a:rPr lang="en-US" sz="2000" dirty="0" err="1"/>
              <a:t>tretmanu</a:t>
            </a:r>
            <a:r>
              <a:rPr lang="en-US" sz="2000" dirty="0"/>
              <a:t> </a:t>
            </a:r>
            <a:r>
              <a:rPr lang="en-US" sz="2000" dirty="0" err="1"/>
              <a:t>Hrvatskog</a:t>
            </a:r>
            <a:r>
              <a:rPr lang="en-US" sz="2000" dirty="0"/>
              <a:t> </a:t>
            </a:r>
            <a:r>
              <a:rPr lang="en-US" sz="2000" dirty="0" err="1"/>
              <a:t>zavoda</a:t>
            </a:r>
            <a:r>
              <a:rPr lang="en-US" sz="2000" dirty="0"/>
              <a:t> za </a:t>
            </a:r>
            <a:r>
              <a:rPr lang="en-US" sz="2000" dirty="0" err="1"/>
              <a:t>socijalni</a:t>
            </a:r>
            <a:r>
              <a:rPr lang="en-US" sz="2000" dirty="0"/>
              <a:t> rad </a:t>
            </a:r>
            <a:r>
              <a:rPr lang="en-US" sz="2000" dirty="0" err="1"/>
              <a:t>upravo</a:t>
            </a:r>
            <a:r>
              <a:rPr lang="en-US" sz="2000" dirty="0"/>
              <a:t> je bio na </a:t>
            </a:r>
            <a:r>
              <a:rPr lang="en-US" sz="2000" dirty="0" err="1"/>
              <a:t>inicijativu</a:t>
            </a:r>
            <a:r>
              <a:rPr lang="en-US" sz="2000" dirty="0"/>
              <a:t> </a:t>
            </a:r>
            <a:r>
              <a:rPr lang="en-US" sz="2000" dirty="0" err="1"/>
              <a:t>osnovnih</a:t>
            </a:r>
            <a:r>
              <a:rPr lang="en-US" sz="2000" dirty="0"/>
              <a:t> i </a:t>
            </a:r>
            <a:r>
              <a:rPr lang="en-US" sz="2000" dirty="0" err="1"/>
              <a:t>srednjih</a:t>
            </a:r>
            <a:r>
              <a:rPr lang="en-US" sz="2000" dirty="0"/>
              <a:t> </a:t>
            </a:r>
            <a:r>
              <a:rPr lang="en-US" sz="2000" dirty="0" err="1"/>
              <a:t>škola</a:t>
            </a:r>
            <a:r>
              <a:rPr lang="en-US" sz="2000" dirty="0"/>
              <a:t>, </a:t>
            </a:r>
            <a:r>
              <a:rPr lang="en-US" sz="2000" dirty="0" err="1"/>
              <a:t>odnosno</a:t>
            </a:r>
            <a:r>
              <a:rPr lang="en-US" sz="2000" dirty="0"/>
              <a:t> </a:t>
            </a:r>
            <a:r>
              <a:rPr lang="en-US" sz="2000" dirty="0" err="1"/>
              <a:t>vrtića</a:t>
            </a:r>
            <a:r>
              <a:rPr lang="en-US" sz="2000" dirty="0"/>
              <a:t>.</a:t>
            </a:r>
          </a:p>
          <a:p>
            <a:endParaRPr lang="en-US" sz="1600" dirty="0"/>
          </a:p>
        </p:txBody>
      </p:sp>
    </p:spTree>
    <p:extLst>
      <p:ext uri="{BB962C8B-B14F-4D97-AF65-F5344CB8AC3E}">
        <p14:creationId xmlns:p14="http://schemas.microsoft.com/office/powerpoint/2010/main" val="31253661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416</TotalTime>
  <Words>4896</Words>
  <Application>Microsoft Office PowerPoint</Application>
  <PresentationFormat>Widescreen</PresentationFormat>
  <Paragraphs>221</Paragraphs>
  <Slides>55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Aptos</vt:lpstr>
      <vt:lpstr>Arial</vt:lpstr>
      <vt:lpstr>Calibri Light</vt:lpstr>
      <vt:lpstr>Rockwell</vt:lpstr>
      <vt:lpstr>Times New Roman</vt:lpstr>
      <vt:lpstr>Wingdings</vt:lpstr>
      <vt:lpstr>Atlas</vt:lpstr>
      <vt:lpstr>Izazovi međuresorne suradnje odgojno- obrazovnog sustava  i Hrvatskog zavoda za socijalni rad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PROTOKOL O POSTUPANJU U SLUČAJU NASILJA MEĐU DJECOM I MLADIMA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Ime</dc:creator>
  <cp:lastModifiedBy>Ime</cp:lastModifiedBy>
  <cp:revision>60</cp:revision>
  <dcterms:created xsi:type="dcterms:W3CDTF">2024-10-22T18:49:19Z</dcterms:created>
  <dcterms:modified xsi:type="dcterms:W3CDTF">2024-10-29T07:10:24Z</dcterms:modified>
</cp:coreProperties>
</file>