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4" r:id="rId6"/>
    <p:sldMasterId id="2147483679" r:id="rId7"/>
    <p:sldMasterId id="2147483694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</p:sldIdLst>
  <p:sldSz cy="6858000" cx="9144000"/>
  <p:notesSz cx="6797675" cy="9926625"/>
  <p:embeddedFontLst>
    <p:embeddedFont>
      <p:font typeface="Montserrat"/>
      <p:regular r:id="rId64"/>
      <p:bold r:id="rId65"/>
      <p:italic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68" roundtripDataSignature="AMtx7mjIkVfowZBF22sKexsTuWQlb9JC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78BF7AC-B8C8-48F8-8C95-E2E861389275}">
  <a:tblStyle styleId="{C78BF7AC-B8C8-48F8-8C95-E2E86138927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62" Type="http://schemas.openxmlformats.org/officeDocument/2006/relationships/slide" Target="slides/slide53.xml"/><Relationship Id="rId61" Type="http://schemas.openxmlformats.org/officeDocument/2006/relationships/slide" Target="slides/slide52.xml"/><Relationship Id="rId20" Type="http://schemas.openxmlformats.org/officeDocument/2006/relationships/slide" Target="slides/slide11.xml"/><Relationship Id="rId64" Type="http://schemas.openxmlformats.org/officeDocument/2006/relationships/font" Target="fonts/Montserrat-regular.fntdata"/><Relationship Id="rId63" Type="http://schemas.openxmlformats.org/officeDocument/2006/relationships/slide" Target="slides/slide54.xml"/><Relationship Id="rId22" Type="http://schemas.openxmlformats.org/officeDocument/2006/relationships/slide" Target="slides/slide13.xml"/><Relationship Id="rId66" Type="http://schemas.openxmlformats.org/officeDocument/2006/relationships/font" Target="fonts/Montserrat-italic.fntdata"/><Relationship Id="rId21" Type="http://schemas.openxmlformats.org/officeDocument/2006/relationships/slide" Target="slides/slide12.xml"/><Relationship Id="rId65" Type="http://schemas.openxmlformats.org/officeDocument/2006/relationships/font" Target="fonts/Montserrat-bold.fntdata"/><Relationship Id="rId24" Type="http://schemas.openxmlformats.org/officeDocument/2006/relationships/slide" Target="slides/slide15.xml"/><Relationship Id="rId68" Type="http://customschemas.google.com/relationships/presentationmetadata" Target="metadata"/><Relationship Id="rId23" Type="http://schemas.openxmlformats.org/officeDocument/2006/relationships/slide" Target="slides/slide14.xml"/><Relationship Id="rId67" Type="http://schemas.openxmlformats.org/officeDocument/2006/relationships/font" Target="fonts/Montserrat-boldItalic.fntdata"/><Relationship Id="rId60" Type="http://schemas.openxmlformats.org/officeDocument/2006/relationships/slide" Target="slides/slide5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11" Type="http://schemas.openxmlformats.org/officeDocument/2006/relationships/slide" Target="slides/slide2.xml"/><Relationship Id="rId55" Type="http://schemas.openxmlformats.org/officeDocument/2006/relationships/slide" Target="slides/slide46.xml"/><Relationship Id="rId10" Type="http://schemas.openxmlformats.org/officeDocument/2006/relationships/slide" Target="slides/slide1.xml"/><Relationship Id="rId54" Type="http://schemas.openxmlformats.org/officeDocument/2006/relationships/slide" Target="slides/slide45.xml"/><Relationship Id="rId13" Type="http://schemas.openxmlformats.org/officeDocument/2006/relationships/slide" Target="slides/slide4.xml"/><Relationship Id="rId57" Type="http://schemas.openxmlformats.org/officeDocument/2006/relationships/slide" Target="slides/slide48.xml"/><Relationship Id="rId12" Type="http://schemas.openxmlformats.org/officeDocument/2006/relationships/slide" Target="slides/slide3.xml"/><Relationship Id="rId56" Type="http://schemas.openxmlformats.org/officeDocument/2006/relationships/slide" Target="slides/slide47.xml"/><Relationship Id="rId15" Type="http://schemas.openxmlformats.org/officeDocument/2006/relationships/slide" Target="slides/slide6.xml"/><Relationship Id="rId59" Type="http://schemas.openxmlformats.org/officeDocument/2006/relationships/slide" Target="slides/slide50.xml"/><Relationship Id="rId14" Type="http://schemas.openxmlformats.org/officeDocument/2006/relationships/slide" Target="slides/slide5.xml"/><Relationship Id="rId58" Type="http://schemas.openxmlformats.org/officeDocument/2006/relationships/slide" Target="slides/slide4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1" y="1"/>
            <a:ext cx="2945406" cy="497333"/>
          </a:xfrm>
          <a:prstGeom prst="rect">
            <a:avLst/>
          </a:prstGeom>
          <a:noFill/>
          <a:ln>
            <a:noFill/>
          </a:ln>
        </p:spPr>
        <p:txBody>
          <a:bodyPr anchorCtr="0" anchor="t" bIns="44075" lIns="88175" spcFirstLastPara="1" rIns="88175" wrap="square" tIns="440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750" y="1"/>
            <a:ext cx="2945405" cy="497333"/>
          </a:xfrm>
          <a:prstGeom prst="rect">
            <a:avLst/>
          </a:prstGeom>
          <a:noFill/>
          <a:ln>
            <a:noFill/>
          </a:ln>
        </p:spPr>
        <p:txBody>
          <a:bodyPr anchorCtr="0" anchor="t" bIns="44075" lIns="88175" spcFirstLastPara="1" rIns="88175" wrap="square" tIns="440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66813" y="1241425"/>
            <a:ext cx="4465637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0527" y="4777782"/>
            <a:ext cx="5438140" cy="3907834"/>
          </a:xfrm>
          <a:prstGeom prst="rect">
            <a:avLst/>
          </a:prstGeom>
          <a:noFill/>
          <a:ln>
            <a:noFill/>
          </a:ln>
        </p:spPr>
        <p:txBody>
          <a:bodyPr anchorCtr="0" anchor="t" bIns="44075" lIns="88175" spcFirstLastPara="1" rIns="88175" wrap="square" tIns="440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1" y="9429305"/>
            <a:ext cx="2945406" cy="497333"/>
          </a:xfrm>
          <a:prstGeom prst="rect">
            <a:avLst/>
          </a:prstGeom>
          <a:noFill/>
          <a:ln>
            <a:noFill/>
          </a:ln>
        </p:spPr>
        <p:txBody>
          <a:bodyPr anchorCtr="0" anchor="b" bIns="44075" lIns="88175" spcFirstLastPara="1" rIns="88175" wrap="square" tIns="440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750" y="9429305"/>
            <a:ext cx="2945405" cy="497333"/>
          </a:xfrm>
          <a:prstGeom prst="rect">
            <a:avLst/>
          </a:prstGeom>
          <a:noFill/>
          <a:ln>
            <a:noFill/>
          </a:ln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hr-H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:notes"/>
          <p:cNvSpPr txBox="1"/>
          <p:nvPr>
            <p:ph idx="1" type="body"/>
          </p:nvPr>
        </p:nvSpPr>
        <p:spPr>
          <a:xfrm>
            <a:off x="680527" y="4777782"/>
            <a:ext cx="5438140" cy="3907834"/>
          </a:xfrm>
          <a:prstGeom prst="rect">
            <a:avLst/>
          </a:prstGeom>
          <a:noFill/>
          <a:ln>
            <a:noFill/>
          </a:ln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p1:notes"/>
          <p:cNvSpPr/>
          <p:nvPr>
            <p:ph idx="2" type="sldImg"/>
          </p:nvPr>
        </p:nvSpPr>
        <p:spPr>
          <a:xfrm>
            <a:off x="1166813" y="1241425"/>
            <a:ext cx="4465637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0dce0acec5_0_6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0" name="Google Shape;300;g30dce0acec5_0_6:notes"/>
          <p:cNvSpPr/>
          <p:nvPr>
            <p:ph idx="2" type="sldImg"/>
          </p:nvPr>
        </p:nvSpPr>
        <p:spPr>
          <a:xfrm>
            <a:off x="914400" y="744538"/>
            <a:ext cx="4965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0ff7fd159b_0_0:notes"/>
          <p:cNvSpPr/>
          <p:nvPr>
            <p:ph idx="2" type="sldImg"/>
          </p:nvPr>
        </p:nvSpPr>
        <p:spPr>
          <a:xfrm>
            <a:off x="1166813" y="1241425"/>
            <a:ext cx="44640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g30ff7fd159b_0_0:notes"/>
          <p:cNvSpPr txBox="1"/>
          <p:nvPr>
            <p:ph idx="1" type="body"/>
          </p:nvPr>
        </p:nvSpPr>
        <p:spPr>
          <a:xfrm>
            <a:off x="679766" y="4777188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75" lIns="93775" spcFirstLastPara="1" rIns="93775" wrap="square" tIns="46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/>
          </a:p>
        </p:txBody>
      </p:sp>
      <p:sp>
        <p:nvSpPr>
          <p:cNvPr id="306" name="Google Shape;306;g30ff7fd159b_0_0:notes"/>
          <p:cNvSpPr txBox="1"/>
          <p:nvPr>
            <p:ph idx="12" type="sldNum"/>
          </p:nvPr>
        </p:nvSpPr>
        <p:spPr>
          <a:xfrm>
            <a:off x="3850436" y="9428572"/>
            <a:ext cx="29454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75" lIns="93775" spcFirstLastPara="1" rIns="93775" wrap="square" tIns="468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0ff7fd159b_0_7:notes"/>
          <p:cNvSpPr/>
          <p:nvPr>
            <p:ph idx="2" type="sldImg"/>
          </p:nvPr>
        </p:nvSpPr>
        <p:spPr>
          <a:xfrm>
            <a:off x="742950" y="831850"/>
            <a:ext cx="5556300" cy="416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g30ff7fd159b_0_7:notes"/>
          <p:cNvSpPr txBox="1"/>
          <p:nvPr>
            <p:ph idx="1" type="body"/>
          </p:nvPr>
        </p:nvSpPr>
        <p:spPr>
          <a:xfrm>
            <a:off x="704157" y="5277528"/>
            <a:ext cx="5633400" cy="49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8600" lIns="97200" spcFirstLastPara="1" rIns="97200" wrap="square" tIns="48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t/>
            </a:r>
            <a:endParaRPr/>
          </a:p>
        </p:txBody>
      </p:sp>
      <p:sp>
        <p:nvSpPr>
          <p:cNvPr id="313" name="Google Shape;313;g30ff7fd159b_0_7:notes"/>
          <p:cNvSpPr txBox="1"/>
          <p:nvPr>
            <p:ph idx="12" type="sldNum"/>
          </p:nvPr>
        </p:nvSpPr>
        <p:spPr>
          <a:xfrm>
            <a:off x="3988590" y="10553125"/>
            <a:ext cx="30513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8600" lIns="97200" spcFirstLastPara="1" rIns="97200" wrap="square" tIns="486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0ff7fd159b_0_14:notes"/>
          <p:cNvSpPr/>
          <p:nvPr>
            <p:ph idx="2" type="sldImg"/>
          </p:nvPr>
        </p:nvSpPr>
        <p:spPr>
          <a:xfrm>
            <a:off x="742950" y="831850"/>
            <a:ext cx="5556300" cy="416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30ff7fd159b_0_14:notes"/>
          <p:cNvSpPr txBox="1"/>
          <p:nvPr>
            <p:ph idx="1" type="body"/>
          </p:nvPr>
        </p:nvSpPr>
        <p:spPr>
          <a:xfrm>
            <a:off x="704157" y="5277528"/>
            <a:ext cx="5633400" cy="49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8600" lIns="97200" spcFirstLastPara="1" rIns="97200" wrap="square" tIns="48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929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t/>
            </a:r>
            <a:endParaRPr/>
          </a:p>
        </p:txBody>
      </p:sp>
      <p:sp>
        <p:nvSpPr>
          <p:cNvPr id="321" name="Google Shape;321;g30ff7fd159b_0_14:notes"/>
          <p:cNvSpPr txBox="1"/>
          <p:nvPr>
            <p:ph idx="12" type="sldNum"/>
          </p:nvPr>
        </p:nvSpPr>
        <p:spPr>
          <a:xfrm>
            <a:off x="3988590" y="10553125"/>
            <a:ext cx="30513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8600" lIns="97200" spcFirstLastPara="1" rIns="97200" wrap="square" tIns="486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0ff7fd159b_0_20:notes"/>
          <p:cNvSpPr/>
          <p:nvPr>
            <p:ph idx="2" type="sldImg"/>
          </p:nvPr>
        </p:nvSpPr>
        <p:spPr>
          <a:xfrm>
            <a:off x="742950" y="831850"/>
            <a:ext cx="5556300" cy="4167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30ff7fd159b_0_20:notes"/>
          <p:cNvSpPr txBox="1"/>
          <p:nvPr>
            <p:ph idx="1" type="body"/>
          </p:nvPr>
        </p:nvSpPr>
        <p:spPr>
          <a:xfrm>
            <a:off x="704157" y="5277528"/>
            <a:ext cx="5633400" cy="49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8600" lIns="97200" spcFirstLastPara="1" rIns="97200" wrap="square" tIns="48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t/>
            </a:r>
            <a:endParaRPr/>
          </a:p>
        </p:txBody>
      </p:sp>
      <p:sp>
        <p:nvSpPr>
          <p:cNvPr id="327" name="Google Shape;327;g30ff7fd159b_0_20:notes"/>
          <p:cNvSpPr txBox="1"/>
          <p:nvPr>
            <p:ph idx="12" type="sldNum"/>
          </p:nvPr>
        </p:nvSpPr>
        <p:spPr>
          <a:xfrm>
            <a:off x="3988590" y="10553125"/>
            <a:ext cx="30513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8600" lIns="97200" spcFirstLastPara="1" rIns="97200" wrap="square" tIns="486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0ff7fd159b_0_26:notes"/>
          <p:cNvSpPr/>
          <p:nvPr>
            <p:ph idx="2" type="sldImg"/>
          </p:nvPr>
        </p:nvSpPr>
        <p:spPr>
          <a:xfrm>
            <a:off x="744538" y="833438"/>
            <a:ext cx="5553000" cy="41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g30ff7fd159b_0_26:notes"/>
          <p:cNvSpPr txBox="1"/>
          <p:nvPr>
            <p:ph idx="1" type="body"/>
          </p:nvPr>
        </p:nvSpPr>
        <p:spPr>
          <a:xfrm>
            <a:off x="704157" y="5277528"/>
            <a:ext cx="5633400" cy="49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8600" lIns="97200" spcFirstLastPara="1" rIns="97200" wrap="square" tIns="48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t/>
            </a:r>
            <a:endParaRPr/>
          </a:p>
        </p:txBody>
      </p:sp>
      <p:sp>
        <p:nvSpPr>
          <p:cNvPr id="333" name="Google Shape;333;g30ff7fd159b_0_26:notes"/>
          <p:cNvSpPr txBox="1"/>
          <p:nvPr>
            <p:ph idx="12" type="sldNum"/>
          </p:nvPr>
        </p:nvSpPr>
        <p:spPr>
          <a:xfrm>
            <a:off x="3988590" y="10553125"/>
            <a:ext cx="30513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8600" lIns="97200" spcFirstLastPara="1" rIns="97200" wrap="square" tIns="486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0dce0acec5_0_10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0dce0acec5_0_10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30dce0acec5_0_10:notes"/>
          <p:cNvSpPr txBox="1"/>
          <p:nvPr>
            <p:ph idx="12" type="sldNum"/>
          </p:nvPr>
        </p:nvSpPr>
        <p:spPr>
          <a:xfrm>
            <a:off x="3850750" y="9429305"/>
            <a:ext cx="2945400" cy="497400"/>
          </a:xfrm>
          <a:prstGeom prst="rect">
            <a:avLst/>
          </a:prstGeom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0dce0acec5_0_37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30dce0acec5_0_37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0dce0acec5_0_208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0dce0acec5_0_208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30dce0acec5_0_208:notes"/>
          <p:cNvSpPr txBox="1"/>
          <p:nvPr>
            <p:ph idx="12" type="sldNum"/>
          </p:nvPr>
        </p:nvSpPr>
        <p:spPr>
          <a:xfrm>
            <a:off x="3850750" y="9429305"/>
            <a:ext cx="2945400" cy="497400"/>
          </a:xfrm>
          <a:prstGeom prst="rect">
            <a:avLst/>
          </a:prstGeom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8d021b60d2_0_0:notes"/>
          <p:cNvSpPr/>
          <p:nvPr>
            <p:ph idx="2" type="sldImg"/>
          </p:nvPr>
        </p:nvSpPr>
        <p:spPr>
          <a:xfrm>
            <a:off x="1166813" y="1241425"/>
            <a:ext cx="4465637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28d021b60d2_0_0:notes"/>
          <p:cNvSpPr txBox="1"/>
          <p:nvPr>
            <p:ph idx="1" type="body"/>
          </p:nvPr>
        </p:nvSpPr>
        <p:spPr>
          <a:xfrm>
            <a:off x="680527" y="4777782"/>
            <a:ext cx="5438092" cy="3907761"/>
          </a:xfrm>
          <a:prstGeom prst="rect">
            <a:avLst/>
          </a:prstGeom>
          <a:noFill/>
          <a:ln>
            <a:noFill/>
          </a:ln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g28d021b60d2_0_0:notes"/>
          <p:cNvSpPr txBox="1"/>
          <p:nvPr>
            <p:ph idx="12" type="sldNum"/>
          </p:nvPr>
        </p:nvSpPr>
        <p:spPr>
          <a:xfrm>
            <a:off x="3850750" y="9429305"/>
            <a:ext cx="2945537" cy="497272"/>
          </a:xfrm>
          <a:prstGeom prst="rect">
            <a:avLst/>
          </a:prstGeom>
          <a:noFill/>
          <a:ln>
            <a:noFill/>
          </a:ln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0dce0acec5_0_184:notes"/>
          <p:cNvSpPr/>
          <p:nvPr>
            <p:ph idx="2" type="sldImg"/>
          </p:nvPr>
        </p:nvSpPr>
        <p:spPr>
          <a:xfrm>
            <a:off x="914400" y="744538"/>
            <a:ext cx="4965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30dce0acec5_0_184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2" name="Google Shape;372;g30dce0acec5_0_184:notes"/>
          <p:cNvSpPr txBox="1"/>
          <p:nvPr>
            <p:ph idx="12" type="sldNum"/>
          </p:nvPr>
        </p:nvSpPr>
        <p:spPr>
          <a:xfrm>
            <a:off x="3848645" y="9433106"/>
            <a:ext cx="29442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0dce0acec5_0_44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30dce0acec5_0_44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0f462dd16c_0_0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0f462dd16c_0_0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30f462dd16c_0_0:notes"/>
          <p:cNvSpPr txBox="1"/>
          <p:nvPr>
            <p:ph idx="12" type="sldNum"/>
          </p:nvPr>
        </p:nvSpPr>
        <p:spPr>
          <a:xfrm>
            <a:off x="3850750" y="9429305"/>
            <a:ext cx="2945400" cy="497400"/>
          </a:xfrm>
          <a:prstGeom prst="rect">
            <a:avLst/>
          </a:prstGeom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0dce0acec5_0_54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3" name="Google Shape;393;g30dce0acec5_0_54:notes"/>
          <p:cNvSpPr/>
          <p:nvPr>
            <p:ph idx="2" type="sldImg"/>
          </p:nvPr>
        </p:nvSpPr>
        <p:spPr>
          <a:xfrm>
            <a:off x="914400" y="744538"/>
            <a:ext cx="4965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0dce0acec5_0_294:notes"/>
          <p:cNvSpPr txBox="1"/>
          <p:nvPr>
            <p:ph idx="1" type="body"/>
          </p:nvPr>
        </p:nvSpPr>
        <p:spPr>
          <a:xfrm>
            <a:off x="679769" y="4714399"/>
            <a:ext cx="5438100" cy="44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175" lIns="90375" spcFirstLastPara="1" rIns="90375" wrap="square" tIns="451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399" name="Google Shape;399;g30dce0acec5_0_294:notes"/>
          <p:cNvSpPr/>
          <p:nvPr>
            <p:ph idx="2" type="sldImg"/>
          </p:nvPr>
        </p:nvSpPr>
        <p:spPr>
          <a:xfrm>
            <a:off x="949398" y="743690"/>
            <a:ext cx="4899000" cy="37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0dce0acec5_0_91:notes"/>
          <p:cNvSpPr/>
          <p:nvPr>
            <p:ph idx="2" type="sldImg"/>
          </p:nvPr>
        </p:nvSpPr>
        <p:spPr>
          <a:xfrm>
            <a:off x="914400" y="744538"/>
            <a:ext cx="4965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30dce0acec5_0_91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1" name="Google Shape;411;g30dce0acec5_0_91:notes"/>
          <p:cNvSpPr txBox="1"/>
          <p:nvPr>
            <p:ph idx="12" type="sldNum"/>
          </p:nvPr>
        </p:nvSpPr>
        <p:spPr>
          <a:xfrm>
            <a:off x="3848645" y="9433106"/>
            <a:ext cx="29442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0f462dd16c_0_12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0f462dd16c_0_12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30f462dd16c_0_12:notes"/>
          <p:cNvSpPr txBox="1"/>
          <p:nvPr>
            <p:ph idx="12" type="sldNum"/>
          </p:nvPr>
        </p:nvSpPr>
        <p:spPr>
          <a:xfrm>
            <a:off x="3850750" y="9429305"/>
            <a:ext cx="2945400" cy="497400"/>
          </a:xfrm>
          <a:prstGeom prst="rect">
            <a:avLst/>
          </a:prstGeom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0f462dd16c_0_181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0f462dd16c_0_181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30f462dd16c_0_181:notes"/>
          <p:cNvSpPr txBox="1"/>
          <p:nvPr>
            <p:ph idx="12" type="sldNum"/>
          </p:nvPr>
        </p:nvSpPr>
        <p:spPr>
          <a:xfrm>
            <a:off x="3850750" y="9429305"/>
            <a:ext cx="2945400" cy="497400"/>
          </a:xfrm>
          <a:prstGeom prst="rect">
            <a:avLst/>
          </a:prstGeom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0dce0acec5_0_116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30dce0acec5_0_116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0dce0acec5_0_17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0dce0acec5_0_17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30dce0acec5_0_17:notes"/>
          <p:cNvSpPr txBox="1"/>
          <p:nvPr>
            <p:ph idx="12" type="sldNum"/>
          </p:nvPr>
        </p:nvSpPr>
        <p:spPr>
          <a:xfrm>
            <a:off x="3850750" y="9429305"/>
            <a:ext cx="2945400" cy="497400"/>
          </a:xfrm>
          <a:prstGeom prst="rect">
            <a:avLst/>
          </a:prstGeom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0a70dc6b4f_0_176:notes"/>
          <p:cNvSpPr txBox="1"/>
          <p:nvPr>
            <p:ph idx="1" type="body"/>
          </p:nvPr>
        </p:nvSpPr>
        <p:spPr>
          <a:xfrm>
            <a:off x="679768" y="4715154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g30a70dc6b4f_0_176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6:notes"/>
          <p:cNvSpPr/>
          <p:nvPr>
            <p:ph idx="2" type="sldImg"/>
          </p:nvPr>
        </p:nvSpPr>
        <p:spPr>
          <a:xfrm>
            <a:off x="915988" y="746125"/>
            <a:ext cx="4962525" cy="37226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16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48" name="Google Shape;448;p16:notes"/>
          <p:cNvSpPr txBox="1"/>
          <p:nvPr>
            <p:ph idx="12" type="sldNum"/>
          </p:nvPr>
        </p:nvSpPr>
        <p:spPr>
          <a:xfrm>
            <a:off x="3848645" y="9433106"/>
            <a:ext cx="29442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r-H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7:notes"/>
          <p:cNvSpPr txBox="1"/>
          <p:nvPr>
            <p:ph idx="1" type="body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5" name="Google Shape;455;p17:notes"/>
          <p:cNvSpPr/>
          <p:nvPr>
            <p:ph idx="2" type="sldImg"/>
          </p:nvPr>
        </p:nvSpPr>
        <p:spPr>
          <a:xfrm>
            <a:off x="914400" y="744538"/>
            <a:ext cx="4965700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8:notes"/>
          <p:cNvSpPr/>
          <p:nvPr>
            <p:ph idx="2" type="sldImg"/>
          </p:nvPr>
        </p:nvSpPr>
        <p:spPr>
          <a:xfrm>
            <a:off x="915988" y="746125"/>
            <a:ext cx="4962525" cy="37226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18:notes"/>
          <p:cNvSpPr txBox="1"/>
          <p:nvPr>
            <p:ph idx="1" type="body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63" name="Google Shape;463;p18:notes"/>
          <p:cNvSpPr txBox="1"/>
          <p:nvPr>
            <p:ph idx="12" type="sldNum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r-H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0f462dd16c_0_104:notes"/>
          <p:cNvSpPr/>
          <p:nvPr>
            <p:ph idx="2" type="sldImg"/>
          </p:nvPr>
        </p:nvSpPr>
        <p:spPr>
          <a:xfrm>
            <a:off x="914827" y="744180"/>
            <a:ext cx="49680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g30f462dd16c_0_104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1" name="Google Shape;471;g30f462dd16c_0_104:notes"/>
          <p:cNvSpPr txBox="1"/>
          <p:nvPr>
            <p:ph idx="12" type="sldNum"/>
          </p:nvPr>
        </p:nvSpPr>
        <p:spPr>
          <a:xfrm>
            <a:off x="3850443" y="9428571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9:notes"/>
          <p:cNvSpPr txBox="1"/>
          <p:nvPr>
            <p:ph idx="1" type="body"/>
          </p:nvPr>
        </p:nvSpPr>
        <p:spPr>
          <a:xfrm>
            <a:off x="680527" y="4777782"/>
            <a:ext cx="5438140" cy="3907834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19:notes"/>
          <p:cNvSpPr/>
          <p:nvPr>
            <p:ph idx="2" type="sldImg"/>
          </p:nvPr>
        </p:nvSpPr>
        <p:spPr>
          <a:xfrm>
            <a:off x="1166813" y="1241425"/>
            <a:ext cx="4465637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0:notes"/>
          <p:cNvSpPr txBox="1"/>
          <p:nvPr>
            <p:ph idx="1" type="body"/>
          </p:nvPr>
        </p:nvSpPr>
        <p:spPr>
          <a:xfrm>
            <a:off x="680527" y="4777782"/>
            <a:ext cx="5438140" cy="3907834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20:notes"/>
          <p:cNvSpPr/>
          <p:nvPr>
            <p:ph idx="2" type="sldImg"/>
          </p:nvPr>
        </p:nvSpPr>
        <p:spPr>
          <a:xfrm>
            <a:off x="1166813" y="1241425"/>
            <a:ext cx="4465637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1:notes"/>
          <p:cNvSpPr txBox="1"/>
          <p:nvPr>
            <p:ph idx="1" type="body"/>
          </p:nvPr>
        </p:nvSpPr>
        <p:spPr>
          <a:xfrm>
            <a:off x="680527" y="4777782"/>
            <a:ext cx="5438140" cy="3907834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21:notes"/>
          <p:cNvSpPr/>
          <p:nvPr>
            <p:ph idx="2" type="sldImg"/>
          </p:nvPr>
        </p:nvSpPr>
        <p:spPr>
          <a:xfrm>
            <a:off x="1166813" y="1241425"/>
            <a:ext cx="4465637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2:notes"/>
          <p:cNvSpPr txBox="1"/>
          <p:nvPr>
            <p:ph idx="1" type="body"/>
          </p:nvPr>
        </p:nvSpPr>
        <p:spPr>
          <a:xfrm>
            <a:off x="680527" y="4777782"/>
            <a:ext cx="5438140" cy="3907834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22:notes"/>
          <p:cNvSpPr/>
          <p:nvPr>
            <p:ph idx="2" type="sldImg"/>
          </p:nvPr>
        </p:nvSpPr>
        <p:spPr>
          <a:xfrm>
            <a:off x="1166813" y="1241425"/>
            <a:ext cx="4465637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3:notes"/>
          <p:cNvSpPr txBox="1"/>
          <p:nvPr>
            <p:ph idx="1" type="body"/>
          </p:nvPr>
        </p:nvSpPr>
        <p:spPr>
          <a:xfrm>
            <a:off x="680527" y="4777782"/>
            <a:ext cx="5438140" cy="3907834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23:notes"/>
          <p:cNvSpPr/>
          <p:nvPr>
            <p:ph idx="2" type="sldImg"/>
          </p:nvPr>
        </p:nvSpPr>
        <p:spPr>
          <a:xfrm>
            <a:off x="1166813" y="1241425"/>
            <a:ext cx="4465637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4:notes"/>
          <p:cNvSpPr txBox="1"/>
          <p:nvPr>
            <p:ph idx="1" type="body"/>
          </p:nvPr>
        </p:nvSpPr>
        <p:spPr>
          <a:xfrm>
            <a:off x="680527" y="4777782"/>
            <a:ext cx="5438140" cy="3907834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24:notes"/>
          <p:cNvSpPr/>
          <p:nvPr>
            <p:ph idx="2" type="sldImg"/>
          </p:nvPr>
        </p:nvSpPr>
        <p:spPr>
          <a:xfrm>
            <a:off x="1166813" y="1241425"/>
            <a:ext cx="4465637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5:notes"/>
          <p:cNvSpPr txBox="1"/>
          <p:nvPr>
            <p:ph idx="1" type="body"/>
          </p:nvPr>
        </p:nvSpPr>
        <p:spPr>
          <a:xfrm>
            <a:off x="680527" y="4777782"/>
            <a:ext cx="5438140" cy="3907834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25:notes"/>
          <p:cNvSpPr/>
          <p:nvPr>
            <p:ph idx="2" type="sldImg"/>
          </p:nvPr>
        </p:nvSpPr>
        <p:spPr>
          <a:xfrm>
            <a:off x="1166813" y="1241425"/>
            <a:ext cx="4465637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0:notes"/>
          <p:cNvSpPr txBox="1"/>
          <p:nvPr>
            <p:ph idx="1" type="body"/>
          </p:nvPr>
        </p:nvSpPr>
        <p:spPr>
          <a:xfrm>
            <a:off x="680527" y="4777782"/>
            <a:ext cx="5438140" cy="3907834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40:notes"/>
          <p:cNvSpPr/>
          <p:nvPr>
            <p:ph idx="2" type="sldImg"/>
          </p:nvPr>
        </p:nvSpPr>
        <p:spPr>
          <a:xfrm>
            <a:off x="1166813" y="1241425"/>
            <a:ext cx="4465637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1:notes"/>
          <p:cNvSpPr txBox="1"/>
          <p:nvPr>
            <p:ph idx="1" type="body"/>
          </p:nvPr>
        </p:nvSpPr>
        <p:spPr>
          <a:xfrm>
            <a:off x="680527" y="4777782"/>
            <a:ext cx="5438140" cy="3907834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41:notes"/>
          <p:cNvSpPr/>
          <p:nvPr>
            <p:ph idx="2" type="sldImg"/>
          </p:nvPr>
        </p:nvSpPr>
        <p:spPr>
          <a:xfrm>
            <a:off x="1166813" y="1241425"/>
            <a:ext cx="4465637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0dce0acec5_0_177:notes"/>
          <p:cNvSpPr/>
          <p:nvPr>
            <p:ph idx="2" type="sldImg"/>
          </p:nvPr>
        </p:nvSpPr>
        <p:spPr>
          <a:xfrm>
            <a:off x="914400" y="744538"/>
            <a:ext cx="4965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4" name="Google Shape;534;g30dce0acec5_0_177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5" name="Google Shape;535;g30dce0acec5_0_177:notes"/>
          <p:cNvSpPr txBox="1"/>
          <p:nvPr>
            <p:ph idx="12" type="sldNum"/>
          </p:nvPr>
        </p:nvSpPr>
        <p:spPr>
          <a:xfrm>
            <a:off x="3848645" y="9433106"/>
            <a:ext cx="29442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0dce0acec5_0_126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g30dce0acec5_0_126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0dce0acec5_0_132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g30dce0acec5_0_132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0f462dd16c_0_93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0f462dd16c_0_93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g30f462dd16c_0_93:notes"/>
          <p:cNvSpPr txBox="1"/>
          <p:nvPr>
            <p:ph idx="12" type="sldNum"/>
          </p:nvPr>
        </p:nvSpPr>
        <p:spPr>
          <a:xfrm>
            <a:off x="3850750" y="9429305"/>
            <a:ext cx="2945400" cy="497400"/>
          </a:xfrm>
          <a:prstGeom prst="rect">
            <a:avLst/>
          </a:prstGeom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0dce0acec5_0_103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0dce0acec5_0_103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g30dce0acec5_0_103:notes"/>
          <p:cNvSpPr txBox="1"/>
          <p:nvPr>
            <p:ph idx="12" type="sldNum"/>
          </p:nvPr>
        </p:nvSpPr>
        <p:spPr>
          <a:xfrm>
            <a:off x="3850750" y="9429305"/>
            <a:ext cx="2945400" cy="497400"/>
          </a:xfrm>
          <a:prstGeom prst="rect">
            <a:avLst/>
          </a:prstGeom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0dce0acec5_0_196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0dce0acec5_0_196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g30dce0acec5_0_196:notes"/>
          <p:cNvSpPr txBox="1"/>
          <p:nvPr>
            <p:ph idx="12" type="sldNum"/>
          </p:nvPr>
        </p:nvSpPr>
        <p:spPr>
          <a:xfrm>
            <a:off x="3850750" y="9429305"/>
            <a:ext cx="2945400" cy="497400"/>
          </a:xfrm>
          <a:prstGeom prst="rect">
            <a:avLst/>
          </a:prstGeom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0f462dd16c_0_18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g30f462dd16c_0_18:notes"/>
          <p:cNvSpPr/>
          <p:nvPr>
            <p:ph idx="2" type="sldImg"/>
          </p:nvPr>
        </p:nvSpPr>
        <p:spPr>
          <a:xfrm>
            <a:off x="914827" y="744180"/>
            <a:ext cx="49680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0dce0acec5_0_370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0dce0acec5_0_370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30dce0acec5_0_370:notes"/>
          <p:cNvSpPr txBox="1"/>
          <p:nvPr>
            <p:ph idx="12" type="sldNum"/>
          </p:nvPr>
        </p:nvSpPr>
        <p:spPr>
          <a:xfrm>
            <a:off x="3850750" y="9429305"/>
            <a:ext cx="2945400" cy="497400"/>
          </a:xfrm>
          <a:prstGeom prst="rect">
            <a:avLst/>
          </a:prstGeom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0f462dd16c_0_23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g30f462dd16c_0_23:notes"/>
          <p:cNvSpPr/>
          <p:nvPr>
            <p:ph idx="2" type="sldImg"/>
          </p:nvPr>
        </p:nvSpPr>
        <p:spPr>
          <a:xfrm>
            <a:off x="914827" y="744180"/>
            <a:ext cx="49680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0f462dd16c_0_27:notes"/>
          <p:cNvSpPr txBox="1"/>
          <p:nvPr>
            <p:ph idx="1" type="body"/>
          </p:nvPr>
        </p:nvSpPr>
        <p:spPr>
          <a:xfrm>
            <a:off x="679768" y="4715147"/>
            <a:ext cx="5438100" cy="44670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g30f462dd16c_0_27:notes"/>
          <p:cNvSpPr/>
          <p:nvPr>
            <p:ph idx="2" type="sldImg"/>
          </p:nvPr>
        </p:nvSpPr>
        <p:spPr>
          <a:xfrm>
            <a:off x="914827" y="744180"/>
            <a:ext cx="4968000" cy="3722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0f462dd16c_0_100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30f462dd16c_0_100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g30f462dd16c_0_100:notes"/>
          <p:cNvSpPr txBox="1"/>
          <p:nvPr>
            <p:ph idx="12" type="sldNum"/>
          </p:nvPr>
        </p:nvSpPr>
        <p:spPr>
          <a:xfrm>
            <a:off x="3850750" y="9429305"/>
            <a:ext cx="2945400" cy="497400"/>
          </a:xfrm>
          <a:prstGeom prst="rect">
            <a:avLst/>
          </a:prstGeom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0dce0acec5_0_137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30dce0acec5_0_137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g30dce0acec5_0_137:notes"/>
          <p:cNvSpPr txBox="1"/>
          <p:nvPr>
            <p:ph idx="12" type="sldNum"/>
          </p:nvPr>
        </p:nvSpPr>
        <p:spPr>
          <a:xfrm>
            <a:off x="3850750" y="9429305"/>
            <a:ext cx="2945400" cy="497400"/>
          </a:xfrm>
          <a:prstGeom prst="rect">
            <a:avLst/>
          </a:prstGeom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4fb62794e0_0_0:notes"/>
          <p:cNvSpPr/>
          <p:nvPr>
            <p:ph idx="2" type="sldImg"/>
          </p:nvPr>
        </p:nvSpPr>
        <p:spPr>
          <a:xfrm>
            <a:off x="1166813" y="1241425"/>
            <a:ext cx="4465637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8" name="Google Shape;608;g24fb62794e0_0_0:notes"/>
          <p:cNvSpPr txBox="1"/>
          <p:nvPr>
            <p:ph idx="1" type="body"/>
          </p:nvPr>
        </p:nvSpPr>
        <p:spPr>
          <a:xfrm>
            <a:off x="680527" y="4777782"/>
            <a:ext cx="5438092" cy="3907761"/>
          </a:xfrm>
          <a:prstGeom prst="rect">
            <a:avLst/>
          </a:prstGeom>
          <a:noFill/>
          <a:ln>
            <a:noFill/>
          </a:ln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9" name="Google Shape;609;g24fb62794e0_0_0:notes"/>
          <p:cNvSpPr txBox="1"/>
          <p:nvPr>
            <p:ph idx="12" type="sldNum"/>
          </p:nvPr>
        </p:nvSpPr>
        <p:spPr>
          <a:xfrm>
            <a:off x="3850750" y="9429305"/>
            <a:ext cx="2945537" cy="497272"/>
          </a:xfrm>
          <a:prstGeom prst="rect">
            <a:avLst/>
          </a:prstGeom>
          <a:noFill/>
          <a:ln>
            <a:noFill/>
          </a:ln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1003f11d10_0_160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1003f11d10_0_160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31003f11d10_0_160:notes"/>
          <p:cNvSpPr txBox="1"/>
          <p:nvPr>
            <p:ph idx="12" type="sldNum"/>
          </p:nvPr>
        </p:nvSpPr>
        <p:spPr>
          <a:xfrm>
            <a:off x="3850750" y="9429305"/>
            <a:ext cx="2945400" cy="497400"/>
          </a:xfrm>
          <a:prstGeom prst="rect">
            <a:avLst/>
          </a:prstGeom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0e3d9de67a_0_0:notes"/>
          <p:cNvSpPr/>
          <p:nvPr>
            <p:ph idx="2" type="sldImg"/>
          </p:nvPr>
        </p:nvSpPr>
        <p:spPr>
          <a:xfrm>
            <a:off x="1166813" y="1241425"/>
            <a:ext cx="4465500" cy="334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0e3d9de67a_0_0:notes"/>
          <p:cNvSpPr txBox="1"/>
          <p:nvPr>
            <p:ph idx="1" type="body"/>
          </p:nvPr>
        </p:nvSpPr>
        <p:spPr>
          <a:xfrm>
            <a:off x="680527" y="4777782"/>
            <a:ext cx="5438100" cy="3907800"/>
          </a:xfrm>
          <a:prstGeom prst="rect">
            <a:avLst/>
          </a:prstGeom>
        </p:spPr>
        <p:txBody>
          <a:bodyPr anchorCtr="0" anchor="t" bIns="44075" lIns="88175" spcFirstLastPara="1" rIns="88175" wrap="square" tIns="44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30e3d9de67a_0_0:notes"/>
          <p:cNvSpPr txBox="1"/>
          <p:nvPr>
            <p:ph idx="12" type="sldNum"/>
          </p:nvPr>
        </p:nvSpPr>
        <p:spPr>
          <a:xfrm>
            <a:off x="3850750" y="9429305"/>
            <a:ext cx="2945400" cy="497400"/>
          </a:xfrm>
          <a:prstGeom prst="rect">
            <a:avLst/>
          </a:prstGeom>
        </p:spPr>
        <p:txBody>
          <a:bodyPr anchorCtr="0" anchor="b" bIns="44075" lIns="88175" spcFirstLastPara="1" rIns="88175" wrap="square" tIns="44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0dce0acec5_0_1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g30dce0acec5_0_1:notes"/>
          <p:cNvSpPr/>
          <p:nvPr>
            <p:ph idx="2" type="sldImg"/>
          </p:nvPr>
        </p:nvSpPr>
        <p:spPr>
          <a:xfrm>
            <a:off x="914400" y="744538"/>
            <a:ext cx="4965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ni slajd" showMasterSp="0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7"/>
          <p:cNvSpPr txBox="1"/>
          <p:nvPr>
            <p:ph type="ctrTitle"/>
          </p:nvPr>
        </p:nvSpPr>
        <p:spPr>
          <a:xfrm>
            <a:off x="3149600" y="1964269"/>
            <a:ext cx="5803899" cy="24214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7"/>
          <p:cNvSpPr txBox="1"/>
          <p:nvPr>
            <p:ph idx="1" type="subTitle"/>
          </p:nvPr>
        </p:nvSpPr>
        <p:spPr>
          <a:xfrm>
            <a:off x="3149599" y="4385733"/>
            <a:ext cx="5803899" cy="1405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 sz="1800" cap="none">
                <a:solidFill>
                  <a:srgbClr val="0070C0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držaj s opiso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/>
          <p:nvPr>
            <p:ph type="title"/>
          </p:nvPr>
        </p:nvSpPr>
        <p:spPr>
          <a:xfrm>
            <a:off x="461718" y="609601"/>
            <a:ext cx="2862910" cy="1439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alibri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4"/>
          <p:cNvSpPr txBox="1"/>
          <p:nvPr>
            <p:ph idx="1" type="body"/>
          </p:nvPr>
        </p:nvSpPr>
        <p:spPr>
          <a:xfrm>
            <a:off x="3606144" y="609601"/>
            <a:ext cx="4627975" cy="54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34"/>
          <p:cNvSpPr txBox="1"/>
          <p:nvPr>
            <p:ph idx="2" type="body"/>
          </p:nvPr>
        </p:nvSpPr>
        <p:spPr>
          <a:xfrm>
            <a:off x="461718" y="2175933"/>
            <a:ext cx="2862910" cy="1845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ka s opisom" type="picTx">
  <p:cSld name="PICTURE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/>
          <p:nvPr>
            <p:ph type="title"/>
          </p:nvPr>
        </p:nvSpPr>
        <p:spPr>
          <a:xfrm>
            <a:off x="462128" y="914400"/>
            <a:ext cx="4097204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alibri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/>
          <p:nvPr>
            <p:ph idx="2" type="pic"/>
          </p:nvPr>
        </p:nvSpPr>
        <p:spPr>
          <a:xfrm>
            <a:off x="5029200" y="914400"/>
            <a:ext cx="3200400" cy="4572000"/>
          </a:xfrm>
          <a:prstGeom prst="roundRect">
            <a:avLst>
              <a:gd fmla="val 42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0784"/>
              </a:srgbClr>
            </a:outerShdw>
          </a:effectLst>
        </p:spPr>
      </p:sp>
      <p:sp>
        <p:nvSpPr>
          <p:cNvPr id="61" name="Google Shape;61;p35"/>
          <p:cNvSpPr txBox="1"/>
          <p:nvPr>
            <p:ph idx="1" type="body"/>
          </p:nvPr>
        </p:nvSpPr>
        <p:spPr>
          <a:xfrm>
            <a:off x="462128" y="2408772"/>
            <a:ext cx="4097204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ska slika s opisom">
  <p:cSld name="Panoramska slika s opisom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6"/>
          <p:cNvSpPr txBox="1"/>
          <p:nvPr>
            <p:ph type="title"/>
          </p:nvPr>
        </p:nvSpPr>
        <p:spPr>
          <a:xfrm>
            <a:off x="685800" y="4732865"/>
            <a:ext cx="7772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None/>
              <a:defRPr b="0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6"/>
          <p:cNvSpPr/>
          <p:nvPr>
            <p:ph idx="2" type="pic"/>
          </p:nvPr>
        </p:nvSpPr>
        <p:spPr>
          <a:xfrm>
            <a:off x="1143000" y="932112"/>
            <a:ext cx="6858000" cy="3164976"/>
          </a:xfrm>
          <a:prstGeom prst="roundRect">
            <a:avLst>
              <a:gd fmla="val 43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0784"/>
              </a:srgbClr>
            </a:outerShdw>
          </a:effectLst>
        </p:spPr>
      </p:sp>
      <p:sp>
        <p:nvSpPr>
          <p:cNvPr id="65" name="Google Shape;65;p36"/>
          <p:cNvSpPr txBox="1"/>
          <p:nvPr>
            <p:ph idx="1" type="body"/>
          </p:nvPr>
        </p:nvSpPr>
        <p:spPr>
          <a:xfrm>
            <a:off x="685800" y="5274203"/>
            <a:ext cx="77724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opis">
  <p:cSld name="Naslov i opi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7"/>
          <p:cNvSpPr txBox="1"/>
          <p:nvPr>
            <p:ph type="title"/>
          </p:nvPr>
        </p:nvSpPr>
        <p:spPr>
          <a:xfrm>
            <a:off x="685801" y="609602"/>
            <a:ext cx="7772399" cy="3124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  <a:defRPr b="0" sz="3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7"/>
          <p:cNvSpPr txBox="1"/>
          <p:nvPr>
            <p:ph idx="1" type="body"/>
          </p:nvPr>
        </p:nvSpPr>
        <p:spPr>
          <a:xfrm>
            <a:off x="685801" y="4343400"/>
            <a:ext cx="7772399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t s opisom">
  <p:cSld name="Citat s opisom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8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b="0" i="0" lang="hr-HR" sz="8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8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r>
              <a:rPr b="0" i="0" lang="hr-HR" sz="8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8"/>
          <p:cNvSpPr txBox="1"/>
          <p:nvPr>
            <p:ph type="title"/>
          </p:nvPr>
        </p:nvSpPr>
        <p:spPr>
          <a:xfrm>
            <a:off x="1026352" y="609602"/>
            <a:ext cx="7091297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8"/>
          <p:cNvSpPr txBox="1"/>
          <p:nvPr>
            <p:ph idx="1" type="body"/>
          </p:nvPr>
        </p:nvSpPr>
        <p:spPr>
          <a:xfrm>
            <a:off x="1133934" y="3352800"/>
            <a:ext cx="6876133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38"/>
          <p:cNvSpPr txBox="1"/>
          <p:nvPr>
            <p:ph idx="2" type="body"/>
          </p:nvPr>
        </p:nvSpPr>
        <p:spPr>
          <a:xfrm>
            <a:off x="685800" y="4343400"/>
            <a:ext cx="77724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tica s nazivom">
  <p:cSld name="Kartica s nazivom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9"/>
          <p:cNvSpPr txBox="1"/>
          <p:nvPr>
            <p:ph type="title"/>
          </p:nvPr>
        </p:nvSpPr>
        <p:spPr>
          <a:xfrm>
            <a:off x="685800" y="3291648"/>
            <a:ext cx="7772401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  <a:defRPr b="0" sz="28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9"/>
          <p:cNvSpPr txBox="1"/>
          <p:nvPr>
            <p:ph idx="1" type="body"/>
          </p:nvPr>
        </p:nvSpPr>
        <p:spPr>
          <a:xfrm>
            <a:off x="685799" y="4760448"/>
            <a:ext cx="7772402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sadržaj" type="obj">
  <p:cSld name="OBJEC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a70dc6b4f_0_197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g30a70dc6b4f_0_197"/>
          <p:cNvSpPr txBox="1"/>
          <p:nvPr>
            <p:ph idx="1" type="body"/>
          </p:nvPr>
        </p:nvSpPr>
        <p:spPr>
          <a:xfrm>
            <a:off x="685800" y="2142067"/>
            <a:ext cx="77724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g30a70dc6b4f_0_19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sadržaja" type="twoObj">
  <p:cSld name="TWO_OBJECTS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SD.png" id="89" name="Google Shape;89;g30a70dc6b4f_0_2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30a70dc6b4f_0_222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g30a70dc6b4f_0_222"/>
          <p:cNvSpPr txBox="1"/>
          <p:nvPr>
            <p:ph idx="1" type="body"/>
          </p:nvPr>
        </p:nvSpPr>
        <p:spPr>
          <a:xfrm>
            <a:off x="685800" y="2142068"/>
            <a:ext cx="3813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g30a70dc6b4f_0_222"/>
          <p:cNvSpPr txBox="1"/>
          <p:nvPr>
            <p:ph idx="2" type="body"/>
          </p:nvPr>
        </p:nvSpPr>
        <p:spPr>
          <a:xfrm>
            <a:off x="4645152" y="2142068"/>
            <a:ext cx="3813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g30a70dc6b4f_0_22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type="tx">
  <p:cSld name="TITLE_AND_BOD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0a70dc6b4f_0_228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g30a70dc6b4f_0_228"/>
          <p:cNvSpPr txBox="1"/>
          <p:nvPr>
            <p:ph idx="1" type="body"/>
          </p:nvPr>
        </p:nvSpPr>
        <p:spPr>
          <a:xfrm>
            <a:off x="685800" y="2142067"/>
            <a:ext cx="77724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g30a70dc6b4f_0_228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o naslov" type="titleOnly">
  <p:cSld name="TITLE_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SD.png" id="99" name="Google Shape;99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0"/>
          <p:cNvSpPr txBox="1"/>
          <p:nvPr>
            <p:ph type="title"/>
          </p:nvPr>
        </p:nvSpPr>
        <p:spPr>
          <a:xfrm>
            <a:off x="6858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sadržaj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/>
          <p:nvPr>
            <p:ph type="title"/>
          </p:nvPr>
        </p:nvSpPr>
        <p:spPr>
          <a:xfrm>
            <a:off x="6858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9"/>
          <p:cNvSpPr txBox="1"/>
          <p:nvPr>
            <p:ph idx="1" type="body"/>
          </p:nvPr>
        </p:nvSpPr>
        <p:spPr>
          <a:xfrm>
            <a:off x="685800" y="2142067"/>
            <a:ext cx="77724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zno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1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51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51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sporedba" type="twoTxTwoObj">
  <p:cSld name="TWO_OBJECTS_WITH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SD.png" id="106" name="Google Shape;106;g30a70dc6b4f_0_2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30a70dc6b4f_0_214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g30a70dc6b4f_0_214"/>
          <p:cNvSpPr txBox="1"/>
          <p:nvPr>
            <p:ph idx="1" type="body"/>
          </p:nvPr>
        </p:nvSpPr>
        <p:spPr>
          <a:xfrm>
            <a:off x="685800" y="2179903"/>
            <a:ext cx="38130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09" name="Google Shape;109;g30a70dc6b4f_0_214"/>
          <p:cNvSpPr txBox="1"/>
          <p:nvPr>
            <p:ph idx="2" type="body"/>
          </p:nvPr>
        </p:nvSpPr>
        <p:spPr>
          <a:xfrm>
            <a:off x="685800" y="2870201"/>
            <a:ext cx="3813000" cy="3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g30a70dc6b4f_0_214"/>
          <p:cNvSpPr txBox="1"/>
          <p:nvPr>
            <p:ph idx="3" type="body"/>
          </p:nvPr>
        </p:nvSpPr>
        <p:spPr>
          <a:xfrm>
            <a:off x="4645152" y="2179903"/>
            <a:ext cx="38130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1" name="Google Shape;111;g30a70dc6b4f_0_214"/>
          <p:cNvSpPr txBox="1"/>
          <p:nvPr>
            <p:ph idx="4" type="body"/>
          </p:nvPr>
        </p:nvSpPr>
        <p:spPr>
          <a:xfrm>
            <a:off x="4645152" y="2870201"/>
            <a:ext cx="3813000" cy="3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g30a70dc6b4f_0_21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glavlje sekcije" type="secHead">
  <p:cSld name="SECTION_HEADER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0a70dc6b4f_0_232"/>
          <p:cNvSpPr txBox="1"/>
          <p:nvPr>
            <p:ph type="title"/>
          </p:nvPr>
        </p:nvSpPr>
        <p:spPr>
          <a:xfrm>
            <a:off x="685800" y="3308581"/>
            <a:ext cx="77724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  <a:defRPr b="0" sz="3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g30a70dc6b4f_0_232"/>
          <p:cNvSpPr txBox="1"/>
          <p:nvPr>
            <p:ph idx="1" type="body"/>
          </p:nvPr>
        </p:nvSpPr>
        <p:spPr>
          <a:xfrm>
            <a:off x="685800" y="4777380"/>
            <a:ext cx="77724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6" name="Google Shape;116;g30a70dc6b4f_0_23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držaj s opisom" type="objTx">
  <p:cSld name="OBJECT_WITH_CAPTION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0a70dc6b4f_0_236"/>
          <p:cNvSpPr txBox="1"/>
          <p:nvPr>
            <p:ph type="title"/>
          </p:nvPr>
        </p:nvSpPr>
        <p:spPr>
          <a:xfrm>
            <a:off x="461718" y="609601"/>
            <a:ext cx="2862900" cy="1439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alibri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g30a70dc6b4f_0_236"/>
          <p:cNvSpPr txBox="1"/>
          <p:nvPr>
            <p:ph idx="1" type="body"/>
          </p:nvPr>
        </p:nvSpPr>
        <p:spPr>
          <a:xfrm>
            <a:off x="3606144" y="609601"/>
            <a:ext cx="4628100" cy="54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g30a70dc6b4f_0_236"/>
          <p:cNvSpPr txBox="1"/>
          <p:nvPr>
            <p:ph idx="2" type="body"/>
          </p:nvPr>
        </p:nvSpPr>
        <p:spPr>
          <a:xfrm>
            <a:off x="461718" y="2175933"/>
            <a:ext cx="2862900" cy="18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1" name="Google Shape;121;g30a70dc6b4f_0_23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ka s opisom" type="picTx">
  <p:cSld name="PICTURE_WITH_CAPTION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a70dc6b4f_0_241"/>
          <p:cNvSpPr txBox="1"/>
          <p:nvPr>
            <p:ph type="title"/>
          </p:nvPr>
        </p:nvSpPr>
        <p:spPr>
          <a:xfrm>
            <a:off x="462128" y="914400"/>
            <a:ext cx="40971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alibri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g30a70dc6b4f_0_241"/>
          <p:cNvSpPr/>
          <p:nvPr>
            <p:ph idx="2" type="pic"/>
          </p:nvPr>
        </p:nvSpPr>
        <p:spPr>
          <a:xfrm>
            <a:off x="5029200" y="914400"/>
            <a:ext cx="3200400" cy="4572000"/>
          </a:xfrm>
          <a:prstGeom prst="roundRect">
            <a:avLst>
              <a:gd fmla="val 42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0784"/>
              </a:srgbClr>
            </a:outerShdw>
          </a:effectLst>
        </p:spPr>
      </p:sp>
      <p:sp>
        <p:nvSpPr>
          <p:cNvPr id="125" name="Google Shape;125;g30a70dc6b4f_0_241"/>
          <p:cNvSpPr txBox="1"/>
          <p:nvPr>
            <p:ph idx="1" type="body"/>
          </p:nvPr>
        </p:nvSpPr>
        <p:spPr>
          <a:xfrm>
            <a:off x="462128" y="2408772"/>
            <a:ext cx="40971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6" name="Google Shape;126;g30a70dc6b4f_0_24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ska slika s opisom">
  <p:cSld name="Panoramska slika s opisom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0a70dc6b4f_0_246"/>
          <p:cNvSpPr txBox="1"/>
          <p:nvPr>
            <p:ph type="title"/>
          </p:nvPr>
        </p:nvSpPr>
        <p:spPr>
          <a:xfrm>
            <a:off x="685800" y="4732865"/>
            <a:ext cx="7772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None/>
              <a:defRPr b="0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g30a70dc6b4f_0_246"/>
          <p:cNvSpPr/>
          <p:nvPr>
            <p:ph idx="2" type="pic"/>
          </p:nvPr>
        </p:nvSpPr>
        <p:spPr>
          <a:xfrm>
            <a:off x="1143000" y="932112"/>
            <a:ext cx="6858000" cy="3165000"/>
          </a:xfrm>
          <a:prstGeom prst="roundRect">
            <a:avLst>
              <a:gd fmla="val 43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0784"/>
              </a:srgbClr>
            </a:outerShdw>
          </a:effectLst>
        </p:spPr>
      </p:sp>
      <p:sp>
        <p:nvSpPr>
          <p:cNvPr id="130" name="Google Shape;130;g30a70dc6b4f_0_246"/>
          <p:cNvSpPr txBox="1"/>
          <p:nvPr>
            <p:ph idx="1" type="body"/>
          </p:nvPr>
        </p:nvSpPr>
        <p:spPr>
          <a:xfrm>
            <a:off x="685800" y="5274203"/>
            <a:ext cx="77724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1" name="Google Shape;131;g30a70dc6b4f_0_24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opis">
  <p:cSld name="Naslov i opis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a70dc6b4f_0_251"/>
          <p:cNvSpPr txBox="1"/>
          <p:nvPr>
            <p:ph type="title"/>
          </p:nvPr>
        </p:nvSpPr>
        <p:spPr>
          <a:xfrm>
            <a:off x="685801" y="609602"/>
            <a:ext cx="77724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  <a:defRPr b="0" sz="3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g30a70dc6b4f_0_251"/>
          <p:cNvSpPr txBox="1"/>
          <p:nvPr>
            <p:ph idx="1" type="body"/>
          </p:nvPr>
        </p:nvSpPr>
        <p:spPr>
          <a:xfrm>
            <a:off x="685801" y="4343400"/>
            <a:ext cx="77724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5" name="Google Shape;135;g30a70dc6b4f_0_25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t s opisom">
  <p:cSld name="Citat s opisom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0a70dc6b4f_0_255"/>
          <p:cNvSpPr txBox="1"/>
          <p:nvPr/>
        </p:nvSpPr>
        <p:spPr>
          <a:xfrm>
            <a:off x="421796" y="718114"/>
            <a:ext cx="4572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</a:pPr>
            <a:r>
              <a:rPr b="0" i="0" lang="hr-HR" sz="8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30a70dc6b4f_0_255"/>
          <p:cNvSpPr txBox="1"/>
          <p:nvPr/>
        </p:nvSpPr>
        <p:spPr>
          <a:xfrm>
            <a:off x="7735800" y="2751671"/>
            <a:ext cx="4572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</a:pPr>
            <a:r>
              <a:rPr b="0" i="0" lang="hr-HR" sz="8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30a70dc6b4f_0_255"/>
          <p:cNvSpPr txBox="1"/>
          <p:nvPr>
            <p:ph type="title"/>
          </p:nvPr>
        </p:nvSpPr>
        <p:spPr>
          <a:xfrm>
            <a:off x="1026352" y="609602"/>
            <a:ext cx="7091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sz="320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g30a70dc6b4f_0_255"/>
          <p:cNvSpPr txBox="1"/>
          <p:nvPr>
            <p:ph idx="1" type="body"/>
          </p:nvPr>
        </p:nvSpPr>
        <p:spPr>
          <a:xfrm>
            <a:off x="1133934" y="3352800"/>
            <a:ext cx="6876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g30a70dc6b4f_0_255"/>
          <p:cNvSpPr txBox="1"/>
          <p:nvPr>
            <p:ph idx="2" type="body"/>
          </p:nvPr>
        </p:nvSpPr>
        <p:spPr>
          <a:xfrm>
            <a:off x="685800" y="4343400"/>
            <a:ext cx="77724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2" name="Google Shape;142;g30a70dc6b4f_0_25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tica s nazivom">
  <p:cSld name="Kartica s nazivom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0a70dc6b4f_0_262"/>
          <p:cNvSpPr txBox="1"/>
          <p:nvPr>
            <p:ph type="title"/>
          </p:nvPr>
        </p:nvSpPr>
        <p:spPr>
          <a:xfrm>
            <a:off x="685800" y="3291648"/>
            <a:ext cx="77724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  <a:defRPr b="0" sz="28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30a70dc6b4f_0_262"/>
          <p:cNvSpPr txBox="1"/>
          <p:nvPr>
            <p:ph idx="1" type="body"/>
          </p:nvPr>
        </p:nvSpPr>
        <p:spPr>
          <a:xfrm>
            <a:off x="685799" y="4760448"/>
            <a:ext cx="77724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6" name="Google Shape;146;g30a70dc6b4f_0_26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Content" type="txAndObj">
  <p:cSld name="TEXT_AND_OBJEC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0ff7fd159b_0_10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30ff7fd159b_0_103"/>
          <p:cNvSpPr txBox="1"/>
          <p:nvPr>
            <p:ph idx="1" type="body"/>
          </p:nvPr>
        </p:nvSpPr>
        <p:spPr>
          <a:xfrm>
            <a:off x="457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g30ff7fd159b_0_103"/>
          <p:cNvSpPr txBox="1"/>
          <p:nvPr>
            <p:ph idx="2" type="body"/>
          </p:nvPr>
        </p:nvSpPr>
        <p:spPr>
          <a:xfrm>
            <a:off x="4648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g30ff7fd159b_0_103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g30ff7fd159b_0_103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" name="Google Shape;153;g30ff7fd159b_0_103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/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9pPr>
          </a:lstStyle>
          <a:p/>
        </p:txBody>
      </p:sp>
      <p:sp>
        <p:nvSpPr>
          <p:cNvPr id="23" name="Google Shape;23;p2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28"/>
          <p:cNvSpPr txBox="1"/>
          <p:nvPr>
            <p:ph idx="12" type="sldNum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sadržaj" type="obj">
  <p:cSld name="OBJEC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0dce0acec5_0_309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g30dce0acec5_0_309"/>
          <p:cNvSpPr txBox="1"/>
          <p:nvPr>
            <p:ph idx="1" type="body"/>
          </p:nvPr>
        </p:nvSpPr>
        <p:spPr>
          <a:xfrm>
            <a:off x="685800" y="2142067"/>
            <a:ext cx="77724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sadržaja" type="twoObj">
  <p:cSld name="TWO_OBJECTS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SD.png" id="163" name="Google Shape;163;g30dce0acec5_0_3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30dce0acec5_0_312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g30dce0acec5_0_312"/>
          <p:cNvSpPr txBox="1"/>
          <p:nvPr>
            <p:ph idx="1" type="body"/>
          </p:nvPr>
        </p:nvSpPr>
        <p:spPr>
          <a:xfrm>
            <a:off x="685800" y="2142068"/>
            <a:ext cx="3813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g30dce0acec5_0_312"/>
          <p:cNvSpPr txBox="1"/>
          <p:nvPr>
            <p:ph idx="2" type="body"/>
          </p:nvPr>
        </p:nvSpPr>
        <p:spPr>
          <a:xfrm>
            <a:off x="4645152" y="2142068"/>
            <a:ext cx="3813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ni slajd" showMasterSp="0" type="title">
  <p:cSld name="TITLE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30dce0acec5_0_3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30dce0acec5_0_317"/>
          <p:cNvSpPr txBox="1"/>
          <p:nvPr>
            <p:ph type="ctrTitle"/>
          </p:nvPr>
        </p:nvSpPr>
        <p:spPr>
          <a:xfrm>
            <a:off x="3149600" y="1964269"/>
            <a:ext cx="5803800" cy="24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g30dce0acec5_0_317"/>
          <p:cNvSpPr txBox="1"/>
          <p:nvPr>
            <p:ph idx="1" type="subTitle"/>
          </p:nvPr>
        </p:nvSpPr>
        <p:spPr>
          <a:xfrm>
            <a:off x="3149599" y="4385733"/>
            <a:ext cx="5803800" cy="14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 sz="1800" cap="none">
                <a:solidFill>
                  <a:srgbClr val="0070C0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Content" type="txAndObj">
  <p:cSld name="TEXT_AND_OBJEC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0dce0acec5_0_3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g30dce0acec5_0_321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g30dce0acec5_0_321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g30dce0acec5_0_32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g30dce0acec5_0_32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g30dce0acec5_0_32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o naslov" type="titleOnly">
  <p:cSld name="TITLE_ONLY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SD.png" id="179" name="Google Shape;179;g30dce0acec5_0_3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30dce0acec5_0_328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0dce0acec5_0_33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3" name="Google Shape;183;g30dce0acec5_0_33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4" name="Google Shape;184;g30dce0acec5_0_331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sporedba" type="twoTxTwoObj">
  <p:cSld name="TWO_OBJECTS_WITH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SD.png" id="186" name="Google Shape;186;g30dce0acec5_0_3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30dce0acec5_0_335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g30dce0acec5_0_335"/>
          <p:cNvSpPr txBox="1"/>
          <p:nvPr>
            <p:ph idx="1" type="body"/>
          </p:nvPr>
        </p:nvSpPr>
        <p:spPr>
          <a:xfrm>
            <a:off x="685800" y="2179903"/>
            <a:ext cx="38130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89" name="Google Shape;189;g30dce0acec5_0_335"/>
          <p:cNvSpPr txBox="1"/>
          <p:nvPr>
            <p:ph idx="2" type="body"/>
          </p:nvPr>
        </p:nvSpPr>
        <p:spPr>
          <a:xfrm>
            <a:off x="685800" y="2870201"/>
            <a:ext cx="3813000" cy="3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g30dce0acec5_0_335"/>
          <p:cNvSpPr txBox="1"/>
          <p:nvPr>
            <p:ph idx="3" type="body"/>
          </p:nvPr>
        </p:nvSpPr>
        <p:spPr>
          <a:xfrm>
            <a:off x="4645152" y="2179903"/>
            <a:ext cx="38130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91" name="Google Shape;191;g30dce0acec5_0_335"/>
          <p:cNvSpPr txBox="1"/>
          <p:nvPr>
            <p:ph idx="4" type="body"/>
          </p:nvPr>
        </p:nvSpPr>
        <p:spPr>
          <a:xfrm>
            <a:off x="4645152" y="2870201"/>
            <a:ext cx="3813000" cy="3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0dce0acec5_0_34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4" name="Google Shape;194;g30dce0acec5_0_34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g30dce0acec5_0_34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držaj s opisom" type="objTx">
  <p:cSld name="OBJECT_WITH_CAPTION_TEX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0dce0acec5_0_346"/>
          <p:cNvSpPr txBox="1"/>
          <p:nvPr>
            <p:ph type="title"/>
          </p:nvPr>
        </p:nvSpPr>
        <p:spPr>
          <a:xfrm>
            <a:off x="461718" y="609601"/>
            <a:ext cx="2862900" cy="1439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alibri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g30dce0acec5_0_346"/>
          <p:cNvSpPr txBox="1"/>
          <p:nvPr>
            <p:ph idx="1" type="body"/>
          </p:nvPr>
        </p:nvSpPr>
        <p:spPr>
          <a:xfrm>
            <a:off x="3606144" y="609601"/>
            <a:ext cx="4628100" cy="54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g30dce0acec5_0_346"/>
          <p:cNvSpPr txBox="1"/>
          <p:nvPr>
            <p:ph idx="2" type="body"/>
          </p:nvPr>
        </p:nvSpPr>
        <p:spPr>
          <a:xfrm>
            <a:off x="461718" y="2175933"/>
            <a:ext cx="2862900" cy="18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ka s opisom" type="picTx">
  <p:cSld name="PICTURE_WITH_CAPTION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0dce0acec5_0_350"/>
          <p:cNvSpPr txBox="1"/>
          <p:nvPr>
            <p:ph type="title"/>
          </p:nvPr>
        </p:nvSpPr>
        <p:spPr>
          <a:xfrm>
            <a:off x="462128" y="914400"/>
            <a:ext cx="40971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alibri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g30dce0acec5_0_350"/>
          <p:cNvSpPr/>
          <p:nvPr>
            <p:ph idx="2" type="pic"/>
          </p:nvPr>
        </p:nvSpPr>
        <p:spPr>
          <a:xfrm>
            <a:off x="5029200" y="914400"/>
            <a:ext cx="3200400" cy="4572000"/>
          </a:xfrm>
          <a:prstGeom prst="roundRect">
            <a:avLst>
              <a:gd fmla="val 42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1570"/>
              </a:srgbClr>
            </a:outerShdw>
          </a:effectLst>
        </p:spPr>
      </p:sp>
      <p:sp>
        <p:nvSpPr>
          <p:cNvPr id="203" name="Google Shape;203;g30dce0acec5_0_350"/>
          <p:cNvSpPr txBox="1"/>
          <p:nvPr>
            <p:ph idx="1" type="body"/>
          </p:nvPr>
        </p:nvSpPr>
        <p:spPr>
          <a:xfrm>
            <a:off x="462128" y="2408772"/>
            <a:ext cx="40971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sporedba" type="twoTxTwoObj">
  <p:cSld name="TWO_OBJECTS_WITH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SD.png" id="26" name="Google Shape;26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1"/>
          <p:cNvSpPr txBox="1"/>
          <p:nvPr>
            <p:ph type="title"/>
          </p:nvPr>
        </p:nvSpPr>
        <p:spPr>
          <a:xfrm>
            <a:off x="6858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1"/>
          <p:cNvSpPr txBox="1"/>
          <p:nvPr>
            <p:ph idx="1" type="body"/>
          </p:nvPr>
        </p:nvSpPr>
        <p:spPr>
          <a:xfrm>
            <a:off x="685800" y="2179903"/>
            <a:ext cx="381304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9" name="Google Shape;29;p31"/>
          <p:cNvSpPr txBox="1"/>
          <p:nvPr>
            <p:ph idx="2" type="body"/>
          </p:nvPr>
        </p:nvSpPr>
        <p:spPr>
          <a:xfrm>
            <a:off x="685800" y="2870201"/>
            <a:ext cx="3813048" cy="3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31"/>
          <p:cNvSpPr txBox="1"/>
          <p:nvPr>
            <p:ph idx="3" type="body"/>
          </p:nvPr>
        </p:nvSpPr>
        <p:spPr>
          <a:xfrm>
            <a:off x="4645152" y="2179903"/>
            <a:ext cx="381304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1" name="Google Shape;31;p31"/>
          <p:cNvSpPr txBox="1"/>
          <p:nvPr>
            <p:ph idx="4" type="body"/>
          </p:nvPr>
        </p:nvSpPr>
        <p:spPr>
          <a:xfrm>
            <a:off x="4645152" y="2870201"/>
            <a:ext cx="3813048" cy="3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ska slika s opisom">
  <p:cSld name="Panoramska slika s opisom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0dce0acec5_0_354"/>
          <p:cNvSpPr txBox="1"/>
          <p:nvPr>
            <p:ph type="title"/>
          </p:nvPr>
        </p:nvSpPr>
        <p:spPr>
          <a:xfrm>
            <a:off x="685800" y="4732865"/>
            <a:ext cx="7772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None/>
              <a:defRPr b="0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g30dce0acec5_0_354"/>
          <p:cNvSpPr/>
          <p:nvPr>
            <p:ph idx="2" type="pic"/>
          </p:nvPr>
        </p:nvSpPr>
        <p:spPr>
          <a:xfrm>
            <a:off x="1143000" y="932112"/>
            <a:ext cx="6858000" cy="3165000"/>
          </a:xfrm>
          <a:prstGeom prst="roundRect">
            <a:avLst>
              <a:gd fmla="val 43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1570"/>
              </a:srgbClr>
            </a:outerShdw>
          </a:effectLst>
        </p:spPr>
      </p:sp>
      <p:sp>
        <p:nvSpPr>
          <p:cNvPr id="207" name="Google Shape;207;g30dce0acec5_0_354"/>
          <p:cNvSpPr txBox="1"/>
          <p:nvPr>
            <p:ph idx="1" type="body"/>
          </p:nvPr>
        </p:nvSpPr>
        <p:spPr>
          <a:xfrm>
            <a:off x="685800" y="5274203"/>
            <a:ext cx="77724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opis">
  <p:cSld name="Naslov i opis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0dce0acec5_0_358"/>
          <p:cNvSpPr txBox="1"/>
          <p:nvPr>
            <p:ph type="title"/>
          </p:nvPr>
        </p:nvSpPr>
        <p:spPr>
          <a:xfrm>
            <a:off x="685801" y="609602"/>
            <a:ext cx="77724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  <a:defRPr b="0" sz="3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g30dce0acec5_0_358"/>
          <p:cNvSpPr txBox="1"/>
          <p:nvPr>
            <p:ph idx="1" type="body"/>
          </p:nvPr>
        </p:nvSpPr>
        <p:spPr>
          <a:xfrm>
            <a:off x="685801" y="4343400"/>
            <a:ext cx="77724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t s opisom">
  <p:cSld name="Citat s opisom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0dce0acec5_0_361"/>
          <p:cNvSpPr txBox="1"/>
          <p:nvPr/>
        </p:nvSpPr>
        <p:spPr>
          <a:xfrm>
            <a:off x="421796" y="718114"/>
            <a:ext cx="4572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</a:pPr>
            <a:r>
              <a:rPr b="0" i="0" lang="hr-HR" sz="8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30dce0acec5_0_361"/>
          <p:cNvSpPr txBox="1"/>
          <p:nvPr/>
        </p:nvSpPr>
        <p:spPr>
          <a:xfrm>
            <a:off x="7735800" y="2751671"/>
            <a:ext cx="4572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</a:pPr>
            <a:r>
              <a:rPr b="0" i="0" lang="hr-HR" sz="8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30dce0acec5_0_361"/>
          <p:cNvSpPr txBox="1"/>
          <p:nvPr>
            <p:ph type="title"/>
          </p:nvPr>
        </p:nvSpPr>
        <p:spPr>
          <a:xfrm>
            <a:off x="1026352" y="609602"/>
            <a:ext cx="7091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sz="320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g30dce0acec5_0_361"/>
          <p:cNvSpPr txBox="1"/>
          <p:nvPr>
            <p:ph idx="1" type="body"/>
          </p:nvPr>
        </p:nvSpPr>
        <p:spPr>
          <a:xfrm>
            <a:off x="1133934" y="3352800"/>
            <a:ext cx="6876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g30dce0acec5_0_361"/>
          <p:cNvSpPr txBox="1"/>
          <p:nvPr>
            <p:ph idx="2" type="body"/>
          </p:nvPr>
        </p:nvSpPr>
        <p:spPr>
          <a:xfrm>
            <a:off x="685800" y="4343400"/>
            <a:ext cx="77724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tica s nazivom">
  <p:cSld name="Kartica s nazivom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0dce0acec5_0_367"/>
          <p:cNvSpPr txBox="1"/>
          <p:nvPr>
            <p:ph type="title"/>
          </p:nvPr>
        </p:nvSpPr>
        <p:spPr>
          <a:xfrm>
            <a:off x="685800" y="3291648"/>
            <a:ext cx="77724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  <a:defRPr b="0" sz="28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g30dce0acec5_0_367"/>
          <p:cNvSpPr txBox="1"/>
          <p:nvPr>
            <p:ph idx="1" type="body"/>
          </p:nvPr>
        </p:nvSpPr>
        <p:spPr>
          <a:xfrm>
            <a:off x="685799" y="4760448"/>
            <a:ext cx="77724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o naslov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SD.png" id="33" name="Google Shape;3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0"/>
          <p:cNvSpPr txBox="1"/>
          <p:nvPr>
            <p:ph type="title"/>
          </p:nvPr>
        </p:nvSpPr>
        <p:spPr>
          <a:xfrm>
            <a:off x="6858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zno" type="blank">
  <p:cSld name="BLANK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90ea10cea0_0_525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g290ea10cea0_0_525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g290ea10cea0_0_525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Content" type="txAndObj">
  <p:cSld name="TEXT_AND_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90ea10cea0_0_5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g290ea10cea0_0_529"/>
          <p:cNvSpPr txBox="1"/>
          <p:nvPr>
            <p:ph idx="1" type="body"/>
          </p:nvPr>
        </p:nvSpPr>
        <p:spPr>
          <a:xfrm>
            <a:off x="457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g290ea10cea0_0_529"/>
          <p:cNvSpPr txBox="1"/>
          <p:nvPr>
            <p:ph idx="2" type="body"/>
          </p:nvPr>
        </p:nvSpPr>
        <p:spPr>
          <a:xfrm>
            <a:off x="4648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g290ea10cea0_0_529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g290ea10cea0_0_529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g290ea10cea0_0_529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glavlje sekcije" type="secHead">
  <p:cSld name="SECTION_HEAD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/>
          <p:nvPr>
            <p:ph type="title"/>
          </p:nvPr>
        </p:nvSpPr>
        <p:spPr>
          <a:xfrm>
            <a:off x="685800" y="3308581"/>
            <a:ext cx="77724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  <a:defRPr b="0" sz="3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2"/>
          <p:cNvSpPr txBox="1"/>
          <p:nvPr>
            <p:ph idx="1" type="body"/>
          </p:nvPr>
        </p:nvSpPr>
        <p:spPr>
          <a:xfrm>
            <a:off x="685800" y="4777380"/>
            <a:ext cx="7772400" cy="1267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sadržaja" type="twoObj">
  <p:cSld name="TWO_OBJECT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lestia-R1---OverlayContentSD.png" id="50" name="Google Shape;50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956" y="0"/>
            <a:ext cx="9118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3"/>
          <p:cNvSpPr txBox="1"/>
          <p:nvPr>
            <p:ph type="title"/>
          </p:nvPr>
        </p:nvSpPr>
        <p:spPr>
          <a:xfrm>
            <a:off x="6858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3"/>
          <p:cNvSpPr txBox="1"/>
          <p:nvPr>
            <p:ph idx="1" type="body"/>
          </p:nvPr>
        </p:nvSpPr>
        <p:spPr>
          <a:xfrm>
            <a:off x="685800" y="2142068"/>
            <a:ext cx="3813048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3"/>
          <p:cNvSpPr txBox="1"/>
          <p:nvPr>
            <p:ph idx="2" type="body"/>
          </p:nvPr>
        </p:nvSpPr>
        <p:spPr>
          <a:xfrm>
            <a:off x="4645152" y="2142068"/>
            <a:ext cx="3813048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5.jpg"/><Relationship Id="rId2" Type="http://schemas.openxmlformats.org/officeDocument/2006/relationships/image" Target="../media/image7.jp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image" Target="../media/image5.jpg"/><Relationship Id="rId2" Type="http://schemas.openxmlformats.org/officeDocument/2006/relationships/image" Target="../media/image7.jpg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" Type="http://schemas.openxmlformats.org/officeDocument/2006/relationships/image" Target="../media/image5.jpg"/><Relationship Id="rId2" Type="http://schemas.openxmlformats.org/officeDocument/2006/relationships/image" Target="../media/image7.jpg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1.xml"/><Relationship Id="rId17" Type="http://schemas.openxmlformats.org/officeDocument/2006/relationships/theme" Target="../theme/theme5.xml"/><Relationship Id="rId1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6"/>
          <p:cNvSpPr txBox="1"/>
          <p:nvPr>
            <p:ph type="title"/>
          </p:nvPr>
        </p:nvSpPr>
        <p:spPr>
          <a:xfrm>
            <a:off x="685800" y="609601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  <a:defRPr b="1" i="0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6"/>
          <p:cNvSpPr txBox="1"/>
          <p:nvPr>
            <p:ph idx="1" type="body"/>
          </p:nvPr>
        </p:nvSpPr>
        <p:spPr>
          <a:xfrm>
            <a:off x="685800" y="2142067"/>
            <a:ext cx="77724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" name="Google Shape;13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5800" y="6210033"/>
            <a:ext cx="1080000" cy="540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30a70dc6b4f_0_19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g30a70dc6b4f_0_191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  <a:defRPr b="1" i="0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g30a70dc6b4f_0_191"/>
          <p:cNvSpPr txBox="1"/>
          <p:nvPr>
            <p:ph idx="1" type="body"/>
          </p:nvPr>
        </p:nvSpPr>
        <p:spPr>
          <a:xfrm>
            <a:off x="685800" y="2142067"/>
            <a:ext cx="77724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2" name="Google Shape;82;g30a70dc6b4f_0_1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5800" y="6210033"/>
            <a:ext cx="108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g30a70dc6b4f_0_19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g30dce0acec5_0_30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30dce0acec5_0_304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  <a:defRPr b="1" i="0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7" name="Google Shape;157;g30dce0acec5_0_304"/>
          <p:cNvSpPr txBox="1"/>
          <p:nvPr>
            <p:ph idx="1" type="body"/>
          </p:nvPr>
        </p:nvSpPr>
        <p:spPr>
          <a:xfrm>
            <a:off x="685800" y="2142067"/>
            <a:ext cx="77724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58" name="Google Shape;158;g30dce0acec5_0_3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5800" y="6210033"/>
            <a:ext cx="1080000" cy="540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95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admin.idi.hr/uploads/Odrastanje_u_ppv_iskustva_iz_Hrvatske_IDIZ_f6b0d1f2e8.pdf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osbjj.hr/" TargetMode="External"/><Relationship Id="rId4" Type="http://schemas.openxmlformats.org/officeDocument/2006/relationships/hyperlink" Target="https://www.osbjj.hr/" TargetMode="External"/><Relationship Id="rId5" Type="http://schemas.openxmlformats.org/officeDocument/2006/relationships/image" Target="../media/image52.jpg"/><Relationship Id="rId6" Type="http://schemas.openxmlformats.org/officeDocument/2006/relationships/image" Target="../media/image54.jpg"/><Relationship Id="rId7" Type="http://schemas.openxmlformats.org/officeDocument/2006/relationships/image" Target="../media/image5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jpg"/><Relationship Id="rId4" Type="http://schemas.openxmlformats.org/officeDocument/2006/relationships/image" Target="../media/image20.png"/><Relationship Id="rId5" Type="http://schemas.openxmlformats.org/officeDocument/2006/relationships/image" Target="../media/image46.png"/><Relationship Id="rId6" Type="http://schemas.openxmlformats.org/officeDocument/2006/relationships/image" Target="../media/image1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0.png"/><Relationship Id="rId4" Type="http://schemas.openxmlformats.org/officeDocument/2006/relationships/hyperlink" Target="https://www.osbjj.hr/" TargetMode="External"/><Relationship Id="rId5" Type="http://schemas.openxmlformats.org/officeDocument/2006/relationships/image" Target="../media/image4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hyperlink" Target="mailto:jperak@fso.hr" TargetMode="External"/><Relationship Id="rId4" Type="http://schemas.openxmlformats.org/officeDocument/2006/relationships/hyperlink" Target="http://www.fso.hr" TargetMode="External"/><Relationship Id="rId5" Type="http://schemas.openxmlformats.org/officeDocument/2006/relationships/hyperlink" Target="mailto:Forum@fso.hr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"/>
          <p:cNvSpPr txBox="1"/>
          <p:nvPr>
            <p:ph type="ctrTitle"/>
          </p:nvPr>
        </p:nvSpPr>
        <p:spPr>
          <a:xfrm>
            <a:off x="1237650" y="4285000"/>
            <a:ext cx="7437300" cy="2421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hr-HR" sz="3600"/>
              <a:t>Izgradnja kvalitetnih odnosa </a:t>
            </a:r>
            <a:endParaRPr sz="3600"/>
          </a:p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hr-HR" sz="3600"/>
              <a:t>škola i roditelja</a:t>
            </a:r>
            <a:r>
              <a:rPr lang="hr-HR" sz="4100"/>
              <a:t> </a:t>
            </a:r>
            <a:endParaRPr sz="4100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t/>
            </a:r>
            <a:endParaRPr b="0" sz="3688"/>
          </a:p>
        </p:txBody>
      </p:sp>
      <p:pic>
        <p:nvPicPr>
          <p:cNvPr id="227" name="Google Shape;227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5750" y="1460000"/>
            <a:ext cx="3665445" cy="299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2" name="Google Shape;302;g30dce0acec5_0_6"/>
          <p:cNvGraphicFramePr/>
          <p:nvPr/>
        </p:nvGraphicFramePr>
        <p:xfrm>
          <a:off x="129314" y="57265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{C78BF7AC-B8C8-48F8-8C95-E2E861389275}</a:tableStyleId>
              </a:tblPr>
              <a:tblGrid>
                <a:gridCol w="3990100"/>
                <a:gridCol w="4858325"/>
              </a:tblGrid>
              <a:tr h="1064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hr-HR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Odgojno-obrazovni djelatnici:</a:t>
                      </a:r>
                      <a:endParaRPr b="1"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9EF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hr-HR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Roditelji:</a:t>
                      </a:r>
                      <a:endParaRPr b="1"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9EFEA"/>
                    </a:solidFill>
                  </a:tcPr>
                </a:tc>
              </a:tr>
              <a:tr h="1341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Osjećaj da problem nije u učeniku, već u obitelji i učitelj nije u stanju promijeniti cijelu složenu situaciju.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Bijeg od preuzimanja (nesvjesno) uloge nemoćnog učenika pred autoritetom učitelja (ponašanje kao u djetinjstvu: roditelji zaboravljaju da su odrasli).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1073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Objektivne poteškoće u organizaciji sastanaka kao što su: nedostatak vremena i prostora za miran razgovor i sl.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 osjećam se dobrodošlo, nastavnici moraju (ne žele) organizirati sastanak, vremenski pritisak, loša organizacija sastanaka.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2146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Izgaranje, odbojnost prema komunikaciji s tzv. "teškim roditeljima" zbog emocionalne cijene takve vrste odnosa.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Nema osjećaja potrebe za stvarnim uključivanjem u školske stvari.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Negativna iskustva roditelja - odluke u odnosu na njihovu djecu donose se proizvoljno, bez njihovog sudjelovanja i traženja mišljenja.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0ff7fd159b_0_0"/>
          <p:cNvSpPr txBox="1"/>
          <p:nvPr>
            <p:ph type="title"/>
          </p:nvPr>
        </p:nvSpPr>
        <p:spPr>
          <a:xfrm>
            <a:off x="1342425" y="270075"/>
            <a:ext cx="6668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955"/>
              <a:buFont typeface="Calibri"/>
              <a:buNone/>
            </a:pPr>
            <a:r>
              <a:rPr lang="hr-HR"/>
              <a:t> </a:t>
            </a:r>
            <a:br>
              <a:rPr lang="hr-HR"/>
            </a:br>
            <a:r>
              <a:rPr lang="hr-HR" sz="3209"/>
              <a:t>A k</a:t>
            </a:r>
            <a:r>
              <a:rPr lang="hr-HR" sz="3209"/>
              <a:t>ako su nam djeca danas?</a:t>
            </a:r>
            <a:endParaRPr b="1" sz="3209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g30ff7fd159b_0_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6475" y="2333676"/>
            <a:ext cx="4800300" cy="37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0ff7fd159b_0_7"/>
          <p:cNvSpPr txBox="1"/>
          <p:nvPr>
            <p:ph type="title"/>
          </p:nvPr>
        </p:nvSpPr>
        <p:spPr>
          <a:xfrm>
            <a:off x="951758" y="670561"/>
            <a:ext cx="6931500" cy="11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b="1" lang="hr-HR">
                <a:latin typeface="Calibri"/>
                <a:ea typeface="Calibri"/>
                <a:cs typeface="Calibri"/>
                <a:sym typeface="Calibri"/>
              </a:rPr>
              <a:t>ISTRAŽIVANJE IDIZ-a (2022)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30ff7fd159b_0_7"/>
          <p:cNvSpPr txBox="1"/>
          <p:nvPr>
            <p:ph idx="1" type="body"/>
          </p:nvPr>
        </p:nvSpPr>
        <p:spPr>
          <a:xfrm>
            <a:off x="978740" y="2327619"/>
            <a:ext cx="6877500" cy="3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hr-HR" sz="2100">
                <a:solidFill>
                  <a:schemeClr val="dk1"/>
                </a:solidFill>
              </a:rPr>
              <a:t>Projekt EWAchange: „Odrastanje u (post)pandemijskom vremenu - iskustva iz Hrvatske „</a:t>
            </a:r>
            <a:endParaRPr sz="2100">
              <a:solidFill>
                <a:schemeClr val="dk1"/>
              </a:solidFill>
            </a:endParaRPr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hr-HR" sz="2100">
                <a:solidFill>
                  <a:schemeClr val="dk1"/>
                </a:solidFill>
              </a:rPr>
              <a:t>uključeno 167 škola, 8.861 prosvjetara i 43.495 učenika</a:t>
            </a:r>
            <a:endParaRPr sz="2100">
              <a:solidFill>
                <a:schemeClr val="dk1"/>
              </a:solidFill>
            </a:endParaRPr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hr-HR" sz="2100">
                <a:solidFill>
                  <a:schemeClr val="dk1"/>
                </a:solidFill>
              </a:rPr>
              <a:t>10% svih učenika svoje generacije</a:t>
            </a:r>
            <a:endParaRPr sz="2100">
              <a:solidFill>
                <a:schemeClr val="dk1"/>
              </a:solidFill>
            </a:endParaRPr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hr-HR" sz="2100">
                <a:solidFill>
                  <a:schemeClr val="dk1"/>
                </a:solidFill>
              </a:rPr>
              <a:t>5. i 7. razredi OŠ te 3. razredi SŠ.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r-HR" u="sng">
                <a:solidFill>
                  <a:schemeClr val="hlink"/>
                </a:solidFill>
                <a:hlinkClick r:id="rId3"/>
              </a:rPr>
              <a:t>https://wwwadmin.idi.hr/uploads/Odrastanje_u_ppv_iskustva_iz_Hrvatske_IDIZ_f6b0d1f2e8.pdf</a:t>
            </a:r>
            <a:r>
              <a:rPr lang="hr-HR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17" name="Google Shape;317;g30ff7fd159b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1111" y="354950"/>
            <a:ext cx="2882713" cy="14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30ff7fd159b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8577" y="1367246"/>
            <a:ext cx="6087290" cy="4328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g30ff7fd159b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5292" y="1201783"/>
            <a:ext cx="6165668" cy="4310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0ff7fd159b_0_26"/>
          <p:cNvSpPr txBox="1"/>
          <p:nvPr>
            <p:ph type="title"/>
          </p:nvPr>
        </p:nvSpPr>
        <p:spPr>
          <a:xfrm>
            <a:off x="1485900" y="274638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None/>
            </a:pPr>
            <a:r>
              <a:rPr lang="hr-HR"/>
              <a:t>Pitanje povjerenja u ljude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30ff7fd159b_0_26"/>
          <p:cNvSpPr txBox="1"/>
          <p:nvPr>
            <p:ph idx="1" type="body"/>
          </p:nvPr>
        </p:nvSpPr>
        <p:spPr>
          <a:xfrm>
            <a:off x="359649" y="1498049"/>
            <a:ext cx="4368000" cy="47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218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17"/>
              <a:buChar char="•"/>
            </a:pPr>
            <a:r>
              <a:rPr lang="hr-HR" sz="2100">
                <a:solidFill>
                  <a:schemeClr val="dk1"/>
                </a:solidFill>
              </a:rPr>
              <a:t>Gotovo 93% učenika 3. razreda SŠ smatra da obično i gotovo uvijek treba biti oprezan u odnosu s ljudima. </a:t>
            </a:r>
            <a:endParaRPr sz="2100">
              <a:solidFill>
                <a:schemeClr val="dk1"/>
              </a:solidFill>
            </a:endParaRPr>
          </a:p>
          <a:p>
            <a:pPr indent="-32218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17"/>
              <a:buChar char="•"/>
            </a:pPr>
            <a:r>
              <a:rPr lang="hr-HR" sz="2100">
                <a:solidFill>
                  <a:schemeClr val="dk1"/>
                </a:solidFill>
              </a:rPr>
              <a:t>Niže povjerenje jedino u Rusiji i Bugarskoj.</a:t>
            </a:r>
            <a:endParaRPr sz="2100">
              <a:solidFill>
                <a:schemeClr val="dk1"/>
              </a:solidFill>
            </a:endParaRPr>
          </a:p>
          <a:p>
            <a:pPr indent="-315277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hr-HR" sz="2100">
                <a:solidFill>
                  <a:schemeClr val="dk1"/>
                </a:solidFill>
              </a:rPr>
              <a:t>Povjerenje dominira u državama poput Norveške i Danske, Austrije i Češke, pa čak i u SAD-u.</a:t>
            </a:r>
            <a:endParaRPr sz="2100">
              <a:solidFill>
                <a:schemeClr val="dk1"/>
              </a:solidFill>
            </a:endParaRPr>
          </a:p>
          <a:p>
            <a:pPr indent="-327977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b="1" lang="hr-HR" sz="2000">
                <a:solidFill>
                  <a:schemeClr val="accent6"/>
                </a:solidFill>
              </a:rPr>
              <a:t>Najveći pad povjerenja utvrđen na prijelazu iz 6. u 7. razred OŠ</a:t>
            </a:r>
            <a:endParaRPr b="1" sz="2000">
              <a:solidFill>
                <a:schemeClr val="accent6"/>
              </a:solidFill>
            </a:endParaRPr>
          </a:p>
        </p:txBody>
      </p:sp>
      <p:sp>
        <p:nvSpPr>
          <p:cNvPr id="337" name="Google Shape;337;g30ff7fd159b_0_26"/>
          <p:cNvSpPr txBox="1"/>
          <p:nvPr>
            <p:ph idx="2" type="body"/>
          </p:nvPr>
        </p:nvSpPr>
        <p:spPr>
          <a:xfrm>
            <a:off x="4959299" y="1417639"/>
            <a:ext cx="3905700" cy="5026800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12287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b="1" lang="hr-HR" sz="3200">
                <a:solidFill>
                  <a:srgbClr val="000000"/>
                </a:solidFill>
              </a:rPr>
              <a:t>13-godišnjaci vjeruju  (po redoslijedu povjerenja):</a:t>
            </a:r>
            <a:endParaRPr b="1" sz="32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hr-HR" sz="2000">
                <a:solidFill>
                  <a:srgbClr val="000000"/>
                </a:solidFill>
              </a:rPr>
              <a:t>roditeljima, rodbini</a:t>
            </a:r>
            <a:endParaRPr sz="20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hr-HR" sz="2000">
                <a:solidFill>
                  <a:srgbClr val="000000"/>
                </a:solidFill>
              </a:rPr>
              <a:t>prijateljima</a:t>
            </a:r>
            <a:endParaRPr sz="20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hr-HR" sz="2000">
                <a:solidFill>
                  <a:srgbClr val="000000"/>
                </a:solidFill>
              </a:rPr>
              <a:t>liječnicima </a:t>
            </a:r>
            <a:endParaRPr sz="20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hr-HR" sz="2000">
                <a:solidFill>
                  <a:srgbClr val="000000"/>
                </a:solidFill>
              </a:rPr>
              <a:t>svećenicima </a:t>
            </a:r>
            <a:endParaRPr sz="20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hr-HR" sz="2000">
                <a:solidFill>
                  <a:srgbClr val="000000"/>
                </a:solidFill>
              </a:rPr>
              <a:t>policajcima</a:t>
            </a:r>
            <a:endParaRPr sz="20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hr-HR" sz="2000">
                <a:solidFill>
                  <a:srgbClr val="000000"/>
                </a:solidFill>
              </a:rPr>
              <a:t>učiteljima</a:t>
            </a:r>
            <a:endParaRPr sz="20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hr-HR" sz="2000">
                <a:solidFill>
                  <a:srgbClr val="000000"/>
                </a:solidFill>
              </a:rPr>
              <a:t>znanstvenicima </a:t>
            </a:r>
            <a:endParaRPr sz="20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hr-HR" sz="2000">
                <a:solidFill>
                  <a:srgbClr val="000000"/>
                </a:solidFill>
              </a:rPr>
              <a:t>učenicima iz razreda </a:t>
            </a:r>
            <a:endParaRPr sz="20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hr-HR" sz="2000">
                <a:solidFill>
                  <a:srgbClr val="000000"/>
                </a:solidFill>
              </a:rPr>
              <a:t>političarima (60% - ne može im se vjerovati) </a:t>
            </a:r>
            <a:endParaRPr sz="20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hr-HR" sz="2000">
                <a:solidFill>
                  <a:srgbClr val="000000"/>
                </a:solidFill>
              </a:rPr>
              <a:t>novinarima</a:t>
            </a:r>
            <a:endParaRPr sz="20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hr-HR" sz="2000">
                <a:solidFill>
                  <a:srgbClr val="000000"/>
                </a:solidFill>
              </a:rPr>
              <a:t>nepoznatim osobama </a:t>
            </a:r>
            <a:endParaRPr sz="2000"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"/>
          <p:cNvSpPr txBox="1"/>
          <p:nvPr>
            <p:ph type="title"/>
          </p:nvPr>
        </p:nvSpPr>
        <p:spPr>
          <a:xfrm>
            <a:off x="750350" y="575600"/>
            <a:ext cx="80565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lang="hr-HR" sz="3200"/>
              <a:t>Kako graditi dobre odnose s roditeljima učenica i učenika?</a:t>
            </a:r>
            <a:endParaRPr sz="3200"/>
          </a:p>
        </p:txBody>
      </p:sp>
      <p:sp>
        <p:nvSpPr>
          <p:cNvPr id="343" name="Google Shape;343;p4"/>
          <p:cNvSpPr txBox="1"/>
          <p:nvPr>
            <p:ph idx="1" type="body"/>
          </p:nvPr>
        </p:nvSpPr>
        <p:spPr>
          <a:xfrm>
            <a:off x="588750" y="2333400"/>
            <a:ext cx="4711200" cy="31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7465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➢"/>
            </a:pPr>
            <a:r>
              <a:rPr lang="hr-HR" sz="2300">
                <a:solidFill>
                  <a:schemeClr val="dk1"/>
                </a:solidFill>
              </a:rPr>
              <a:t>Razvoj </a:t>
            </a:r>
            <a:r>
              <a:rPr b="1" lang="hr-HR" sz="2300">
                <a:solidFill>
                  <a:schemeClr val="dk1"/>
                </a:solidFill>
              </a:rPr>
              <a:t>školske klime suradnje</a:t>
            </a:r>
            <a:r>
              <a:rPr lang="hr-HR" sz="2300">
                <a:solidFill>
                  <a:schemeClr val="dk1"/>
                </a:solidFill>
              </a:rPr>
              <a:t> i povjerenja s roditeljima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➢"/>
            </a:pPr>
            <a:r>
              <a:rPr lang="hr-HR" sz="2300">
                <a:solidFill>
                  <a:schemeClr val="dk1"/>
                </a:solidFill>
              </a:rPr>
              <a:t>Jačanje </a:t>
            </a:r>
            <a:r>
              <a:rPr b="1" lang="hr-HR" sz="2300">
                <a:solidFill>
                  <a:schemeClr val="dk1"/>
                </a:solidFill>
              </a:rPr>
              <a:t>kompetencija komunikacije i rješavanja sukoba</a:t>
            </a:r>
            <a:r>
              <a:rPr lang="hr-HR" sz="2300">
                <a:solidFill>
                  <a:schemeClr val="dk1"/>
                </a:solidFill>
              </a:rPr>
              <a:t> u radu s roditeljima</a:t>
            </a:r>
            <a:endParaRPr sz="17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300"/>
              <a:buChar char="➢"/>
            </a:pPr>
            <a:r>
              <a:rPr b="1" lang="hr-HR" sz="2300">
                <a:solidFill>
                  <a:schemeClr val="dk1"/>
                </a:solidFill>
              </a:rPr>
              <a:t>Uspješna suradnja škole s drugim sustavima</a:t>
            </a:r>
            <a:r>
              <a:rPr lang="hr-HR" sz="2300">
                <a:solidFill>
                  <a:schemeClr val="dk1"/>
                </a:solidFill>
              </a:rPr>
              <a:t> brige o djeci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344" name="Google Shape;34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2950" y="2487225"/>
            <a:ext cx="3204749" cy="240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0dce0acec5_0_10"/>
          <p:cNvSpPr txBox="1"/>
          <p:nvPr>
            <p:ph type="title"/>
          </p:nvPr>
        </p:nvSpPr>
        <p:spPr>
          <a:xfrm>
            <a:off x="307978" y="2057400"/>
            <a:ext cx="4097100" cy="1371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2700"/>
              <a:t>Razvoj školske klime suradnje i povjerenja</a:t>
            </a:r>
            <a:endParaRPr b="1" sz="2700"/>
          </a:p>
        </p:txBody>
      </p:sp>
      <p:pic>
        <p:nvPicPr>
          <p:cNvPr id="351" name="Google Shape;351;g30dce0acec5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8925" y="1526076"/>
            <a:ext cx="4791176" cy="359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0dce0acec5_0_37"/>
          <p:cNvSpPr txBox="1"/>
          <p:nvPr>
            <p:ph type="title"/>
          </p:nvPr>
        </p:nvSpPr>
        <p:spPr>
          <a:xfrm>
            <a:off x="1978891" y="286328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hr-HR"/>
              <a:t>Glavno pitanje za suradnju </a:t>
            </a:r>
            <a:br>
              <a:rPr lang="hr-HR"/>
            </a:br>
            <a:r>
              <a:rPr lang="hr-HR"/>
              <a:t>      Promjena paradigme </a:t>
            </a:r>
            <a:endParaRPr/>
          </a:p>
        </p:txBody>
      </p:sp>
      <p:sp>
        <p:nvSpPr>
          <p:cNvPr id="357" name="Google Shape;357;g30dce0acec5_0_37"/>
          <p:cNvSpPr txBox="1"/>
          <p:nvPr>
            <p:ph idx="1" type="body"/>
          </p:nvPr>
        </p:nvSpPr>
        <p:spPr>
          <a:xfrm>
            <a:off x="274711" y="2209451"/>
            <a:ext cx="3813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b="1" lang="hr-HR" sz="2400">
                <a:solidFill>
                  <a:srgbClr val="0070C0"/>
                </a:solidFill>
              </a:rPr>
              <a:t>Ciljevi i potrebe škole? </a:t>
            </a:r>
            <a:endParaRPr b="1" sz="2400">
              <a:solidFill>
                <a:srgbClr val="0070C0"/>
              </a:solidFill>
            </a:endParaRPr>
          </a:p>
        </p:txBody>
      </p:sp>
      <p:sp>
        <p:nvSpPr>
          <p:cNvPr id="358" name="Google Shape;358;g30dce0acec5_0_37"/>
          <p:cNvSpPr txBox="1"/>
          <p:nvPr>
            <p:ph idx="2" type="body"/>
          </p:nvPr>
        </p:nvSpPr>
        <p:spPr>
          <a:xfrm>
            <a:off x="4395801" y="2209438"/>
            <a:ext cx="41448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2400">
                <a:solidFill>
                  <a:srgbClr val="0070C0"/>
                </a:solidFill>
              </a:rPr>
              <a:t>Ciljevi i potrebe roditelja? </a:t>
            </a:r>
            <a:endParaRPr b="1" sz="2400">
              <a:solidFill>
                <a:srgbClr val="0070C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b="1" sz="2400">
              <a:solidFill>
                <a:srgbClr val="0070C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b="1" sz="2400">
              <a:solidFill>
                <a:srgbClr val="0070C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b="1" sz="2400">
              <a:solidFill>
                <a:srgbClr val="0070C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b="1" sz="2400">
              <a:solidFill>
                <a:srgbClr val="0070C0"/>
              </a:solidFill>
            </a:endParaRPr>
          </a:p>
        </p:txBody>
      </p:sp>
      <p:sp>
        <p:nvSpPr>
          <p:cNvPr id="359" name="Google Shape;359;g30dce0acec5_0_37"/>
          <p:cNvSpPr/>
          <p:nvPr/>
        </p:nvSpPr>
        <p:spPr>
          <a:xfrm>
            <a:off x="3024170" y="3958603"/>
            <a:ext cx="379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DOBROBIT DJETETA </a:t>
            </a:r>
            <a:endParaRPr b="1" i="0" sz="24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0dce0acec5_0_208"/>
          <p:cNvSpPr txBox="1"/>
          <p:nvPr>
            <p:ph type="title"/>
          </p:nvPr>
        </p:nvSpPr>
        <p:spPr>
          <a:xfrm>
            <a:off x="685800" y="609600"/>
            <a:ext cx="4169100" cy="1456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Jesu li vrata otvorena ili zatvorena?</a:t>
            </a:r>
            <a:endParaRPr/>
          </a:p>
        </p:txBody>
      </p:sp>
      <p:pic>
        <p:nvPicPr>
          <p:cNvPr id="366" name="Google Shape;366;g30dce0acec5_0_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2158975"/>
            <a:ext cx="3784750" cy="3673876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30dce0acec5_0_208"/>
          <p:cNvSpPr txBox="1"/>
          <p:nvPr/>
        </p:nvSpPr>
        <p:spPr>
          <a:xfrm>
            <a:off x="5286075" y="670500"/>
            <a:ext cx="3435900" cy="13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Gdje su granice?</a:t>
            </a:r>
            <a:endParaRPr b="1" sz="2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g30dce0acec5_0_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500" y="2337308"/>
            <a:ext cx="4169100" cy="2779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8d021b60d2_0_0"/>
          <p:cNvSpPr txBox="1"/>
          <p:nvPr>
            <p:ph type="title"/>
          </p:nvPr>
        </p:nvSpPr>
        <p:spPr>
          <a:xfrm>
            <a:off x="180109" y="20596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r-HR"/>
              <a:t>Forum za slobodu odgoja</a:t>
            </a:r>
            <a:endParaRPr/>
          </a:p>
        </p:txBody>
      </p:sp>
      <p:sp>
        <p:nvSpPr>
          <p:cNvPr id="234" name="Google Shape;234;g28d021b60d2_0_0"/>
          <p:cNvSpPr txBox="1"/>
          <p:nvPr/>
        </p:nvSpPr>
        <p:spPr>
          <a:xfrm>
            <a:off x="641425" y="3854273"/>
            <a:ext cx="8179302" cy="21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hr-HR" sz="2100" u="none" cap="none" strike="noStrike">
                <a:solidFill>
                  <a:srgbClr val="0B5394"/>
                </a:solidFill>
                <a:latin typeface="Trebuchet MS"/>
                <a:ea typeface="Trebuchet MS"/>
                <a:cs typeface="Trebuchet MS"/>
                <a:sym typeface="Trebuchet MS"/>
              </a:rPr>
              <a:t>MISIJA</a:t>
            </a:r>
            <a:endParaRPr b="1" i="0" sz="2100" u="none" cap="none" strike="noStrike">
              <a:solidFill>
                <a:srgbClr val="0B539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hr-HR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Svrha </a:t>
            </a:r>
            <a:r>
              <a:rPr b="0" i="0" lang="hr-HR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Foruma za slobodu odgoja je </a:t>
            </a:r>
            <a:r>
              <a:rPr b="1" i="0" lang="hr-HR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osnažiti odgojno-obrazovne radnike/ice</a:t>
            </a:r>
            <a:r>
              <a:rPr b="0" i="0" lang="hr-HR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u Hrvatskoj da stvore </a:t>
            </a:r>
            <a:r>
              <a:rPr b="1" i="0" lang="hr-HR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uključive, inspirativne, demokratske i sretne škole</a:t>
            </a:r>
            <a:r>
              <a:rPr b="0" i="0" lang="hr-HR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, pružajući im kompetencije, alate i podršku za stvaranje jednakih prilika za sve učenike/ice.</a:t>
            </a:r>
            <a:endParaRPr b="0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5" name="Google Shape;235;g28d021b60d2_0_0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g28d021b60d2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109" y="1134680"/>
            <a:ext cx="8783782" cy="2630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0dce0acec5_0_184"/>
          <p:cNvSpPr txBox="1"/>
          <p:nvPr>
            <p:ph type="title"/>
          </p:nvPr>
        </p:nvSpPr>
        <p:spPr>
          <a:xfrm>
            <a:off x="365850" y="254876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hr-HR" sz="3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Oblici suradnje roditelja i škole </a:t>
            </a:r>
            <a:endParaRPr b="1" sz="32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g30dce0acec5_0_184"/>
          <p:cNvSpPr txBox="1"/>
          <p:nvPr>
            <p:ph idx="1" type="body"/>
          </p:nvPr>
        </p:nvSpPr>
        <p:spPr>
          <a:xfrm>
            <a:off x="172800" y="1711076"/>
            <a:ext cx="4399200" cy="46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rPr b="1" lang="hr-HR" sz="1600">
                <a:solidFill>
                  <a:schemeClr val="dk1"/>
                </a:solidFill>
              </a:rPr>
              <a:t>Tradicionalan pristup (pasivni pristup)  </a:t>
            </a:r>
            <a:r>
              <a:rPr lang="hr-HR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rPr lang="hr-HR">
                <a:solidFill>
                  <a:schemeClr val="dk1"/>
                </a:solidFill>
              </a:rPr>
              <a:t>                                                     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rPr b="1" lang="hr-HR">
                <a:solidFill>
                  <a:schemeClr val="dk1"/>
                </a:solidFill>
              </a:rPr>
              <a:t>STAV</a:t>
            </a:r>
            <a:r>
              <a:rPr lang="hr-HR">
                <a:solidFill>
                  <a:schemeClr val="dk1"/>
                </a:solidFill>
              </a:rPr>
              <a:t>: odgovornost obrazovanja je na školi,                             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rPr lang="hr-HR">
                <a:solidFill>
                  <a:schemeClr val="dk1"/>
                </a:solidFill>
              </a:rPr>
              <a:t>odgovornost odgoja je na obitelji              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rPr b="1" lang="hr-HR">
                <a:solidFill>
                  <a:schemeClr val="dk1"/>
                </a:solidFill>
              </a:rPr>
              <a:t>OČEKIVANJA: i</a:t>
            </a:r>
            <a:r>
              <a:rPr lang="hr-HR">
                <a:solidFill>
                  <a:schemeClr val="dk1"/>
                </a:solidFill>
              </a:rPr>
              <a:t>zravnu uključenost roditelja u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rPr lang="hr-HR">
                <a:solidFill>
                  <a:schemeClr val="dk1"/>
                </a:solidFill>
              </a:rPr>
              <a:t>život škole ne očekuju niti učitelji niti roditelji;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rPr b="1" lang="hr-HR">
                <a:solidFill>
                  <a:schemeClr val="dk1"/>
                </a:solidFill>
              </a:rPr>
              <a:t>OBLICI RADA/PONAŠANJA: </a:t>
            </a:r>
            <a:r>
              <a:rPr lang="hr-HR">
                <a:solidFill>
                  <a:schemeClr val="dk1"/>
                </a:solidFill>
              </a:rPr>
              <a:t>ciljeve rada određuje škola i tek ponekad obavještava roditelje o tome, komunikacija s roditeljima je rijetka, orijentirana na pojedinačne probleme i pretežno ju inicira škola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rPr b="1" lang="hr-HR">
                <a:solidFill>
                  <a:schemeClr val="dk1"/>
                </a:solidFill>
              </a:rPr>
              <a:t>OBLICI SURADNJE: </a:t>
            </a:r>
            <a:r>
              <a:rPr lang="hr-HR">
                <a:solidFill>
                  <a:schemeClr val="dk1"/>
                </a:solidFill>
              </a:rPr>
              <a:t> roditeljski sastanci, informacije - roditelji su često pasivni primaoci poruka i informacija                            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6" name="Google Shape;376;g30dce0acec5_0_184"/>
          <p:cNvSpPr txBox="1"/>
          <p:nvPr>
            <p:ph idx="2" type="body"/>
          </p:nvPr>
        </p:nvSpPr>
        <p:spPr>
          <a:xfrm>
            <a:off x="4572000" y="1711076"/>
            <a:ext cx="4399200" cy="49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rPr b="1" lang="hr-HR" sz="1600">
                <a:solidFill>
                  <a:schemeClr val="dk1"/>
                </a:solidFill>
              </a:rPr>
              <a:t>Suvremeni pristup (partnerski pristup) 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rPr lang="hr-HR">
                <a:solidFill>
                  <a:schemeClr val="dk1"/>
                </a:solidFill>
              </a:rPr>
              <a:t>                                                      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rPr b="1" lang="hr-HR">
                <a:solidFill>
                  <a:schemeClr val="dk1"/>
                </a:solidFill>
              </a:rPr>
              <a:t>STAV: </a:t>
            </a:r>
            <a:r>
              <a:rPr lang="hr-HR">
                <a:solidFill>
                  <a:schemeClr val="dk1"/>
                </a:solidFill>
              </a:rPr>
              <a:t>odgovornost odgoja i obrazovanja je podijeljena između obitelji i škole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rPr b="1" lang="hr-HR">
                <a:solidFill>
                  <a:schemeClr val="dk1"/>
                </a:solidFill>
              </a:rPr>
              <a:t>OČEKIVANJA: </a:t>
            </a:r>
            <a:r>
              <a:rPr lang="hr-HR">
                <a:solidFill>
                  <a:schemeClr val="dk1"/>
                </a:solidFill>
              </a:rPr>
              <a:t>škola očekuje roditeljsku uključenost u školski život, roditelji žele biti uključeni i nude prijedloge i rješenja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rPr b="1" lang="hr-HR">
                <a:solidFill>
                  <a:schemeClr val="dk1"/>
                </a:solidFill>
              </a:rPr>
              <a:t>OBLICI RADA/PONAŠANJA: </a:t>
            </a:r>
            <a:r>
              <a:rPr lang="hr-HR">
                <a:solidFill>
                  <a:schemeClr val="dk1"/>
                </a:solidFill>
              </a:rPr>
              <a:t>aktivni doprinos roditelja u izradi kurikuluma, komunikacija je česta, jasno je postavljeno na koji način roditelji mogu sudjelovati u životu škole, te ih se na to i potiče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rPr lang="hr-HR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rPr b="1" lang="hr-HR">
                <a:solidFill>
                  <a:schemeClr val="dk1"/>
                </a:solidFill>
              </a:rPr>
              <a:t>OBLICI SURADNJE: </a:t>
            </a:r>
            <a:r>
              <a:rPr lang="hr-HR">
                <a:solidFill>
                  <a:schemeClr val="dk1"/>
                </a:solidFill>
              </a:rPr>
              <a:t> edukativne radionice ili predavanja za roditelje, roditeljsko sudjelovanje u životu škole, sudjelovanje roditelja u povezivanju škole i lokalne zajednice        </a:t>
            </a:r>
            <a:r>
              <a:rPr lang="hr-HR" sz="2008">
                <a:solidFill>
                  <a:schemeClr val="dk1"/>
                </a:solidFill>
              </a:rPr>
              <a:t>  </a:t>
            </a:r>
            <a:r>
              <a:rPr lang="hr-HR">
                <a:solidFill>
                  <a:schemeClr val="dk1"/>
                </a:solidFill>
              </a:rPr>
              <a:t>          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0dce0acec5_0_44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lang="hr-HR"/>
              <a:t>Tko su roditelji učenika i učenica moje škole? </a:t>
            </a:r>
            <a:endParaRPr/>
          </a:p>
        </p:txBody>
      </p:sp>
      <p:sp>
        <p:nvSpPr>
          <p:cNvPr id="382" name="Google Shape;382;g30dce0acec5_0_44"/>
          <p:cNvSpPr txBox="1"/>
          <p:nvPr>
            <p:ph idx="1" type="body"/>
          </p:nvPr>
        </p:nvSpPr>
        <p:spPr>
          <a:xfrm>
            <a:off x="560600" y="1975142"/>
            <a:ext cx="77724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r-HR">
                <a:solidFill>
                  <a:schemeClr val="dk1"/>
                </a:solidFill>
              </a:rPr>
              <a:t>Sociodemografska obilježja – dob, spol, jezik, religija, kultura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r-HR">
                <a:solidFill>
                  <a:schemeClr val="dk1"/>
                </a:solidFill>
              </a:rPr>
              <a:t>Geografska obilježja – gdje žive i kako to utječe na njihovo ponašanje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r-HR">
                <a:solidFill>
                  <a:schemeClr val="dk1"/>
                </a:solidFill>
              </a:rPr>
              <a:t>Njihova razmišljanja, vjerovanja, znanja i aktivnosti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r-HR">
                <a:solidFill>
                  <a:schemeClr val="dk1"/>
                </a:solidFill>
              </a:rPr>
              <a:t>Što znamo o osobama koje utječu na roditelje? I koje su to osobe?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hr-HR">
                <a:solidFill>
                  <a:schemeClr val="dk1"/>
                </a:solidFill>
              </a:rPr>
              <a:t>Psihografska obilježja – potrebe, nade, zabrinutosti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hr-HR">
                <a:solidFill>
                  <a:schemeClr val="dk1"/>
                </a:solidFill>
              </a:rPr>
              <a:t>Kakve su im roditeljske obrazovne aspiracije? 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r-HR">
                <a:solidFill>
                  <a:schemeClr val="dk1"/>
                </a:solidFill>
              </a:rPr>
              <a:t>Prepreka i poticaji koji ih sprečavaju ili potiču da nešto učine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r-HR">
                <a:solidFill>
                  <a:schemeClr val="dk1"/>
                </a:solidFill>
              </a:rPr>
              <a:t>Učinkoviti komunikacijski kanali kojima možemo s njima komunicirati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0f462dd16c_0_0"/>
          <p:cNvSpPr txBox="1"/>
          <p:nvPr>
            <p:ph type="title"/>
          </p:nvPr>
        </p:nvSpPr>
        <p:spPr>
          <a:xfrm>
            <a:off x="685800" y="5416001"/>
            <a:ext cx="7772400" cy="1456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100"/>
              <a:t>Teorija o difuziji inovacije, Everet Rogers (1962.g.) </a:t>
            </a:r>
            <a:r>
              <a:rPr lang="hr-HR"/>
              <a:t> </a:t>
            </a:r>
            <a:endParaRPr/>
          </a:p>
        </p:txBody>
      </p:sp>
      <p:sp>
        <p:nvSpPr>
          <p:cNvPr id="389" name="Google Shape;389;g30f462dd16c_0_0"/>
          <p:cNvSpPr txBox="1"/>
          <p:nvPr>
            <p:ph idx="1" type="body"/>
          </p:nvPr>
        </p:nvSpPr>
        <p:spPr>
          <a:xfrm>
            <a:off x="685800" y="2142067"/>
            <a:ext cx="7772400" cy="396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0" name="Google Shape;390;g30f462dd16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" y="667363"/>
            <a:ext cx="8743950" cy="34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0dce0acec5_0_54"/>
          <p:cNvSpPr txBox="1"/>
          <p:nvPr>
            <p:ph type="title"/>
          </p:nvPr>
        </p:nvSpPr>
        <p:spPr>
          <a:xfrm>
            <a:off x="1660813" y="769507"/>
            <a:ext cx="5829300" cy="10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lang="hr-HR" sz="3000"/>
              <a:t>ŠTO RODITELJI TREBAJU OD NAS?</a:t>
            </a:r>
            <a:endParaRPr sz="3000"/>
          </a:p>
        </p:txBody>
      </p:sp>
      <p:pic>
        <p:nvPicPr>
          <p:cNvPr id="396" name="Google Shape;396;g30dce0acec5_0_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5327" y="2431342"/>
            <a:ext cx="4260273" cy="2820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0dce0acec5_0_294"/>
          <p:cNvSpPr txBox="1"/>
          <p:nvPr>
            <p:ph type="title"/>
          </p:nvPr>
        </p:nvSpPr>
        <p:spPr>
          <a:xfrm>
            <a:off x="685900" y="685875"/>
            <a:ext cx="6743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lang="hr-HR"/>
              <a:t>I RODITELJI SU LJUDI :)</a:t>
            </a:r>
            <a:endParaRPr/>
          </a:p>
        </p:txBody>
      </p:sp>
      <p:sp>
        <p:nvSpPr>
          <p:cNvPr id="402" name="Google Shape;402;g30dce0acec5_0_294"/>
          <p:cNvSpPr txBox="1"/>
          <p:nvPr>
            <p:ph idx="1" type="body"/>
          </p:nvPr>
        </p:nvSpPr>
        <p:spPr>
          <a:xfrm>
            <a:off x="853750" y="2142075"/>
            <a:ext cx="4600200" cy="18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7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hr-HR">
                <a:solidFill>
                  <a:schemeClr val="dk1"/>
                </a:solidFill>
              </a:rPr>
              <a:t>Potrebno im je</a:t>
            </a:r>
            <a:r>
              <a:rPr lang="hr-H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>
              <a:solidFill>
                <a:schemeClr val="dk1"/>
              </a:solidFill>
            </a:endParaRPr>
          </a:p>
          <a:p>
            <a:pPr indent="-285750" lvl="0" marL="285750" rtl="0" algn="l">
              <a:lnSpc>
                <a:spcPct val="97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</a:pPr>
            <a:r>
              <a:rPr lang="hr-HR">
                <a:solidFill>
                  <a:schemeClr val="accent5"/>
                </a:solidFill>
              </a:rPr>
              <a:t>(I.) </a:t>
            </a:r>
            <a:r>
              <a:rPr lang="hr-HR">
                <a:solidFill>
                  <a:srgbClr val="FF0000"/>
                </a:solidFill>
              </a:rPr>
              <a:t>Biti prihvaćeni i pripadati</a:t>
            </a:r>
            <a:endParaRPr>
              <a:solidFill>
                <a:srgbClr val="FF0000"/>
              </a:solidFill>
            </a:endParaRPr>
          </a:p>
          <a:p>
            <a:pPr indent="-285750" lvl="0" marL="285750" rtl="0" algn="l">
              <a:lnSpc>
                <a:spcPct val="97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</a:pPr>
            <a:r>
              <a:rPr lang="hr-HR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(II.) </a:t>
            </a:r>
            <a:r>
              <a:rPr lang="hr-HR">
                <a:solidFill>
                  <a:srgbClr val="0070C0"/>
                </a:solidFill>
              </a:rPr>
              <a:t>Osjećati se kompetentno</a:t>
            </a:r>
            <a:endParaRPr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rtl="0" algn="l">
              <a:lnSpc>
                <a:spcPct val="97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</a:pPr>
            <a:r>
              <a:rPr lang="hr-HR">
                <a:solidFill>
                  <a:srgbClr val="EBC381"/>
                </a:solidFill>
                <a:latin typeface="Calibri"/>
                <a:ea typeface="Calibri"/>
                <a:cs typeface="Calibri"/>
                <a:sym typeface="Calibri"/>
              </a:rPr>
              <a:t>(III.) </a:t>
            </a:r>
            <a:r>
              <a:rPr lang="hr-HR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Slobodno odlučivati </a:t>
            </a:r>
            <a:r>
              <a:rPr lang="hr-HR">
                <a:solidFill>
                  <a:srgbClr val="00B050"/>
                </a:solidFill>
              </a:rPr>
              <a:t>i imati izbor.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7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g30dce0acec5_0_294"/>
          <p:cNvSpPr txBox="1"/>
          <p:nvPr>
            <p:ph idx="2" type="body"/>
          </p:nvPr>
        </p:nvSpPr>
        <p:spPr>
          <a:xfrm>
            <a:off x="4645152" y="2142068"/>
            <a:ext cx="3813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 sz="2000">
              <a:solidFill>
                <a:srgbClr val="477BD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04" name="Google Shape;404;g30dce0acec5_0_294"/>
          <p:cNvSpPr/>
          <p:nvPr/>
        </p:nvSpPr>
        <p:spPr>
          <a:xfrm>
            <a:off x="6459854" y="4995330"/>
            <a:ext cx="2105100" cy="1495500"/>
          </a:xfrm>
          <a:prstGeom prst="ellipse">
            <a:avLst/>
          </a:prstGeom>
          <a:solidFill>
            <a:schemeClr val="accent1"/>
          </a:solidFill>
          <a:ln cap="rnd" cmpd="sng" w="19050">
            <a:solidFill>
              <a:srgbClr val="7D2D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r-H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ŠTO JE VAMA POTREBNO? 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g30dce0acec5_0_2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9292" y="898750"/>
            <a:ext cx="1201016" cy="8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30dce0acec5_0_2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3948" y="3518485"/>
            <a:ext cx="1530229" cy="1072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30dce0acec5_0_2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83716" y="1901419"/>
            <a:ext cx="1743607" cy="1213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0dce0acec5_0_91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r-HR" sz="3200"/>
              <a:t>Oblici suradnje </a:t>
            </a:r>
            <a:endParaRPr sz="3200"/>
          </a:p>
        </p:txBody>
      </p:sp>
      <p:sp>
        <p:nvSpPr>
          <p:cNvPr id="414" name="Google Shape;414;g30dce0acec5_0_91"/>
          <p:cNvSpPr txBox="1"/>
          <p:nvPr>
            <p:ph idx="1" type="body"/>
          </p:nvPr>
        </p:nvSpPr>
        <p:spPr>
          <a:xfrm>
            <a:off x="685800" y="2142067"/>
            <a:ext cx="77724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r-HR" sz="2400">
                <a:solidFill>
                  <a:schemeClr val="dk1"/>
                </a:solidFill>
              </a:rPr>
              <a:t>druženje i osjećaj dobrodošlice</a:t>
            </a:r>
            <a:endParaRPr sz="24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r-HR" sz="2400">
                <a:solidFill>
                  <a:schemeClr val="dk1"/>
                </a:solidFill>
              </a:rPr>
              <a:t>roditeljski sastanci, grupni i individualni razgovori </a:t>
            </a:r>
            <a:endParaRPr sz="24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r-HR" sz="2400">
                <a:solidFill>
                  <a:schemeClr val="dk1"/>
                </a:solidFill>
              </a:rPr>
              <a:t>škole za roditelje, roditeljski kutak</a:t>
            </a:r>
            <a:endParaRPr sz="24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r-HR" sz="2400">
                <a:solidFill>
                  <a:schemeClr val="dk1"/>
                </a:solidFill>
              </a:rPr>
              <a:t>savjetovališta za roditelje </a:t>
            </a:r>
            <a:endParaRPr sz="24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r-HR" sz="2400">
                <a:solidFill>
                  <a:schemeClr val="dk1"/>
                </a:solidFill>
              </a:rPr>
              <a:t>priredbe, dani škole, dani otvorenih vrata i zamjene uloga </a:t>
            </a:r>
            <a:endParaRPr sz="24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r-HR" sz="2400">
                <a:solidFill>
                  <a:schemeClr val="dk1"/>
                </a:solidFill>
              </a:rPr>
              <a:t>posjete drugim ustanovama</a:t>
            </a:r>
            <a:endParaRPr sz="24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r-HR" sz="2400">
                <a:solidFill>
                  <a:schemeClr val="dk1"/>
                </a:solidFill>
              </a:rPr>
              <a:t>zajedničke aktivnosti roditelja, učenika i učitelja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r-HR" sz="2400">
                <a:solidFill>
                  <a:schemeClr val="dk1"/>
                </a:solidFill>
              </a:rPr>
              <a:t>ankete za roditelje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zajedničko rješavanje problema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415" name="Google Shape;415;g30dce0acec5_0_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5629" y="237023"/>
            <a:ext cx="1828795" cy="18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0f462dd16c_0_12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Prijedlozi </a:t>
            </a:r>
            <a:endParaRPr/>
          </a:p>
        </p:txBody>
      </p:sp>
      <p:sp>
        <p:nvSpPr>
          <p:cNvPr id="422" name="Google Shape;422;g30f462dd16c_0_12"/>
          <p:cNvSpPr txBox="1"/>
          <p:nvPr>
            <p:ph idx="1" type="body"/>
          </p:nvPr>
        </p:nvSpPr>
        <p:spPr>
          <a:xfrm>
            <a:off x="758275" y="1769351"/>
            <a:ext cx="7772400" cy="426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7004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408">
                <a:solidFill>
                  <a:schemeClr val="dk1"/>
                </a:solidFill>
              </a:rPr>
              <a:t>potičite </a:t>
            </a:r>
            <a:r>
              <a:rPr lang="hr-HR" sz="2408">
                <a:solidFill>
                  <a:schemeClr val="dk1"/>
                </a:solidFill>
              </a:rPr>
              <a:t>roditelj</a:t>
            </a:r>
            <a:r>
              <a:rPr lang="hr-HR" sz="2408">
                <a:solidFill>
                  <a:schemeClr val="dk1"/>
                </a:solidFill>
              </a:rPr>
              <a:t>e da sami </a:t>
            </a:r>
            <a:r>
              <a:rPr lang="hr-HR" sz="2408">
                <a:solidFill>
                  <a:schemeClr val="dk1"/>
                </a:solidFill>
              </a:rPr>
              <a:t>predlažu teme za roditeljske sastanke </a:t>
            </a:r>
            <a:endParaRPr sz="2408">
              <a:solidFill>
                <a:schemeClr val="dk1"/>
              </a:solidFill>
            </a:endParaRPr>
          </a:p>
          <a:p>
            <a:pPr indent="-37004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408">
                <a:solidFill>
                  <a:schemeClr val="dk1"/>
                </a:solidFill>
              </a:rPr>
              <a:t>napravite listu znanja i vještina koje imaju roditelji vaše škole te ih uključite kao predavače </a:t>
            </a:r>
            <a:endParaRPr sz="2408">
              <a:solidFill>
                <a:schemeClr val="dk1"/>
              </a:solidFill>
            </a:endParaRPr>
          </a:p>
          <a:p>
            <a:pPr indent="-37004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408">
                <a:solidFill>
                  <a:schemeClr val="dk1"/>
                </a:solidFill>
              </a:rPr>
              <a:t>napravite kutije prijedloga za roditelje u koje će moći ubacivati svoje ideje </a:t>
            </a:r>
            <a:endParaRPr sz="2408">
              <a:solidFill>
                <a:schemeClr val="dk1"/>
              </a:solidFill>
            </a:endParaRPr>
          </a:p>
          <a:p>
            <a:pPr indent="-37004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408">
                <a:solidFill>
                  <a:schemeClr val="dk1"/>
                </a:solidFill>
              </a:rPr>
              <a:t>napravite kutije u koje će djeca ubacivati pitanja na koja očekuju zajednički odgovor roditelja, učitelja, stručnih suradnika i ravnatelja </a:t>
            </a:r>
            <a:endParaRPr sz="2408">
              <a:solidFill>
                <a:schemeClr val="dk1"/>
              </a:solidFill>
            </a:endParaRPr>
          </a:p>
          <a:p>
            <a:pPr indent="-37004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408">
                <a:solidFill>
                  <a:schemeClr val="dk1"/>
                </a:solidFill>
              </a:rPr>
              <a:t>roditelji - volonteri </a:t>
            </a:r>
            <a:endParaRPr sz="2408">
              <a:solidFill>
                <a:schemeClr val="dk1"/>
              </a:solidFill>
            </a:endParaRPr>
          </a:p>
          <a:p>
            <a:pPr indent="-37004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408">
                <a:solidFill>
                  <a:schemeClr val="dk1"/>
                </a:solidFill>
              </a:rPr>
              <a:t>roditelji - mentori </a:t>
            </a:r>
            <a:endParaRPr sz="2408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0f462dd16c_0_181"/>
          <p:cNvSpPr txBox="1"/>
          <p:nvPr>
            <p:ph type="title"/>
          </p:nvPr>
        </p:nvSpPr>
        <p:spPr>
          <a:xfrm>
            <a:off x="737550" y="205826"/>
            <a:ext cx="7772400" cy="1456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Primjer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STAJALIŠTA RODITELJA PREMA SURADNJI SA ŠKOLOM </a:t>
            </a:r>
            <a:endParaRPr/>
          </a:p>
        </p:txBody>
      </p:sp>
      <p:sp>
        <p:nvSpPr>
          <p:cNvPr id="429" name="Google Shape;429;g30f462dd16c_0_181"/>
          <p:cNvSpPr txBox="1"/>
          <p:nvPr>
            <p:ph idx="1" type="body"/>
          </p:nvPr>
        </p:nvSpPr>
        <p:spPr>
          <a:xfrm>
            <a:off x="613325" y="1582975"/>
            <a:ext cx="7772400" cy="513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-337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987"/>
              <a:buChar char="•"/>
            </a:pPr>
            <a:r>
              <a:rPr lang="hr-HR" sz="3251">
                <a:solidFill>
                  <a:schemeClr val="dk1"/>
                </a:solidFill>
              </a:rPr>
              <a:t>Htjela bih svojim idejama i prijedlozima pridonijeti radu škole.</a:t>
            </a:r>
            <a:endParaRPr sz="3251">
              <a:solidFill>
                <a:schemeClr val="dk1"/>
              </a:solidFill>
            </a:endParaRPr>
          </a:p>
          <a:p>
            <a:pPr indent="-337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987"/>
              <a:buChar char="•"/>
            </a:pPr>
            <a:r>
              <a:rPr lang="hr-HR" sz="3251">
                <a:solidFill>
                  <a:schemeClr val="dk1"/>
                </a:solidFill>
              </a:rPr>
              <a:t>Pomogao bih školi pri izradi nastavnih pomagala.</a:t>
            </a:r>
            <a:endParaRPr sz="3251">
              <a:solidFill>
                <a:schemeClr val="dk1"/>
              </a:solidFill>
            </a:endParaRPr>
          </a:p>
          <a:p>
            <a:pPr indent="-337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987"/>
              <a:buChar char="•"/>
            </a:pPr>
            <a:r>
              <a:rPr lang="hr-HR" sz="3251">
                <a:solidFill>
                  <a:schemeClr val="dk1"/>
                </a:solidFill>
              </a:rPr>
              <a:t>Odazvala bih se akciji uređenja škole i školskog okoliša.</a:t>
            </a:r>
            <a:endParaRPr sz="3251">
              <a:solidFill>
                <a:schemeClr val="dk1"/>
              </a:solidFill>
            </a:endParaRPr>
          </a:p>
          <a:p>
            <a:pPr indent="-337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987"/>
              <a:buChar char="•"/>
            </a:pPr>
            <a:r>
              <a:rPr lang="hr-HR" sz="3251">
                <a:solidFill>
                  <a:schemeClr val="dk1"/>
                </a:solidFill>
              </a:rPr>
              <a:t>Rado bih sudjelovao u uređenju učionice (npr. u bojenju zidova).</a:t>
            </a:r>
            <a:endParaRPr sz="3251">
              <a:solidFill>
                <a:schemeClr val="dk1"/>
              </a:solidFill>
            </a:endParaRPr>
          </a:p>
          <a:p>
            <a:pPr indent="-337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987"/>
              <a:buChar char="•"/>
            </a:pPr>
            <a:r>
              <a:rPr lang="hr-HR" sz="3251">
                <a:solidFill>
                  <a:schemeClr val="dk1"/>
                </a:solidFill>
              </a:rPr>
              <a:t>Sudjelovala bih u sportskim natjecanjima organiziranima u školi.</a:t>
            </a:r>
            <a:endParaRPr sz="3251">
              <a:solidFill>
                <a:schemeClr val="dk1"/>
              </a:solidFill>
            </a:endParaRPr>
          </a:p>
          <a:p>
            <a:pPr indent="-337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987"/>
              <a:buChar char="•"/>
            </a:pPr>
            <a:r>
              <a:rPr lang="hr-HR" sz="3251">
                <a:solidFill>
                  <a:schemeClr val="dk1"/>
                </a:solidFill>
              </a:rPr>
              <a:t>Važni su mi individualni razgovori s učiteljem.</a:t>
            </a:r>
            <a:endParaRPr sz="3251">
              <a:solidFill>
                <a:schemeClr val="dk1"/>
              </a:solidFill>
            </a:endParaRPr>
          </a:p>
          <a:p>
            <a:pPr indent="-337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987"/>
              <a:buChar char="•"/>
            </a:pPr>
            <a:r>
              <a:rPr lang="hr-HR" sz="3251">
                <a:solidFill>
                  <a:schemeClr val="dk1"/>
                </a:solidFill>
              </a:rPr>
              <a:t>Sudjelovao bih u prodaji učeničkih radova ili sličnoj akciji čiji bi prihod išao za potrebe škole.</a:t>
            </a:r>
            <a:endParaRPr sz="3251">
              <a:solidFill>
                <a:schemeClr val="dk1"/>
              </a:solidFill>
            </a:endParaRPr>
          </a:p>
          <a:p>
            <a:pPr indent="-337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987"/>
              <a:buChar char="•"/>
            </a:pPr>
            <a:r>
              <a:rPr lang="hr-HR" sz="3251">
                <a:solidFill>
                  <a:schemeClr val="dk1"/>
                </a:solidFill>
              </a:rPr>
              <a:t>Odazvala bih se neslužbenom druženju roditelja i učitelja.</a:t>
            </a:r>
            <a:endParaRPr sz="3251">
              <a:solidFill>
                <a:schemeClr val="dk1"/>
              </a:solidFill>
            </a:endParaRPr>
          </a:p>
          <a:p>
            <a:pPr indent="-337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987"/>
              <a:buChar char="•"/>
            </a:pPr>
            <a:r>
              <a:rPr lang="hr-HR" sz="3251">
                <a:solidFill>
                  <a:schemeClr val="dk1"/>
                </a:solidFill>
              </a:rPr>
              <a:t>Sudjelovala bih s učiteljem u nastavi u granicama svojih znanja, sposobnosti i mogućnosti.</a:t>
            </a:r>
            <a:endParaRPr sz="3251">
              <a:solidFill>
                <a:schemeClr val="dk1"/>
              </a:solidFill>
            </a:endParaRPr>
          </a:p>
          <a:p>
            <a:pPr indent="-337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987"/>
              <a:buChar char="•"/>
            </a:pPr>
            <a:r>
              <a:rPr lang="hr-HR" sz="3251">
                <a:solidFill>
                  <a:schemeClr val="dk1"/>
                </a:solidFill>
              </a:rPr>
              <a:t>Smatram korisnim da roditelji opskrbljuju razred potrebnim potrošnim materijalom (bojom, papirom...).</a:t>
            </a:r>
            <a:endParaRPr sz="3251">
              <a:solidFill>
                <a:schemeClr val="dk1"/>
              </a:solidFill>
            </a:endParaRPr>
          </a:p>
          <a:p>
            <a:pPr indent="-33761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5987"/>
              <a:buChar char="•"/>
            </a:pPr>
            <a:r>
              <a:rPr lang="hr-HR" sz="3251">
                <a:solidFill>
                  <a:schemeClr val="dk1"/>
                </a:solidFill>
              </a:rPr>
              <a:t>Želim imati mogućnost otvoreno razgovarati s učiteljima o školskim problemima.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hr-HR" sz="1100">
                <a:solidFill>
                  <a:schemeClr val="dk1"/>
                </a:solidFill>
              </a:rPr>
              <a:t>                                                                                                </a:t>
            </a:r>
            <a:r>
              <a:rPr lang="hr-HR" sz="1827">
                <a:solidFill>
                  <a:schemeClr val="dk1"/>
                </a:solidFill>
              </a:rPr>
              <a:t>  Tvrdnje su dijelom preuzete i prilagođene iz članka „Suradnja roditelja i škole“, autora Ante Kolaka, Filozofski fakultet Sveučilišta u Zagrebu, Odsjek za pedagogiju, 2006. godina. </a:t>
            </a:r>
            <a:endParaRPr sz="1827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0dce0acec5_0_116"/>
          <p:cNvSpPr txBox="1"/>
          <p:nvPr/>
        </p:nvSpPr>
        <p:spPr>
          <a:xfrm>
            <a:off x="662600" y="5104150"/>
            <a:ext cx="459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>
                <a:solidFill>
                  <a:srgbClr val="477BD1"/>
                </a:solidFill>
              </a:rPr>
              <a:t>O</a:t>
            </a:r>
            <a:r>
              <a:rPr b="1" lang="hr-HR" u="sng">
                <a:solidFill>
                  <a:srgbClr val="477BD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snovna škol</a:t>
            </a:r>
            <a:r>
              <a:rPr b="1" lang="hr-HR" u="sng">
                <a:solidFill>
                  <a:srgbClr val="477BD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 </a:t>
            </a:r>
            <a:r>
              <a:rPr b="1" lang="hr-HR" u="sng">
                <a:solidFill>
                  <a:srgbClr val="477BD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Jabukovac - Zagreb </a:t>
            </a:r>
            <a:endParaRPr b="1" sz="1000">
              <a:solidFill>
                <a:srgbClr val="477BD1"/>
              </a:solidFill>
            </a:endParaRPr>
          </a:p>
        </p:txBody>
      </p:sp>
      <p:pic>
        <p:nvPicPr>
          <p:cNvPr id="435" name="Google Shape;435;g30dce0acec5_0_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59475"/>
            <a:ext cx="3595177" cy="202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30dce0acec5_0_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000" y="1612200"/>
            <a:ext cx="3595177" cy="202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30dce0acec5_0_1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89175" y="3429000"/>
            <a:ext cx="3595177" cy="2022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0dce0acec5_0_17"/>
          <p:cNvSpPr txBox="1"/>
          <p:nvPr>
            <p:ph type="title"/>
          </p:nvPr>
        </p:nvSpPr>
        <p:spPr>
          <a:xfrm>
            <a:off x="377526" y="2249825"/>
            <a:ext cx="3239400" cy="1371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2700"/>
              <a:t>Razvoj kompetencija komunikacije i rješavanja sukoba</a:t>
            </a:r>
            <a:endParaRPr b="1" sz="2700"/>
          </a:p>
        </p:txBody>
      </p:sp>
      <p:pic>
        <p:nvPicPr>
          <p:cNvPr id="444" name="Google Shape;444;g30dce0acec5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7825" y="1694913"/>
            <a:ext cx="4624251" cy="346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0a70dc6b4f_0_176"/>
          <p:cNvSpPr txBox="1"/>
          <p:nvPr>
            <p:ph type="title"/>
          </p:nvPr>
        </p:nvSpPr>
        <p:spPr>
          <a:xfrm>
            <a:off x="541438" y="492475"/>
            <a:ext cx="7772400" cy="74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lang="hr-HR"/>
              <a:t>PROGRAMI FORUMA ZA SLOBODU ODGOJA</a:t>
            </a:r>
            <a:endParaRPr/>
          </a:p>
        </p:txBody>
      </p:sp>
      <p:grpSp>
        <p:nvGrpSpPr>
          <p:cNvPr id="242" name="Google Shape;242;g30a70dc6b4f_0_176"/>
          <p:cNvGrpSpPr/>
          <p:nvPr/>
        </p:nvGrpSpPr>
        <p:grpSpPr>
          <a:xfrm>
            <a:off x="487024" y="4284500"/>
            <a:ext cx="7798600" cy="2526444"/>
            <a:chOff x="47407" y="2542695"/>
            <a:chExt cx="7798600" cy="2589896"/>
          </a:xfrm>
        </p:grpSpPr>
        <p:sp>
          <p:nvSpPr>
            <p:cNvPr id="243" name="Google Shape;243;g30a70dc6b4f_0_176"/>
            <p:cNvSpPr/>
            <p:nvPr/>
          </p:nvSpPr>
          <p:spPr>
            <a:xfrm>
              <a:off x="47408" y="3959891"/>
              <a:ext cx="7772400" cy="1172700"/>
            </a:xfrm>
            <a:prstGeom prst="roundRect">
              <a:avLst>
                <a:gd fmla="val 10000" name="adj"/>
              </a:avLst>
            </a:prstGeom>
            <a:solidFill>
              <a:srgbClr val="FF9900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g30a70dc6b4f_0_176"/>
            <p:cNvSpPr txBox="1"/>
            <p:nvPr/>
          </p:nvSpPr>
          <p:spPr>
            <a:xfrm>
              <a:off x="2304182" y="3959891"/>
              <a:ext cx="5275200" cy="110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3800" lIns="83800" spcFirstLastPara="1" rIns="83800" wrap="square" tIns="83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hr-HR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Unaprjeđenje</a:t>
              </a:r>
              <a:r>
                <a:rPr b="0" i="0" lang="hr-HR" sz="2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poučavanja</a:t>
              </a:r>
              <a:endParaRPr b="0" i="0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b="0" i="0" lang="hr-HR" sz="17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RWCT: Čitanje i pisanje za kritičko mišljenje</a:t>
              </a:r>
              <a:endParaRPr b="0" i="0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b="0" i="0" lang="hr-HR" sz="17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ALCT: Aktivno učenje i kritičko mišljenje</a:t>
              </a:r>
              <a:endParaRPr b="0" i="0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g30a70dc6b4f_0_176"/>
            <p:cNvSpPr/>
            <p:nvPr/>
          </p:nvSpPr>
          <p:spPr>
            <a:xfrm>
              <a:off x="47407" y="2545565"/>
              <a:ext cx="7772400" cy="1295400"/>
            </a:xfrm>
            <a:prstGeom prst="roundRect">
              <a:avLst>
                <a:gd fmla="val 10000" name="adj"/>
              </a:avLst>
            </a:prstGeom>
            <a:solidFill>
              <a:srgbClr val="36A9E1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g30a70dc6b4f_0_176"/>
            <p:cNvSpPr txBox="1"/>
            <p:nvPr/>
          </p:nvSpPr>
          <p:spPr>
            <a:xfrm>
              <a:off x="2251307" y="2542695"/>
              <a:ext cx="5594700" cy="129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3800" lIns="83800" spcFirstLastPara="1" rIns="83800" wrap="square" tIns="83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0" i="0" lang="hr-HR" sz="2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Građanski odgoj i obrazovanje</a:t>
              </a:r>
              <a:endParaRPr b="0" i="0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77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b="0" i="0" lang="hr-HR" sz="17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Pravo u svakodnevici, Obrazovanjem protiv korupcije</a:t>
              </a:r>
              <a:endParaRPr b="0" i="0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b="0" i="0" lang="hr-HR" sz="17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Održivi razvoj; Poučavanje o Europskoj uniji</a:t>
              </a:r>
              <a:endParaRPr b="0" i="0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b="0" i="0" lang="hr-HR" sz="17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Pokreni promjenu! (glas i participacija učenika)</a:t>
              </a:r>
              <a:endParaRPr b="0" i="0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g30a70dc6b4f_0_176"/>
          <p:cNvSpPr/>
          <p:nvPr/>
        </p:nvSpPr>
        <p:spPr>
          <a:xfrm>
            <a:off x="722475" y="5716175"/>
            <a:ext cx="1563900" cy="1038900"/>
          </a:xfrm>
          <a:prstGeom prst="roundRect">
            <a:avLst>
              <a:gd fmla="val 10000" name="adj"/>
            </a:avLst>
          </a:prstGeom>
          <a:blipFill rotWithShape="1">
            <a:blip r:embed="rId3">
              <a:alphaModFix/>
            </a:blip>
            <a:stretch>
              <a:fillRect b="0" l="-4996" r="-4985" t="0"/>
            </a:stretch>
          </a:blipFill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30a70dc6b4f_0_17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sp>
        <p:nvSpPr>
          <p:cNvPr id="249" name="Google Shape;249;g30a70dc6b4f_0_176"/>
          <p:cNvSpPr/>
          <p:nvPr/>
        </p:nvSpPr>
        <p:spPr>
          <a:xfrm>
            <a:off x="439600" y="1331075"/>
            <a:ext cx="7819800" cy="1173000"/>
          </a:xfrm>
          <a:prstGeom prst="roundRect">
            <a:avLst>
              <a:gd fmla="val 10000" name="adj"/>
            </a:avLst>
          </a:prstGeom>
          <a:solidFill>
            <a:srgbClr val="6FAA47"/>
          </a:solidFill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30a70dc6b4f_0_176"/>
          <p:cNvSpPr txBox="1"/>
          <p:nvPr/>
        </p:nvSpPr>
        <p:spPr>
          <a:xfrm>
            <a:off x="2690925" y="1376575"/>
            <a:ext cx="5421600" cy="11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83800" lIns="83800" spcFirstLastPara="1" rIns="83800" wrap="square" tIns="838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hr-H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Unapređenje vođenja škola</a:t>
            </a:r>
            <a:endParaRPr b="0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255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•"/>
            </a:pPr>
            <a:r>
              <a:rPr b="0" i="0" lang="hr-HR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Akademija za ravnatelje:ice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g30a70dc6b4f_0_1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0323" y="1345589"/>
            <a:ext cx="1563899" cy="1172936"/>
          </a:xfrm>
          <a:prstGeom prst="rect">
            <a:avLst/>
          </a:prstGeom>
          <a:solidFill>
            <a:srgbClr val="6FAA47"/>
          </a:solidFill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2" name="Google Shape;252;g30a70dc6b4f_0_1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263" y="4278288"/>
            <a:ext cx="1684974" cy="126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0a70dc6b4f_0_176"/>
          <p:cNvSpPr/>
          <p:nvPr/>
        </p:nvSpPr>
        <p:spPr>
          <a:xfrm>
            <a:off x="524950" y="2659989"/>
            <a:ext cx="7649100" cy="1505700"/>
          </a:xfrm>
          <a:prstGeom prst="roundRect">
            <a:avLst>
              <a:gd fmla="val 16667" name="adj"/>
            </a:avLst>
          </a:prstGeom>
          <a:solidFill>
            <a:srgbClr val="C27BA0"/>
          </a:solidFill>
          <a:ln cap="rnd" cmpd="sng" w="76200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914400" marR="0" rtl="0" algn="l">
              <a:lnSpc>
                <a:spcPct val="90000"/>
              </a:lnSpc>
              <a:spcBef>
                <a:spcPts val="255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g30a70dc6b4f_0_1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5450" y="2853687"/>
            <a:ext cx="1778554" cy="117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30a70dc6b4f_0_176"/>
          <p:cNvSpPr txBox="1"/>
          <p:nvPr/>
        </p:nvSpPr>
        <p:spPr>
          <a:xfrm>
            <a:off x="2629125" y="2629125"/>
            <a:ext cx="5545200" cy="13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hr-H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Dobrobit i uključivost</a:t>
            </a:r>
            <a:endParaRPr b="0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77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•"/>
            </a:pPr>
            <a:r>
              <a:rPr b="0" i="0" lang="hr-HR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Osnovni seminar medijacije, Možemo to riješiti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255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•"/>
            </a:pPr>
            <a:r>
              <a:rPr b="0" i="0" lang="hr-HR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Sretno dijete; Biti OK; Škole podrške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255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•"/>
            </a:pPr>
            <a:r>
              <a:rPr b="0" i="0" lang="hr-HR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Zajedno - suradnja s roditeljima</a:t>
            </a:r>
            <a:endParaRPr b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255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•"/>
            </a:pPr>
            <a:r>
              <a:rPr b="0" i="0" lang="hr-HR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Oboji svijet; Kutija promjena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6"/>
          <p:cNvSpPr txBox="1"/>
          <p:nvPr>
            <p:ph type="title"/>
          </p:nvPr>
        </p:nvSpPr>
        <p:spPr>
          <a:xfrm>
            <a:off x="989646" y="449658"/>
            <a:ext cx="6151500" cy="125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lang="hr-HR"/>
              <a:t>Što kad ne ide „sve po planu”?</a:t>
            </a:r>
            <a:endParaRPr/>
          </a:p>
        </p:txBody>
      </p:sp>
      <p:pic>
        <p:nvPicPr>
          <p:cNvPr id="451" name="Google Shape;45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8825" y="1643825"/>
            <a:ext cx="5958748" cy="431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16"/>
          <p:cNvSpPr txBox="1"/>
          <p:nvPr/>
        </p:nvSpPr>
        <p:spPr>
          <a:xfrm>
            <a:off x="2125475" y="5958700"/>
            <a:ext cx="529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hr-HR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Natječaj “Oboji svijet”, 2017.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7"/>
          <p:cNvSpPr txBox="1"/>
          <p:nvPr/>
        </p:nvSpPr>
        <p:spPr>
          <a:xfrm>
            <a:off x="739000" y="668450"/>
            <a:ext cx="8159400" cy="11695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hr-HR" sz="3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Što često mislimo o roditeljima s kojima se sukobljavamo?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7"/>
          <p:cNvSpPr txBox="1"/>
          <p:nvPr/>
        </p:nvSpPr>
        <p:spPr>
          <a:xfrm>
            <a:off x="739000" y="1862394"/>
            <a:ext cx="3000000" cy="42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Oni samo žele…: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hr-H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Pažnju?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hr-H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Dokazivanje?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hr-H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Pobjedu?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hr-H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Dramu?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hr-H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Probleme?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hr-H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Ljutnju?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hr-HR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Biti naporni </a:t>
            </a:r>
            <a:r>
              <a:rPr b="0" i="0" lang="hr-H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:) 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7"/>
          <p:cNvSpPr txBox="1"/>
          <p:nvPr/>
        </p:nvSpPr>
        <p:spPr>
          <a:xfrm>
            <a:off x="4197550" y="2749100"/>
            <a:ext cx="4700700" cy="31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Većina njih želi ostvariti neku svoju važnu potrebu i ne znaju drugačiji način za to.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Umjesto fokusa na osobine pojedinaca pitati se: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“Što možemo učiniti da riješimo problem?”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8"/>
          <p:cNvSpPr txBox="1"/>
          <p:nvPr>
            <p:ph type="title"/>
          </p:nvPr>
        </p:nvSpPr>
        <p:spPr>
          <a:xfrm>
            <a:off x="670633" y="568396"/>
            <a:ext cx="7772400" cy="1456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lang="hr-HR" sz="3200"/>
              <a:t>Analiza sukoba</a:t>
            </a:r>
            <a:endParaRPr sz="3200"/>
          </a:p>
        </p:txBody>
      </p:sp>
      <p:sp>
        <p:nvSpPr>
          <p:cNvPr id="466" name="Google Shape;466;p18"/>
          <p:cNvSpPr txBox="1"/>
          <p:nvPr>
            <p:ph idx="1" type="body"/>
          </p:nvPr>
        </p:nvSpPr>
        <p:spPr>
          <a:xfrm>
            <a:off x="482174" y="2024675"/>
            <a:ext cx="33498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hr-HR" sz="2000">
                <a:solidFill>
                  <a:schemeClr val="dk1"/>
                </a:solidFill>
              </a:rPr>
              <a:t>POZICIJA:</a:t>
            </a:r>
            <a:r>
              <a:rPr lang="hr-HR" sz="2000">
                <a:solidFill>
                  <a:schemeClr val="dk1"/>
                </a:solidFill>
              </a:rPr>
              <a:t> Što roditelj zahtijeva?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hr-HR" sz="2000">
                <a:solidFill>
                  <a:schemeClr val="dk1"/>
                </a:solidFill>
              </a:rPr>
              <a:t>INTERESI:</a:t>
            </a:r>
            <a:r>
              <a:rPr lang="hr-HR" sz="2000">
                <a:solidFill>
                  <a:schemeClr val="dk1"/>
                </a:solidFill>
              </a:rPr>
              <a:t> Što zapravo želi i što mu je važno? 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hr-HR" sz="2000">
                <a:solidFill>
                  <a:schemeClr val="dk1"/>
                </a:solidFill>
              </a:rPr>
              <a:t>POTREBE:</a:t>
            </a:r>
            <a:r>
              <a:rPr lang="hr-HR" sz="2000">
                <a:solidFill>
                  <a:schemeClr val="dk1"/>
                </a:solidFill>
              </a:rPr>
              <a:t> Koja je potreba roditelja?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hr-HR" sz="2000">
                <a:solidFill>
                  <a:schemeClr val="dk1"/>
                </a:solidFill>
              </a:rPr>
              <a:t>ZAJEDNIČKI INTERES: </a:t>
            </a:r>
            <a:r>
              <a:rPr lang="hr-HR" sz="2000">
                <a:solidFill>
                  <a:schemeClr val="dk1"/>
                </a:solidFill>
              </a:rPr>
              <a:t>Dobrobit učenice/učenika?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467" name="Google Shape;46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5455" y="1548122"/>
            <a:ext cx="4517579" cy="356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g30f462dd16c_0_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3500" y="1807750"/>
            <a:ext cx="6057701" cy="414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30f462dd16c_0_104"/>
          <p:cNvSpPr txBox="1"/>
          <p:nvPr/>
        </p:nvSpPr>
        <p:spPr>
          <a:xfrm>
            <a:off x="177375" y="266050"/>
            <a:ext cx="92826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hr-HR" sz="2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Model Thomasa i Kilmanna:</a:t>
            </a:r>
            <a:endParaRPr b="1" i="0" sz="28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hr-HR" sz="2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5 situacijskih stilova rješavanja sukoba </a:t>
            </a:r>
            <a:endParaRPr b="1" i="0" sz="28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9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lang="hr-HR"/>
              <a:t>Tijek razgovora</a:t>
            </a:r>
            <a:endParaRPr/>
          </a:p>
        </p:txBody>
      </p:sp>
      <p:sp>
        <p:nvSpPr>
          <p:cNvPr id="480" name="Google Shape;480;p19"/>
          <p:cNvSpPr txBox="1"/>
          <p:nvPr>
            <p:ph idx="1" type="body"/>
          </p:nvPr>
        </p:nvSpPr>
        <p:spPr>
          <a:xfrm>
            <a:off x="685800" y="2373746"/>
            <a:ext cx="7886700" cy="2349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hr-HR" sz="2400">
                <a:solidFill>
                  <a:schemeClr val="dk1"/>
                </a:solidFill>
              </a:rPr>
              <a:t>0. Priprema! </a:t>
            </a:r>
            <a:endParaRPr/>
          </a:p>
          <a:p>
            <a:pPr indent="-342900" lvl="0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hr-HR" sz="2400">
                <a:solidFill>
                  <a:schemeClr val="dk1"/>
                </a:solidFill>
              </a:rPr>
              <a:t>Započinjanje i otvaranje razgovora</a:t>
            </a:r>
            <a:endParaRPr/>
          </a:p>
          <a:p>
            <a:pPr indent="-342900" lvl="0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hr-HR" sz="2400">
                <a:solidFill>
                  <a:schemeClr val="dk1"/>
                </a:solidFill>
              </a:rPr>
              <a:t>Fokusiranje i pojašnjavanje problema/situacije</a:t>
            </a:r>
            <a:endParaRPr/>
          </a:p>
          <a:p>
            <a:pPr indent="-342900" lvl="0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hr-HR" sz="2400">
                <a:solidFill>
                  <a:schemeClr val="dk1"/>
                </a:solidFill>
              </a:rPr>
              <a:t>Traženje i izbor rješenja</a:t>
            </a:r>
            <a:endParaRPr/>
          </a:p>
          <a:p>
            <a:pPr indent="-342900" lvl="0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hr-HR" sz="2400">
                <a:solidFill>
                  <a:schemeClr val="dk1"/>
                </a:solidFill>
              </a:rPr>
              <a:t>Plan akcije</a:t>
            </a:r>
            <a:endParaRPr/>
          </a:p>
          <a:p>
            <a:pPr indent="-342900" lvl="0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hr-HR" sz="2400">
                <a:solidFill>
                  <a:schemeClr val="dk1"/>
                </a:solidFill>
              </a:rPr>
              <a:t>Provjera izvršenja plana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0"/>
          <p:cNvSpPr txBox="1"/>
          <p:nvPr>
            <p:ph idx="1" type="body"/>
          </p:nvPr>
        </p:nvSpPr>
        <p:spPr>
          <a:xfrm>
            <a:off x="968086" y="1053614"/>
            <a:ext cx="2859786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4117"/>
              <a:buNone/>
            </a:pPr>
            <a:r>
              <a:rPr lang="hr-HR" sz="3000">
                <a:solidFill>
                  <a:schemeClr val="dk1"/>
                </a:solidFill>
              </a:rPr>
              <a:t>Tijek razgovora</a:t>
            </a:r>
            <a:endParaRPr/>
          </a:p>
        </p:txBody>
      </p:sp>
      <p:pic>
        <p:nvPicPr>
          <p:cNvPr id="486" name="Google Shape;48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5178" y="2699619"/>
            <a:ext cx="3074531" cy="2430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20"/>
          <p:cNvSpPr txBox="1"/>
          <p:nvPr>
            <p:ph idx="3" type="body"/>
          </p:nvPr>
        </p:nvSpPr>
        <p:spPr>
          <a:xfrm>
            <a:off x="4689209" y="1598559"/>
            <a:ext cx="2859786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4117"/>
              <a:buNone/>
            </a:pPr>
            <a:r>
              <a:rPr lang="hr-HR" sz="3000"/>
              <a:t>Moje iskustvo</a:t>
            </a:r>
            <a:endParaRPr/>
          </a:p>
        </p:txBody>
      </p:sp>
      <p:pic>
        <p:nvPicPr>
          <p:cNvPr id="488" name="Google Shape;48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3227" y="2519796"/>
            <a:ext cx="3717773" cy="3269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1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lang="hr-HR" sz="3200"/>
              <a:t>Tko je inicirao razgovor?</a:t>
            </a:r>
            <a:endParaRPr/>
          </a:p>
        </p:txBody>
      </p:sp>
      <p:pic>
        <p:nvPicPr>
          <p:cNvPr id="494" name="Google Shape;494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3517" y="2325832"/>
            <a:ext cx="4063916" cy="2867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2"/>
          <p:cNvSpPr txBox="1"/>
          <p:nvPr>
            <p:ph type="title"/>
          </p:nvPr>
        </p:nvSpPr>
        <p:spPr>
          <a:xfrm>
            <a:off x="628650" y="196975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lang="hr-HR" sz="2700"/>
              <a:t>Aktivno slušanje</a:t>
            </a:r>
            <a:endParaRPr/>
          </a:p>
        </p:txBody>
      </p:sp>
      <p:sp>
        <p:nvSpPr>
          <p:cNvPr id="500" name="Google Shape;500;p22"/>
          <p:cNvSpPr txBox="1"/>
          <p:nvPr>
            <p:ph idx="1" type="body"/>
          </p:nvPr>
        </p:nvSpPr>
        <p:spPr>
          <a:xfrm>
            <a:off x="628650" y="3290500"/>
            <a:ext cx="7886700" cy="2199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Pokažite da slušate</a:t>
            </a:r>
            <a:endParaRPr/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Posvetite pažnju govorniku</a:t>
            </a:r>
            <a:endParaRPr/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Pokušajte ne osuđivati</a:t>
            </a:r>
            <a:endParaRPr/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Dajte povratnu informaciju</a:t>
            </a:r>
            <a:endParaRPr/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Odgovorite primjereno situaciji</a:t>
            </a:r>
            <a:endParaRPr/>
          </a:p>
        </p:txBody>
      </p:sp>
      <p:sp>
        <p:nvSpPr>
          <p:cNvPr id="501" name="Google Shape;501;p22"/>
          <p:cNvSpPr/>
          <p:nvPr/>
        </p:nvSpPr>
        <p:spPr>
          <a:xfrm>
            <a:off x="504553" y="1200444"/>
            <a:ext cx="723519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r-HR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Osnove savjetodavnog razgovora</a:t>
            </a:r>
            <a:endParaRPr b="1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3"/>
          <p:cNvSpPr txBox="1"/>
          <p:nvPr>
            <p:ph type="title"/>
          </p:nvPr>
        </p:nvSpPr>
        <p:spPr>
          <a:xfrm>
            <a:off x="909205" y="612488"/>
            <a:ext cx="5829300" cy="6303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lang="hr-HR" sz="3200"/>
              <a:t>Reakcije na slušanje</a:t>
            </a:r>
            <a:endParaRPr/>
          </a:p>
        </p:txBody>
      </p:sp>
      <p:sp>
        <p:nvSpPr>
          <p:cNvPr id="507" name="Google Shape;507;p23"/>
          <p:cNvSpPr txBox="1"/>
          <p:nvPr>
            <p:ph idx="1" type="body"/>
          </p:nvPr>
        </p:nvSpPr>
        <p:spPr>
          <a:xfrm>
            <a:off x="808182" y="1928669"/>
            <a:ext cx="5560868" cy="31034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Tiho slušanje</a:t>
            </a:r>
            <a:endParaRPr/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Suosjećanje</a:t>
            </a:r>
            <a:endParaRPr/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Podržavanje</a:t>
            </a:r>
            <a:endParaRPr/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Analiziranje</a:t>
            </a:r>
            <a:endParaRPr/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Savjetovanje </a:t>
            </a:r>
            <a:endParaRPr/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hr-HR" sz="2400">
                <a:solidFill>
                  <a:schemeClr val="dk1"/>
                </a:solidFill>
              </a:rPr>
              <a:t>Postavljanje pitanja</a:t>
            </a:r>
            <a:endParaRPr/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hr-HR" sz="2400">
                <a:solidFill>
                  <a:schemeClr val="dk1"/>
                </a:solidFill>
              </a:rPr>
              <a:t>Parafraziranje</a:t>
            </a:r>
            <a:endParaRPr/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hr-HR" sz="2400">
                <a:solidFill>
                  <a:schemeClr val="dk1"/>
                </a:solidFill>
              </a:rPr>
              <a:t>Reflektiranje </a:t>
            </a:r>
            <a:endParaRPr sz="24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hr-HR" sz="2400">
                <a:solidFill>
                  <a:schemeClr val="dk1"/>
                </a:solidFill>
              </a:rPr>
              <a:t>Sažimanje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4"/>
          <p:cNvSpPr txBox="1"/>
          <p:nvPr>
            <p:ph type="title"/>
          </p:nvPr>
        </p:nvSpPr>
        <p:spPr>
          <a:xfrm>
            <a:off x="706005" y="751034"/>
            <a:ext cx="5829300" cy="59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b="1" lang="hr-HR">
                <a:latin typeface="Arial"/>
                <a:ea typeface="Arial"/>
                <a:cs typeface="Arial"/>
                <a:sym typeface="Arial"/>
              </a:rPr>
              <a:t>Postavljanje pitanja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4"/>
          <p:cNvSpPr txBox="1"/>
          <p:nvPr>
            <p:ph idx="1" type="body"/>
          </p:nvPr>
        </p:nvSpPr>
        <p:spPr>
          <a:xfrm>
            <a:off x="576696" y="2017931"/>
            <a:ext cx="5829300" cy="2963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traženje dodatnih informacija, pojašnjenja</a:t>
            </a:r>
            <a:endParaRPr/>
          </a:p>
          <a:p>
            <a:pPr indent="-285750" lvl="0" marL="45720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potpitanja za nejasne i nepotpune informacije</a:t>
            </a:r>
            <a:endParaRPr/>
          </a:p>
          <a:p>
            <a:pPr indent="-285750" lvl="1" marL="91440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000">
                <a:solidFill>
                  <a:schemeClr val="dk1"/>
                </a:solidFill>
              </a:rPr>
              <a:t>„</a:t>
            </a:r>
            <a:r>
              <a:rPr i="1" lang="hr-HR" sz="2000">
                <a:solidFill>
                  <a:schemeClr val="dk1"/>
                </a:solidFill>
              </a:rPr>
              <a:t>Možete li mi reći malo više o …?”</a:t>
            </a:r>
            <a:endParaRPr/>
          </a:p>
          <a:p>
            <a:pPr indent="-2857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hr-HR" sz="2000">
                <a:solidFill>
                  <a:schemeClr val="dk1"/>
                </a:solidFill>
              </a:rPr>
              <a:t>„Što je ona rekla vama…?”</a:t>
            </a:r>
            <a:endParaRPr/>
          </a:p>
          <a:p>
            <a:pPr indent="-2857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hr-HR" sz="2000">
                <a:solidFill>
                  <a:schemeClr val="dk1"/>
                </a:solidFill>
              </a:rPr>
              <a:t>„Kako ste vi doživjeli…?”</a:t>
            </a:r>
            <a:endParaRPr/>
          </a:p>
          <a:p>
            <a:pPr indent="-2857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hr-HR" sz="2000">
                <a:solidFill>
                  <a:schemeClr val="dk1"/>
                </a:solidFill>
              </a:rPr>
              <a:t>„Što mislite kada kažete…?”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"/>
          <p:cNvSpPr txBox="1"/>
          <p:nvPr>
            <p:ph type="title"/>
          </p:nvPr>
        </p:nvSpPr>
        <p:spPr>
          <a:xfrm>
            <a:off x="754975" y="670500"/>
            <a:ext cx="7772400" cy="118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lang="hr-HR"/>
              <a:t>Program “Zajedno: partnerstvo škola i roditelja” </a:t>
            </a:r>
            <a:endParaRPr/>
          </a:p>
        </p:txBody>
      </p:sp>
      <p:sp>
        <p:nvSpPr>
          <p:cNvPr id="261" name="Google Shape;261;p2"/>
          <p:cNvSpPr txBox="1"/>
          <p:nvPr>
            <p:ph idx="1" type="body"/>
          </p:nvPr>
        </p:nvSpPr>
        <p:spPr>
          <a:xfrm>
            <a:off x="329425" y="1779550"/>
            <a:ext cx="7772400" cy="24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r-HR">
                <a:solidFill>
                  <a:schemeClr val="dk1"/>
                </a:solidFill>
              </a:rPr>
              <a:t>Na našim edukacijama stekli smo uvid u sve više problema u odnosima škola i roditelja.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r-HR">
                <a:solidFill>
                  <a:schemeClr val="dk1"/>
                </a:solidFill>
              </a:rPr>
              <a:t>Stoga smo i</a:t>
            </a:r>
            <a:r>
              <a:rPr lang="hr-HR">
                <a:solidFill>
                  <a:schemeClr val="dk1"/>
                </a:solidFill>
              </a:rPr>
              <a:t>spitali koje su potrebe škola i </a:t>
            </a:r>
            <a:r>
              <a:rPr lang="hr-HR">
                <a:solidFill>
                  <a:schemeClr val="dk1"/>
                </a:solidFill>
              </a:rPr>
              <a:t>2021. godine pokrenuli program “Zajedno”.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r-HR">
                <a:solidFill>
                  <a:schemeClr val="dk1"/>
                </a:solidFill>
              </a:rPr>
              <a:t>Sa školskom psihologinjom razvili smo seminar </a:t>
            </a:r>
            <a:r>
              <a:rPr lang="hr-HR">
                <a:solidFill>
                  <a:schemeClr val="dk1"/>
                </a:solidFill>
              </a:rPr>
              <a:t>stručnog usavršavanja za škole i prateći informativni letak.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hr-HR">
                <a:solidFill>
                  <a:schemeClr val="dk1"/>
                </a:solidFill>
              </a:rPr>
              <a:t>Svake godine održavamo nekoliko edukacijskih grupa u Zagrebu.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62" name="Google Shape;26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6575" y="4250653"/>
            <a:ext cx="4130850" cy="247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5"/>
          <p:cNvSpPr txBox="1"/>
          <p:nvPr>
            <p:ph type="title"/>
          </p:nvPr>
        </p:nvSpPr>
        <p:spPr>
          <a:xfrm>
            <a:off x="863023" y="714089"/>
            <a:ext cx="5829300" cy="59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b="1" lang="hr-HR">
                <a:latin typeface="Arial"/>
                <a:ea typeface="Arial"/>
                <a:cs typeface="Arial"/>
                <a:sym typeface="Arial"/>
              </a:rPr>
              <a:t>Parafraziranje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25"/>
          <p:cNvSpPr txBox="1"/>
          <p:nvPr>
            <p:ph idx="1" type="body"/>
          </p:nvPr>
        </p:nvSpPr>
        <p:spPr>
          <a:xfrm>
            <a:off x="715241" y="1710426"/>
            <a:ext cx="5829300" cy="29567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hr-HR" sz="2400">
                <a:solidFill>
                  <a:schemeClr val="dk1"/>
                </a:solidFill>
              </a:rPr>
              <a:t>vlastitim riječima ponovimo ono što smo čuli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hr-HR" sz="2400">
                <a:solidFill>
                  <a:schemeClr val="dk1"/>
                </a:solidFill>
              </a:rPr>
              <a:t>provjeravamo jesmo li dobro razumjeli govornika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hr-HR" sz="2400">
                <a:solidFill>
                  <a:schemeClr val="dk1"/>
                </a:solidFill>
              </a:rPr>
              <a:t>mogućnost govorniku da potvrdi ili ispravi što smo mi čuli i razumjeli</a:t>
            </a:r>
            <a:endParaRPr/>
          </a:p>
          <a:p>
            <a:pPr indent="-2857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9729"/>
              <a:buChar char="•"/>
            </a:pPr>
            <a:r>
              <a:rPr i="1" lang="hr-HR" sz="2000">
                <a:solidFill>
                  <a:schemeClr val="dk1"/>
                </a:solidFill>
              </a:rPr>
              <a:t>„Ako sam dobro razumjela…?”</a:t>
            </a:r>
            <a:endParaRPr/>
          </a:p>
          <a:p>
            <a:pPr indent="-2857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9729"/>
              <a:buChar char="•"/>
            </a:pPr>
            <a:r>
              <a:rPr i="1" lang="hr-HR" sz="2000">
                <a:solidFill>
                  <a:schemeClr val="dk1"/>
                </a:solidFill>
              </a:rPr>
              <a:t>„Znači li to…?”</a:t>
            </a:r>
            <a:endParaRPr/>
          </a:p>
          <a:p>
            <a:pPr indent="-2857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9729"/>
              <a:buChar char="•"/>
            </a:pPr>
            <a:r>
              <a:rPr i="1" lang="hr-HR" sz="2000">
                <a:solidFill>
                  <a:schemeClr val="dk1"/>
                </a:solidFill>
              </a:rPr>
              <a:t>„Drugim riječima…”</a:t>
            </a:r>
            <a:endParaRPr/>
          </a:p>
          <a:p>
            <a:pPr indent="-2857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9729"/>
              <a:buChar char="•"/>
            </a:pPr>
            <a:r>
              <a:rPr i="1" lang="hr-HR" sz="2000">
                <a:solidFill>
                  <a:schemeClr val="dk1"/>
                </a:solidFill>
              </a:rPr>
              <a:t>„Pitam se je li to…”</a:t>
            </a:r>
            <a:endParaRPr/>
          </a:p>
          <a:p>
            <a:pPr indent="-1333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57248"/>
              <a:buNone/>
            </a:pPr>
            <a:r>
              <a:t/>
            </a:r>
            <a:endParaRPr sz="1650">
              <a:solidFill>
                <a:schemeClr val="dk1"/>
              </a:solidFill>
            </a:endParaRPr>
          </a:p>
          <a:p>
            <a:pPr indent="-1333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57248"/>
              <a:buNone/>
            </a:pPr>
            <a:r>
              <a:t/>
            </a:r>
            <a:endParaRPr sz="165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0"/>
          <p:cNvSpPr txBox="1"/>
          <p:nvPr>
            <p:ph type="title"/>
          </p:nvPr>
        </p:nvSpPr>
        <p:spPr>
          <a:xfrm>
            <a:off x="835314" y="612489"/>
            <a:ext cx="5829300" cy="59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b="1" lang="hr-HR">
                <a:latin typeface="Arial"/>
                <a:ea typeface="Arial"/>
                <a:cs typeface="Arial"/>
                <a:sym typeface="Arial"/>
              </a:rPr>
              <a:t>Reflektiranje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40"/>
          <p:cNvSpPr txBox="1"/>
          <p:nvPr>
            <p:ph idx="1" type="body"/>
          </p:nvPr>
        </p:nvSpPr>
        <p:spPr>
          <a:xfrm>
            <a:off x="724477" y="1738699"/>
            <a:ext cx="5829300" cy="3390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zrcalo – pomažemo govorniku osvijestiti koje osjećaje i ponašanja pokazuje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poručujemo govorniku da ga vidimo, čujemo i prepoznajemo njegove osjećaje</a:t>
            </a:r>
            <a:endParaRPr/>
          </a:p>
          <a:p>
            <a:pPr indent="-2857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hr-HR" sz="2000">
                <a:solidFill>
                  <a:schemeClr val="dk1"/>
                </a:solidFill>
              </a:rPr>
              <a:t>„Čujem…?”</a:t>
            </a:r>
            <a:endParaRPr/>
          </a:p>
          <a:p>
            <a:pPr indent="-2857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hr-HR" sz="2000">
                <a:solidFill>
                  <a:schemeClr val="dk1"/>
                </a:solidFill>
              </a:rPr>
              <a:t>„Vidim suze, rastužili ste se…?”</a:t>
            </a:r>
            <a:endParaRPr/>
          </a:p>
          <a:p>
            <a:pPr indent="-2857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hr-HR" sz="2000">
                <a:solidFill>
                  <a:schemeClr val="dk1"/>
                </a:solidFill>
              </a:rPr>
              <a:t>„Djelujete mi da vas je to uzrujalo…”</a:t>
            </a:r>
            <a:endParaRPr/>
          </a:p>
          <a:p>
            <a:pPr indent="-2857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hr-HR" sz="2000">
                <a:solidFill>
                  <a:schemeClr val="dk1"/>
                </a:solidFill>
              </a:rPr>
              <a:t>„Nasmijali ste se sada…”</a:t>
            </a:r>
            <a:endParaRPr/>
          </a:p>
          <a:p>
            <a:pPr indent="-1333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1650">
              <a:solidFill>
                <a:schemeClr val="dk1"/>
              </a:solidFill>
            </a:endParaRPr>
          </a:p>
          <a:p>
            <a:pPr indent="-1333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165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1"/>
          <p:cNvSpPr txBox="1"/>
          <p:nvPr>
            <p:ph type="title"/>
          </p:nvPr>
        </p:nvSpPr>
        <p:spPr>
          <a:xfrm>
            <a:off x="650653" y="783032"/>
            <a:ext cx="5829300" cy="59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b="1" lang="hr-HR">
                <a:latin typeface="Arial"/>
                <a:ea typeface="Arial"/>
                <a:cs typeface="Arial"/>
                <a:sym typeface="Arial"/>
              </a:rPr>
              <a:t>Sažimanje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41"/>
          <p:cNvSpPr txBox="1"/>
          <p:nvPr>
            <p:ph idx="1" type="body"/>
          </p:nvPr>
        </p:nvSpPr>
        <p:spPr>
          <a:xfrm>
            <a:off x="650653" y="2225156"/>
            <a:ext cx="5829300" cy="2839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koristimo na kraju razgovora</a:t>
            </a:r>
            <a:endParaRPr/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kratko ispričamo što je govornik rekao</a:t>
            </a:r>
            <a:endParaRPr/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obično obuhvaća parafraziranje i reflektiranje</a:t>
            </a:r>
            <a:endParaRPr/>
          </a:p>
          <a:p>
            <a:pPr indent="-285750" lvl="1" marL="914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hr-HR" sz="2000">
                <a:solidFill>
                  <a:schemeClr val="dk1"/>
                </a:solidFill>
              </a:rPr>
              <a:t>„Razumjela sam da…?”</a:t>
            </a:r>
            <a:endParaRPr/>
          </a:p>
          <a:p>
            <a:pPr indent="-2857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hr-HR" sz="2000">
                <a:solidFill>
                  <a:schemeClr val="dk1"/>
                </a:solidFill>
              </a:rPr>
              <a:t>„Dakle, ovako…?”</a:t>
            </a:r>
            <a:endParaRPr/>
          </a:p>
          <a:p>
            <a:pPr indent="-1333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165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0dce0acec5_0_177"/>
          <p:cNvSpPr txBox="1"/>
          <p:nvPr>
            <p:ph type="title"/>
          </p:nvPr>
        </p:nvSpPr>
        <p:spPr>
          <a:xfrm>
            <a:off x="685800" y="609600"/>
            <a:ext cx="45585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r-HR" sz="3200"/>
              <a:t>Što dobra komunikacija uključuje? </a:t>
            </a:r>
            <a:endParaRPr sz="3200"/>
          </a:p>
        </p:txBody>
      </p:sp>
      <p:sp>
        <p:nvSpPr>
          <p:cNvPr id="538" name="Google Shape;538;g30dce0acec5_0_177"/>
          <p:cNvSpPr txBox="1"/>
          <p:nvPr>
            <p:ph idx="1" type="body"/>
          </p:nvPr>
        </p:nvSpPr>
        <p:spPr>
          <a:xfrm>
            <a:off x="685800" y="2437667"/>
            <a:ext cx="77724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r-HR" sz="2400">
                <a:solidFill>
                  <a:schemeClr val="dk1"/>
                </a:solidFill>
              </a:rPr>
              <a:t>kultura dijaloga </a:t>
            </a:r>
            <a:endParaRPr sz="24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r-HR" sz="2400">
                <a:solidFill>
                  <a:schemeClr val="dk1"/>
                </a:solidFill>
              </a:rPr>
              <a:t>usmjerenost na nalaženje rješenja i novog zajedničkog polazišta</a:t>
            </a:r>
            <a:endParaRPr sz="24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r-HR" sz="2400">
                <a:solidFill>
                  <a:schemeClr val="dk1"/>
                </a:solidFill>
              </a:rPr>
              <a:t>aktivno slušanje</a:t>
            </a:r>
            <a:endParaRPr sz="24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r-HR" sz="2400">
                <a:solidFill>
                  <a:schemeClr val="dk1"/>
                </a:solidFill>
              </a:rPr>
              <a:t>želja za razumijevanjem</a:t>
            </a:r>
            <a:endParaRPr sz="24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r-HR" sz="2400">
                <a:solidFill>
                  <a:schemeClr val="dk1"/>
                </a:solidFill>
              </a:rPr>
              <a:t>prihvaćanje promjena, drugačijih gledišta, novih aktivnosti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</a:rPr>
              <a:t>svijest o različitosti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hr-HR" sz="2400">
                <a:solidFill>
                  <a:schemeClr val="dk1"/>
                </a:solidFill>
              </a:rPr>
              <a:t>zajedničko djelovanje 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539" name="Google Shape;539;g30dce0acec5_0_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8832" y="529650"/>
            <a:ext cx="3099368" cy="16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0dce0acec5_0_126"/>
          <p:cNvSpPr txBox="1"/>
          <p:nvPr>
            <p:ph type="title"/>
          </p:nvPr>
        </p:nvSpPr>
        <p:spPr>
          <a:xfrm>
            <a:off x="501072" y="166255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hr-HR"/>
              <a:t>Priča o granicama! </a:t>
            </a:r>
            <a:endParaRPr/>
          </a:p>
        </p:txBody>
      </p:sp>
      <p:pic>
        <p:nvPicPr>
          <p:cNvPr descr="Free photo child at playground area" id="545" name="Google Shape;545;g30dce0acec5_0_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3869" y="1535839"/>
            <a:ext cx="5582516" cy="4102168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30dce0acec5_0_126"/>
          <p:cNvSpPr/>
          <p:nvPr/>
        </p:nvSpPr>
        <p:spPr>
          <a:xfrm>
            <a:off x="2175163" y="6205685"/>
            <a:ext cx="679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r-HR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&lt;a href="https://www.freepik.com/free-photo/child-playground-area_1186320.htm#query=bounderis&amp;position=18&amp;from_view=search&amp;track=ais"&gt;Image by bearfotos&lt;/a&gt; on Freepik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0dce0acec5_0_132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lang="hr-HR"/>
              <a:t>Granice za roditelje</a:t>
            </a:r>
            <a:endParaRPr/>
          </a:p>
        </p:txBody>
      </p:sp>
      <p:sp>
        <p:nvSpPr>
          <p:cNvPr id="552" name="Google Shape;552;g30dce0acec5_0_132"/>
          <p:cNvSpPr txBox="1"/>
          <p:nvPr>
            <p:ph idx="1" type="body"/>
          </p:nvPr>
        </p:nvSpPr>
        <p:spPr>
          <a:xfrm>
            <a:off x="685800" y="2142067"/>
            <a:ext cx="77724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hr-HR" sz="2400">
                <a:solidFill>
                  <a:schemeClr val="dk1"/>
                </a:solidFill>
              </a:rPr>
              <a:t>Zahtjevi roditelja – traže susrete kada žele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hr-HR" sz="2400">
                <a:solidFill>
                  <a:schemeClr val="dk1"/>
                </a:solidFill>
              </a:rPr>
              <a:t>Granice u komunikaciji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hr-HR" sz="2400">
                <a:solidFill>
                  <a:schemeClr val="dk1"/>
                </a:solidFill>
              </a:rPr>
              <a:t>Odgovaranje na mailove, pozive i poruke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hr-HR" sz="2400">
                <a:solidFill>
                  <a:schemeClr val="dk1"/>
                </a:solidFill>
              </a:rPr>
              <a:t>Nenajavljeni dolasci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hr-HR" sz="2400">
                <a:solidFill>
                  <a:schemeClr val="dk1"/>
                </a:solidFill>
              </a:rPr>
              <a:t>Poticanje da postave granice djeci – KAKO?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0f462dd16c_0_93"/>
          <p:cNvSpPr txBox="1"/>
          <p:nvPr>
            <p:ph idx="1" type="body"/>
          </p:nvPr>
        </p:nvSpPr>
        <p:spPr>
          <a:xfrm>
            <a:off x="685800" y="2142067"/>
            <a:ext cx="7772400" cy="396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9" name="Google Shape;559;g30f462dd16c_0_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3725" y="1212550"/>
            <a:ext cx="4583201" cy="4678925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30f462dd16c_0_93"/>
          <p:cNvSpPr txBox="1"/>
          <p:nvPr/>
        </p:nvSpPr>
        <p:spPr>
          <a:xfrm>
            <a:off x="0" y="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>
                <a:solidFill>
                  <a:srgbClr val="477BD1"/>
                </a:solidFill>
              </a:rPr>
              <a:t>O</a:t>
            </a:r>
            <a:r>
              <a:rPr b="1" lang="hr-HR" u="sng">
                <a:solidFill>
                  <a:srgbClr val="477BD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snovna škola bana Josipa Jelačića Zagreb</a:t>
            </a:r>
            <a:endParaRPr b="1" sz="1000">
              <a:solidFill>
                <a:srgbClr val="477BD1"/>
              </a:solidFill>
            </a:endParaRPr>
          </a:p>
        </p:txBody>
      </p:sp>
      <p:pic>
        <p:nvPicPr>
          <p:cNvPr id="561" name="Google Shape;561;g30f462dd16c_0_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4925" y="906950"/>
            <a:ext cx="3388975" cy="489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0dce0acec5_0_103"/>
          <p:cNvSpPr txBox="1"/>
          <p:nvPr>
            <p:ph type="title"/>
          </p:nvPr>
        </p:nvSpPr>
        <p:spPr>
          <a:xfrm>
            <a:off x="462128" y="1957725"/>
            <a:ext cx="4097100" cy="1371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2700"/>
              <a:t>Suradnja sa sustavima brige o djeci</a:t>
            </a:r>
            <a:endParaRPr b="1" sz="2700"/>
          </a:p>
        </p:txBody>
      </p:sp>
      <p:pic>
        <p:nvPicPr>
          <p:cNvPr id="568" name="Google Shape;568;g30dce0acec5_0_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3800" y="1603775"/>
            <a:ext cx="4431224" cy="332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0dce0acec5_0_196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Kompetencije potrebne za suradnju sa:</a:t>
            </a:r>
            <a:endParaRPr/>
          </a:p>
        </p:txBody>
      </p:sp>
      <p:sp>
        <p:nvSpPr>
          <p:cNvPr id="575" name="Google Shape;575;g30dce0acec5_0_196"/>
          <p:cNvSpPr txBox="1"/>
          <p:nvPr>
            <p:ph idx="1" type="body"/>
          </p:nvPr>
        </p:nvSpPr>
        <p:spPr>
          <a:xfrm>
            <a:off x="685800" y="2065792"/>
            <a:ext cx="7772400" cy="396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hr-HR" sz="2100">
                <a:solidFill>
                  <a:schemeClr val="dk1"/>
                </a:solidFill>
              </a:rPr>
              <a:t>z</a:t>
            </a:r>
            <a:r>
              <a:rPr lang="hr-HR" sz="2100">
                <a:solidFill>
                  <a:schemeClr val="dk1"/>
                </a:solidFill>
              </a:rPr>
              <a:t>avodom za socijalni rad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hr-HR" sz="2100">
                <a:solidFill>
                  <a:schemeClr val="dk1"/>
                </a:solidFill>
              </a:rPr>
              <a:t>pedijatrima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hr-HR" sz="2100">
                <a:solidFill>
                  <a:schemeClr val="dk1"/>
                </a:solidFill>
              </a:rPr>
              <a:t>dječjim psihijatrima i psiholozima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hr-HR" sz="2100">
                <a:solidFill>
                  <a:schemeClr val="dk1"/>
                </a:solidFill>
              </a:rPr>
              <a:t>gradskim/županijskom uredom za obrazovanje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hr-HR" sz="2100">
                <a:solidFill>
                  <a:schemeClr val="dk1"/>
                </a:solidFill>
              </a:rPr>
              <a:t>pravosuđem i policijom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hr-HR" sz="2100">
                <a:solidFill>
                  <a:schemeClr val="dk1"/>
                </a:solidFill>
              </a:rPr>
              <a:t>stručnjacima</a:t>
            </a:r>
            <a:r>
              <a:rPr lang="hr-HR" sz="2100">
                <a:solidFill>
                  <a:schemeClr val="dk1"/>
                </a:solidFill>
              </a:rPr>
              <a:t> edukacijsko-rehabilitacijskog profila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100"/>
              <a:buChar char="•"/>
            </a:pPr>
            <a:r>
              <a:rPr lang="hr-HR" sz="2100">
                <a:solidFill>
                  <a:schemeClr val="dk1"/>
                </a:solidFill>
              </a:rPr>
              <a:t>medijima.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0f462dd16c_0_18"/>
          <p:cNvSpPr txBox="1"/>
          <p:nvPr>
            <p:ph type="title"/>
          </p:nvPr>
        </p:nvSpPr>
        <p:spPr>
          <a:xfrm>
            <a:off x="562232" y="0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b="1" lang="hr-HR">
                <a:latin typeface="Arial"/>
                <a:ea typeface="Arial"/>
                <a:cs typeface="Arial"/>
                <a:sym typeface="Arial"/>
              </a:rPr>
              <a:t>U potrazi za blagom: Jedan malo drugačiji roditeljski sastanak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g30f462dd16c_0_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2936" y="1346886"/>
            <a:ext cx="6289200" cy="483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0dce0acec5_0_370"/>
          <p:cNvSpPr txBox="1"/>
          <p:nvPr>
            <p:ph type="title"/>
          </p:nvPr>
        </p:nvSpPr>
        <p:spPr>
          <a:xfrm>
            <a:off x="634175" y="330751"/>
            <a:ext cx="7772400" cy="1456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PRIJE NEGO ŠTO POČNEMO…</a:t>
            </a:r>
            <a:endParaRPr/>
          </a:p>
        </p:txBody>
      </p:sp>
      <p:pic>
        <p:nvPicPr>
          <p:cNvPr id="269" name="Google Shape;269;g30dce0acec5_0_3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200" y="1536025"/>
            <a:ext cx="4785175" cy="478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30dce0acec5_0_370"/>
          <p:cNvSpPr txBox="1"/>
          <p:nvPr/>
        </p:nvSpPr>
        <p:spPr>
          <a:xfrm>
            <a:off x="2266200" y="6411350"/>
            <a:ext cx="5976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00">
                <a:solidFill>
                  <a:schemeClr val="dk1"/>
                </a:solidFill>
              </a:rPr>
              <a:t>https://www.fosslien.com/images#/liz-fosslien-gas-fuel-showing-burnout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g30f462dd16c_0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3590" y="123569"/>
            <a:ext cx="5742183" cy="6734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g30f462dd16c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1605" y="-25446"/>
            <a:ext cx="4891745" cy="688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g30f462dd16c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8350" y="165650"/>
            <a:ext cx="5181600" cy="634365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30f462dd16c_0_100"/>
          <p:cNvSpPr txBox="1"/>
          <p:nvPr/>
        </p:nvSpPr>
        <p:spPr>
          <a:xfrm>
            <a:off x="382150" y="6403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>
                <a:solidFill>
                  <a:srgbClr val="477BD1"/>
                </a:solidFill>
              </a:rPr>
              <a:t>Osnovna škola  Antuna i Ivana Kukuljevića Varaždinske Toplice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0dce0acec5_0_137"/>
          <p:cNvSpPr txBox="1"/>
          <p:nvPr>
            <p:ph type="title"/>
          </p:nvPr>
        </p:nvSpPr>
        <p:spPr>
          <a:xfrm>
            <a:off x="462128" y="914400"/>
            <a:ext cx="4097100" cy="1371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hr-HR" sz="2700"/>
              <a:t>A sad vi! :) </a:t>
            </a:r>
            <a:endParaRPr b="1" sz="2700"/>
          </a:p>
        </p:txBody>
      </p:sp>
      <p:sp>
        <p:nvSpPr>
          <p:cNvPr id="605" name="Google Shape;605;g30dce0acec5_0_137"/>
          <p:cNvSpPr txBox="1"/>
          <p:nvPr>
            <p:ph idx="1" type="body"/>
          </p:nvPr>
        </p:nvSpPr>
        <p:spPr>
          <a:xfrm>
            <a:off x="462128" y="2408772"/>
            <a:ext cx="4097100" cy="182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4fb62794e0_0_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r-HR"/>
              <a:t>Hvala vam! </a:t>
            </a:r>
            <a:endParaRPr/>
          </a:p>
        </p:txBody>
      </p:sp>
      <p:sp>
        <p:nvSpPr>
          <p:cNvPr id="612" name="Google Shape;612;g24fb62794e0_0_0"/>
          <p:cNvSpPr txBox="1"/>
          <p:nvPr>
            <p:ph idx="1" type="body"/>
          </p:nvPr>
        </p:nvSpPr>
        <p:spPr>
          <a:xfrm>
            <a:off x="378692" y="1536633"/>
            <a:ext cx="8453608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r-HR"/>
              <a:t>kontakti: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r-HR"/>
              <a:t>Jelena Perak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r-HR" u="sng">
                <a:solidFill>
                  <a:schemeClr val="hlink"/>
                </a:solidFill>
                <a:hlinkClick r:id="rId3"/>
              </a:rPr>
              <a:t>jperak@fso.hr</a:t>
            </a:r>
            <a:r>
              <a:rPr lang="hr-HR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r-HR" u="sng">
                <a:solidFill>
                  <a:schemeClr val="hlink"/>
                </a:solidFill>
                <a:hlinkClick r:id="rId4"/>
              </a:rPr>
              <a:t>www.fso.hr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r-HR"/>
              <a:t>f</a:t>
            </a:r>
            <a:r>
              <a:rPr lang="hr-HR" u="sng">
                <a:solidFill>
                  <a:schemeClr val="hlink"/>
                </a:solidFill>
                <a:hlinkClick r:id="rId5"/>
              </a:rPr>
              <a:t>orum@fso.hr</a:t>
            </a:r>
            <a:r>
              <a:rPr lang="hr-HR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1003f11d10_0_160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Priče iz 3 ženska ugla…</a:t>
            </a:r>
            <a:endParaRPr/>
          </a:p>
        </p:txBody>
      </p:sp>
      <p:sp>
        <p:nvSpPr>
          <p:cNvPr id="277" name="Google Shape;277;g31003f11d10_0_160"/>
          <p:cNvSpPr txBox="1"/>
          <p:nvPr>
            <p:ph idx="1" type="body"/>
          </p:nvPr>
        </p:nvSpPr>
        <p:spPr>
          <a:xfrm>
            <a:off x="685800" y="2142067"/>
            <a:ext cx="7772400" cy="396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"/>
          <p:cNvSpPr txBox="1"/>
          <p:nvPr>
            <p:ph type="title"/>
          </p:nvPr>
        </p:nvSpPr>
        <p:spPr>
          <a:xfrm>
            <a:off x="685809" y="177776"/>
            <a:ext cx="7772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lang="hr-HR"/>
              <a:t>Zašto ste došli na ovu edukaciju?</a:t>
            </a:r>
            <a:endParaRPr/>
          </a:p>
        </p:txBody>
      </p:sp>
      <p:sp>
        <p:nvSpPr>
          <p:cNvPr id="283" name="Google Shape;283;p3"/>
          <p:cNvSpPr txBox="1"/>
          <p:nvPr>
            <p:ph idx="1" type="body"/>
          </p:nvPr>
        </p:nvSpPr>
        <p:spPr>
          <a:xfrm>
            <a:off x="458884" y="1468251"/>
            <a:ext cx="7772400" cy="48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4417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i="1" lang="hr-HR" sz="2600">
                <a:solidFill>
                  <a:schemeClr val="dk1"/>
                </a:solidFill>
              </a:rPr>
              <a:t>Stalni problemi u suradnji s roditeljima, koliko god im izašli u susret ništa nije dovoljno dobro, uvijek se nađe nešto što ne valja, </a:t>
            </a:r>
            <a:r>
              <a:rPr b="1" i="1" lang="hr-HR" sz="2600">
                <a:solidFill>
                  <a:schemeClr val="dk1"/>
                </a:solidFill>
              </a:rPr>
              <a:t>s čime nisu zadovoljni</a:t>
            </a:r>
            <a:r>
              <a:rPr i="1" lang="hr-HR" sz="2600">
                <a:solidFill>
                  <a:schemeClr val="dk1"/>
                </a:solidFill>
              </a:rPr>
              <a:t>.</a:t>
            </a:r>
            <a:endParaRPr i="1" sz="2600">
              <a:solidFill>
                <a:schemeClr val="dk1"/>
              </a:solidFill>
            </a:endParaRPr>
          </a:p>
          <a:p>
            <a:pPr indent="-34417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i="1" lang="hr-HR" sz="2600">
                <a:solidFill>
                  <a:schemeClr val="dk1"/>
                </a:solidFill>
              </a:rPr>
              <a:t>Razrednica</a:t>
            </a:r>
            <a:r>
              <a:rPr i="1" lang="hr-HR" sz="2600">
                <a:solidFill>
                  <a:schemeClr val="dk1"/>
                </a:solidFill>
              </a:rPr>
              <a:t> sam od prošle školske godine i nova sam u tom području te želim naučiti sve što mi može pomoći u daljnjem radu.</a:t>
            </a:r>
            <a:endParaRPr i="1" sz="2600">
              <a:solidFill>
                <a:schemeClr val="dk1"/>
              </a:solidFill>
            </a:endParaRPr>
          </a:p>
          <a:p>
            <a:pPr indent="-34417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i="1" lang="hr-HR" sz="2600">
                <a:solidFill>
                  <a:schemeClr val="dk1"/>
                </a:solidFill>
              </a:rPr>
              <a:t>Roditelji su nedovoljno realni u pogledu sposobnosti i </a:t>
            </a:r>
            <a:r>
              <a:rPr b="1" i="1" lang="hr-HR" sz="2600">
                <a:solidFill>
                  <a:schemeClr val="dk1"/>
                </a:solidFill>
              </a:rPr>
              <a:t>ograničenja svojeg djeteta</a:t>
            </a:r>
            <a:r>
              <a:rPr i="1" lang="hr-HR" sz="2600">
                <a:solidFill>
                  <a:schemeClr val="dk1"/>
                </a:solidFill>
              </a:rPr>
              <a:t>. Nesrazmjer između ocjena i postignuća u razrednoj i predmetnoj nastavi je ogroman. </a:t>
            </a:r>
            <a:r>
              <a:rPr b="1" i="1" lang="hr-HR" sz="2600">
                <a:solidFill>
                  <a:schemeClr val="dk1"/>
                </a:solidFill>
              </a:rPr>
              <a:t>Pritisak roditelja</a:t>
            </a:r>
            <a:r>
              <a:rPr i="1" lang="hr-HR" sz="2600">
                <a:solidFill>
                  <a:schemeClr val="dk1"/>
                </a:solidFill>
              </a:rPr>
              <a:t> na vlastito dijete i pojedine predmetne učitelj(ic)e je dugoročno štetan za sve.</a:t>
            </a:r>
            <a:endParaRPr/>
          </a:p>
          <a:p>
            <a:pPr indent="-34417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i="1" lang="hr-HR" sz="2600">
                <a:solidFill>
                  <a:schemeClr val="dk1"/>
                </a:solidFill>
              </a:rPr>
              <a:t>To je goruća tema, a ja sam </a:t>
            </a:r>
            <a:r>
              <a:rPr b="1" i="1" lang="hr-HR" sz="2600">
                <a:solidFill>
                  <a:schemeClr val="dk1"/>
                </a:solidFill>
              </a:rPr>
              <a:t>novi pedagog</a:t>
            </a:r>
            <a:r>
              <a:rPr i="1" lang="hr-HR" sz="2600">
                <a:solidFill>
                  <a:schemeClr val="dk1"/>
                </a:solidFill>
              </a:rPr>
              <a:t> od ove školske godine i htjela bih poraditi na tom aspektu.</a:t>
            </a:r>
            <a:endParaRPr/>
          </a:p>
          <a:p>
            <a:pPr indent="-34417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i="1" lang="hr-HR" sz="2600">
                <a:solidFill>
                  <a:schemeClr val="dk1"/>
                </a:solidFill>
              </a:rPr>
              <a:t>Kako naučiti učenike odgovornom ponašanju kad ih roditelji podržavaju u </a:t>
            </a:r>
            <a:r>
              <a:rPr b="1" i="1" lang="hr-HR" sz="2600">
                <a:solidFill>
                  <a:schemeClr val="dk1"/>
                </a:solidFill>
              </a:rPr>
              <a:t>izostancima, kašnjenjima, nedolascima na testove</a:t>
            </a:r>
            <a:r>
              <a:rPr i="1" lang="hr-HR" sz="2600">
                <a:solidFill>
                  <a:schemeClr val="dk1"/>
                </a:solidFill>
              </a:rPr>
              <a:t>..</a:t>
            </a:r>
            <a:endParaRPr/>
          </a:p>
          <a:p>
            <a:pPr indent="-34417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i="1" lang="hr-HR" sz="2600">
                <a:solidFill>
                  <a:schemeClr val="dk1"/>
                </a:solidFill>
              </a:rPr>
              <a:t>Suradnja  s roditeljima koji imaju </a:t>
            </a:r>
            <a:r>
              <a:rPr b="1" i="1" lang="hr-HR" sz="2600">
                <a:solidFill>
                  <a:schemeClr val="dk1"/>
                </a:solidFill>
              </a:rPr>
              <a:t>djecu s teškoćama</a:t>
            </a:r>
            <a:r>
              <a:rPr i="1" lang="hr-HR" sz="2600">
                <a:solidFill>
                  <a:schemeClr val="dk1"/>
                </a:solidFill>
              </a:rPr>
              <a:t> kada ih treba poslati na timske obrade</a:t>
            </a:r>
            <a:endParaRPr/>
          </a:p>
          <a:p>
            <a:pPr indent="-34417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i="1" lang="hr-HR" sz="2600">
                <a:solidFill>
                  <a:schemeClr val="dk1"/>
                </a:solidFill>
              </a:rPr>
              <a:t>Sukobi</a:t>
            </a:r>
            <a:endParaRPr b="1"/>
          </a:p>
          <a:p>
            <a:pPr indent="-34417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i="1" lang="hr-HR" sz="2600">
                <a:solidFill>
                  <a:schemeClr val="dk1"/>
                </a:solidFill>
              </a:rPr>
              <a:t>Prezaštitnički roditelji, </a:t>
            </a:r>
            <a:r>
              <a:rPr b="1" i="1" lang="hr-HR" sz="2600">
                <a:solidFill>
                  <a:schemeClr val="dk1"/>
                </a:solidFill>
              </a:rPr>
              <a:t>različito opažanje situacije</a:t>
            </a:r>
            <a:r>
              <a:rPr i="1" lang="hr-HR" sz="2600">
                <a:solidFill>
                  <a:schemeClr val="dk1"/>
                </a:solidFill>
              </a:rPr>
              <a:t> roditelja i učitelja</a:t>
            </a:r>
            <a:endParaRPr/>
          </a:p>
          <a:p>
            <a:pPr indent="-344170" lvl="0" marL="457200" rtl="0"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100000"/>
              <a:buChar char="•"/>
            </a:pPr>
            <a:r>
              <a:rPr i="1" lang="hr-HR" sz="2600">
                <a:solidFill>
                  <a:schemeClr val="dk1"/>
                </a:solidFill>
              </a:rPr>
              <a:t>Voljela bih da su roditelji više uključeni i da se njeguje </a:t>
            </a:r>
            <a:r>
              <a:rPr b="1" i="1" lang="hr-HR" sz="2600">
                <a:solidFill>
                  <a:schemeClr val="dk1"/>
                </a:solidFill>
              </a:rPr>
              <a:t>suradnja i povjerenje</a:t>
            </a:r>
            <a:r>
              <a:rPr i="1" lang="hr-HR" sz="2600">
                <a:solidFill>
                  <a:schemeClr val="dk1"/>
                </a:solidFill>
              </a:rPr>
              <a:t>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0e3d9de67a_0_0"/>
          <p:cNvSpPr txBox="1"/>
          <p:nvPr>
            <p:ph type="title"/>
          </p:nvPr>
        </p:nvSpPr>
        <p:spPr>
          <a:xfrm>
            <a:off x="685800" y="609601"/>
            <a:ext cx="7772400" cy="1456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30e3d9de67a_0_0"/>
          <p:cNvSpPr txBox="1"/>
          <p:nvPr>
            <p:ph idx="1" type="body"/>
          </p:nvPr>
        </p:nvSpPr>
        <p:spPr>
          <a:xfrm>
            <a:off x="685800" y="2142067"/>
            <a:ext cx="7772400" cy="396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g30e3d9de67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966788"/>
            <a:ext cx="8229600" cy="492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0dce0acec5_0_1"/>
          <p:cNvSpPr txBox="1"/>
          <p:nvPr>
            <p:ph type="title"/>
          </p:nvPr>
        </p:nvSpPr>
        <p:spPr>
          <a:xfrm>
            <a:off x="387925" y="337199"/>
            <a:ext cx="77724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lang="hr-HR"/>
              <a:t>Poteškoće u suradnji škole i roditelja:</a:t>
            </a:r>
            <a:endParaRPr/>
          </a:p>
        </p:txBody>
      </p:sp>
      <p:graphicFrame>
        <p:nvGraphicFramePr>
          <p:cNvPr id="297" name="Google Shape;297;g30dce0acec5_0_1"/>
          <p:cNvGraphicFramePr/>
          <p:nvPr/>
        </p:nvGraphicFramePr>
        <p:xfrm>
          <a:off x="387927" y="10710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{C78BF7AC-B8C8-48F8-8C95-E2E861389275}</a:tableStyleId>
              </a:tblPr>
              <a:tblGrid>
                <a:gridCol w="4313375"/>
                <a:gridCol w="4313375"/>
              </a:tblGrid>
              <a:tr h="1105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hr-HR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Odgojno-obrazovni djelatnici: </a:t>
                      </a:r>
                      <a:endParaRPr b="1"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9EF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hr-HR" sz="2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Roditelji:</a:t>
                      </a:r>
                      <a:endParaRPr b="1" sz="2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D9EFEA"/>
                    </a:solidFill>
                  </a:tcPr>
                </a:tc>
              </a:tr>
              <a:tr h="5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Manjak vremena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Manjak vremena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5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Osjećaj da druga strana ne sluša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Osjećaj da druga strana ne sluša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533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Sumnja da će razgovor išta promijeniti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Sumnja da će razgovor išta promijeniti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806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Osjećaj nedostatka stvarnog utjecaja na ponašanje roditelja prema njihovoj djeci.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Strah da bi razgovor s učiteljem mogao negativno utjecati na tretman njihovog djeteta. Nedostatak povjerenja.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1627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Iskustvo koje ukazuje na izostanak učinaka suradnje s roditeljima ili roditeljsko podcjenjivanje napora koje učitelj poduzima.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Nema pravog osjećaja podrške od strane učitelja.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Strah od slušanja "loših vijesti" o djetetu, a samim time i od smanjenja njihove vrijednosti kao roditelja.</a:t>
                      </a:r>
                      <a:endParaRPr sz="18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ebeski">
  <a:themeElements>
    <a:clrScheme name="Nebeski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Nebeski">
  <a:themeElements>
    <a:clrScheme name="Nebeski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sustav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Nebeski">
  <a:themeElements>
    <a:clrScheme name="Nebeski">
      <a:dk1>
        <a:srgbClr val="000000"/>
      </a:dk1>
      <a:lt1>
        <a:srgbClr val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2014-12-06T22:07:28Z</dcterms:created>
  <dc:creator>User</dc:creator>
</cp:coreProperties>
</file>