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7"/>
  </p:notesMasterIdLst>
  <p:sldIdLst>
    <p:sldId id="305" r:id="rId2"/>
    <p:sldId id="304" r:id="rId3"/>
    <p:sldId id="310" r:id="rId4"/>
    <p:sldId id="306" r:id="rId5"/>
    <p:sldId id="314" r:id="rId6"/>
    <p:sldId id="313" r:id="rId7"/>
    <p:sldId id="332" r:id="rId8"/>
    <p:sldId id="333" r:id="rId9"/>
    <p:sldId id="307" r:id="rId10"/>
    <p:sldId id="318" r:id="rId11"/>
    <p:sldId id="319" r:id="rId12"/>
    <p:sldId id="321" r:id="rId13"/>
    <p:sldId id="322" r:id="rId14"/>
    <p:sldId id="316" r:id="rId15"/>
    <p:sldId id="325" r:id="rId16"/>
    <p:sldId id="329" r:id="rId17"/>
    <p:sldId id="330" r:id="rId18"/>
    <p:sldId id="338" r:id="rId19"/>
    <p:sldId id="331" r:id="rId20"/>
    <p:sldId id="315" r:id="rId21"/>
    <p:sldId id="317" r:id="rId22"/>
    <p:sldId id="324" r:id="rId23"/>
    <p:sldId id="336" r:id="rId24"/>
    <p:sldId id="342" r:id="rId25"/>
    <p:sldId id="33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JA" initials="A" lastIdx="1" clrIdx="0">
    <p:extLst>
      <p:ext uri="{19B8F6BF-5375-455C-9EA6-DF929625EA0E}">
        <p15:presenceInfo xmlns:p15="http://schemas.microsoft.com/office/powerpoint/2012/main" userId="ANDR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94343" autoAdjust="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8T01:00:06.19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8T01:00:06.19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DD93A-F11D-4BAD-9A6F-565F71221AB2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04769-8E85-4364-AABD-D1C64D67DC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57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85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60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8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55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4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0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8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37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3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37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61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9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5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01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30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04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0AD5-0F8B-41AE-9CD6-D525E7EEB01A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36B3-780C-4C22-A5DD-23EA3E6AA9EC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9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24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fif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heroj.hr/vide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zwlq51bsQ" TargetMode="External"/><Relationship Id="rId2" Type="http://schemas.openxmlformats.org/officeDocument/2006/relationships/hyperlink" Target="https://www.youtube.com/watch?v=Hw4WoKdoom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3355596" y="92279"/>
            <a:ext cx="883640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REPUBLIKA HRVATSKA</a:t>
            </a:r>
          </a:p>
          <a:p>
            <a:pPr algn="ctr">
              <a:lnSpc>
                <a:spcPct val="150000"/>
              </a:lnSpc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MINISTARSTVO UNUTARNJIH POSLOVA</a:t>
            </a:r>
          </a:p>
          <a:p>
            <a:pPr algn="ctr">
              <a:lnSpc>
                <a:spcPct val="150000"/>
              </a:lnSpc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RAVNATELJSTVO POLICIJE</a:t>
            </a:r>
          </a:p>
        </p:txBody>
      </p:sp>
      <p:pic>
        <p:nvPicPr>
          <p:cNvPr id="1026" name="Picture 2" descr="Slikovni rezultat za republika hrvatska g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09" y="231073"/>
            <a:ext cx="557142" cy="7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arstvo unutarnjih poslova Republike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4" y="231073"/>
            <a:ext cx="763480" cy="7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355596" y="1566153"/>
            <a:ext cx="87650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000" b="1" dirty="0" smtClean="0"/>
          </a:p>
          <a:p>
            <a:pPr algn="ctr"/>
            <a:endParaRPr lang="hr-HR" sz="2000" b="1" dirty="0"/>
          </a:p>
          <a:p>
            <a:pPr algn="ctr"/>
            <a:endParaRPr lang="hr-HR" sz="2000" b="1" dirty="0" smtClean="0"/>
          </a:p>
          <a:p>
            <a:pPr algn="ctr">
              <a:lnSpc>
                <a:spcPct val="150000"/>
              </a:lnSpc>
            </a:pPr>
            <a:r>
              <a:rPr lang="hr-HR" sz="2400" b="1" dirty="0" smtClean="0"/>
              <a:t>PREVENTIVNI PROJEKTI POLICIJE U OSNOVNIM I</a:t>
            </a:r>
          </a:p>
          <a:p>
            <a:pPr algn="ctr">
              <a:lnSpc>
                <a:spcPct val="150000"/>
              </a:lnSpc>
            </a:pPr>
            <a:r>
              <a:rPr lang="hr-HR" sz="2400" b="1" dirty="0" smtClean="0"/>
              <a:t> SREDNJIM ŠKOLAMA</a:t>
            </a:r>
          </a:p>
          <a:p>
            <a:pPr algn="ctr">
              <a:lnSpc>
                <a:spcPct val="150000"/>
              </a:lnSpc>
            </a:pP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VODICE, 28. listopada 2024. godine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5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Zdrav za 5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20249" y="2096064"/>
            <a:ext cx="7947308" cy="4761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I. KOMPONENTA: </a:t>
            </a:r>
          </a:p>
          <a:p>
            <a:pPr>
              <a:buFontTx/>
              <a:buChar char="-"/>
            </a:pPr>
            <a:r>
              <a:rPr lang="hr-HR" dirty="0" smtClean="0"/>
              <a:t>EDUKATIVNA PREDAVANJA POLICIJSKIH SLUŽBENIKA – prevencija ovisnosti o alkoholu – zakonodavni aspekt i radionica sa učenicima</a:t>
            </a:r>
          </a:p>
          <a:p>
            <a:pPr>
              <a:buFontTx/>
              <a:buChar char="-"/>
            </a:pPr>
            <a:r>
              <a:rPr lang="hr-HR" dirty="0" smtClean="0"/>
              <a:t>EDUKATIVNA PREDAVANJA DJELATNIKA ZAVODA ZA JAVNO ZDRAVSTVO – Službe za mentalno zdravlje i prevenciju ovisnosti: Prevencija ovisnosti o alkoholu  - zdravstveni aspekt</a:t>
            </a:r>
          </a:p>
          <a:p>
            <a:pPr>
              <a:buFontTx/>
              <a:buChar char="-"/>
            </a:pPr>
            <a:r>
              <a:rPr lang="hr-HR" dirty="0" smtClean="0"/>
              <a:t>II. KOMPONENTA</a:t>
            </a:r>
          </a:p>
          <a:p>
            <a:pPr>
              <a:buFontTx/>
              <a:buChar char="-"/>
            </a:pPr>
            <a:r>
              <a:rPr lang="hr-HR" dirty="0" smtClean="0"/>
              <a:t>AKTIVNSOTI  u suradnji sa Županijskim Upravnim odjelima  zaduženim za zaštitu okoliša i školama: alternativa nedopuštenim ponašanjima: pečenje kolačića, izrada raznih predmeta, </a:t>
            </a:r>
            <a:r>
              <a:rPr lang="hr-HR" dirty="0" err="1" smtClean="0"/>
              <a:t>parlaonice</a:t>
            </a:r>
            <a:r>
              <a:rPr lang="hr-HR" dirty="0" smtClean="0"/>
              <a:t>, čišćenje okoliša, sadnja cvijeća i slično</a:t>
            </a:r>
          </a:p>
          <a:p>
            <a:pPr>
              <a:buFontTx/>
              <a:buChar char="-"/>
            </a:pPr>
            <a:r>
              <a:rPr lang="hr-HR" dirty="0" smtClean="0"/>
              <a:t>III. KOMPONENTA: edukacija i suradnja sa stručnim službama škola i nastavnicima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88" y="179883"/>
            <a:ext cx="2911352" cy="19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913795" y="550417"/>
            <a:ext cx="10353761" cy="5918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58768" y="550417"/>
            <a:ext cx="7472892" cy="6380736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hr-HR" dirty="0" smtClean="0"/>
              <a:t>KOMPONENTA: </a:t>
            </a:r>
          </a:p>
          <a:p>
            <a:pPr marL="514350" indent="-514350">
              <a:buAutoNum type="romanUcPeriod"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II. KOMPONENTA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44" y="2975403"/>
            <a:ext cx="1203748" cy="965801"/>
          </a:xfrm>
          <a:prstGeom prst="rect">
            <a:avLst/>
          </a:prstGeom>
        </p:spPr>
      </p:pic>
      <p:pic>
        <p:nvPicPr>
          <p:cNvPr id="1026" name="Picture 2" descr="Slik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3" y="980134"/>
            <a:ext cx="2852928" cy="16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lika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3" y="2975403"/>
            <a:ext cx="2852928" cy="17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a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93" y="2975403"/>
            <a:ext cx="2414726" cy="17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a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7992" y="2976291"/>
            <a:ext cx="2441359" cy="17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olicijska uprava zadarska - Preventivni projekt &quot;Zdrav za 5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84" y="4681587"/>
            <a:ext cx="3742008" cy="21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lika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92" y="4681588"/>
            <a:ext cx="4059585" cy="21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lika /2022/zdrav za pet - gracac 2 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01" y="980134"/>
            <a:ext cx="1864311" cy="16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lika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13" y="980133"/>
            <a:ext cx="2885776" cy="16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24435" y="443883"/>
            <a:ext cx="7743121" cy="1731145"/>
          </a:xfrm>
        </p:spPr>
        <p:txBody>
          <a:bodyPr/>
          <a:lstStyle/>
          <a:p>
            <a:r>
              <a:rPr lang="hr-HR" dirty="0" smtClean="0"/>
              <a:t>Živim život bez nasilja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46883" y="2050742"/>
            <a:ext cx="7920674" cy="4660776"/>
          </a:xfrm>
        </p:spPr>
        <p:txBody>
          <a:bodyPr>
            <a:normAutofit/>
          </a:bodyPr>
          <a:lstStyle/>
          <a:p>
            <a:pPr marL="0" lvl="0" indent="0" algn="just" defTabSz="4572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r-HR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Živim život bez nasilja je nacionalni preventivni projekt koji </a:t>
            </a:r>
            <a:r>
              <a:rPr lang="hr-HR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Služba prevencije provodi </a:t>
            </a:r>
            <a:r>
              <a:rPr lang="hr-HR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2010. godine, a usmjeren je na sprječavanje nasilja prema ženama, nasilja u obitelji, nasilja među mladima te </a:t>
            </a:r>
            <a:r>
              <a:rPr lang="hr-HR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izgradnju </a:t>
            </a:r>
            <a:r>
              <a:rPr lang="hr-HR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kulture nenasilja i tolerancije. </a:t>
            </a:r>
          </a:p>
          <a:p>
            <a:pPr marL="0" lvl="0" indent="0" algn="just" defTabSz="4572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hr-HR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Ovaj projekt je ciljano usmjeren na </a:t>
            </a:r>
            <a:r>
              <a:rPr lang="hr-HR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razvijanje kulture </a:t>
            </a:r>
            <a:r>
              <a:rPr lang="hr-HR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nenasilja i tolerancije kojima se mlade, sustavno, kroz provedbu projektnih aktivnosti, osnažuje u stvaranju pozitivnog društvenog okruženja.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Provodio se na ne klasičan način, a uključivali su  se i umjetnici (glumci, glazbenici …)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966" y="772357"/>
            <a:ext cx="1344838" cy="10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01887" y="1256051"/>
            <a:ext cx="456939" cy="50104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5758" y="4507992"/>
            <a:ext cx="7918793" cy="1627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Tematika vršnjačkog nasilja provodi se kroz preventivne projekte Sigurnog ponašanja djece i mladih na internetu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8" name="Picture 10" descr="&lt;a href=&quot;/UserDocsImages//PU_ZD/Predavanja/Logo vijeća 2.jpg&quot; target=&quot;_blank&quot;&gt;Spremi sliku (u kvaliteti za tisak)&lt;/a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4" y="246888"/>
            <a:ext cx="5321808" cy="4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01569" y="182881"/>
            <a:ext cx="8055863" cy="1388467"/>
          </a:xfrm>
        </p:spPr>
        <p:txBody>
          <a:bodyPr>
            <a:normAutofit/>
          </a:bodyPr>
          <a:lstStyle/>
          <a:p>
            <a:r>
              <a:rPr lang="hr-HR" dirty="0" smtClean="0"/>
              <a:t>Sigurno ponašanje </a:t>
            </a:r>
            <a:r>
              <a:rPr lang="hr-HR" dirty="0"/>
              <a:t>djece </a:t>
            </a:r>
            <a:r>
              <a:rPr lang="hr-HR" dirty="0" smtClean="0"/>
              <a:t> </a:t>
            </a:r>
            <a:r>
              <a:rPr lang="hr-HR" dirty="0"/>
              <a:t>na </a:t>
            </a:r>
            <a:r>
              <a:rPr lang="hr-HR" dirty="0" smtClean="0"/>
              <a:t>  		  internetu 		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29125" y="1384917"/>
            <a:ext cx="7938431" cy="5326601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Nositelj projekta: Vijeće za prevenciju kriminaliteta na području Zadarske županije </a:t>
            </a:r>
          </a:p>
          <a:p>
            <a:r>
              <a:rPr lang="hr-HR" dirty="0" smtClean="0"/>
              <a:t>Radna skupina za sigurno ponašanje djece i mladih na internetu</a:t>
            </a:r>
          </a:p>
          <a:p>
            <a:r>
              <a:rPr lang="hr-HR" dirty="0" smtClean="0"/>
              <a:t>Članovi RADNE SKUPINE: </a:t>
            </a:r>
          </a:p>
          <a:p>
            <a:pPr marL="0" indent="0">
              <a:buNone/>
            </a:pPr>
            <a:r>
              <a:rPr lang="hr-HR" dirty="0" smtClean="0"/>
              <a:t>    - Upravni odjel za društvene djelatnosti Zadarske županije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Sveučilište u Zadru – Odjel za psihologiju</a:t>
            </a:r>
          </a:p>
          <a:p>
            <a:pPr marL="0" indent="0">
              <a:buNone/>
            </a:pPr>
            <a:r>
              <a:rPr lang="hr-HR" dirty="0" smtClean="0"/>
              <a:t>    - Policijska uprava zadarska – prevencija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Zavod za javno zdravstvo, Služba za mentalno zdravlje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koordinatorica za preventivne projekte u osnovnim  školama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i dva psihologa iz osnovnih škola</a:t>
            </a:r>
          </a:p>
          <a:p>
            <a:pPr marL="0" indent="0">
              <a:buNone/>
            </a:pPr>
            <a:r>
              <a:rPr lang="hr-HR" dirty="0" smtClean="0"/>
              <a:t>    - Volonterski centar Zadar</a:t>
            </a:r>
          </a:p>
        </p:txBody>
      </p:sp>
      <p:pic>
        <p:nvPicPr>
          <p:cNvPr id="4" name="Picture 10" descr="&lt;a href=&quot;/UserDocsImages//PU_ZD/Predavanja/Logo vijeća 2.jpg&quot; target=&quot;_blank&quot;&gt;Spremi sliku (u kvaliteti za tisak)&lt;/a&gt;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703" y="888548"/>
            <a:ext cx="807702" cy="6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01569" y="182881"/>
            <a:ext cx="8055863" cy="1388467"/>
          </a:xfrm>
        </p:spPr>
        <p:txBody>
          <a:bodyPr>
            <a:normAutofit/>
          </a:bodyPr>
          <a:lstStyle/>
          <a:p>
            <a:r>
              <a:rPr lang="hr-HR" dirty="0" smtClean="0"/>
              <a:t>Sigurno ponašanje </a:t>
            </a:r>
            <a:r>
              <a:rPr lang="hr-HR" dirty="0"/>
              <a:t>djece </a:t>
            </a:r>
            <a:r>
              <a:rPr lang="hr-HR" dirty="0" smtClean="0"/>
              <a:t> </a:t>
            </a:r>
            <a:r>
              <a:rPr lang="hr-HR" dirty="0"/>
              <a:t>na </a:t>
            </a:r>
            <a:r>
              <a:rPr lang="hr-HR" dirty="0" smtClean="0"/>
              <a:t>  		  internetu 		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29125" y="1384917"/>
            <a:ext cx="7938431" cy="53266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PARTNERI:</a:t>
            </a:r>
          </a:p>
          <a:p>
            <a:pPr marL="0" indent="0" algn="ctr">
              <a:buNone/>
            </a:pPr>
            <a:r>
              <a:rPr lang="hr-HR" dirty="0" smtClean="0"/>
              <a:t>Osnovne škole na području </a:t>
            </a:r>
            <a:r>
              <a:rPr lang="hr-HR" dirty="0"/>
              <a:t>g</a:t>
            </a:r>
            <a:r>
              <a:rPr lang="hr-HR" dirty="0" smtClean="0"/>
              <a:t>rada  i  županije</a:t>
            </a:r>
          </a:p>
          <a:p>
            <a:pPr marL="0" indent="0" algn="ctr">
              <a:buNone/>
            </a:pPr>
            <a:r>
              <a:rPr lang="hr-HR" dirty="0" smtClean="0"/>
              <a:t>Centar za nestalu i zlostavljanu djecu Osijek </a:t>
            </a:r>
          </a:p>
          <a:p>
            <a:pPr marL="0" indent="0" algn="ctr">
              <a:buNone/>
            </a:pPr>
            <a:r>
              <a:rPr lang="hr-HR" dirty="0" smtClean="0"/>
              <a:t>Mediji</a:t>
            </a:r>
          </a:p>
          <a:p>
            <a:pPr marL="0" indent="0" algn="ctr">
              <a:buNone/>
            </a:pPr>
            <a:r>
              <a:rPr lang="hr-HR" dirty="0" smtClean="0"/>
              <a:t>SUGLASNOST </a:t>
            </a:r>
            <a:r>
              <a:rPr lang="hr-HR" dirty="0"/>
              <a:t>AGENCIJE ZA ODGOJ I </a:t>
            </a:r>
            <a:r>
              <a:rPr lang="hr-HR" dirty="0" smtClean="0"/>
              <a:t>OBRAZOVANJE</a:t>
            </a:r>
          </a:p>
          <a:p>
            <a:pPr marL="0" indent="0" algn="ctr">
              <a:buNone/>
            </a:pPr>
            <a:r>
              <a:rPr lang="hr-HR" dirty="0"/>
              <a:t>CILJEVI:</a:t>
            </a:r>
          </a:p>
          <a:p>
            <a:pPr marL="0" indent="0" algn="ctr">
              <a:buNone/>
            </a:pPr>
            <a:r>
              <a:rPr lang="hr-HR" dirty="0"/>
              <a:t>Edukacija </a:t>
            </a:r>
            <a:r>
              <a:rPr lang="hr-HR" dirty="0" smtClean="0"/>
              <a:t>učenika </a:t>
            </a: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Edukacija </a:t>
            </a:r>
            <a:r>
              <a:rPr lang="hr-HR" dirty="0"/>
              <a:t>roditelja i </a:t>
            </a:r>
            <a:r>
              <a:rPr lang="hr-HR" dirty="0" smtClean="0"/>
              <a:t>edukatora</a:t>
            </a:r>
            <a:endParaRPr lang="hr-HR" dirty="0"/>
          </a:p>
          <a:p>
            <a:pPr marL="0" indent="0" algn="ctr">
              <a:buNone/>
            </a:pPr>
            <a:r>
              <a:rPr lang="hr-HR" dirty="0"/>
              <a:t>CILJANE SKUPINE:</a:t>
            </a:r>
          </a:p>
          <a:p>
            <a:pPr marL="0" indent="0" algn="ctr">
              <a:buNone/>
            </a:pPr>
            <a:r>
              <a:rPr lang="hr-HR" dirty="0"/>
              <a:t> Učenici 6. i 7. razreda osnovnih škola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Picture 10" descr="&lt;a href=&quot;/UserDocsImages//PU_ZD/Predavanja/Logo vijeća 2.jpg&quot; target=&quot;_blank&quot;&gt;Spremi sliku (u kvaliteti za tisak)&lt;/a&gt;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703" y="888548"/>
            <a:ext cx="807702" cy="6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3355596" y="92279"/>
            <a:ext cx="88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REPUBLIKA HRVATSKA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MINISTARSTVO UNUTARNJIH POSLOVA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RAVNATELJSTVO POLICIJE</a:t>
            </a:r>
          </a:p>
        </p:txBody>
      </p:sp>
      <p:pic>
        <p:nvPicPr>
          <p:cNvPr id="1026" name="Picture 2" descr="Slikovni rezultat za republika hrvatska g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09" y="231073"/>
            <a:ext cx="557142" cy="7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arstvo unutarnjih poslova Republike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4" y="231073"/>
            <a:ext cx="763480" cy="7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3426617" y="1106401"/>
            <a:ext cx="883640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PREVENTIVNI PROGRAM „SIGURNOST I ZAŠTITA DJECE NA INTERNETU I DRUŠTVENIM MREŽAMA“</a:t>
            </a:r>
          </a:p>
          <a:p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Od </a:t>
            </a:r>
            <a:r>
              <a:rPr lang="hr-HR" sz="1600" b="1" dirty="0">
                <a:latin typeface="Rockwell" panose="02060603020205020403" pitchFamily="18" charset="0"/>
                <a:cs typeface="Arial" panose="020B0604020202020204" pitchFamily="34" charset="0"/>
              </a:rPr>
              <a:t>strane Ministarstva unutarnjih poslova prepoznata je želja i interes roditelja da boravak njihove djece na internetu bude što sigurniji i bezbrižniji te je osmišljen i predstavljen projekt </a:t>
            </a:r>
            <a:r>
              <a:rPr lang="hr-HR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virtualnih policajaca Renato i Kristina </a:t>
            </a:r>
            <a:r>
              <a:rPr lang="hr-HR" sz="1600" b="1" dirty="0">
                <a:latin typeface="Rockwell" panose="02060603020205020403" pitchFamily="18" charset="0"/>
                <a:cs typeface="Arial" panose="020B0604020202020204" pitchFamily="34" charset="0"/>
              </a:rPr>
              <a:t>koji svojim savjetima, </a:t>
            </a:r>
            <a:r>
              <a:rPr lang="hr-HR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savjetuju </a:t>
            </a:r>
            <a:r>
              <a:rPr lang="hr-HR" sz="1600" b="1" dirty="0">
                <a:latin typeface="Rockwell" panose="02060603020205020403" pitchFamily="18" charset="0"/>
                <a:cs typeface="Arial" panose="020B0604020202020204" pitchFamily="34" charset="0"/>
              </a:rPr>
              <a:t>roditelje i djecu o sigurnom korištenju interneta koji je postao nezamjenjiv alatu u današnjem životu, a djeca ga svakodnevno koriste kako bi pratili nastavu, gledali zabavne i obrazovne sadržaje te igrali videoigre.</a:t>
            </a:r>
          </a:p>
          <a:p>
            <a:pPr algn="ctr"/>
            <a:endParaRPr lang="hr-H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VIRTUALNI 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POLICAJAC RENATO </a:t>
            </a:r>
            <a:r>
              <a:rPr lang="hr-H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					VIRTUALNA POLICAJKA KRISTINA</a:t>
            </a:r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09" y="4069467"/>
            <a:ext cx="3947558" cy="2356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37" y="4069468"/>
            <a:ext cx="4189738" cy="23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3343139" y="216286"/>
            <a:ext cx="88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REPUBLIKA HRVATSKA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MINISTARSTVO UNUTARNJIH POSLOVA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RAVNATELJSTVO POLICIJE</a:t>
            </a:r>
          </a:p>
        </p:txBody>
      </p:sp>
      <p:pic>
        <p:nvPicPr>
          <p:cNvPr id="1026" name="Picture 2" descr="Slikovni rezultat za republika hrvatska g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09" y="231073"/>
            <a:ext cx="557142" cy="7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arstvo unutarnjih poslova Republike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4" y="231073"/>
            <a:ext cx="763480" cy="7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3412411" y="1246736"/>
            <a:ext cx="86978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KAMPANJA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r-HR" sz="1600" b="1" dirty="0">
                <a:latin typeface="Rockwell" panose="02060603020205020403" pitchFamily="18" charset="0"/>
                <a:cs typeface="Arial" panose="020B0604020202020204" pitchFamily="34" charset="0"/>
              </a:rPr>
              <a:t>S ciljem sprječavanja seksualnog iskorištavanja i zlostavljanja djece, u suradnji s Europolom modernizirana je kampanja „Say NO!“ kako bi se spriječili svi oblici zlostavljanja putem modernih komunikacijskih </a:t>
            </a:r>
            <a:r>
              <a:rPr lang="hr-HR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tehnologija. </a:t>
            </a:r>
          </a:p>
          <a:p>
            <a:pPr algn="just">
              <a:lnSpc>
                <a:spcPct val="150000"/>
              </a:lnSpc>
            </a:pPr>
            <a:r>
              <a:rPr lang="hr-HR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Oblici seksualnog </a:t>
            </a:r>
            <a:r>
              <a:rPr lang="hr-HR" sz="1600" b="1" dirty="0">
                <a:latin typeface="Rockwell" panose="02060603020205020403" pitchFamily="18" charset="0"/>
                <a:cs typeface="Arial" panose="020B0604020202020204" pitchFamily="34" charset="0"/>
              </a:rPr>
              <a:t>iskorištavanje djece na internetu neprestano se razvijaju i oblikuju usporedno sa razvojem tehnologije. </a:t>
            </a:r>
            <a:r>
              <a:rPr lang="hr-HR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Mobilna </a:t>
            </a:r>
            <a:r>
              <a:rPr lang="hr-HR" sz="1600" b="1" dirty="0">
                <a:latin typeface="Rockwell" panose="02060603020205020403" pitchFamily="18" charset="0"/>
                <a:cs typeface="Arial" panose="020B0604020202020204" pitchFamily="34" charset="0"/>
              </a:rPr>
              <a:t>povezanost, sve veća pokrivenost interneta u zemljama u razvoju, razvoj mogućnosti kolanja novca pružaju visoku anonimnost zlostavljačima/počiniteljima kaznenih djela, što pak omogućuje uzlazni trend komercijalizacije prijenosa uživo seksualnog zlostavljanja djece (eng. live-</a:t>
            </a:r>
            <a:r>
              <a:rPr lang="hr-HR" sz="1600" b="1" dirty="0" err="1">
                <a:latin typeface="Rockwell" panose="02060603020205020403" pitchFamily="18" charset="0"/>
                <a:cs typeface="Arial" panose="020B0604020202020204" pitchFamily="34" charset="0"/>
              </a:rPr>
              <a:t>streaming</a:t>
            </a:r>
            <a:r>
              <a:rPr lang="hr-HR" sz="1600" b="1" dirty="0" smtClean="0">
                <a:latin typeface="Rockwell" panose="02060603020205020403" pitchFamily="18" charset="0"/>
                <a:cs typeface="Arial" panose="020B0604020202020204" pitchFamily="34" charset="0"/>
              </a:rPr>
              <a:t>).</a:t>
            </a:r>
          </a:p>
          <a:p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3" y="4593865"/>
            <a:ext cx="3693112" cy="21834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519" y="4593865"/>
            <a:ext cx="1544714" cy="21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3355596" y="92279"/>
            <a:ext cx="88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REPUBLIKA HRVATSKA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MINISTARSTVO UNUTARNJIH POSLOVA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RAVNATELJSTVO POLICIJE</a:t>
            </a:r>
          </a:p>
        </p:txBody>
      </p:sp>
      <p:pic>
        <p:nvPicPr>
          <p:cNvPr id="1026" name="Picture 2" descr="Slikovni rezultat za republika hrvatska g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09" y="231073"/>
            <a:ext cx="557142" cy="7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arstvo unutarnjih poslova Republike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4" y="231073"/>
            <a:ext cx="763480" cy="7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355596" y="1106401"/>
            <a:ext cx="8765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PREVENTIVNI PROJEKT - IMAM IZBOR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Kroz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ovaj Projekt policija je uspostavila kvalitetnu suradnju  s romskim udrugama, organizacijama civilnog društva i odgojno obrazovnim ustanovama s ciljem provedbe zajedničkih aktivnosti. Projekt  je tematski usmjeren na osnaživanje socijalne uključenosti manjinskih društvenih skupina u društvenu zajednicu,  s naglaskom na dijalog i poštivanje kulturoloških sličnosti i različitosti kroz kulturu tolerancije, nenasilja i nediskriminacije i sprječavanja svih oblika mržnje.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Ciljana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skupina u projektu su djeca u dobi od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10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i 11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godina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Provedena evaluacija potvrđuje prihvaćenost projekta među djecom te partnerima u projektu.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Preventivni projekt „Imam izbor” završio posjetom PU međimurskoj - Školska  knjiga - tu za 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50" y="3941686"/>
            <a:ext cx="5868139" cy="21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5759" y="609600"/>
            <a:ext cx="7911797" cy="132632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Kampanja budi zakon  - postani policajac/policajka</a:t>
            </a:r>
            <a:br>
              <a:rPr lang="hr-HR" dirty="0" smtClean="0"/>
            </a:br>
            <a:r>
              <a:rPr lang="hr-HR" dirty="0" smtClean="0"/>
              <a:t>U 8. RAZREDIMA</a:t>
            </a:r>
            <a:endParaRPr lang="hr-HR" dirty="0"/>
          </a:p>
        </p:txBody>
      </p:sp>
      <p:pic>
        <p:nvPicPr>
          <p:cNvPr id="1026" name="Picture 2" descr="&lt;a href=&quot;/UserDocsImages//02_vijesti/2024/Plakat kad.jpg&quot; target=&quot;_blank&quot;&gt;Spremi sliku (u kvaliteti za tisak)&lt;/a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47" y="2095500"/>
            <a:ext cx="261655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11371" y="609600"/>
            <a:ext cx="7956185" cy="1326321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                  EDUKACIJA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17072" y="2290439"/>
            <a:ext cx="9534616" cy="3968317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endParaRPr lang="hr-HR" sz="2400" dirty="0" smtClean="0"/>
          </a:p>
          <a:p>
            <a:pPr marL="2743200" lvl="6" indent="0">
              <a:buNone/>
            </a:pPr>
            <a:r>
              <a:rPr lang="hr-HR" sz="2400" dirty="0" smtClean="0"/>
              <a:t>   PREVENTIVNO :  REPRESIVNO </a:t>
            </a:r>
          </a:p>
          <a:p>
            <a:pPr marL="2743200" lvl="6" indent="0">
              <a:buNone/>
            </a:pPr>
            <a:endParaRPr lang="hr-HR" sz="2400" dirty="0" smtClean="0"/>
          </a:p>
          <a:p>
            <a:pPr marL="2743200" lvl="6" indent="0">
              <a:buNone/>
            </a:pPr>
            <a:r>
              <a:rPr lang="hr-HR" sz="2400" dirty="0" smtClean="0"/>
              <a:t>   PROAKTIVNI PRISTUP POLICIJE</a:t>
            </a:r>
          </a:p>
          <a:p>
            <a:pPr marL="2743200" lvl="6" indent="0">
              <a:buNone/>
            </a:pPr>
            <a:endParaRPr lang="hr-HR" sz="2400" dirty="0" smtClean="0"/>
          </a:p>
          <a:p>
            <a:pPr marL="2743200" lvl="6" indent="0">
              <a:buNone/>
            </a:pPr>
            <a:r>
              <a:rPr lang="hr-HR" sz="2400" dirty="0" smtClean="0"/>
              <a:t>POLICAJAC – PRIJATELJ - POMAGAČ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602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98307" y="609600"/>
            <a:ext cx="8169249" cy="1326321"/>
          </a:xfrm>
        </p:spPr>
        <p:txBody>
          <a:bodyPr>
            <a:normAutofit/>
          </a:bodyPr>
          <a:lstStyle/>
          <a:p>
            <a:r>
              <a:rPr lang="hr-HR" dirty="0" smtClean="0"/>
              <a:t>MEĐURESORNA SURADNJA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11371" y="1518082"/>
            <a:ext cx="7956186" cy="49803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9600" dirty="0" smtClean="0"/>
              <a:t>Sporazum </a:t>
            </a:r>
            <a:r>
              <a:rPr lang="hr-HR" sz="9600" dirty="0"/>
              <a:t>o međuresornoj suradnji i koordinaciji u području sprječavanja nasilja i drugih </a:t>
            </a:r>
            <a:r>
              <a:rPr lang="hr-HR" sz="9600" dirty="0" err="1"/>
              <a:t>ugrožavajućih</a:t>
            </a:r>
            <a:r>
              <a:rPr lang="hr-HR" sz="9600" dirty="0"/>
              <a:t> ponašanja na lokalnoj </a:t>
            </a:r>
            <a:r>
              <a:rPr lang="hr-HR" sz="9600" dirty="0" smtClean="0"/>
              <a:t>razini</a:t>
            </a:r>
          </a:p>
          <a:p>
            <a:pPr marL="0" indent="0">
              <a:buNone/>
            </a:pPr>
            <a:r>
              <a:rPr lang="hr-HR" sz="9600" dirty="0" smtClean="0"/>
              <a:t>MINISTARSTVO </a:t>
            </a:r>
            <a:r>
              <a:rPr lang="hr-HR" sz="9600" dirty="0"/>
              <a:t>UNUTARNJIH POSLOVA, MINISTARSTVO </a:t>
            </a:r>
            <a:r>
              <a:rPr lang="hr-HR" sz="9600" dirty="0" smtClean="0"/>
              <a:t>PRAVOSUĐA,</a:t>
            </a:r>
          </a:p>
          <a:p>
            <a:pPr marL="0" indent="0">
              <a:buNone/>
            </a:pPr>
            <a:r>
              <a:rPr lang="hr-HR" sz="9600" dirty="0" smtClean="0"/>
              <a:t>MINISTARSTVO </a:t>
            </a:r>
            <a:r>
              <a:rPr lang="hr-HR" sz="9600" dirty="0"/>
              <a:t>ZNANOSTI I OBRAZOVANJA, </a:t>
            </a:r>
            <a:endParaRPr lang="hr-HR" sz="9600" dirty="0" smtClean="0"/>
          </a:p>
          <a:p>
            <a:pPr marL="0" indent="0">
              <a:buNone/>
            </a:pPr>
            <a:r>
              <a:rPr lang="hr-HR" sz="9600" dirty="0" smtClean="0"/>
              <a:t>MINISTARSTVO </a:t>
            </a:r>
            <a:r>
              <a:rPr lang="hr-HR" sz="9600" dirty="0"/>
              <a:t>ZDRAVSTVA, </a:t>
            </a:r>
            <a:endParaRPr lang="hr-HR" sz="9600" dirty="0" smtClean="0"/>
          </a:p>
          <a:p>
            <a:pPr marL="0" indent="0">
              <a:buNone/>
            </a:pPr>
            <a:r>
              <a:rPr lang="hr-HR" sz="9600" dirty="0" smtClean="0"/>
              <a:t>MINISTARSTVO </a:t>
            </a:r>
            <a:r>
              <a:rPr lang="hr-HR" sz="9600" dirty="0"/>
              <a:t>HRVATSKIH BRANITELJA I MINISTARSTVO ZA DEMOGRAFIJU, OBITELJ, MLADE I SOCIJALNU POLITIKU</a:t>
            </a:r>
          </a:p>
          <a:p>
            <a:endParaRPr lang="hr-HR" sz="3400" dirty="0" smtClean="0"/>
          </a:p>
          <a:p>
            <a:endParaRPr lang="hr-HR" sz="3400" dirty="0"/>
          </a:p>
          <a:p>
            <a:pPr marL="0" indent="0">
              <a:buNone/>
            </a:pPr>
            <a:endParaRPr lang="hr-HR" sz="3400" dirty="0"/>
          </a:p>
          <a:p>
            <a:endParaRPr lang="hr-HR" sz="3400" dirty="0" smtClean="0"/>
          </a:p>
          <a:p>
            <a:r>
              <a:rPr lang="hr-HR" sz="3400" dirty="0" smtClean="0"/>
              <a:t>ČLANOVI TIMOVA IZ:</a:t>
            </a:r>
            <a:endParaRPr lang="hr-HR" sz="3400" dirty="0"/>
          </a:p>
        </p:txBody>
      </p:sp>
    </p:spTree>
    <p:extLst>
      <p:ext uri="{BB962C8B-B14F-4D97-AF65-F5344CB8AC3E}">
        <p14:creationId xmlns:p14="http://schemas.microsoft.com/office/powerpoint/2010/main" val="339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20249" y="609600"/>
            <a:ext cx="7947307" cy="1041647"/>
          </a:xfrm>
        </p:spPr>
        <p:txBody>
          <a:bodyPr/>
          <a:lstStyle/>
          <a:p>
            <a:r>
              <a:rPr lang="hr-HR" dirty="0" smtClean="0"/>
              <a:t>Na lokalnoj razini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20249" y="1482571"/>
            <a:ext cx="7947308" cy="5291091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/>
              <a:t>Formirani timovi za prevenciju i borbu protiv nasilja</a:t>
            </a:r>
          </a:p>
          <a:p>
            <a:pPr marL="0" indent="0" algn="ctr">
              <a:buNone/>
            </a:pPr>
            <a:r>
              <a:rPr lang="hr-HR" b="1" dirty="0" smtClean="0"/>
              <a:t> i drugih ugroza </a:t>
            </a:r>
          </a:p>
          <a:p>
            <a:pPr marL="0" indent="0" algn="ctr">
              <a:buNone/>
            </a:pPr>
            <a:r>
              <a:rPr lang="hr-HR" b="1" dirty="0" smtClean="0"/>
              <a:t>Timovima rukovodi načelnik nadležne policijske postaje, a članovi su ravnatelji domova zdravlja, ravnatelji odgojno-obrazovnih ustanova, ravnatelji centara za socijalu skrb, predstavnici odjela za podršku žrtvama i svjedocima i službenici regionalne samouprave Ministarstva hrvatskih branitelja</a:t>
            </a:r>
          </a:p>
          <a:p>
            <a:pPr algn="ctr"/>
            <a:r>
              <a:rPr lang="hr-HR" b="1" dirty="0" smtClean="0"/>
              <a:t>Održavaju koordinativne sastanke tijekom kojih razmjenjuju informacije od značaja za postupanje više nadležnih službi</a:t>
            </a:r>
            <a:endParaRPr lang="hr-HR" b="1" dirty="0"/>
          </a:p>
          <a:p>
            <a:pPr algn="ctr"/>
            <a:r>
              <a:rPr lang="hr-HR" b="1" dirty="0" smtClean="0"/>
              <a:t>Multidisciplinarni pristup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1641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3355596" y="92279"/>
            <a:ext cx="88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REPUBLIKA HRVATSKA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MINISTARSTVO UNUTARNJIH POSLOVA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RAVNATELJSTVO POLICIJE</a:t>
            </a:r>
          </a:p>
        </p:txBody>
      </p:sp>
      <p:pic>
        <p:nvPicPr>
          <p:cNvPr id="1026" name="Picture 2" descr="Slikovni rezultat za republika hrvatsk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09" y="231073"/>
            <a:ext cx="557142" cy="7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arstvo unutarnjih poslova Republike Hrvats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4" y="231073"/>
            <a:ext cx="763480" cy="7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4059451" y="2105275"/>
            <a:ext cx="712641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hr-HR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Aplikacija Red </a:t>
            </a:r>
            <a:r>
              <a:rPr lang="hr-H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hr-H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prijavu spolnog zlostavljanja djece putem Interneta te drugih oblika zlostavljanja djece </a:t>
            </a:r>
            <a:r>
              <a:rPr lang="hr-HR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hr-H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drugih povreda prava </a:t>
            </a:r>
            <a:r>
              <a:rPr lang="hr-HR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djece</a:t>
            </a:r>
            <a:r>
              <a:rPr lang="hr-H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705" y="1313791"/>
            <a:ext cx="1680016" cy="13032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51" y="3767268"/>
            <a:ext cx="6709163" cy="2731186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575176" y="2101709"/>
            <a:ext cx="3417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APLIKACIJA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0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3355596" y="92279"/>
            <a:ext cx="88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REPUBLIKA HRVATSKA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MINISTARSTVO UNUTARNJIH POSLOVA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RAVNATELJSTVO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POLICIJE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Slikovni rezultat za republika hrvatska g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09" y="231073"/>
            <a:ext cx="557142" cy="7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arstvo unutarnjih poslova Republike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4" y="231073"/>
            <a:ext cx="763480" cy="7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3355596" y="1410510"/>
            <a:ext cx="8765068" cy="726352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PREVENTIVNI PROJEKTI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Zdrav za 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Živim život bez nasilja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Imam izbor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Podrška žrtvama kaznenih djela i prekršaja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Siguran lov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Dan kao san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Tko se to šali s mojim podacima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Zajedno protiv govora mržnje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Budi navijač, a ne razbijač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Projekt „</a:t>
            </a:r>
            <a:r>
              <a:rPr kumimoji="0" lang="hr-H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Lily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” </a:t>
            </a: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WEB heroj – KIBERNETIČKI KRIMINAL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PREVENTIVNE KAPMANJE: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Poštujte naše znakove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Manje oružja, manje tragedija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PREVENTIVNI PROGRAMI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Zajedno više možemo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Program prevencije imovinskog kriminaliteta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PREVENTIVNE AKCIJE I KAPANJE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Zajedno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Zajedno više možemo – u akciji s policijom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Preventivni program „ Sigurnost i zaštita djece na internetu i društvenim mrežama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618689" y="1566153"/>
            <a:ext cx="8249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PREVENTIVNI PROJEKTI, PROGRAMI I KAMPANJE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Ministarstvo unutarnjih poslova Republike Hrvatske - Preventivni projekt &amp;quot;Zajedno  protiv govora mržnje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9" y="4846321"/>
            <a:ext cx="2015231" cy="19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63" y="4846321"/>
            <a:ext cx="1411549" cy="196575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35" y="4846321"/>
            <a:ext cx="1959865" cy="20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64637" y="609600"/>
            <a:ext cx="7902919" cy="132632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Web heroj 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>
                <a:effectLst/>
              </a:rPr>
              <a:t>ULOVIMO LIKA S WEBA KOJI TVOJE € VREBA</a:t>
            </a:r>
            <a:br>
              <a:rPr lang="hr-HR" dirty="0">
                <a:effectLst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64637" y="2096063"/>
            <a:ext cx="7902920" cy="45888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cap="all" dirty="0" smtClean="0">
                <a:effectLst/>
              </a:rPr>
              <a:t>PROJEKT</a:t>
            </a:r>
            <a:r>
              <a:rPr lang="hr-HR" b="1" cap="all" dirty="0">
                <a:effectLst/>
              </a:rPr>
              <a:t> „JAČANJE KAPACITETA POLICIJE ZA SUZBIJANJE KIBERNETIČKOG KRIMINALITETA</a:t>
            </a:r>
            <a:r>
              <a:rPr lang="hr-HR" b="1" cap="all" dirty="0" smtClean="0">
                <a:effectLst/>
              </a:rPr>
              <a:t>“</a:t>
            </a:r>
            <a:endParaRPr lang="hr-HR" b="1" cap="all" dirty="0">
              <a:effectLst/>
            </a:endParaRPr>
          </a:p>
          <a:p>
            <a:pPr marL="0" indent="0">
              <a:buNone/>
            </a:pPr>
            <a:r>
              <a:rPr lang="hr-HR" sz="1900" b="1" dirty="0">
                <a:effectLst/>
              </a:rPr>
              <a:t>Neočekivano ste osvojili nevjerojatnu ponudu za putovanje?! Potvrdili ste je klikom „Slažem se“, </a:t>
            </a:r>
            <a:r>
              <a:rPr lang="hr-HR" sz="1900" b="1" dirty="0" smtClean="0">
                <a:effectLst/>
              </a:rPr>
              <a:t>ali, </a:t>
            </a:r>
            <a:r>
              <a:rPr lang="hr-HR" sz="1900" b="1" dirty="0">
                <a:effectLst/>
              </a:rPr>
              <a:t>nažalost, ni traga ni glasa ni putovanja ni novca. Odlučili ste uložiti u </a:t>
            </a:r>
            <a:r>
              <a:rPr lang="hr-HR" sz="1900" b="1" dirty="0" err="1">
                <a:effectLst/>
              </a:rPr>
              <a:t>kriptovalute</a:t>
            </a:r>
            <a:r>
              <a:rPr lang="hr-HR" sz="1900" b="1" dirty="0">
                <a:effectLst/>
              </a:rPr>
              <a:t> koje su obećavale goleme profite, no, nažalost, vaš je novac nestao bez traga. Očekivali ste dolazak voljenog doktora iz egzotične zemlje i platili mu putovanje?! Nažalost, oženio se vama, ali samo za novac! Sve su ovo samo neki od primjera </a:t>
            </a:r>
            <a:r>
              <a:rPr lang="hr-HR" sz="1900" b="1" dirty="0" err="1">
                <a:effectLst/>
              </a:rPr>
              <a:t>kibernetičkih</a:t>
            </a:r>
            <a:r>
              <a:rPr lang="hr-HR" sz="1900" b="1" dirty="0">
                <a:effectLst/>
              </a:rPr>
              <a:t> prijevara koje prevaranti koriste kako bi vam ukrali novac. Kako biste ih preduhitrili, ključno je znati prepoznati znakove i biti na oprezu</a:t>
            </a:r>
            <a:r>
              <a:rPr lang="hr-HR" sz="1900" b="1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hr-HR" sz="1900" b="1" dirty="0" smtClean="0">
                <a:effectLst/>
              </a:rPr>
              <a:t> </a:t>
            </a:r>
            <a:r>
              <a:rPr lang="hr-HR" sz="1900" b="1" dirty="0">
                <a:effectLst/>
                <a:hlinkClick r:id="rId2"/>
              </a:rPr>
              <a:t>https</a:t>
            </a:r>
            <a:r>
              <a:rPr lang="hr-HR" sz="1900" b="1">
                <a:effectLst/>
                <a:hlinkClick r:id="rId2"/>
              </a:rPr>
              <a:t>://</a:t>
            </a:r>
            <a:r>
              <a:rPr lang="hr-HR" sz="1900" b="1" smtClean="0">
                <a:effectLst/>
                <a:hlinkClick r:id="rId2"/>
              </a:rPr>
              <a:t>webheroj.hr/video</a:t>
            </a:r>
            <a:r>
              <a:rPr lang="hr-HR" sz="1900" b="1" dirty="0" smtClean="0">
                <a:effectLst/>
              </a:rPr>
              <a:t> </a:t>
            </a:r>
          </a:p>
          <a:p>
            <a:pPr marL="0" indent="0">
              <a:buNone/>
            </a:pPr>
            <a:endParaRPr lang="hr-HR" sz="1900" b="1" dirty="0" smtClean="0">
              <a:effectLst/>
            </a:endParaRPr>
          </a:p>
          <a:p>
            <a:pPr marL="0" indent="0">
              <a:buNone/>
            </a:pPr>
            <a:endParaRPr lang="hr-HR" sz="1900" b="1" dirty="0" smtClean="0">
              <a:effectLst/>
            </a:endParaRPr>
          </a:p>
          <a:p>
            <a:pPr marL="0" indent="0">
              <a:buNone/>
            </a:pPr>
            <a:endParaRPr lang="hr-HR" sz="1900" b="1" dirty="0">
              <a:effectLst/>
            </a:endParaRPr>
          </a:p>
          <a:p>
            <a:endParaRPr lang="hr-HR" sz="1900" b="1" dirty="0"/>
          </a:p>
        </p:txBody>
      </p:sp>
    </p:spTree>
    <p:extLst>
      <p:ext uri="{BB962C8B-B14F-4D97-AF65-F5344CB8AC3E}">
        <p14:creationId xmlns:p14="http://schemas.microsoft.com/office/powerpoint/2010/main" val="4044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3341539" y="176994"/>
            <a:ext cx="88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REPUBLIKA HRVATSKA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MINISTARSTVO UNUTARNJIH POSLOVA</a:t>
            </a:r>
          </a:p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RAVNATELJSTVO POLICIJE</a:t>
            </a:r>
          </a:p>
        </p:txBody>
      </p:sp>
      <p:pic>
        <p:nvPicPr>
          <p:cNvPr id="1026" name="Picture 2" descr="Slikovni rezultat za republika hrvatska g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09" y="231073"/>
            <a:ext cx="557142" cy="73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arstvo unutarnjih poslova Republike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64" y="231073"/>
            <a:ext cx="763480" cy="7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3355596" y="1496291"/>
            <a:ext cx="871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36223" y="1674674"/>
            <a:ext cx="8447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HVALA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VAM NA PAŽNJI</a:t>
            </a:r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080897" y="3244334"/>
            <a:ext cx="7418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88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38003" y="2096064"/>
            <a:ext cx="7929553" cy="3695136"/>
          </a:xfrm>
        </p:spPr>
        <p:txBody>
          <a:bodyPr/>
          <a:lstStyle/>
          <a:p>
            <a:r>
              <a:rPr lang="hr-HR" dirty="0" smtClean="0"/>
              <a:t>Stručni suradnici iz škola i policijski službenici  prije početka školske godine održavaju sastanke i dogovore oko preventivnih  programa, projekata i aktivnosti koje je moguće u suradnji s policijom provoditi u školskoj godini i to prije formiranja kurikuluma </a:t>
            </a:r>
            <a:endParaRPr lang="hr-HR" dirty="0"/>
          </a:p>
          <a:p>
            <a:r>
              <a:rPr lang="hr-HR" dirty="0" smtClean="0"/>
              <a:t>Škole iskazuju veliki interes za provođenjem preventivnih aktivnosti od strane policijskih službenika kao vanjskih suradnika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1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5759" y="609600"/>
            <a:ext cx="7911797" cy="132632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Predškolska dob i niži razredi</a:t>
            </a:r>
            <a:br>
              <a:rPr lang="hr-HR" sz="2400" dirty="0" smtClean="0"/>
            </a:br>
            <a:r>
              <a:rPr lang="hr-HR" sz="2400" dirty="0" smtClean="0"/>
              <a:t>osnovnih škola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5759" y="2096064"/>
            <a:ext cx="7911798" cy="3695136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DANI OTVORENIH VRATA POLICIJE </a:t>
            </a:r>
          </a:p>
          <a:p>
            <a:pPr marL="0" indent="0" algn="ctr">
              <a:buNone/>
            </a:pPr>
            <a:r>
              <a:rPr lang="hr-HR" dirty="0" smtClean="0"/>
              <a:t>IMAM IZBOR </a:t>
            </a: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MANJE ORUŽJA, MANJE TRAGEDIJA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POŠTUJTE NAŠE ZNAKOVE  - KAMPANJA IZ</a:t>
            </a:r>
          </a:p>
          <a:p>
            <a:pPr marL="0" indent="0" algn="ctr">
              <a:buNone/>
            </a:pPr>
            <a:r>
              <a:rPr lang="hr-HR" dirty="0" smtClean="0"/>
              <a:t>Nacionalnog plana sigurnosti prometa na cestama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72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3514" y="609600"/>
            <a:ext cx="7894041" cy="132632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Dani otvorenih vrata – predstavljanje, opreme, vozila, tehnike i poslova policije najmlađima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73515" y="2096064"/>
            <a:ext cx="7894042" cy="3695136"/>
          </a:xfrm>
        </p:spPr>
        <p:txBody>
          <a:bodyPr/>
          <a:lstStyle/>
          <a:p>
            <a:r>
              <a:rPr lang="hr-HR" dirty="0" smtClean="0"/>
              <a:t>STRIP PREZENTACIJE  - četiri pravila kada pronađemo nepoznati premeti u prirodi: </a:t>
            </a:r>
          </a:p>
          <a:p>
            <a:r>
              <a:rPr lang="hr-HR" dirty="0" smtClean="0"/>
              <a:t>1. STOP</a:t>
            </a:r>
          </a:p>
          <a:p>
            <a:r>
              <a:rPr lang="hr-HR" dirty="0" smtClean="0"/>
              <a:t>2. NE DIRAJ</a:t>
            </a:r>
          </a:p>
          <a:p>
            <a:r>
              <a:rPr lang="hr-HR" dirty="0" smtClean="0"/>
              <a:t>3. UDALJI SE  </a:t>
            </a:r>
          </a:p>
          <a:p>
            <a:r>
              <a:rPr lang="hr-HR" dirty="0" smtClean="0"/>
              <a:t>4. POZOVI POMOĆ ODRASLE OSOBE/ NAZOVI POLICIJU 192 </a:t>
            </a:r>
          </a:p>
          <a:p>
            <a:r>
              <a:rPr lang="hr-HR" dirty="0" smtClean="0"/>
              <a:t>PREZENTACIJA POLICIJSKIH AUTOMOBILA I MOTORA I POSLOVA KRIMINALISTIČKE TEHNIKE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96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2672" y="2096064"/>
            <a:ext cx="9864885" cy="3709932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www.youtube.com/watch?v=Hw4WoKdoomg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0" lvl="5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www.youtube.com/watch?v=o6zwlq51bsQ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0" lvl="5" indent="0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Policajci podučavaju učenike o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sigurnom ponašanju u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prometu, značenju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prometnih znakova 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pravila </a:t>
            </a:r>
          </a:p>
          <a:p>
            <a:pPr marL="2286000" lvl="5" indent="0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Povećan broj policijskih službenika i aktivnosti policije u područjima oko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26" y="4617322"/>
            <a:ext cx="2984815" cy="1886505"/>
          </a:xfrm>
          <a:prstGeom prst="rect">
            <a:avLst/>
          </a:prstGeom>
        </p:spPr>
      </p:pic>
      <p:pic>
        <p:nvPicPr>
          <p:cNvPr id="5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01" y="609599"/>
            <a:ext cx="4415436" cy="132632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0" y="4602625"/>
            <a:ext cx="3270354" cy="19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29126" y="609600"/>
            <a:ext cx="7938430" cy="1326321"/>
          </a:xfrm>
        </p:spPr>
        <p:txBody>
          <a:bodyPr>
            <a:normAutofit/>
          </a:bodyPr>
          <a:lstStyle/>
          <a:p>
            <a:r>
              <a:rPr lang="hr-HR" sz="6000" dirty="0" smtClean="0"/>
              <a:t>ROMOBILI</a:t>
            </a:r>
            <a:endParaRPr lang="hr-HR" sz="6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3212" y="1618311"/>
            <a:ext cx="7654343" cy="4729223"/>
          </a:xfrm>
          <a:prstGeom prst="rect">
            <a:avLst/>
          </a:prstGeom>
          <a:effectLst>
            <a:glow rad="787400">
              <a:schemeClr val="accent1">
                <a:alpha val="58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9412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29126" y="609600"/>
            <a:ext cx="7938430" cy="1326321"/>
          </a:xfrm>
        </p:spPr>
        <p:txBody>
          <a:bodyPr/>
          <a:lstStyle/>
          <a:p>
            <a:r>
              <a:rPr lang="hr-HR" sz="4800" dirty="0" smtClean="0"/>
              <a:t>ROMOBILI</a:t>
            </a:r>
            <a:endParaRPr lang="hr-HR" sz="4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622" y="1722267"/>
            <a:ext cx="7538934" cy="48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6882" y="609600"/>
            <a:ext cx="7920674" cy="1326321"/>
          </a:xfrm>
        </p:spPr>
        <p:txBody>
          <a:bodyPr/>
          <a:lstStyle/>
          <a:p>
            <a:r>
              <a:rPr lang="hr-HR" dirty="0" smtClean="0"/>
              <a:t>Viši razredi osnovnih škola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46881" y="2096064"/>
            <a:ext cx="7920675" cy="3695136"/>
          </a:xfrm>
        </p:spPr>
        <p:txBody>
          <a:bodyPr/>
          <a:lstStyle/>
          <a:p>
            <a:pPr marL="457200" lvl="1" indent="0">
              <a:buNone/>
            </a:pPr>
            <a:endParaRPr lang="hr-HR" dirty="0" smtClean="0"/>
          </a:p>
          <a:p>
            <a:pPr marL="457200" lvl="1" indent="0">
              <a:buNone/>
            </a:pPr>
            <a:r>
              <a:rPr lang="hr-HR" dirty="0" smtClean="0"/>
              <a:t>ŽIVIM ŽIVOT BEZ NASILJA –  sedmi razredi</a:t>
            </a:r>
          </a:p>
          <a:p>
            <a:pPr marL="457200" lvl="1" indent="0">
              <a:buNone/>
            </a:pPr>
            <a:endParaRPr lang="hr-HR" dirty="0" smtClean="0"/>
          </a:p>
          <a:p>
            <a:pPr marL="457200" lvl="1" indent="0">
              <a:buNone/>
            </a:pPr>
            <a:r>
              <a:rPr lang="hr-HR" dirty="0" smtClean="0"/>
              <a:t>ZDRAV ZA 5 – osmi razredi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dirty="0" smtClean="0"/>
              <a:t>SIGURNO PONAŠANJE DJECE NA INTERNETU – 6. I 7. razredi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dirty="0" smtClean="0"/>
              <a:t>KAMPANJA POSTANI POLICAJAC – osmi razredi</a:t>
            </a:r>
          </a:p>
        </p:txBody>
      </p:sp>
    </p:spTree>
    <p:extLst>
      <p:ext uri="{BB962C8B-B14F-4D97-AF65-F5344CB8AC3E}">
        <p14:creationId xmlns:p14="http://schemas.microsoft.com/office/powerpoint/2010/main" val="29437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1336</Words>
  <Application>Microsoft Office PowerPoint</Application>
  <PresentationFormat>Široki zaslon</PresentationFormat>
  <Paragraphs>233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Bookman Old Style</vt:lpstr>
      <vt:lpstr>Calibri</vt:lpstr>
      <vt:lpstr>Rockwell</vt:lpstr>
      <vt:lpstr>Damask</vt:lpstr>
      <vt:lpstr>PowerPoint prezentacija</vt:lpstr>
      <vt:lpstr>                  EDUKACIJA</vt:lpstr>
      <vt:lpstr>SURADNJA </vt:lpstr>
      <vt:lpstr>Predškolska dob i niži razredi osnovnih škola</vt:lpstr>
      <vt:lpstr>Dani otvorenih vrata – predstavljanje, opreme, vozila, tehnike i poslova policije najmlađima</vt:lpstr>
      <vt:lpstr>PowerPoint prezentacija</vt:lpstr>
      <vt:lpstr>ROMOBILI</vt:lpstr>
      <vt:lpstr>ROMOBILI</vt:lpstr>
      <vt:lpstr>Viši razredi osnovnih škola</vt:lpstr>
      <vt:lpstr>Zdrav za 5 </vt:lpstr>
      <vt:lpstr>PowerPoint prezentacija</vt:lpstr>
      <vt:lpstr>Živim život bez nasilja </vt:lpstr>
      <vt:lpstr>PowerPoint prezentacija</vt:lpstr>
      <vt:lpstr>Sigurno ponašanje djece  na       internetu    </vt:lpstr>
      <vt:lpstr>Sigurno ponašanje djece  na       internetu    </vt:lpstr>
      <vt:lpstr>PowerPoint prezentacija</vt:lpstr>
      <vt:lpstr>PowerPoint prezentacija</vt:lpstr>
      <vt:lpstr>PowerPoint prezentacija</vt:lpstr>
      <vt:lpstr>Kampanja budi zakon  - postani policajac/policajka U 8. RAZREDIMA</vt:lpstr>
      <vt:lpstr>MEĐURESORNA SURADNJA </vt:lpstr>
      <vt:lpstr>Na lokalnoj razini </vt:lpstr>
      <vt:lpstr>PowerPoint prezentacija</vt:lpstr>
      <vt:lpstr>PowerPoint prezentacija</vt:lpstr>
      <vt:lpstr>Web heroj   ULOVIMO LIKA S WEBA KOJI TVOJE € VREBA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JAKI</dc:creator>
  <cp:lastModifiedBy>Marić Ivana</cp:lastModifiedBy>
  <cp:revision>267</cp:revision>
  <dcterms:created xsi:type="dcterms:W3CDTF">2017-04-02T09:08:40Z</dcterms:created>
  <dcterms:modified xsi:type="dcterms:W3CDTF">2024-10-25T08:44:46Z</dcterms:modified>
</cp:coreProperties>
</file>